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3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  <p:sldMasterId id="2147483705" r:id="rId3"/>
    <p:sldMasterId id="2147483717" r:id="rId4"/>
    <p:sldMasterId id="2147483729" r:id="rId5"/>
    <p:sldMasterId id="2147483741" r:id="rId6"/>
    <p:sldMasterId id="2147483753" r:id="rId7"/>
    <p:sldMasterId id="2147483765" r:id="rId8"/>
    <p:sldMasterId id="2147483777" r:id="rId9"/>
    <p:sldMasterId id="2147483789" r:id="rId10"/>
    <p:sldMasterId id="2147483801" r:id="rId11"/>
    <p:sldMasterId id="2147483813" r:id="rId12"/>
    <p:sldMasterId id="2147483825" r:id="rId13"/>
    <p:sldMasterId id="2147483837" r:id="rId14"/>
    <p:sldMasterId id="2147483852" r:id="rId15"/>
  </p:sldMasterIdLst>
  <p:sldIdLst>
    <p:sldId id="335" r:id="rId16"/>
    <p:sldId id="257" r:id="rId17"/>
    <p:sldId id="258" r:id="rId18"/>
    <p:sldId id="259" r:id="rId19"/>
    <p:sldId id="260" r:id="rId20"/>
    <p:sldId id="331" r:id="rId21"/>
    <p:sldId id="332" r:id="rId22"/>
    <p:sldId id="333" r:id="rId23"/>
    <p:sldId id="334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6" r:id="rId90"/>
    <p:sldId id="327" r:id="rId91"/>
    <p:sldId id="328" r:id="rId92"/>
    <p:sldId id="329" r:id="rId9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84" Type="http://schemas.openxmlformats.org/officeDocument/2006/relationships/slide" Target="slides/slide69.xml"/><Relationship Id="rId89" Type="http://schemas.openxmlformats.org/officeDocument/2006/relationships/slide" Target="slides/slide74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74" Type="http://schemas.openxmlformats.org/officeDocument/2006/relationships/slide" Target="slides/slide59.xml"/><Relationship Id="rId79" Type="http://schemas.openxmlformats.org/officeDocument/2006/relationships/slide" Target="slides/slide6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5.xml"/><Relationship Id="rId95" Type="http://schemas.openxmlformats.org/officeDocument/2006/relationships/viewProps" Target="viewProps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80" Type="http://schemas.openxmlformats.org/officeDocument/2006/relationships/slide" Target="slides/slide65.xml"/><Relationship Id="rId85" Type="http://schemas.openxmlformats.org/officeDocument/2006/relationships/slide" Target="slides/slide7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91" Type="http://schemas.openxmlformats.org/officeDocument/2006/relationships/slide" Target="slides/slide76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81" Type="http://schemas.openxmlformats.org/officeDocument/2006/relationships/slide" Target="slides/slide66.xml"/><Relationship Id="rId86" Type="http://schemas.openxmlformats.org/officeDocument/2006/relationships/slide" Target="slides/slide71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4" Type="http://schemas.openxmlformats.org/officeDocument/2006/relationships/slide" Target="slides/slide9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  <a:effectLst/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9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77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9E78F7-90F9-40F7-9903-EA28B6EF7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40951"/>
      </p:ext>
    </p:extLst>
  </p:cSld>
  <p:clrMapOvr>
    <a:masterClrMapping/>
  </p:clrMapOvr>
  <p:transition spd="slow">
    <p:pull dir="d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FBC5A6-C031-47A8-B5E5-76F37B3E5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131334"/>
      </p:ext>
    </p:extLst>
  </p:cSld>
  <p:clrMapOvr>
    <a:masterClrMapping/>
  </p:clrMapOvr>
  <p:transition spd="slow">
    <p:pull dir="d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515ACB-E603-4A57-9459-ECCF7B80D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6330"/>
      </p:ext>
    </p:extLst>
  </p:cSld>
  <p:clrMapOvr>
    <a:masterClrMapping/>
  </p:clrMapOvr>
  <p:transition spd="slow">
    <p:pull dir="d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D8541F-9F30-47E4-9307-3E107B5F1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058466"/>
      </p:ext>
    </p:extLst>
  </p:cSld>
  <p:clrMapOvr>
    <a:masterClrMapping/>
  </p:clrMapOvr>
  <p:transition spd="slow">
    <p:pull dir="d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AD79B8-EA4D-480F-8889-F00642CF7D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872566"/>
      </p:ext>
    </p:extLst>
  </p:cSld>
  <p:clrMapOvr>
    <a:masterClrMapping/>
  </p:clrMapOvr>
  <p:transition spd="slow">
    <p:pull dir="d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D5114B-5B89-43E0-8EA7-49B4F3E4A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643629"/>
      </p:ext>
    </p:extLst>
  </p:cSld>
  <p:clrMapOvr>
    <a:masterClrMapping/>
  </p:clrMapOvr>
  <p:transition spd="slow">
    <p:pull dir="d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F97EB0-B9AE-4D3B-B1A8-8EDC3E3B2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584160"/>
      </p:ext>
    </p:extLst>
  </p:cSld>
  <p:clrMapOvr>
    <a:masterClrMapping/>
  </p:clrMapOvr>
  <p:transition spd="slow">
    <p:pull dir="d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F9504E-8A17-4C31-9662-73028924D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939349"/>
      </p:ext>
    </p:extLst>
  </p:cSld>
  <p:clrMapOvr>
    <a:masterClrMapping/>
  </p:clrMapOvr>
  <p:transition spd="slow">
    <p:pull dir="d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83747A-E9F0-46AC-A783-327CBA911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650407"/>
      </p:ext>
    </p:extLst>
  </p:cSld>
  <p:clrMapOvr>
    <a:masterClrMapping/>
  </p:clrMapOvr>
  <p:transition spd="slow">
    <p:pull dir="d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C31639-19F2-43FC-91D9-5E00781E6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298687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7620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145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C13539-10B6-4286-95E3-6B54D26D72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090609"/>
      </p:ext>
    </p:extLst>
  </p:cSld>
  <p:clrMapOvr>
    <a:masterClrMapping/>
  </p:clrMapOvr>
  <p:transition spd="slow">
    <p:pull dir="d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5A2434-C20C-43ED-86E7-A068BEC22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258983"/>
      </p:ext>
    </p:extLst>
  </p:cSld>
  <p:clrMapOvr>
    <a:masterClrMapping/>
  </p:clrMapOvr>
  <p:transition spd="slow">
    <p:pull dir="d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5962C1-6E93-4DB3-91C6-D01FE62CB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099210"/>
      </p:ext>
    </p:extLst>
  </p:cSld>
  <p:clrMapOvr>
    <a:masterClrMapping/>
  </p:clrMapOvr>
  <p:transition spd="slow">
    <p:pull dir="d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C451E6-8AB0-4E0F-BB80-8896959D2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207911"/>
      </p:ext>
    </p:extLst>
  </p:cSld>
  <p:clrMapOvr>
    <a:masterClrMapping/>
  </p:clrMapOvr>
  <p:transition spd="slow">
    <p:pull dir="d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591790056"/>
      </p:ext>
    </p:extLst>
  </p:cSld>
  <p:clrMapOvr>
    <a:masterClrMapping/>
  </p:clrMapOvr>
  <p:transition spd="slow">
    <p:pull dir="d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046121367"/>
      </p:ext>
    </p:extLst>
  </p:cSld>
  <p:clrMapOvr>
    <a:masterClrMapping/>
  </p:clrMapOvr>
  <p:transition spd="slow">
    <p:pull dir="d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275804527"/>
      </p:ext>
    </p:extLst>
  </p:cSld>
  <p:clrMapOvr>
    <a:masterClrMapping/>
  </p:clrMapOvr>
  <p:transition spd="slow">
    <p:pull dir="d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501399158"/>
      </p:ext>
    </p:extLst>
  </p:cSld>
  <p:clrMapOvr>
    <a:masterClrMapping/>
  </p:clrMapOvr>
  <p:transition spd="slow">
    <p:pull dir="d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088964988"/>
      </p:ext>
    </p:extLst>
  </p:cSld>
  <p:clrMapOvr>
    <a:masterClrMapping/>
  </p:clrMapOvr>
  <p:transition spd="slow">
    <p:pull dir="d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087398215"/>
      </p:ext>
    </p:extLst>
  </p:cSld>
  <p:clrMapOvr>
    <a:masterClrMapping/>
  </p:clrMapOvr>
  <p:transition spd="slow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60071914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941588343"/>
      </p:ext>
    </p:extLst>
  </p:cSld>
  <p:clrMapOvr>
    <a:masterClrMapping/>
  </p:clrMapOvr>
  <p:transition spd="slow">
    <p:pull dir="d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531330"/>
      </p:ext>
    </p:extLst>
  </p:cSld>
  <p:clrMapOvr>
    <a:masterClrMapping/>
  </p:clrMapOvr>
  <p:transition spd="slow">
    <p:pull dir="d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214865496"/>
      </p:ext>
    </p:extLst>
  </p:cSld>
  <p:clrMapOvr>
    <a:masterClrMapping/>
  </p:clrMapOvr>
  <p:transition spd="slow">
    <p:pull dir="d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650660383"/>
      </p:ext>
    </p:extLst>
  </p:cSld>
  <p:clrMapOvr>
    <a:masterClrMapping/>
  </p:clrMapOvr>
  <p:transition spd="slow">
    <p:pull dir="d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825625"/>
            <a:ext cx="2152650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055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141521939"/>
      </p:ext>
    </p:extLst>
  </p:cSld>
  <p:clrMapOvr>
    <a:masterClrMapping/>
  </p:clrMapOvr>
  <p:transition spd="slow">
    <p:pull dir="d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216064293"/>
      </p:ext>
    </p:extLst>
  </p:cSld>
  <p:clrMapOvr>
    <a:masterClrMapping/>
  </p:clrMapOvr>
  <p:transition spd="slow">
    <p:pull dir="d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136892022"/>
      </p:ext>
    </p:extLst>
  </p:cSld>
  <p:clrMapOvr>
    <a:masterClrMapping/>
  </p:clrMapOvr>
  <p:transition spd="slow">
    <p:pull dir="d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067650137"/>
      </p:ext>
    </p:extLst>
  </p:cSld>
  <p:clrMapOvr>
    <a:masterClrMapping/>
  </p:clrMapOvr>
  <p:transition spd="slow">
    <p:pull dir="d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933092785"/>
      </p:ext>
    </p:extLst>
  </p:cSld>
  <p:clrMapOvr>
    <a:masterClrMapping/>
  </p:clrMapOvr>
  <p:transition spd="slow">
    <p:pull dir="d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013077095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>
                <a:latin typeface="Gotham Book" pitchFamily="50" charset="0"/>
              </a:defRPr>
            </a:lvl1pPr>
            <a:lvl2pPr>
              <a:defRPr sz="2400">
                <a:latin typeface="Gotham Book" pitchFamily="50" charset="0"/>
              </a:defRPr>
            </a:lvl2pPr>
            <a:lvl3pPr>
              <a:defRPr sz="2000">
                <a:latin typeface="Gotham Book" pitchFamily="50" charset="0"/>
              </a:defRPr>
            </a:lvl3pPr>
            <a:lvl4pPr>
              <a:defRPr sz="1800">
                <a:latin typeface="Gotham Book" pitchFamily="50" charset="0"/>
              </a:defRPr>
            </a:lvl4pPr>
            <a:lvl5pPr>
              <a:defRPr sz="1800">
                <a:latin typeface="Gotham Boo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600">
                <a:solidFill>
                  <a:srgbClr val="00B050"/>
                </a:solidFill>
                <a:latin typeface="Gotham Bold" pitchFamily="50" charset="0"/>
              </a:defRPr>
            </a:lvl1pPr>
            <a:lvl3pPr marL="914293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127186946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181846824"/>
      </p:ext>
    </p:extLst>
  </p:cSld>
  <p:clrMapOvr>
    <a:masterClrMapping/>
  </p:clrMapOvr>
  <p:transition spd="slow">
    <p:pull dir="d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091223306"/>
      </p:ext>
    </p:extLst>
  </p:cSld>
  <p:clrMapOvr>
    <a:masterClrMapping/>
  </p:clrMapOvr>
  <p:transition spd="slow">
    <p:pull dir="d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715602594"/>
      </p:ext>
    </p:extLst>
  </p:cSld>
  <p:clrMapOvr>
    <a:masterClrMapping/>
  </p:clrMapOvr>
  <p:transition spd="slow">
    <p:pull dir="d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145365016"/>
      </p:ext>
    </p:extLst>
  </p:cSld>
  <p:clrMapOvr>
    <a:masterClrMapping/>
  </p:clrMapOvr>
  <p:transition spd="slow">
    <p:pull dir="d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602244901"/>
      </p:ext>
    </p:extLst>
  </p:cSld>
  <p:clrMapOvr>
    <a:masterClrMapping/>
  </p:clrMapOvr>
  <p:transition spd="slow">
    <p:pull dir="d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825625"/>
            <a:ext cx="2152650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055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504426609"/>
      </p:ext>
    </p:extLst>
  </p:cSld>
  <p:clrMapOvr>
    <a:masterClrMapping/>
  </p:clrMapOvr>
  <p:transition spd="slow">
    <p:pull dir="d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E79322-5C9C-4982-BCCB-691626D28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09332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C7FA232B-D5B8-4892-9285-BA1FC5C16F0A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17770121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85B934B9-8DD7-459D-8A02-38FE3C861895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182563133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684D6D39-8B5C-43A2-BF91-6D7B3E366F95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27549522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800" y="6264275"/>
            <a:ext cx="3810000" cy="365125"/>
          </a:xfrm>
        </p:spPr>
        <p:txBody>
          <a:bodyPr/>
          <a:lstStyle>
            <a:lvl1pPr algn="r">
              <a:defRPr sz="1400">
                <a:latin typeface="DellaRobbia BT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426558773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C64C4CAA-C560-4C98-8974-CD972CEF5C07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314879307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3E91324D-4C11-4435-8BD6-4CCB498CF3EB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329112830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332C3E61-C0D5-4EA7-84E4-F89BEBC25C0F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25694412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8322CE6A-3A90-42F1-8E36-AFC795B7AAE6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13742038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04F52383-F7FB-4A44-BA61-6966C5E4CA5C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1336769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1F1BE4C7-A3FF-4DF8-8DEC-6727CBE32FAE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19233192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7620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Times New Roman" panose="02020603050405020304" pitchFamily="18" charset="0"/>
              </a:rPr>
              <a:t>			                                        </a:t>
            </a:r>
            <a:fld id="{F19D6CBC-D503-4155-B102-501E23A7AD4C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Times New Roman" panose="02020603050405020304" pitchFamily="18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17742798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92770215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>
                <a:latin typeface="Gotham Book" pitchFamily="50" charset="0"/>
              </a:defRPr>
            </a:lvl1pPr>
            <a:lvl2pPr>
              <a:defRPr sz="2400">
                <a:latin typeface="Gotham Book" pitchFamily="50" charset="0"/>
              </a:defRPr>
            </a:lvl2pPr>
            <a:lvl3pPr>
              <a:defRPr sz="2000">
                <a:latin typeface="Gotham Book" pitchFamily="50" charset="0"/>
              </a:defRPr>
            </a:lvl3pPr>
            <a:lvl4pPr>
              <a:defRPr sz="1800">
                <a:latin typeface="Gotham Book" pitchFamily="50" charset="0"/>
              </a:defRPr>
            </a:lvl4pPr>
            <a:lvl5pPr>
              <a:defRPr sz="1800">
                <a:latin typeface="Gotham Boo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600">
                <a:solidFill>
                  <a:srgbClr val="00B050"/>
                </a:solidFill>
                <a:latin typeface="Gotham Bold" pitchFamily="50" charset="0"/>
              </a:defRPr>
            </a:lvl1pPr>
            <a:lvl3pPr marL="914293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103255493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800" y="6264275"/>
            <a:ext cx="3810000" cy="365125"/>
          </a:xfrm>
        </p:spPr>
        <p:txBody>
          <a:bodyPr/>
          <a:lstStyle>
            <a:lvl1pPr algn="r">
              <a:defRPr sz="1400">
                <a:latin typeface="DellaRobbia BT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419552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5257800" y="6264275"/>
            <a:ext cx="3810000" cy="365125"/>
          </a:xfrm>
          <a:prstGeom prst="rect">
            <a:avLst/>
          </a:prstGeom>
        </p:spPr>
        <p:txBody>
          <a:bodyPr lIns="91429" tIns="45714" rIns="91429" bIns="45714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DellaRobbia BT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Information Technology Education Department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496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5257800" y="6264275"/>
            <a:ext cx="3810000" cy="365125"/>
          </a:xfrm>
          <a:prstGeom prst="rect">
            <a:avLst/>
          </a:prstGeom>
        </p:spPr>
        <p:txBody>
          <a:bodyPr lIns="91429" tIns="45714" rIns="91429" bIns="45714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DellaRobbia BT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Information Technology Education Department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590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800" y="6264275"/>
            <a:ext cx="3810000" cy="365125"/>
          </a:xfrm>
        </p:spPr>
        <p:txBody>
          <a:bodyPr/>
          <a:lstStyle>
            <a:lvl1pPr algn="r">
              <a:defRPr sz="1400">
                <a:latin typeface="DellaRobbia BT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334920721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5FCAE43-79A2-44B1-AD7B-FAE2B15A6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10201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7D7CBAF-F92B-482F-8CE5-60C02ACFD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7058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E0A9AE8-2FC4-42A5-BA55-6E1014AB2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79427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57E924-5AE4-44A3-A26D-3E6F9FF51A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65955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B6C49573-1D5A-41CE-A745-612D347D2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47689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24F49D9-7D6F-4781-BE6A-18B2C3CA60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7457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b="1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B1263F00-1E15-4D25-AD25-18D6A319D46E}" type="datetimeFigureOut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DellaRobbia B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Calibri" panose="020F0502020204030204" pitchFamily="34" charset="0"/>
              </a:rPr>
              <a:t>			                                        </a:t>
            </a:r>
            <a:fld id="{1DEC49E7-63DF-44E2-A3AD-93D9E884B0C3}" type="slidenum">
              <a:rPr lang="en-US" altLang="en-US"/>
              <a:pPr>
                <a:defRPr/>
              </a:pPr>
              <a:t>‹#›</a:t>
            </a:fld>
            <a:r>
              <a:rPr lang="en-US" altLang="en-US">
                <a:latin typeface="Calibri" panose="020F0502020204030204" pitchFamily="34" charset="0"/>
              </a:rPr>
              <a:t>       		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185457F-6089-451E-BB57-1C98EDE84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997117"/>
      </p:ext>
    </p:extLst>
  </p:cSld>
  <p:clrMapOvr>
    <a:masterClrMapping/>
  </p:clrMapOvr>
  <p:transition spd="slow" advClick="0" advTm="5000"/>
  <p:hf sldNum="0" hd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DCC116E5-5259-4DF9-9432-C0DC85DE1C8F}" type="datetimeFigureOut">
              <a:rPr lang="en-US"/>
              <a:pPr>
                <a:defRPr/>
              </a:pPr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DellaRobbia B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Calibri" panose="020F0502020204030204" pitchFamily="34" charset="0"/>
              </a:rPr>
              <a:t>			                                        </a:t>
            </a:r>
            <a:fld id="{22C62AA0-3DFE-4846-A042-F611878C059D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Calibri" panose="020F0502020204030204" pitchFamily="34" charset="0"/>
              </a:rPr>
              <a:t>       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A336792-0BE6-44B8-9A8E-B225E4FDC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8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800" y="6264275"/>
            <a:ext cx="3810000" cy="365125"/>
          </a:xfrm>
        </p:spPr>
        <p:txBody>
          <a:bodyPr/>
          <a:lstStyle>
            <a:lvl1pPr algn="r">
              <a:defRPr sz="1400">
                <a:latin typeface="DellaRobbia BT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377751465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24600"/>
            <a:ext cx="7696200" cy="4572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C0C0C0"/>
                  </a:outerShdw>
                </a:effectLst>
                <a:latin typeface="DellaRobbia B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Programming</a:t>
            </a:r>
            <a:r>
              <a:rPr lang="en-US" altLang="en-US">
                <a:latin typeface="Calibri" panose="020F0502020204030204" pitchFamily="34" charset="0"/>
              </a:rPr>
              <a:t>			                                        </a:t>
            </a:r>
            <a:fld id="{13E30DFE-C0FB-4D18-A80B-5C3563398C1B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Calibri" panose="020F0502020204030204" pitchFamily="34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397342383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62388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121126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>
            <a:lvl1pPr algn="l">
              <a:defRPr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5540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950429"/>
      </p:ext>
    </p:extLst>
  </p:cSld>
  <p:clrMapOvr>
    <a:masterClrMapping/>
  </p:clrMapOvr>
  <p:transition spd="slow" advClick="0" advTm="5000">
    <p:pull dir="d"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625B6C8-B649-43EB-8F0A-C2A9418E0B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37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 smtClean="0"/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en-US" altLang="en-US" smtClean="0"/>
              <a:t>Introduction to Computer  Programming</a:t>
            </a:r>
            <a:r>
              <a:rPr lang="en-US" altLang="en-US" smtClean="0">
                <a:latin typeface="Times New Roman" panose="02020603050405020304" pitchFamily="18" charset="0"/>
              </a:rPr>
              <a:t>			                                        </a:t>
            </a:r>
            <a:fld id="{3E91324D-4C11-4435-8BD6-4CCB498CF3EB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 smtClean="0">
                <a:latin typeface="Times New Roman" panose="02020603050405020304" pitchFamily="18" charset="0"/>
              </a:rPr>
              <a:t>       	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C5680A5-DB4C-4AE5-9D82-A584CFDE1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0212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96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96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D8C3068-68B2-47FF-8910-3CC30D5FA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74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6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en-US" smtClean="0"/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en-US" altLang="en-US" smtClean="0"/>
              <a:t>Introduction to Computer  Programming</a:t>
            </a:r>
            <a:r>
              <a:rPr lang="en-US" altLang="en-US" smtClean="0">
                <a:latin typeface="Times New Roman" panose="02020603050405020304" pitchFamily="18" charset="0"/>
              </a:rPr>
              <a:t>			                                        </a:t>
            </a:r>
            <a:fld id="{684D6D39-8B5C-43A2-BF91-6D7B3E366F95}" type="slidenum">
              <a:rPr lang="en-US" altLang="en-US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 smtClean="0">
                <a:latin typeface="Times New Roman" panose="02020603050405020304" pitchFamily="18" charset="0"/>
              </a:rPr>
              <a:t>       	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7DE50A9-3253-487D-B022-E02E339B9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070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008188" y="4437063"/>
            <a:ext cx="518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61364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5" y="3227294"/>
            <a:ext cx="6400800" cy="1021976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 b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008909" y="4706470"/>
            <a:ext cx="5126182" cy="605118"/>
          </a:xfrm>
          <a:prstGeom prst="rect">
            <a:avLst/>
          </a:prstGeom>
        </p:spPr>
        <p:txBody>
          <a:bodyPr vert="horz" lIns="82058" tIns="41029" rIns="82058" bIns="41029"/>
          <a:lstStyle>
            <a:lvl1pPr marL="0" indent="0" algn="ctr">
              <a:buNone/>
              <a:defRPr baseline="0"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257800" y="6454775"/>
            <a:ext cx="3810000" cy="365125"/>
          </a:xfrm>
          <a:prstGeom prst="rect">
            <a:avLst/>
          </a:prstGeom>
        </p:spPr>
        <p:txBody>
          <a:bodyPr lIns="82058" tIns="41029" rIns="82058" bIns="41029"/>
          <a:lstStyle>
            <a:lvl1pPr algn="r">
              <a:defRPr sz="1400" b="1">
                <a:solidFill>
                  <a:schemeClr val="bg1"/>
                </a:solidFill>
                <a:latin typeface="Georgia"/>
              </a:defRPr>
            </a:lvl1pPr>
          </a:lstStyle>
          <a:p>
            <a:pPr>
              <a:defRPr/>
            </a:pPr>
            <a:r>
              <a:rPr 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064769809"/>
      </p:ext>
    </p:extLst>
  </p:cSld>
  <p:clrMapOvr>
    <a:masterClrMapping/>
  </p:clrMapOvr>
  <p:transition spd="slow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5FCAE43-79A2-44B1-AD7B-FAE2B15A6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299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7D7CBAF-F92B-482F-8CE5-60C02ACFD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930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E0A9AE8-2FC4-42A5-BA55-6E1014AB2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3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0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57E924-5AE4-44A3-A26D-3E6F9FF51A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458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B6C49573-1D5A-41CE-A745-612D347D2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755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24F49D9-7D6F-4781-BE6A-18B2C3CA60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852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b="1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B1263F00-1E15-4D25-AD25-18D6A319D46E}" type="datetimeFigureOut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DellaRobbia B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Calibri" panose="020F0502020204030204" pitchFamily="34" charset="0"/>
              </a:rPr>
              <a:t>			                                        </a:t>
            </a:r>
            <a:fld id="{1DEC49E7-63DF-44E2-A3AD-93D9E884B0C3}" type="slidenum">
              <a:rPr lang="en-US" altLang="en-US"/>
              <a:pPr>
                <a:defRPr/>
              </a:pPr>
              <a:t>‹#›</a:t>
            </a:fld>
            <a:r>
              <a:rPr lang="en-US" altLang="en-US">
                <a:latin typeface="Calibri" panose="020F0502020204030204" pitchFamily="34" charset="0"/>
              </a:rPr>
              <a:t>       		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185457F-6089-451E-BB57-1C98EDE84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298257"/>
      </p:ext>
    </p:extLst>
  </p:cSld>
  <p:clrMapOvr>
    <a:masterClrMapping/>
  </p:clrMapOvr>
  <p:transition spd="slow" advClick="0" advTm="5000"/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fld id="{DCC116E5-5259-4DF9-9432-C0DC85DE1C8F}" type="datetimeFigureOut">
              <a:rPr lang="en-US"/>
              <a:pPr>
                <a:defRPr/>
              </a:pPr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DellaRobbia B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 Programming</a:t>
            </a:r>
            <a:r>
              <a:rPr lang="en-US" altLang="en-US">
                <a:latin typeface="Calibri" panose="020F0502020204030204" pitchFamily="34" charset="0"/>
              </a:rPr>
              <a:t>			                                        </a:t>
            </a:r>
            <a:fld id="{22C62AA0-3DFE-4846-A042-F611878C059D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Calibri" panose="020F0502020204030204" pitchFamily="34" charset="0"/>
              </a:rPr>
              <a:t>       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A336792-0BE6-44B8-9A8E-B225E4FDC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153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24600"/>
            <a:ext cx="7696200" cy="457200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C0C0C0"/>
                  </a:outerShdw>
                </a:effectLst>
                <a:latin typeface="DellaRobbia B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Introduction to Computer Programming</a:t>
            </a:r>
            <a:r>
              <a:rPr lang="en-US" altLang="en-US">
                <a:latin typeface="Calibri" panose="020F0502020204030204" pitchFamily="34" charset="0"/>
              </a:rPr>
              <a:t>			                                        </a:t>
            </a:r>
            <a:fld id="{13E30DFE-C0FB-4D18-A80B-5C3563398C1B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r>
              <a:rPr lang="en-US" altLang="en-US">
                <a:latin typeface="Calibri" panose="020F0502020204030204" pitchFamily="34" charset="0"/>
              </a:rPr>
              <a:t>       		</a:t>
            </a:r>
          </a:p>
        </p:txBody>
      </p:sp>
    </p:spTree>
    <p:extLst>
      <p:ext uri="{BB962C8B-B14F-4D97-AF65-F5344CB8AC3E}">
        <p14:creationId xmlns:p14="http://schemas.microsoft.com/office/powerpoint/2010/main" val="2994014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0594"/>
      </p:ext>
    </p:extLst>
  </p:cSld>
  <p:clrMapOvr>
    <a:masterClrMapping/>
  </p:clrMapOvr>
  <p:transition spd="slow">
    <p:pull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88262"/>
      </p:ext>
    </p:extLst>
  </p:cSld>
  <p:clrMapOvr>
    <a:masterClrMapping/>
  </p:clrMapOvr>
  <p:transition spd="slow">
    <p:pull dir="d"/>
  </p:transition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354494"/>
      </p:ext>
    </p:extLst>
  </p:cSld>
  <p:clrMapOvr>
    <a:masterClrMapping/>
  </p:clrMapOvr>
  <p:transition spd="slow">
    <p:pull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74630"/>
      </p:ext>
    </p:extLst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2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1078"/>
      </p:ext>
    </p:extLst>
  </p:cSld>
  <p:clrMapOvr>
    <a:masterClrMapping/>
  </p:clrMapOvr>
  <p:transition spd="slow">
    <p:pull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4201"/>
      </p:ext>
    </p:extLst>
  </p:cSld>
  <p:clrMapOvr>
    <a:masterClrMapping/>
  </p:clrMapOvr>
  <p:transition spd="slow">
    <p:pull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36165"/>
      </p:ext>
    </p:extLst>
  </p:cSld>
  <p:clrMapOvr>
    <a:masterClrMapping/>
  </p:clrMapOvr>
  <p:transition spd="slow">
    <p:pull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026794"/>
      </p:ext>
    </p:extLst>
  </p:cSld>
  <p:clrMapOvr>
    <a:masterClrMapping/>
  </p:clrMapOvr>
  <p:transition spd="slow">
    <p:pull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792695"/>
      </p:ext>
    </p:extLst>
  </p:cSld>
  <p:clrMapOvr>
    <a:masterClrMapping/>
  </p:clrMapOvr>
  <p:transition spd="slow">
    <p:pull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3337"/>
      </p:ext>
    </p:extLst>
  </p:cSld>
  <p:clrMapOvr>
    <a:masterClrMapping/>
  </p:clrMapOvr>
  <p:transition spd="slow">
    <p:pull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1394"/>
      </p:ext>
    </p:extLst>
  </p:cSld>
  <p:clrMapOvr>
    <a:masterClrMapping/>
  </p:clrMapOvr>
  <p:transition spd="slow">
    <p:pull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9060"/>
      </p:ext>
    </p:extLst>
  </p:cSld>
  <p:clrMapOvr>
    <a:masterClrMapping/>
  </p:clrMapOvr>
  <p:transition spd="slow">
    <p:pull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7211"/>
      </p:ext>
    </p:extLst>
  </p:cSld>
  <p:clrMapOvr>
    <a:masterClrMapping/>
  </p:clrMapOvr>
  <p:transition spd="slow">
    <p:pull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72916"/>
      </p:ext>
    </p:extLst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63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4457"/>
      </p:ext>
    </p:extLst>
  </p:cSld>
  <p:clrMapOvr>
    <a:masterClrMapping/>
  </p:clrMapOvr>
  <p:transition spd="slow">
    <p:pull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8206"/>
      </p:ext>
    </p:extLst>
  </p:cSld>
  <p:clrMapOvr>
    <a:masterClrMapping/>
  </p:clrMapOvr>
  <p:transition spd="slow">
    <p:pull dir="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4484"/>
      </p:ext>
    </p:extLst>
  </p:cSld>
  <p:clrMapOvr>
    <a:masterClrMapping/>
  </p:clrMapOvr>
  <p:transition spd="slow">
    <p:pull dir="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81346"/>
      </p:ext>
    </p:extLst>
  </p:cSld>
  <p:clrMapOvr>
    <a:masterClrMapping/>
  </p:clrMapOvr>
  <p:transition spd="slow">
    <p:pull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766354"/>
      </p:ext>
    </p:extLst>
  </p:cSld>
  <p:clrMapOvr>
    <a:masterClrMapping/>
  </p:clrMapOvr>
  <p:transition spd="slow">
    <p:pull dir="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953580"/>
      </p:ext>
    </p:extLst>
  </p:cSld>
  <p:clrMapOvr>
    <a:masterClrMapping/>
  </p:clrMapOvr>
  <p:transition spd="slow">
    <p:pull dir="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0095"/>
      </p:ext>
    </p:extLst>
  </p:cSld>
  <p:clrMapOvr>
    <a:masterClrMapping/>
  </p:clrMapOvr>
  <p:transition spd="slow">
    <p:pull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021"/>
      </p:ext>
    </p:extLst>
  </p:cSld>
  <p:clrMapOvr>
    <a:masterClrMapping/>
  </p:clrMapOvr>
  <p:transition spd="slow">
    <p:pull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7913"/>
      </p:ext>
    </p:extLst>
  </p:cSld>
  <p:clrMapOvr>
    <a:masterClrMapping/>
  </p:clrMapOvr>
  <p:transition spd="slow">
    <p:pull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2049"/>
      </p:ext>
    </p:extLst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50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994686"/>
      </p:ext>
    </p:extLst>
  </p:cSld>
  <p:clrMapOvr>
    <a:masterClrMapping/>
  </p:clrMapOvr>
  <p:transition spd="slow">
    <p:pull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5830"/>
      </p:ext>
    </p:extLst>
  </p:cSld>
  <p:clrMapOvr>
    <a:masterClrMapping/>
  </p:clrMapOvr>
  <p:transition spd="slow">
    <p:pull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7592"/>
      </p:ext>
    </p:extLst>
  </p:cSld>
  <p:clrMapOvr>
    <a:masterClrMapping/>
  </p:clrMapOvr>
  <p:transition spd="slow">
    <p:pull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124"/>
      </p:ext>
    </p:extLst>
  </p:cSld>
  <p:clrMapOvr>
    <a:masterClrMapping/>
  </p:clrMapOvr>
  <p:transition spd="slow">
    <p:pull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045475"/>
      </p:ext>
    </p:extLst>
  </p:cSld>
  <p:clrMapOvr>
    <a:masterClrMapping/>
  </p:clrMapOvr>
  <p:transition spd="slow">
    <p:pull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765670"/>
      </p:ext>
    </p:extLst>
  </p:cSld>
  <p:clrMapOvr>
    <a:masterClrMapping/>
  </p:clrMapOvr>
  <p:transition spd="slow">
    <p:pull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82313"/>
      </p:ext>
    </p:extLst>
  </p:cSld>
  <p:clrMapOvr>
    <a:masterClrMapping/>
  </p:clrMapOvr>
  <p:transition spd="slow">
    <p:pull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7826"/>
      </p:ext>
    </p:extLst>
  </p:cSld>
  <p:clrMapOvr>
    <a:masterClrMapping/>
  </p:clrMapOvr>
  <p:transition spd="slow">
    <p:pull dir="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07138"/>
      </p:ext>
    </p:extLst>
  </p:cSld>
  <p:clrMapOvr>
    <a:masterClrMapping/>
  </p:clrMapOvr>
  <p:transition spd="slow">
    <p:pull dir="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0775"/>
      </p:ext>
    </p:extLst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039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0388"/>
      </p:ext>
    </p:extLst>
  </p:cSld>
  <p:clrMapOvr>
    <a:masterClrMapping/>
  </p:clrMapOvr>
  <p:transition spd="slow">
    <p:pull dir="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7736270"/>
      </p:ext>
    </p:extLst>
  </p:cSld>
  <p:clrMapOvr>
    <a:masterClrMapping/>
  </p:clrMapOvr>
  <p:transition spd="slow">
    <p:pull dir="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6771"/>
      </p:ext>
    </p:extLst>
  </p:cSld>
  <p:clrMapOvr>
    <a:masterClrMapping/>
  </p:clrMapOvr>
  <p:transition spd="slow">
    <p:pull dir="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1640"/>
      </p:ext>
    </p:extLst>
  </p:cSld>
  <p:clrMapOvr>
    <a:masterClrMapping/>
  </p:clrMapOvr>
  <p:transition spd="slow">
    <p:pull dir="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3228"/>
      </p:ext>
    </p:extLst>
  </p:cSld>
  <p:clrMapOvr>
    <a:masterClrMapping/>
  </p:clrMapOvr>
  <p:transition spd="slow">
    <p:pull dir="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84332"/>
      </p:ext>
    </p:extLst>
  </p:cSld>
  <p:clrMapOvr>
    <a:masterClrMapping/>
  </p:clrMapOvr>
  <p:transition spd="slow">
    <p:pull dir="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139205"/>
      </p:ext>
    </p:extLst>
  </p:cSld>
  <p:clrMapOvr>
    <a:masterClrMapping/>
  </p:clrMapOvr>
  <p:transition spd="slow">
    <p:pull dir="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162082"/>
      </p:ext>
    </p:extLst>
  </p:cSld>
  <p:clrMapOvr>
    <a:masterClrMapping/>
  </p:clrMapOvr>
  <p:transition spd="slow">
    <p:pull dir="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5237"/>
      </p:ext>
    </p:extLst>
  </p:cSld>
  <p:clrMapOvr>
    <a:masterClrMapping/>
  </p:clrMapOvr>
  <p:transition spd="slow">
    <p:pull dir="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6090"/>
      </p:ext>
    </p:extLst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90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FEBDE9-98D7-43A0-99C6-5C9E3466F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762151"/>
      </p:ext>
    </p:extLst>
  </p:cSld>
  <p:clrMapOvr>
    <a:masterClrMapping/>
  </p:clrMapOvr>
  <p:transition spd="slow">
    <p:pull dir="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DE1682-0632-43B6-AE97-2790DF255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317857"/>
      </p:ext>
    </p:extLst>
  </p:cSld>
  <p:clrMapOvr>
    <a:masterClrMapping/>
  </p:clrMapOvr>
  <p:transition spd="slow">
    <p:pull dir="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2BC1A5-C7CC-469A-B451-964645151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146227"/>
      </p:ext>
    </p:extLst>
  </p:cSld>
  <p:clrMapOvr>
    <a:masterClrMapping/>
  </p:clrMapOvr>
  <p:transition spd="slow">
    <p:pull dir="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593A4F-232C-47B9-8F2F-590ACD4CB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596987"/>
      </p:ext>
    </p:extLst>
  </p:cSld>
  <p:clrMapOvr>
    <a:masterClrMapping/>
  </p:clrMapOvr>
  <p:transition spd="slow">
    <p:pull dir="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8E810-CCED-44B5-A8E1-5C490AD9A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064196"/>
      </p:ext>
    </p:extLst>
  </p:cSld>
  <p:clrMapOvr>
    <a:masterClrMapping/>
  </p:clrMapOvr>
  <p:transition spd="slow">
    <p:pull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588F8-0E4E-41C4-AA31-7D30D64E1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442110"/>
      </p:ext>
    </p:extLst>
  </p:cSld>
  <p:clrMapOvr>
    <a:masterClrMapping/>
  </p:clrMapOvr>
  <p:transition spd="slow">
    <p:pull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9ADD70-885D-4AC4-ABA0-6BD7E64B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615001"/>
      </p:ext>
    </p:extLst>
  </p:cSld>
  <p:clrMapOvr>
    <a:masterClrMapping/>
  </p:clrMapOvr>
  <p:transition spd="slow">
    <p:pull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0D17F4-904A-4D65-AD8D-BF5053EA7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205238"/>
      </p:ext>
    </p:extLst>
  </p:cSld>
  <p:clrMapOvr>
    <a:masterClrMapping/>
  </p:clrMapOvr>
  <p:transition spd="slow">
    <p:pull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66B58E-BF88-4901-B24E-35E0684D8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721894"/>
      </p:ext>
    </p:extLst>
  </p:cSld>
  <p:clrMapOvr>
    <a:masterClrMapping/>
  </p:clrMapOvr>
  <p:transition spd="slow">
    <p:pull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4CE45-0371-4C8E-BEE6-8E1E188D32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038459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85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84061B-E3EB-4CB2-B8D1-16FE2FD44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911490"/>
      </p:ext>
    </p:extLst>
  </p:cSld>
  <p:clrMapOvr>
    <a:masterClrMapping/>
  </p:clrMapOvr>
  <p:transition spd="slow">
    <p:pull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6088AB-D6B1-4214-85D4-03D95004A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911370"/>
      </p:ext>
    </p:extLst>
  </p:cSld>
  <p:clrMapOvr>
    <a:masterClrMapping/>
  </p:clrMapOvr>
  <p:transition spd="slow">
    <p:pull dir="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D0C4F-DD4F-46B2-BE9D-CE09BD3AA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674195"/>
      </p:ext>
    </p:extLst>
  </p:cSld>
  <p:clrMapOvr>
    <a:masterClrMapping/>
  </p:clrMapOvr>
  <p:transition spd="slow">
    <p:pull dir="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EE568A-3680-452B-BDE1-CD0D7728F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84828"/>
      </p:ext>
    </p:extLst>
  </p:cSld>
  <p:clrMapOvr>
    <a:masterClrMapping/>
  </p:clrMapOvr>
  <p:transition spd="slow">
    <p:pull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993173-F038-46B8-812B-884337479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246995"/>
      </p:ext>
    </p:extLst>
  </p:cSld>
  <p:clrMapOvr>
    <a:masterClrMapping/>
  </p:clrMapOvr>
  <p:transition spd="slow">
    <p:pull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8B4210-D4EC-49A1-A1BA-E319809BC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79666"/>
      </p:ext>
    </p:extLst>
  </p:cSld>
  <p:clrMapOvr>
    <a:masterClrMapping/>
  </p:clrMapOvr>
  <p:transition spd="slow">
    <p:pull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41037A-9B94-4E15-9895-7D3A6C4746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27022"/>
      </p:ext>
    </p:extLst>
  </p:cSld>
  <p:clrMapOvr>
    <a:masterClrMapping/>
  </p:clrMapOvr>
  <p:transition spd="slow">
    <p:pull dir="d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7BFFCF-3E88-4AB9-BC47-B66996E847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173636"/>
      </p:ext>
    </p:extLst>
  </p:cSld>
  <p:clrMapOvr>
    <a:masterClrMapping/>
  </p:clrMapOvr>
  <p:transition spd="slow">
    <p:pull dir="d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40DA7A-5541-4E56-8F31-33EA2FE68D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846187"/>
      </p:ext>
    </p:extLst>
  </p:cSld>
  <p:clrMapOvr>
    <a:masterClrMapping/>
  </p:clrMapOvr>
  <p:transition spd="slow">
    <p:pull dir="d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94052-A748-4CA0-8FB6-7E576A7058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718542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>
                <a:effectLst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09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1A2E59-06CC-41E6-8FFC-7F7BB90C7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945174"/>
      </p:ext>
    </p:extLst>
  </p:cSld>
  <p:clrMapOvr>
    <a:masterClrMapping/>
  </p:clrMapOvr>
  <p:transition spd="slow">
    <p:pull dir="d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0F05E0-F68B-463D-85D2-6140A4424F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019606"/>
      </p:ext>
    </p:extLst>
  </p:cSld>
  <p:clrMapOvr>
    <a:masterClrMapping/>
  </p:clrMapOvr>
  <p:transition spd="slow">
    <p:pull dir="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C3481B-4206-4D61-8B0A-BFC9A3C17B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94100"/>
      </p:ext>
    </p:extLst>
  </p:cSld>
  <p:clrMapOvr>
    <a:masterClrMapping/>
  </p:clrMapOvr>
  <p:transition spd="slow">
    <p:pull dir="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ADBA50-077D-45D3-A16D-7DD62577B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6846"/>
      </p:ext>
    </p:extLst>
  </p:cSld>
  <p:clrMapOvr>
    <a:masterClrMapping/>
  </p:clrMapOvr>
  <p:transition spd="slow">
    <p:pull dir="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458FC9-8714-40DE-A5AB-7F831A4EC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721132"/>
      </p:ext>
    </p:extLst>
  </p:cSld>
  <p:clrMapOvr>
    <a:masterClrMapping/>
  </p:clrMapOvr>
  <p:transition spd="slow">
    <p:pull dir="d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034B4D-423F-4F8F-8508-A3D38F8189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896891"/>
      </p:ext>
    </p:extLst>
  </p:cSld>
  <p:clrMapOvr>
    <a:masterClrMapping/>
  </p:clrMapOvr>
  <p:transition spd="slow">
    <p:pull dir="d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C20AB2-032B-413E-81AD-1F23868A1A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912856"/>
      </p:ext>
    </p:extLst>
  </p:cSld>
  <p:clrMapOvr>
    <a:masterClrMapping/>
  </p:clrMapOvr>
  <p:transition spd="slow">
    <p:pull dir="d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1FD92F-0AE4-4582-A481-58C1921839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514418"/>
      </p:ext>
    </p:extLst>
  </p:cSld>
  <p:clrMapOvr>
    <a:masterClrMapping/>
  </p:clrMapOvr>
  <p:transition spd="slow">
    <p:pull dir="d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CBE270-1F0E-42DA-AA0C-7B67F5A77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162571"/>
      </p:ext>
    </p:extLst>
  </p:cSld>
  <p:clrMapOvr>
    <a:masterClrMapping/>
  </p:clrMapOvr>
  <p:transition spd="slow">
    <p:pull dir="d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9E3D6E-2B0D-48F8-B4C3-93495ECDA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731845"/>
      </p:ext>
    </p:extLst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image" Target="../media/image9.jpg"/><Relationship Id="rId5" Type="http://schemas.openxmlformats.org/officeDocument/2006/relationships/slideLayout" Target="../slideLayouts/slideLayout165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164.xml"/><Relationship Id="rId9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1" name="Picture 7" descr="anabnr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1" smtClean="0">
                <a:solidFill>
                  <a:srgbClr val="4361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3200">
          <a:solidFill>
            <a:srgbClr val="993300"/>
          </a:solidFill>
          <a:latin typeface="+mn-lt"/>
          <a:ea typeface="+mn-ea"/>
          <a:cs typeface="+mn-cs"/>
        </a:defRPr>
      </a:lvl1pPr>
      <a:lvl2pPr marL="1027113" indent="-4556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712913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8195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7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8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20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2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68C766-14CE-46DE-BECD-C447096AB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43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8" name="Straight Connector 4"/>
          <p:cNvCxnSpPr>
            <a:cxnSpLocks noChangeShapeType="1"/>
          </p:cNvCxnSpPr>
          <p:nvPr/>
        </p:nvCxnSpPr>
        <p:spPr bwMode="auto">
          <a:xfrm flipH="1">
            <a:off x="2008188" y="4437063"/>
            <a:ext cx="5181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62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PRESENTATION TITLE</a:t>
            </a:r>
          </a:p>
        </p:txBody>
      </p:sp>
      <p:sp>
        <p:nvSpPr>
          <p:cNvPr id="922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454775"/>
            <a:ext cx="3810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DellaRobbia BT"/>
              </a:defRPr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10620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slow">
    <p:pull dir="d"/>
  </p:transition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62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PRESENTATION TITLE</a:t>
            </a:r>
          </a:p>
        </p:txBody>
      </p:sp>
      <p:sp>
        <p:nvSpPr>
          <p:cNvPr id="1024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0188" y="6480175"/>
            <a:ext cx="3810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DellaRobbia BT"/>
              </a:defRPr>
            </a:lvl1pPr>
          </a:lstStyle>
          <a:p>
            <a:r>
              <a:rPr lang="en-US" alt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202608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 spd="slow">
    <p:pull dir="d"/>
  </p:transition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eorgia" panose="02040502050405020303" pitchFamily="18" charset="0"/>
          <a:ea typeface="Georgia" panose="02040502050405020303" pitchFamily="18" charset="0"/>
          <a:cs typeface="Georgia" panose="02040502050405020303" pitchFamily="18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1" name="Picture 7" descr="anabnr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1" smtClean="0">
                <a:solidFill>
                  <a:srgbClr val="4361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 spd="slow">
    <p:pull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3200">
          <a:solidFill>
            <a:srgbClr val="993300"/>
          </a:solidFill>
          <a:latin typeface="+mn-lt"/>
          <a:ea typeface="+mn-ea"/>
          <a:cs typeface="+mn-cs"/>
        </a:defRPr>
      </a:lvl1pPr>
      <a:lvl2pPr marL="1027113" indent="-4556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712913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362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PRESENTATION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454775"/>
            <a:ext cx="3810000" cy="365125"/>
          </a:xfrm>
          <a:prstGeom prst="rect">
            <a:avLst/>
          </a:prstGeom>
        </p:spPr>
        <p:txBody>
          <a:bodyPr lIns="82058" tIns="41029" rIns="82058" bIns="41029"/>
          <a:lstStyle>
            <a:lvl1pPr algn="r" eaLnBrk="1" hangingPunct="1">
              <a:defRPr sz="1400" b="1">
                <a:solidFill>
                  <a:schemeClr val="bg1"/>
                </a:solidFill>
                <a:latin typeface="DellaRobbia BT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195998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Gotham Black" pitchFamily="50" charset="0"/>
          <a:ea typeface="+mj-ea"/>
          <a:cs typeface="Arial" pitchFamily="34" charset="0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PH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PH" altLang="en-US" smtClean="0"/>
          </a:p>
        </p:txBody>
      </p:sp>
      <p:sp>
        <p:nvSpPr>
          <p:cNvPr id="1029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82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</p:sldLayoutIdLst>
  <p:transition spd="slow">
    <p:pull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3622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PRESENTATION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454775"/>
            <a:ext cx="3810000" cy="365125"/>
          </a:xfrm>
          <a:prstGeom prst="rect">
            <a:avLst/>
          </a:prstGeom>
        </p:spPr>
        <p:txBody>
          <a:bodyPr lIns="82058" tIns="41029" rIns="82058" bIns="41029"/>
          <a:lstStyle>
            <a:lvl1pPr algn="r" eaLnBrk="1" hangingPunct="1">
              <a:defRPr sz="1400" b="1">
                <a:solidFill>
                  <a:schemeClr val="bg1"/>
                </a:solidFill>
                <a:latin typeface="DellaRobbia BT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Education Department </a:t>
            </a:r>
          </a:p>
        </p:txBody>
      </p:sp>
    </p:spTree>
    <p:extLst>
      <p:ext uri="{BB962C8B-B14F-4D97-AF65-F5344CB8AC3E}">
        <p14:creationId xmlns:p14="http://schemas.microsoft.com/office/powerpoint/2010/main" val="5665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Gotham Black" pitchFamily="50" charset="0"/>
          <a:ea typeface="+mj-ea"/>
          <a:cs typeface="Arial" pitchFamily="34" charset="0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anose="020B060402020202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1029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2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2051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4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6858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PH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5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3075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8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1143000" y="2928938"/>
            <a:ext cx="6705600" cy="1524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PH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20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4099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571500" y="121126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PH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0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93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5123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6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B2AE59-59C1-4327-840C-4B527B45D9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1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6147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5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3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154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B0E570-8AE7-470D-890B-D8E03E4255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1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763" y="5811838"/>
            <a:ext cx="9148763" cy="1046162"/>
            <a:chOff x="0" y="0"/>
            <a:chExt cx="9150350" cy="1045722"/>
          </a:xfrm>
        </p:grpSpPr>
        <p:pic>
          <p:nvPicPr>
            <p:cNvPr id="7171" name="Rectangle 7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0" y="472939"/>
              <a:ext cx="9278112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44550" cy="996531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66499"/>
              <a:ext cx="2209800" cy="430032"/>
            </a:xfrm>
            <a:prstGeom prst="rect">
              <a:avLst/>
            </a:prstGeom>
            <a:noFill/>
            <a:ln>
              <a:noFill/>
            </a:ln>
            <a:effectLst>
              <a:outerShdw dist="139700" dir="2700000" algn="ctr" rotWithShape="0">
                <a:srgbClr val="333333">
                  <a:alpha val="6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4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6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7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8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BA209C-87DB-489D-AAD6-05B1B830C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7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spd="slow"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2.xml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2.xml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9"/>
          <p:cNvSpPr>
            <a:spLocks noGrp="1"/>
          </p:cNvSpPr>
          <p:nvPr>
            <p:ph type="ctrTitle"/>
          </p:nvPr>
        </p:nvSpPr>
        <p:spPr>
          <a:xfrm>
            <a:off x="0" y="1349375"/>
            <a:ext cx="91440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PH" altLang="en-US" sz="4800" dirty="0" smtClean="0">
                <a:latin typeface="Georgia" panose="02040502050405020303" pitchFamily="18" charset="0"/>
                <a:cs typeface="Georgia" panose="02040502050405020303" pitchFamily="18" charset="0"/>
              </a:rPr>
              <a:t>FUNCTIONS</a:t>
            </a:r>
            <a:endParaRPr lang="en-US" altLang="en-US" sz="4800" dirty="0" smtClean="0">
              <a:latin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008188" y="5110163"/>
            <a:ext cx="5127625" cy="604837"/>
          </a:xfrm>
        </p:spPr>
        <p:txBody>
          <a:bodyPr/>
          <a:lstStyle/>
          <a:p>
            <a:pPr defTabSz="899010" eaLnBrk="1" fontAlgn="auto" hangingPunct="1">
              <a:spcAft>
                <a:spcPts val="0"/>
              </a:spcAft>
              <a:defRPr/>
            </a:pPr>
            <a:r>
              <a:rPr lang="en-US" sz="3177" dirty="0" smtClean="0">
                <a:solidFill>
                  <a:srgbClr val="FF0000"/>
                </a:solidFill>
              </a:rPr>
              <a:t>&lt;&lt;professor&gt;&gt;</a:t>
            </a:r>
            <a:endParaRPr lang="en-US" sz="3177" dirty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400" y="2971800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EPROG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COMPUTER FUNDAMENTALS &amp; PROGRAMMING FOR ENGINEERING STUDENTS </a:t>
            </a:r>
            <a:br>
              <a:rPr lang="en-US" altLang="en-US" sz="27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US" altLang="en-US" sz="2700" dirty="0" smtClean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4663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417638"/>
            <a:ext cx="7571105" cy="377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Perpetua"/>
                <a:cs typeface="Perpetua"/>
              </a:rPr>
              <a:t>Functions </a:t>
            </a:r>
            <a:r>
              <a:rPr sz="2800" dirty="0">
                <a:latin typeface="Perpetua"/>
                <a:cs typeface="Perpetua"/>
              </a:rPr>
              <a:t>designed, </a:t>
            </a:r>
            <a:r>
              <a:rPr sz="2800" spc="5" dirty="0">
                <a:latin typeface="Perpetua"/>
                <a:cs typeface="Perpetua"/>
              </a:rPr>
              <a:t>written </a:t>
            </a:r>
            <a:r>
              <a:rPr sz="2800" dirty="0">
                <a:latin typeface="Perpetua"/>
                <a:cs typeface="Perpetua"/>
              </a:rPr>
              <a:t>or </a:t>
            </a:r>
            <a:r>
              <a:rPr sz="2800" spc="-5" dirty="0">
                <a:latin typeface="Perpetua"/>
                <a:cs typeface="Perpetua"/>
              </a:rPr>
              <a:t>defined </a:t>
            </a:r>
            <a:r>
              <a:rPr sz="2800" spc="-30" dirty="0">
                <a:latin typeface="Perpetua"/>
                <a:cs typeface="Perpetua"/>
              </a:rPr>
              <a:t>by</a:t>
            </a:r>
            <a:r>
              <a:rPr sz="2800" spc="-140" dirty="0">
                <a:latin typeface="Perpetua"/>
                <a:cs typeface="Perpetua"/>
              </a:rPr>
              <a:t> </a:t>
            </a:r>
            <a:r>
              <a:rPr sz="2800" spc="5" dirty="0">
                <a:latin typeface="Perpetua"/>
                <a:cs typeface="Perpetua"/>
              </a:rPr>
              <a:t>programmers</a:t>
            </a:r>
            <a:endParaRPr sz="28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8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  <a:tab pos="6892290" algn="l"/>
              </a:tabLst>
            </a:pPr>
            <a:r>
              <a:rPr sz="2800" spc="-15" dirty="0">
                <a:latin typeface="Perpetua"/>
                <a:cs typeface="Perpetua"/>
              </a:rPr>
              <a:t>Every </a:t>
            </a:r>
            <a:r>
              <a:rPr sz="2800" spc="-5" dirty="0">
                <a:latin typeface="Perpetua"/>
                <a:cs typeface="Perpetua"/>
              </a:rPr>
              <a:t>user-defined function must </a:t>
            </a:r>
            <a:r>
              <a:rPr sz="2800" spc="-45" dirty="0">
                <a:latin typeface="Perpetua"/>
                <a:cs typeface="Perpetua"/>
              </a:rPr>
              <a:t>have</a:t>
            </a:r>
            <a:r>
              <a:rPr sz="2800" spc="1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15" dirty="0">
                <a:latin typeface="Perpetua"/>
                <a:cs typeface="Perpetua"/>
              </a:rPr>
              <a:t> </a:t>
            </a:r>
            <a:r>
              <a:rPr sz="2800" spc="-5" dirty="0">
                <a:solidFill>
                  <a:srgbClr val="696363"/>
                </a:solidFill>
                <a:latin typeface="Perpetua"/>
                <a:cs typeface="Perpetua"/>
              </a:rPr>
              <a:t>definition	</a:t>
            </a:r>
            <a:r>
              <a:rPr sz="2800" spc="-5" dirty="0">
                <a:latin typeface="Perpetua"/>
                <a:cs typeface="Perpetua"/>
              </a:rPr>
              <a:t>and</a:t>
            </a:r>
            <a:r>
              <a:rPr sz="2800" spc="-9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</a:p>
          <a:p>
            <a:pPr marL="28702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Perpetua"/>
                <a:cs typeface="Perpetua"/>
              </a:rPr>
              <a:t>declaration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(</a:t>
            </a:r>
            <a:r>
              <a:rPr sz="2800" spc="-5" dirty="0">
                <a:solidFill>
                  <a:srgbClr val="696363"/>
                </a:solidFill>
                <a:latin typeface="Perpetua"/>
                <a:cs typeface="Perpetua"/>
              </a:rPr>
              <a:t>prototype</a:t>
            </a:r>
            <a:r>
              <a:rPr sz="2800" spc="-5" dirty="0">
                <a:latin typeface="Perpetua"/>
                <a:cs typeface="Perpetua"/>
              </a:rPr>
              <a:t>).</a:t>
            </a:r>
            <a:endParaRPr sz="2800" dirty="0">
              <a:latin typeface="Perpetua"/>
              <a:cs typeface="Perpetua"/>
            </a:endParaRPr>
          </a:p>
          <a:p>
            <a:pPr marL="287020" marR="978535" indent="-274320">
              <a:lnSpc>
                <a:spcPct val="120300"/>
              </a:lnSpc>
              <a:spcBef>
                <a:spcPts val="57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A </a:t>
            </a:r>
            <a:r>
              <a:rPr sz="2800" spc="-5" dirty="0">
                <a:latin typeface="Perpetua"/>
                <a:cs typeface="Perpetua"/>
              </a:rPr>
              <a:t>function must </a:t>
            </a:r>
            <a:r>
              <a:rPr sz="2800" dirty="0">
                <a:latin typeface="Perpetua"/>
                <a:cs typeface="Perpetua"/>
              </a:rPr>
              <a:t>be </a:t>
            </a:r>
            <a:r>
              <a:rPr sz="2800" dirty="0">
                <a:solidFill>
                  <a:srgbClr val="696363"/>
                </a:solidFill>
                <a:latin typeface="Perpetua"/>
                <a:cs typeface="Perpetua"/>
              </a:rPr>
              <a:t>called </a:t>
            </a:r>
            <a:r>
              <a:rPr sz="2800" dirty="0">
                <a:latin typeface="Perpetua"/>
                <a:cs typeface="Perpetua"/>
              </a:rPr>
              <a:t>in order to </a:t>
            </a:r>
            <a:r>
              <a:rPr sz="2800" spc="-10" dirty="0">
                <a:latin typeface="Perpetua"/>
                <a:cs typeface="Perpetua"/>
              </a:rPr>
              <a:t>execute</a:t>
            </a:r>
            <a:r>
              <a:rPr sz="2800" spc="-8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  </a:t>
            </a:r>
            <a:r>
              <a:rPr sz="2800" spc="-5" dirty="0">
                <a:latin typeface="Perpetua"/>
                <a:cs typeface="Perpetua"/>
              </a:rPr>
              <a:t>statements </a:t>
            </a:r>
            <a:r>
              <a:rPr sz="2800" dirty="0">
                <a:latin typeface="Perpetua"/>
                <a:cs typeface="Perpetua"/>
              </a:rPr>
              <a:t>contained in its</a:t>
            </a:r>
            <a:r>
              <a:rPr sz="2800" spc="-1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definition</a:t>
            </a:r>
            <a:endParaRPr sz="28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6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Perpetua"/>
                <a:cs typeface="Perpetua"/>
              </a:rPr>
              <a:t>Function prototypes </a:t>
            </a:r>
            <a:r>
              <a:rPr sz="2800" spc="-15" dirty="0">
                <a:latin typeface="Perpetua"/>
                <a:cs typeface="Perpetua"/>
              </a:rPr>
              <a:t>are </a:t>
            </a:r>
            <a:r>
              <a:rPr sz="2800" spc="-10" dirty="0">
                <a:latin typeface="Perpetua"/>
                <a:cs typeface="Perpetua"/>
              </a:rPr>
              <a:t>usually </a:t>
            </a:r>
            <a:r>
              <a:rPr sz="2800" dirty="0">
                <a:latin typeface="Perpetua"/>
                <a:cs typeface="Perpetua"/>
              </a:rPr>
              <a:t>placed </a:t>
            </a:r>
            <a:r>
              <a:rPr sz="2800" spc="-5" dirty="0">
                <a:latin typeface="Perpetua"/>
                <a:cs typeface="Perpetua"/>
              </a:rPr>
              <a:t>before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their</a:t>
            </a:r>
            <a:endParaRPr sz="2800" dirty="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Perpetua"/>
                <a:cs typeface="Perpetua"/>
              </a:rPr>
              <a:t>definitions </a:t>
            </a:r>
            <a:r>
              <a:rPr sz="2800" dirty="0">
                <a:latin typeface="Perpetua"/>
                <a:cs typeface="Perpetua"/>
              </a:rPr>
              <a:t>in a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program</a:t>
            </a:r>
          </a:p>
        </p:txBody>
      </p:sp>
      <p:sp>
        <p:nvSpPr>
          <p:cNvPr id="7" name="object 7"/>
          <p:cNvSpPr/>
          <p:nvPr/>
        </p:nvSpPr>
        <p:spPr>
          <a:xfrm>
            <a:off x="5458459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>
              <a:lnSpc>
                <a:spcPct val="100000"/>
              </a:lnSpc>
            </a:pPr>
            <a:r>
              <a:rPr spc="-10" dirty="0"/>
              <a:t>User-Defined</a:t>
            </a:r>
            <a:r>
              <a:rPr spc="-50" dirty="0"/>
              <a:t> </a:t>
            </a:r>
            <a:r>
              <a:rPr spc="-5" dirty="0"/>
              <a:t>Functions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16977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9300" y="1319212"/>
            <a:ext cx="2498725" cy="944880"/>
          </a:xfrm>
          <a:prstGeom prst="rect">
            <a:avLst/>
          </a:prstGeom>
          <a:solidFill>
            <a:srgbClr val="9B2C1F"/>
          </a:solidFill>
          <a:ln w="31750">
            <a:solidFill>
              <a:srgbClr val="9933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136525" marR="112395">
              <a:lnSpc>
                <a:spcPct val="100000"/>
              </a:lnSpc>
              <a:spcBef>
                <a:spcPts val="15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Program to display  3 lines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3660" y="2276475"/>
            <a:ext cx="257175" cy="1175385"/>
          </a:xfrm>
          <a:custGeom>
            <a:avLst/>
            <a:gdLst/>
            <a:ahLst/>
            <a:cxnLst/>
            <a:rect l="l" t="t" r="r" b="b"/>
            <a:pathLst>
              <a:path w="257175" h="1175385">
                <a:moveTo>
                  <a:pt x="24632" y="918394"/>
                </a:moveTo>
                <a:lnTo>
                  <a:pt x="13912" y="922020"/>
                </a:lnTo>
                <a:lnTo>
                  <a:pt x="5464" y="929596"/>
                </a:lnTo>
                <a:lnTo>
                  <a:pt x="720" y="939482"/>
                </a:lnTo>
                <a:lnTo>
                  <a:pt x="0" y="950416"/>
                </a:lnTo>
                <a:lnTo>
                  <a:pt x="3625" y="961136"/>
                </a:lnTo>
                <a:lnTo>
                  <a:pt x="128339" y="1174877"/>
                </a:lnTo>
                <a:lnTo>
                  <a:pt x="161389" y="1118235"/>
                </a:lnTo>
                <a:lnTo>
                  <a:pt x="99764" y="1118235"/>
                </a:lnTo>
                <a:lnTo>
                  <a:pt x="99764" y="1012476"/>
                </a:lnTo>
                <a:lnTo>
                  <a:pt x="53028" y="932307"/>
                </a:lnTo>
                <a:lnTo>
                  <a:pt x="45452" y="923859"/>
                </a:lnTo>
                <a:lnTo>
                  <a:pt x="35565" y="919114"/>
                </a:lnTo>
                <a:lnTo>
                  <a:pt x="24632" y="918394"/>
                </a:lnTo>
                <a:close/>
              </a:path>
              <a:path w="257175" h="1175385">
                <a:moveTo>
                  <a:pt x="99764" y="1012476"/>
                </a:moveTo>
                <a:lnTo>
                  <a:pt x="99764" y="1118235"/>
                </a:lnTo>
                <a:lnTo>
                  <a:pt x="156914" y="1118235"/>
                </a:lnTo>
                <a:lnTo>
                  <a:pt x="156914" y="1103757"/>
                </a:lnTo>
                <a:lnTo>
                  <a:pt x="103701" y="1103757"/>
                </a:lnTo>
                <a:lnTo>
                  <a:pt x="128339" y="1061493"/>
                </a:lnTo>
                <a:lnTo>
                  <a:pt x="99764" y="1012476"/>
                </a:lnTo>
                <a:close/>
              </a:path>
              <a:path w="257175" h="1175385">
                <a:moveTo>
                  <a:pt x="232046" y="918394"/>
                </a:moveTo>
                <a:lnTo>
                  <a:pt x="221112" y="919114"/>
                </a:lnTo>
                <a:lnTo>
                  <a:pt x="211226" y="923859"/>
                </a:lnTo>
                <a:lnTo>
                  <a:pt x="203650" y="932307"/>
                </a:lnTo>
                <a:lnTo>
                  <a:pt x="156914" y="1012476"/>
                </a:lnTo>
                <a:lnTo>
                  <a:pt x="156914" y="1118235"/>
                </a:lnTo>
                <a:lnTo>
                  <a:pt x="161389" y="1118235"/>
                </a:lnTo>
                <a:lnTo>
                  <a:pt x="253053" y="961136"/>
                </a:lnTo>
                <a:lnTo>
                  <a:pt x="256678" y="950416"/>
                </a:lnTo>
                <a:lnTo>
                  <a:pt x="255958" y="939482"/>
                </a:lnTo>
                <a:lnTo>
                  <a:pt x="251213" y="929596"/>
                </a:lnTo>
                <a:lnTo>
                  <a:pt x="242766" y="922020"/>
                </a:lnTo>
                <a:lnTo>
                  <a:pt x="232046" y="918394"/>
                </a:lnTo>
                <a:close/>
              </a:path>
              <a:path w="257175" h="1175385">
                <a:moveTo>
                  <a:pt x="128339" y="1061493"/>
                </a:moveTo>
                <a:lnTo>
                  <a:pt x="103701" y="1103757"/>
                </a:lnTo>
                <a:lnTo>
                  <a:pt x="152977" y="1103757"/>
                </a:lnTo>
                <a:lnTo>
                  <a:pt x="128339" y="1061493"/>
                </a:lnTo>
                <a:close/>
              </a:path>
              <a:path w="257175" h="1175385">
                <a:moveTo>
                  <a:pt x="156914" y="1012476"/>
                </a:moveTo>
                <a:lnTo>
                  <a:pt x="128339" y="1061493"/>
                </a:lnTo>
                <a:lnTo>
                  <a:pt x="152977" y="1103757"/>
                </a:lnTo>
                <a:lnTo>
                  <a:pt x="156914" y="1103757"/>
                </a:lnTo>
                <a:lnTo>
                  <a:pt x="156914" y="1012476"/>
                </a:lnTo>
                <a:close/>
              </a:path>
              <a:path w="257175" h="1175385">
                <a:moveTo>
                  <a:pt x="156914" y="0"/>
                </a:moveTo>
                <a:lnTo>
                  <a:pt x="99764" y="0"/>
                </a:lnTo>
                <a:lnTo>
                  <a:pt x="99764" y="1012476"/>
                </a:lnTo>
                <a:lnTo>
                  <a:pt x="128339" y="1061493"/>
                </a:lnTo>
                <a:lnTo>
                  <a:pt x="156914" y="1012476"/>
                </a:lnTo>
                <a:lnTo>
                  <a:pt x="156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8500" y="3410013"/>
            <a:ext cx="2632075" cy="944880"/>
          </a:xfrm>
          <a:prstGeom prst="rect">
            <a:avLst/>
          </a:prstGeom>
          <a:solidFill>
            <a:srgbClr val="9B2C1F"/>
          </a:solidFill>
          <a:ln w="31750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549" y="432826"/>
            <a:ext cx="18805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3969" y="1340241"/>
            <a:ext cx="245999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800" spc="-5" dirty="0">
                <a:latin typeface="Arial Narrow"/>
                <a:cs typeface="Arial Narrow"/>
              </a:rPr>
              <a:t>#include </a:t>
            </a:r>
            <a:r>
              <a:rPr sz="2800" dirty="0">
                <a:latin typeface="Arial Narrow"/>
                <a:cs typeface="Arial Narrow"/>
              </a:rPr>
              <a:t>&lt;stdio.h&gt;  </a:t>
            </a:r>
            <a:r>
              <a:rPr sz="2800" spc="-5" dirty="0">
                <a:latin typeface="Arial Narrow"/>
                <a:cs typeface="Arial Narrow"/>
              </a:rPr>
              <a:t>void displayLine(</a:t>
            </a:r>
            <a:r>
              <a:rPr sz="2800" spc="-55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438400"/>
            <a:ext cx="3971925" cy="21831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ts val="3290"/>
              </a:lnSpc>
            </a:pPr>
            <a:r>
              <a:rPr sz="2800" spc="-10" dirty="0">
                <a:latin typeface="Arial Narrow"/>
                <a:cs typeface="Arial Narrow"/>
              </a:rPr>
              <a:t>int </a:t>
            </a:r>
            <a:r>
              <a:rPr sz="2800" spc="-5" dirty="0">
                <a:latin typeface="Arial Narrow"/>
                <a:cs typeface="Arial Narrow"/>
              </a:rPr>
              <a:t>main()</a:t>
            </a:r>
            <a:r>
              <a:rPr sz="2800" spc="-70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{</a:t>
            </a:r>
          </a:p>
          <a:p>
            <a:pPr marL="104902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int</a:t>
            </a:r>
            <a:r>
              <a:rPr sz="2800" spc="-9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i;</a:t>
            </a:r>
            <a:endParaRPr sz="2800" dirty="0">
              <a:latin typeface="Arial Narrow"/>
              <a:cs typeface="Arial Narrow"/>
            </a:endParaRPr>
          </a:p>
          <a:p>
            <a:pPr marL="104902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for (i=0; </a:t>
            </a:r>
            <a:r>
              <a:rPr sz="2800" dirty="0">
                <a:latin typeface="Arial Narrow"/>
                <a:cs typeface="Arial Narrow"/>
              </a:rPr>
              <a:t>i &lt; </a:t>
            </a:r>
            <a:r>
              <a:rPr sz="2800" spc="-5" dirty="0">
                <a:latin typeface="Arial Narrow"/>
                <a:cs typeface="Arial Narrow"/>
              </a:rPr>
              <a:t>3;</a:t>
            </a:r>
            <a:r>
              <a:rPr sz="2800" spc="-60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i++)</a:t>
            </a:r>
            <a:endParaRPr sz="2800" dirty="0">
              <a:latin typeface="Arial Narrow"/>
              <a:cs typeface="Arial Narrow"/>
            </a:endParaRPr>
          </a:p>
          <a:p>
            <a:pPr marL="196342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displayLine(</a:t>
            </a:r>
            <a:r>
              <a:rPr sz="2800" spc="-85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);</a:t>
            </a:r>
          </a:p>
          <a:p>
            <a:pPr marL="133985">
              <a:lnSpc>
                <a:spcPct val="100000"/>
              </a:lnSpc>
            </a:pPr>
            <a:r>
              <a:rPr sz="2800" dirty="0">
                <a:latin typeface="Arial Narrow"/>
                <a:cs typeface="Arial Narrow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8775" y="4722876"/>
            <a:ext cx="3645535" cy="149098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8590">
              <a:lnSpc>
                <a:spcPts val="2785"/>
              </a:lnSpc>
            </a:pPr>
            <a:r>
              <a:rPr sz="2800" spc="-5" dirty="0">
                <a:latin typeface="Arial Narrow"/>
                <a:cs typeface="Arial Narrow"/>
              </a:rPr>
              <a:t>void displayLine( </a:t>
            </a:r>
            <a:r>
              <a:rPr sz="2800" dirty="0">
                <a:latin typeface="Arial Narrow"/>
                <a:cs typeface="Arial Narrow"/>
              </a:rPr>
              <a:t>)</a:t>
            </a:r>
            <a:r>
              <a:rPr sz="2800" spc="-50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{</a:t>
            </a:r>
            <a:endParaRPr sz="2800">
              <a:latin typeface="Arial Narrow"/>
              <a:cs typeface="Arial Narrow"/>
            </a:endParaRPr>
          </a:p>
          <a:p>
            <a:pPr marL="106362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Arial Narrow"/>
                <a:cs typeface="Arial Narrow"/>
              </a:rPr>
              <a:t>printf("#######\n");</a:t>
            </a:r>
            <a:endParaRPr sz="2800">
              <a:latin typeface="Arial Narrow"/>
              <a:cs typeface="Arial Narrow"/>
            </a:endParaRPr>
          </a:p>
          <a:p>
            <a:pPr marL="14859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0426" y="3224631"/>
            <a:ext cx="2057400" cy="457834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main(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)</a:t>
            </a:r>
            <a:r>
              <a:rPr sz="2400" b="1" spc="-6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5469" y="5121275"/>
            <a:ext cx="2851785" cy="82232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displayLine(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)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599" y="864552"/>
            <a:ext cx="17281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5994" y="1260792"/>
            <a:ext cx="238950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#include</a:t>
            </a:r>
            <a:r>
              <a:rPr sz="2800" spc="-70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&lt;stdio.h&gt;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675" y="1817688"/>
            <a:ext cx="2646680" cy="4445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ts val="2845"/>
              </a:lnSpc>
            </a:pPr>
            <a:r>
              <a:rPr sz="2800" spc="-10" dirty="0">
                <a:latin typeface="Arial Narrow"/>
                <a:cs typeface="Arial Narrow"/>
              </a:rPr>
              <a:t>void displayLine(</a:t>
            </a:r>
            <a:r>
              <a:rPr sz="2800" dirty="0">
                <a:latin typeface="Arial Narrow"/>
                <a:cs typeface="Arial Narrow"/>
              </a:rPr>
              <a:t> 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5994" y="2285047"/>
            <a:ext cx="3669029" cy="214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 Narrow"/>
                <a:cs typeface="Arial Narrow"/>
              </a:rPr>
              <a:t>int </a:t>
            </a:r>
            <a:r>
              <a:rPr sz="2800" spc="-5" dirty="0">
                <a:latin typeface="Arial Narrow"/>
                <a:cs typeface="Arial Narrow"/>
              </a:rPr>
              <a:t>main()</a:t>
            </a:r>
            <a:r>
              <a:rPr sz="2800" spc="-70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{</a:t>
            </a:r>
            <a:endParaRPr sz="28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int</a:t>
            </a:r>
            <a:r>
              <a:rPr sz="2800" spc="-100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i;</a:t>
            </a:r>
            <a:endParaRPr sz="28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for (i=0; </a:t>
            </a:r>
            <a:r>
              <a:rPr sz="2800" dirty="0">
                <a:latin typeface="Arial Narrow"/>
                <a:cs typeface="Arial Narrow"/>
              </a:rPr>
              <a:t>i &lt; </a:t>
            </a:r>
            <a:r>
              <a:rPr sz="2800" spc="-5" dirty="0">
                <a:latin typeface="Arial Narrow"/>
                <a:cs typeface="Arial Narrow"/>
              </a:rPr>
              <a:t>3;</a:t>
            </a:r>
            <a:r>
              <a:rPr sz="2800" spc="-7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i++)</a:t>
            </a:r>
            <a:endParaRPr sz="2800">
              <a:latin typeface="Arial Narrow"/>
              <a:cs typeface="Arial Narrow"/>
            </a:endParaRPr>
          </a:p>
          <a:p>
            <a:pPr marL="1841500">
              <a:lnSpc>
                <a:spcPct val="100000"/>
              </a:lnSpc>
            </a:pPr>
            <a:r>
              <a:rPr sz="2800" spc="-10" dirty="0">
                <a:latin typeface="Arial Narrow"/>
                <a:cs typeface="Arial Narrow"/>
              </a:rPr>
              <a:t>displayLine(</a:t>
            </a:r>
            <a:r>
              <a:rPr sz="2800" spc="-45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);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2225" y="4514850"/>
            <a:ext cx="3800475" cy="150495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3135"/>
              </a:lnSpc>
            </a:pPr>
            <a:r>
              <a:rPr sz="2800" spc="-10" dirty="0">
                <a:latin typeface="Arial Narrow"/>
                <a:cs typeface="Arial Narrow"/>
              </a:rPr>
              <a:t>void displayLine( </a:t>
            </a:r>
            <a:r>
              <a:rPr sz="2800" dirty="0">
                <a:latin typeface="Arial Narrow"/>
                <a:cs typeface="Arial Narrow"/>
              </a:rPr>
              <a:t>)</a:t>
            </a:r>
            <a:r>
              <a:rPr sz="2800" spc="10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{</a:t>
            </a:r>
            <a:endParaRPr sz="2800">
              <a:latin typeface="Arial Narrow"/>
              <a:cs typeface="Arial Narrow"/>
            </a:endParaRPr>
          </a:p>
          <a:p>
            <a:pPr marL="10922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Arial Narrow"/>
                <a:cs typeface="Arial Narrow"/>
              </a:rPr>
              <a:t>printf("#######\n");</a:t>
            </a:r>
            <a:endParaRPr sz="2800">
              <a:latin typeface="Arial Narrow"/>
              <a:cs typeface="Arial Narrow"/>
            </a:endParaRPr>
          </a:p>
          <a:p>
            <a:pPr marL="1771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3751" y="1776413"/>
            <a:ext cx="4072254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displayLine(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)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r>
              <a:rPr sz="2400" b="1" spc="2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prototype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9191" y="4917148"/>
            <a:ext cx="3251835" cy="45656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25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4"/>
              </a:spcBef>
            </a:pP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displayLine(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)</a:t>
            </a:r>
            <a:r>
              <a:rPr sz="2400" b="1" spc="-1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08" y="914400"/>
            <a:ext cx="18805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1270074"/>
            <a:ext cx="245999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800" spc="-5" dirty="0">
                <a:latin typeface="Arial Narrow"/>
                <a:cs typeface="Arial Narrow"/>
              </a:rPr>
              <a:t>#include </a:t>
            </a:r>
            <a:r>
              <a:rPr sz="2800" dirty="0">
                <a:latin typeface="Arial Narrow"/>
                <a:cs typeface="Arial Narrow"/>
              </a:rPr>
              <a:t>&lt;stdio.h&gt;  </a:t>
            </a:r>
            <a:r>
              <a:rPr sz="2800" spc="-5" dirty="0">
                <a:latin typeface="Arial Narrow"/>
                <a:cs typeface="Arial Narrow"/>
              </a:rPr>
              <a:t>void displayLine(</a:t>
            </a:r>
            <a:r>
              <a:rPr sz="2800" spc="-55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);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600" y="2369820"/>
            <a:ext cx="1468120" cy="5607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ts val="3275"/>
              </a:lnSpc>
            </a:pPr>
            <a:r>
              <a:rPr sz="2800" spc="-10" dirty="0">
                <a:latin typeface="Arial Narrow"/>
                <a:cs typeface="Arial Narrow"/>
              </a:rPr>
              <a:t>int </a:t>
            </a:r>
            <a:r>
              <a:rPr sz="2800" spc="-5" dirty="0">
                <a:latin typeface="Arial Narrow"/>
                <a:cs typeface="Arial Narrow"/>
              </a:rPr>
              <a:t>main()</a:t>
            </a:r>
            <a:r>
              <a:rPr sz="2800" spc="-70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{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576" y="2805112"/>
            <a:ext cx="55880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int</a:t>
            </a:r>
            <a:r>
              <a:rPr sz="2800" spc="-9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9576" y="3232086"/>
            <a:ext cx="2837815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for (i=0; </a:t>
            </a:r>
            <a:r>
              <a:rPr sz="2800" dirty="0">
                <a:latin typeface="Arial Narrow"/>
                <a:cs typeface="Arial Narrow"/>
              </a:rPr>
              <a:t>i &lt; </a:t>
            </a:r>
            <a:r>
              <a:rPr sz="2800" spc="-5" dirty="0">
                <a:latin typeface="Arial Narrow"/>
                <a:cs typeface="Arial Narrow"/>
              </a:rPr>
              <a:t>3;</a:t>
            </a:r>
            <a:r>
              <a:rPr sz="2800" spc="-60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i++)</a:t>
            </a:r>
            <a:endParaRPr sz="2800">
              <a:latin typeface="Arial Narrow"/>
              <a:cs typeface="Arial Narrow"/>
            </a:endParaRPr>
          </a:p>
          <a:p>
            <a:pPr marL="100838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displayLine(</a:t>
            </a:r>
            <a:r>
              <a:rPr sz="2800" spc="-85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);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4085908"/>
            <a:ext cx="123189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4375" y="4652645"/>
            <a:ext cx="2505075" cy="4591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785"/>
              </a:lnSpc>
            </a:pPr>
            <a:r>
              <a:rPr sz="2800" spc="-5" dirty="0">
                <a:latin typeface="Arial Narrow"/>
                <a:cs typeface="Arial Narrow"/>
              </a:rPr>
              <a:t>void displayLine(</a:t>
            </a:r>
            <a:r>
              <a:rPr sz="2800" spc="-55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)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8877" y="4598987"/>
            <a:ext cx="123189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 Narrow"/>
                <a:cs typeface="Arial Narrow"/>
              </a:rPr>
              <a:t>{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4794" y="5109781"/>
            <a:ext cx="345376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printf("#######\n");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4751" y="3546158"/>
            <a:ext cx="1892300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r>
              <a:rPr sz="2400" b="1" spc="-7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head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3476" y="3975925"/>
            <a:ext cx="1315085" cy="527050"/>
          </a:xfrm>
          <a:custGeom>
            <a:avLst/>
            <a:gdLst/>
            <a:ahLst/>
            <a:cxnLst/>
            <a:rect l="l" t="t" r="r" b="b"/>
            <a:pathLst>
              <a:path w="1315085" h="527050">
                <a:moveTo>
                  <a:pt x="145414" y="348107"/>
                </a:moveTo>
                <a:lnTo>
                  <a:pt x="0" y="503682"/>
                </a:lnTo>
                <a:lnTo>
                  <a:pt x="211709" y="526669"/>
                </a:lnTo>
                <a:lnTo>
                  <a:pt x="187662" y="461899"/>
                </a:lnTo>
                <a:lnTo>
                  <a:pt x="167259" y="461899"/>
                </a:lnTo>
                <a:lnTo>
                  <a:pt x="154050" y="426085"/>
                </a:lnTo>
                <a:lnTo>
                  <a:pt x="171904" y="419454"/>
                </a:lnTo>
                <a:lnTo>
                  <a:pt x="145414" y="348107"/>
                </a:lnTo>
                <a:close/>
              </a:path>
              <a:path w="1315085" h="527050">
                <a:moveTo>
                  <a:pt x="171904" y="419454"/>
                </a:moveTo>
                <a:lnTo>
                  <a:pt x="154050" y="426085"/>
                </a:lnTo>
                <a:lnTo>
                  <a:pt x="167259" y="461899"/>
                </a:lnTo>
                <a:lnTo>
                  <a:pt x="185190" y="455240"/>
                </a:lnTo>
                <a:lnTo>
                  <a:pt x="171904" y="419454"/>
                </a:lnTo>
                <a:close/>
              </a:path>
              <a:path w="1315085" h="527050">
                <a:moveTo>
                  <a:pt x="185190" y="455240"/>
                </a:moveTo>
                <a:lnTo>
                  <a:pt x="167259" y="461899"/>
                </a:lnTo>
                <a:lnTo>
                  <a:pt x="187662" y="461899"/>
                </a:lnTo>
                <a:lnTo>
                  <a:pt x="185190" y="455240"/>
                </a:lnTo>
                <a:close/>
              </a:path>
              <a:path w="1315085" h="527050">
                <a:moveTo>
                  <a:pt x="1301369" y="0"/>
                </a:moveTo>
                <a:lnTo>
                  <a:pt x="171904" y="419454"/>
                </a:lnTo>
                <a:lnTo>
                  <a:pt x="185190" y="455240"/>
                </a:lnTo>
                <a:lnTo>
                  <a:pt x="1314703" y="35814"/>
                </a:lnTo>
                <a:lnTo>
                  <a:pt x="1301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9648" y="2744406"/>
            <a:ext cx="2990850" cy="1088390"/>
          </a:xfrm>
          <a:custGeom>
            <a:avLst/>
            <a:gdLst/>
            <a:ahLst/>
            <a:cxnLst/>
            <a:rect l="l" t="t" r="r" b="b"/>
            <a:pathLst>
              <a:path w="2990850" h="1088389">
                <a:moveTo>
                  <a:pt x="186173" y="71958"/>
                </a:moveTo>
                <a:lnTo>
                  <a:pt x="173608" y="107901"/>
                </a:lnTo>
                <a:lnTo>
                  <a:pt x="2978277" y="1088009"/>
                </a:lnTo>
                <a:lnTo>
                  <a:pt x="2990850" y="1052067"/>
                </a:lnTo>
                <a:lnTo>
                  <a:pt x="186173" y="71958"/>
                </a:lnTo>
                <a:close/>
              </a:path>
              <a:path w="2990850" h="1088389">
                <a:moveTo>
                  <a:pt x="211327" y="0"/>
                </a:moveTo>
                <a:lnTo>
                  <a:pt x="0" y="27050"/>
                </a:lnTo>
                <a:lnTo>
                  <a:pt x="148462" y="179831"/>
                </a:lnTo>
                <a:lnTo>
                  <a:pt x="173608" y="107901"/>
                </a:lnTo>
                <a:lnTo>
                  <a:pt x="155575" y="101600"/>
                </a:lnTo>
                <a:lnTo>
                  <a:pt x="168148" y="65659"/>
                </a:lnTo>
                <a:lnTo>
                  <a:pt x="188375" y="65659"/>
                </a:lnTo>
                <a:lnTo>
                  <a:pt x="211327" y="0"/>
                </a:lnTo>
                <a:close/>
              </a:path>
              <a:path w="2990850" h="1088389">
                <a:moveTo>
                  <a:pt x="168148" y="65659"/>
                </a:moveTo>
                <a:lnTo>
                  <a:pt x="155575" y="101600"/>
                </a:lnTo>
                <a:lnTo>
                  <a:pt x="173608" y="107901"/>
                </a:lnTo>
                <a:lnTo>
                  <a:pt x="186173" y="71958"/>
                </a:lnTo>
                <a:lnTo>
                  <a:pt x="168148" y="65659"/>
                </a:lnTo>
                <a:close/>
              </a:path>
              <a:path w="2990850" h="1088389">
                <a:moveTo>
                  <a:pt x="188375" y="65659"/>
                </a:moveTo>
                <a:lnTo>
                  <a:pt x="168148" y="65659"/>
                </a:lnTo>
                <a:lnTo>
                  <a:pt x="186173" y="71958"/>
                </a:lnTo>
                <a:lnTo>
                  <a:pt x="188375" y="65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867896"/>
            <a:ext cx="18805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1232291"/>
            <a:ext cx="245999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2800" spc="-5" dirty="0">
                <a:latin typeface="Arial Narrow"/>
                <a:cs typeface="Arial Narrow"/>
              </a:rPr>
              <a:t>#include </a:t>
            </a:r>
            <a:r>
              <a:rPr sz="2800" dirty="0">
                <a:latin typeface="Arial Narrow"/>
                <a:cs typeface="Arial Narrow"/>
              </a:rPr>
              <a:t>&lt;stdio.h&gt;  </a:t>
            </a:r>
            <a:r>
              <a:rPr sz="2800" spc="-5" dirty="0">
                <a:latin typeface="Arial Narrow"/>
                <a:cs typeface="Arial Narrow"/>
              </a:rPr>
              <a:t>void displayLine(</a:t>
            </a:r>
            <a:r>
              <a:rPr sz="2800" spc="-55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);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4551" y="4565650"/>
            <a:ext cx="1905000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r>
              <a:rPr sz="2400" b="1" spc="-6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body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8175" y="4995036"/>
            <a:ext cx="1042669" cy="582295"/>
          </a:xfrm>
          <a:custGeom>
            <a:avLst/>
            <a:gdLst/>
            <a:ahLst/>
            <a:cxnLst/>
            <a:rect l="l" t="t" r="r" b="b"/>
            <a:pathLst>
              <a:path w="1042670" h="582295">
                <a:moveTo>
                  <a:pt x="121412" y="406907"/>
                </a:moveTo>
                <a:lnTo>
                  <a:pt x="0" y="581787"/>
                </a:lnTo>
                <a:lnTo>
                  <a:pt x="212851" y="574039"/>
                </a:lnTo>
                <a:lnTo>
                  <a:pt x="181237" y="516255"/>
                </a:lnTo>
                <a:lnTo>
                  <a:pt x="159512" y="516255"/>
                </a:lnTo>
                <a:lnTo>
                  <a:pt x="141224" y="482854"/>
                </a:lnTo>
                <a:lnTo>
                  <a:pt x="157957" y="473705"/>
                </a:lnTo>
                <a:lnTo>
                  <a:pt x="121412" y="406907"/>
                </a:lnTo>
                <a:close/>
              </a:path>
              <a:path w="1042670" h="582295">
                <a:moveTo>
                  <a:pt x="157957" y="473705"/>
                </a:moveTo>
                <a:lnTo>
                  <a:pt x="141224" y="482854"/>
                </a:lnTo>
                <a:lnTo>
                  <a:pt x="159512" y="516255"/>
                </a:lnTo>
                <a:lnTo>
                  <a:pt x="176234" y="507111"/>
                </a:lnTo>
                <a:lnTo>
                  <a:pt x="157957" y="473705"/>
                </a:lnTo>
                <a:close/>
              </a:path>
              <a:path w="1042670" h="582295">
                <a:moveTo>
                  <a:pt x="176234" y="507111"/>
                </a:moveTo>
                <a:lnTo>
                  <a:pt x="159512" y="516255"/>
                </a:lnTo>
                <a:lnTo>
                  <a:pt x="181237" y="516255"/>
                </a:lnTo>
                <a:lnTo>
                  <a:pt x="176234" y="507111"/>
                </a:lnTo>
                <a:close/>
              </a:path>
              <a:path w="1042670" h="582295">
                <a:moveTo>
                  <a:pt x="1024381" y="0"/>
                </a:moveTo>
                <a:lnTo>
                  <a:pt x="157957" y="473705"/>
                </a:lnTo>
                <a:lnTo>
                  <a:pt x="176234" y="507111"/>
                </a:lnTo>
                <a:lnTo>
                  <a:pt x="1042543" y="33400"/>
                </a:lnTo>
                <a:lnTo>
                  <a:pt x="1024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6326" y="3562350"/>
            <a:ext cx="1078230" cy="1014094"/>
          </a:xfrm>
          <a:custGeom>
            <a:avLst/>
            <a:gdLst/>
            <a:ahLst/>
            <a:cxnLst/>
            <a:rect l="l" t="t" r="r" b="b"/>
            <a:pathLst>
              <a:path w="1078229" h="1014095">
                <a:moveTo>
                  <a:pt x="151797" y="116531"/>
                </a:moveTo>
                <a:lnTo>
                  <a:pt x="125785" y="144241"/>
                </a:lnTo>
                <a:lnTo>
                  <a:pt x="1052068" y="1013968"/>
                </a:lnTo>
                <a:lnTo>
                  <a:pt x="1078229" y="986282"/>
                </a:lnTo>
                <a:lnTo>
                  <a:pt x="151797" y="116531"/>
                </a:lnTo>
                <a:close/>
              </a:path>
              <a:path w="1078229" h="1014095">
                <a:moveTo>
                  <a:pt x="0" y="0"/>
                </a:moveTo>
                <a:lnTo>
                  <a:pt x="73660" y="199771"/>
                </a:lnTo>
                <a:lnTo>
                  <a:pt x="125785" y="144241"/>
                </a:lnTo>
                <a:lnTo>
                  <a:pt x="111887" y="131190"/>
                </a:lnTo>
                <a:lnTo>
                  <a:pt x="137922" y="103504"/>
                </a:lnTo>
                <a:lnTo>
                  <a:pt x="164024" y="103504"/>
                </a:lnTo>
                <a:lnTo>
                  <a:pt x="203962" y="60960"/>
                </a:lnTo>
                <a:lnTo>
                  <a:pt x="0" y="0"/>
                </a:lnTo>
                <a:close/>
              </a:path>
              <a:path w="1078229" h="1014095">
                <a:moveTo>
                  <a:pt x="137922" y="103504"/>
                </a:moveTo>
                <a:lnTo>
                  <a:pt x="111887" y="131190"/>
                </a:lnTo>
                <a:lnTo>
                  <a:pt x="125785" y="144241"/>
                </a:lnTo>
                <a:lnTo>
                  <a:pt x="151797" y="116531"/>
                </a:lnTo>
                <a:lnTo>
                  <a:pt x="137922" y="103504"/>
                </a:lnTo>
                <a:close/>
              </a:path>
              <a:path w="1078229" h="1014095">
                <a:moveTo>
                  <a:pt x="164024" y="103504"/>
                </a:moveTo>
                <a:lnTo>
                  <a:pt x="137922" y="103504"/>
                </a:lnTo>
                <a:lnTo>
                  <a:pt x="151797" y="116531"/>
                </a:lnTo>
                <a:lnTo>
                  <a:pt x="164024" y="103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37040"/>
              </p:ext>
            </p:extLst>
          </p:nvPr>
        </p:nvGraphicFramePr>
        <p:xfrm>
          <a:off x="1460500" y="2346325"/>
          <a:ext cx="4168520" cy="214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464"/>
                <a:gridCol w="2861056"/>
              </a:tblGrid>
              <a:tr h="437641">
                <a:tc>
                  <a:txBody>
                    <a:bodyPr/>
                    <a:lstStyle/>
                    <a:p>
                      <a:pPr marL="67310">
                        <a:lnSpc>
                          <a:spcPts val="3165"/>
                        </a:lnSpc>
                      </a:pPr>
                      <a:r>
                        <a:rPr sz="2800" spc="-10" dirty="0">
                          <a:latin typeface="Arial Narrow"/>
                          <a:cs typeface="Arial Narrow"/>
                        </a:rPr>
                        <a:t>int</a:t>
                      </a:r>
                      <a:r>
                        <a:rPr sz="2800" spc="-7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800" spc="-5" dirty="0">
                          <a:latin typeface="Arial Narrow"/>
                          <a:cs typeface="Arial Narrow"/>
                        </a:rPr>
                        <a:t>main()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3015"/>
                        </a:lnSpc>
                      </a:pPr>
                      <a:r>
                        <a:rPr sz="2800" dirty="0">
                          <a:latin typeface="Arial Narrow"/>
                          <a:cs typeface="Arial Narrow"/>
                        </a:rPr>
                        <a:t>{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708658">
                <a:tc gridSpan="2">
                  <a:txBody>
                    <a:bodyPr/>
                    <a:lstStyle/>
                    <a:p>
                      <a:pPr marL="963294">
                        <a:lnSpc>
                          <a:spcPts val="3080"/>
                        </a:lnSpc>
                      </a:pPr>
                      <a:r>
                        <a:rPr sz="2800" spc="-5" dirty="0">
                          <a:latin typeface="Arial Narrow"/>
                          <a:cs typeface="Arial Narrow"/>
                        </a:rPr>
                        <a:t>int</a:t>
                      </a:r>
                      <a:r>
                        <a:rPr sz="2800" spc="-9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800" spc="-5" dirty="0">
                          <a:latin typeface="Arial Narrow"/>
                          <a:cs typeface="Arial Narrow"/>
                        </a:rPr>
                        <a:t>i;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  <a:p>
                      <a:pPr marL="963294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Arial Narrow"/>
                          <a:cs typeface="Arial Narrow"/>
                        </a:rPr>
                        <a:t>for (i=0; </a:t>
                      </a:r>
                      <a:r>
                        <a:rPr sz="2800" dirty="0">
                          <a:latin typeface="Arial Narrow"/>
                          <a:cs typeface="Arial Narrow"/>
                        </a:rPr>
                        <a:t>i &lt; </a:t>
                      </a:r>
                      <a:r>
                        <a:rPr sz="2800" spc="-5" dirty="0">
                          <a:latin typeface="Arial Narrow"/>
                          <a:cs typeface="Arial Narrow"/>
                        </a:rPr>
                        <a:t>3;</a:t>
                      </a:r>
                      <a:r>
                        <a:rPr sz="2800" spc="-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800" spc="-5" dirty="0">
                          <a:latin typeface="Arial Narrow"/>
                          <a:cs typeface="Arial Narrow"/>
                        </a:rPr>
                        <a:t>i++)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  <a:p>
                      <a:pPr marL="195961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Arial Narrow"/>
                          <a:cs typeface="Arial Narrow"/>
                        </a:rPr>
                        <a:t>displayLine(</a:t>
                      </a:r>
                      <a:r>
                        <a:rPr sz="2800" spc="-8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800" dirty="0">
                          <a:latin typeface="Arial Narrow"/>
                          <a:cs typeface="Arial Narrow"/>
                        </a:rPr>
                        <a:t>);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 Narrow"/>
                          <a:cs typeface="Arial Narrow"/>
                        </a:rPr>
                        <a:t>}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75322"/>
              </p:ext>
            </p:extLst>
          </p:nvPr>
        </p:nvGraphicFramePr>
        <p:xfrm>
          <a:off x="1431925" y="4602226"/>
          <a:ext cx="4226115" cy="1493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6129"/>
                <a:gridCol w="1669986"/>
              </a:tblGrid>
              <a:tr h="419100">
                <a:tc>
                  <a:txBody>
                    <a:bodyPr/>
                    <a:lstStyle/>
                    <a:p>
                      <a:pPr marL="95885">
                        <a:lnSpc>
                          <a:spcPts val="2885"/>
                        </a:lnSpc>
                      </a:pPr>
                      <a:r>
                        <a:rPr sz="2800" spc="-5" dirty="0">
                          <a:latin typeface="Arial Narrow"/>
                          <a:cs typeface="Arial Narrow"/>
                        </a:rPr>
                        <a:t>void displayLine(</a:t>
                      </a:r>
                      <a:r>
                        <a:rPr sz="2800" spc="-5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800" dirty="0">
                          <a:latin typeface="Arial Narrow"/>
                          <a:cs typeface="Arial Narrow"/>
                        </a:rPr>
                        <a:t>)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</a:pPr>
                      <a:r>
                        <a:rPr sz="2800" dirty="0">
                          <a:latin typeface="Arial Narrow"/>
                          <a:cs typeface="Arial Narrow"/>
                        </a:rPr>
                        <a:t>{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074674">
                <a:tc gridSpan="2">
                  <a:txBody>
                    <a:bodyPr/>
                    <a:lstStyle/>
                    <a:p>
                      <a:pPr marL="9918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5" dirty="0">
                          <a:latin typeface="Arial Narrow"/>
                          <a:cs typeface="Arial Narrow"/>
                        </a:rPr>
                        <a:t>printf("#######\n");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800" dirty="0">
                          <a:latin typeface="Arial Narrow"/>
                          <a:cs typeface="Arial Narrow"/>
                        </a:rPr>
                        <a:t>}</a:t>
                      </a:r>
                      <a:endParaRPr sz="28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730503"/>
            <a:ext cx="18043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1259585"/>
            <a:ext cx="3242310" cy="239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87400" algn="just">
              <a:lnSpc>
                <a:spcPct val="120000"/>
              </a:lnSpc>
            </a:pPr>
            <a:r>
              <a:rPr sz="2800" spc="-5" dirty="0">
                <a:latin typeface="Arial Narrow"/>
                <a:cs typeface="Arial Narrow"/>
              </a:rPr>
              <a:t>#include </a:t>
            </a:r>
            <a:r>
              <a:rPr sz="2800" dirty="0">
                <a:latin typeface="Arial Narrow"/>
                <a:cs typeface="Arial Narrow"/>
              </a:rPr>
              <a:t>&lt;stdio.h&gt;  </a:t>
            </a:r>
            <a:r>
              <a:rPr sz="2800" spc="-5" dirty="0">
                <a:latin typeface="Arial Narrow"/>
                <a:cs typeface="Arial Narrow"/>
              </a:rPr>
              <a:t>void displayLine( </a:t>
            </a:r>
            <a:r>
              <a:rPr sz="2800" dirty="0">
                <a:latin typeface="Arial Narrow"/>
                <a:cs typeface="Arial Narrow"/>
              </a:rPr>
              <a:t>);  </a:t>
            </a:r>
            <a:r>
              <a:rPr sz="2800" spc="-10" dirty="0">
                <a:latin typeface="Arial Narrow"/>
                <a:cs typeface="Arial Narrow"/>
              </a:rPr>
              <a:t>int </a:t>
            </a:r>
            <a:r>
              <a:rPr sz="2800" spc="-5" dirty="0">
                <a:latin typeface="Arial Narrow"/>
                <a:cs typeface="Arial Narrow"/>
              </a:rPr>
              <a:t>main()</a:t>
            </a:r>
            <a:r>
              <a:rPr sz="2800" spc="-70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{</a:t>
            </a:r>
            <a:endParaRPr sz="28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int</a:t>
            </a:r>
            <a:r>
              <a:rPr sz="2800" spc="-9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i;</a:t>
            </a:r>
            <a:endParaRPr sz="28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for (i=0; </a:t>
            </a:r>
            <a:r>
              <a:rPr sz="2800" dirty="0">
                <a:latin typeface="Arial Narrow"/>
                <a:cs typeface="Arial Narrow"/>
              </a:rPr>
              <a:t>i &lt; </a:t>
            </a:r>
            <a:r>
              <a:rPr sz="2800" spc="-5" dirty="0">
                <a:latin typeface="Arial Narrow"/>
                <a:cs typeface="Arial Narrow"/>
              </a:rPr>
              <a:t>3;</a:t>
            </a:r>
            <a:r>
              <a:rPr sz="2800" spc="-60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i++)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0100" y="3664013"/>
            <a:ext cx="2143125" cy="5099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3095"/>
              </a:lnSpc>
            </a:pPr>
            <a:r>
              <a:rPr sz="2800" spc="-5" dirty="0">
                <a:latin typeface="Arial Narrow"/>
                <a:cs typeface="Arial Narrow"/>
              </a:rPr>
              <a:t>displayLine(</a:t>
            </a:r>
            <a:r>
              <a:rPr sz="2800" spc="-85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);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794" y="4076700"/>
            <a:ext cx="3453765" cy="145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Arial Narrow"/>
                <a:cs typeface="Arial Narrow"/>
              </a:rPr>
              <a:t>void displayLine( </a:t>
            </a:r>
            <a:r>
              <a:rPr sz="2800" dirty="0">
                <a:latin typeface="Arial Narrow"/>
                <a:cs typeface="Arial Narrow"/>
              </a:rPr>
              <a:t>)</a:t>
            </a:r>
            <a:r>
              <a:rPr sz="2800" spc="-50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{</a:t>
            </a:r>
            <a:endParaRPr sz="28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Arial Narrow"/>
                <a:cs typeface="Arial Narrow"/>
              </a:rPr>
              <a:t>printf("#######\n");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5613653"/>
            <a:ext cx="123189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5151" y="5578475"/>
            <a:ext cx="4993005" cy="82232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254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4"/>
              </a:spcBef>
            </a:pP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r>
              <a:rPr sz="2400" b="1" spc="-7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call</a:t>
            </a:r>
            <a:endParaRPr sz="2400">
              <a:latin typeface="Arial Narrow"/>
              <a:cs typeface="Arial Narrow"/>
            </a:endParaRPr>
          </a:p>
          <a:p>
            <a:pPr marL="92075">
              <a:lnSpc>
                <a:spcPct val="100000"/>
              </a:lnSpc>
            </a:pP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- A call to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displayLine(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)</a:t>
            </a:r>
            <a:r>
              <a:rPr sz="2400" b="1" spc="-15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8051" y="3824351"/>
            <a:ext cx="1671320" cy="1764030"/>
          </a:xfrm>
          <a:custGeom>
            <a:avLst/>
            <a:gdLst/>
            <a:ahLst/>
            <a:cxnLst/>
            <a:rect l="l" t="t" r="r" b="b"/>
            <a:pathLst>
              <a:path w="1671320" h="1764029">
                <a:moveTo>
                  <a:pt x="144650" y="125196"/>
                </a:moveTo>
                <a:lnTo>
                  <a:pt x="117056" y="151321"/>
                </a:lnTo>
                <a:lnTo>
                  <a:pt x="1643506" y="1764030"/>
                </a:lnTo>
                <a:lnTo>
                  <a:pt x="1671066" y="1737868"/>
                </a:lnTo>
                <a:lnTo>
                  <a:pt x="144650" y="125196"/>
                </a:lnTo>
                <a:close/>
              </a:path>
              <a:path w="1671320" h="1764029">
                <a:moveTo>
                  <a:pt x="0" y="0"/>
                </a:moveTo>
                <a:lnTo>
                  <a:pt x="61722" y="203708"/>
                </a:lnTo>
                <a:lnTo>
                  <a:pt x="117056" y="151321"/>
                </a:lnTo>
                <a:lnTo>
                  <a:pt x="104012" y="137540"/>
                </a:lnTo>
                <a:lnTo>
                  <a:pt x="131572" y="111378"/>
                </a:lnTo>
                <a:lnTo>
                  <a:pt x="159245" y="111378"/>
                </a:lnTo>
                <a:lnTo>
                  <a:pt x="200025" y="72771"/>
                </a:lnTo>
                <a:lnTo>
                  <a:pt x="0" y="0"/>
                </a:lnTo>
                <a:close/>
              </a:path>
              <a:path w="1671320" h="1764029">
                <a:moveTo>
                  <a:pt x="131572" y="111378"/>
                </a:moveTo>
                <a:lnTo>
                  <a:pt x="104012" y="137540"/>
                </a:lnTo>
                <a:lnTo>
                  <a:pt x="117056" y="151321"/>
                </a:lnTo>
                <a:lnTo>
                  <a:pt x="144650" y="125196"/>
                </a:lnTo>
                <a:lnTo>
                  <a:pt x="131572" y="111378"/>
                </a:lnTo>
                <a:close/>
              </a:path>
              <a:path w="1671320" h="1764029">
                <a:moveTo>
                  <a:pt x="159245" y="111378"/>
                </a:moveTo>
                <a:lnTo>
                  <a:pt x="131572" y="111378"/>
                </a:lnTo>
                <a:lnTo>
                  <a:pt x="144650" y="125196"/>
                </a:lnTo>
                <a:lnTo>
                  <a:pt x="159245" y="111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035" y="749566"/>
            <a:ext cx="1990118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295400" y="3369734"/>
            <a:ext cx="8229600" cy="1767021"/>
          </a:xfrm>
          <a:prstGeom prst="rect">
            <a:avLst/>
          </a:prstGeom>
        </p:spPr>
        <p:txBody>
          <a:bodyPr vert="horz" wrap="square" lIns="0" tIns="295528" rIns="0" bIns="0" rtlCol="0">
            <a:spAutoFit/>
          </a:bodyPr>
          <a:lstStyle/>
          <a:p>
            <a:pPr marL="2013585">
              <a:lnSpc>
                <a:spcPct val="100000"/>
              </a:lnSpc>
            </a:pPr>
            <a:r>
              <a:rPr sz="2800" spc="-5" dirty="0"/>
              <a:t>displayLine(</a:t>
            </a:r>
            <a:r>
              <a:rPr sz="2800" spc="-85" dirty="0"/>
              <a:t> </a:t>
            </a:r>
            <a:r>
              <a:rPr sz="2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80"/>
              </a:spcBef>
              <a:buNone/>
            </a:pPr>
            <a:r>
              <a:rPr sz="2800" spc="-5" dirty="0"/>
              <a:t>void displayLine( </a:t>
            </a:r>
            <a:r>
              <a:rPr sz="2800" dirty="0"/>
              <a:t>)</a:t>
            </a:r>
            <a:r>
              <a:rPr sz="2800" spc="-50" dirty="0"/>
              <a:t> </a:t>
            </a:r>
            <a:r>
              <a:rPr sz="2800" dirty="0"/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794" y="1278648"/>
            <a:ext cx="3242310" cy="239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87400" algn="just">
              <a:lnSpc>
                <a:spcPct val="120000"/>
              </a:lnSpc>
            </a:pPr>
            <a:r>
              <a:rPr sz="2800" spc="-5" dirty="0">
                <a:latin typeface="Arial Narrow"/>
                <a:cs typeface="Arial Narrow"/>
              </a:rPr>
              <a:t>#include </a:t>
            </a:r>
            <a:r>
              <a:rPr sz="2800" dirty="0">
                <a:latin typeface="Arial Narrow"/>
                <a:cs typeface="Arial Narrow"/>
              </a:rPr>
              <a:t>&lt;stdio.h&gt;  </a:t>
            </a:r>
            <a:r>
              <a:rPr sz="2800" spc="-5" dirty="0">
                <a:latin typeface="Arial Narrow"/>
                <a:cs typeface="Arial Narrow"/>
              </a:rPr>
              <a:t>void displayLine( </a:t>
            </a:r>
            <a:r>
              <a:rPr sz="2800" dirty="0">
                <a:latin typeface="Arial Narrow"/>
                <a:cs typeface="Arial Narrow"/>
              </a:rPr>
              <a:t>);  </a:t>
            </a:r>
            <a:r>
              <a:rPr sz="2800" spc="-10" dirty="0">
                <a:latin typeface="Arial Narrow"/>
                <a:cs typeface="Arial Narrow"/>
              </a:rPr>
              <a:t>int </a:t>
            </a:r>
            <a:r>
              <a:rPr sz="2800" spc="-5" dirty="0">
                <a:latin typeface="Arial Narrow"/>
                <a:cs typeface="Arial Narrow"/>
              </a:rPr>
              <a:t>main()</a:t>
            </a:r>
            <a:r>
              <a:rPr sz="2800" spc="-70" dirty="0">
                <a:latin typeface="Arial Narrow"/>
                <a:cs typeface="Arial Narrow"/>
              </a:rPr>
              <a:t> </a:t>
            </a:r>
            <a:r>
              <a:rPr sz="2800" dirty="0">
                <a:latin typeface="Arial Narrow"/>
                <a:cs typeface="Arial Narrow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int</a:t>
            </a:r>
            <a:r>
              <a:rPr sz="2800" spc="-9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i;</a:t>
            </a:r>
            <a:endParaRPr sz="2800" dirty="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for (i=0; </a:t>
            </a:r>
            <a:r>
              <a:rPr sz="2800" dirty="0">
                <a:latin typeface="Arial Narrow"/>
                <a:cs typeface="Arial Narrow"/>
              </a:rPr>
              <a:t>i &lt; </a:t>
            </a:r>
            <a:r>
              <a:rPr sz="2800" spc="-5" dirty="0">
                <a:latin typeface="Arial Narrow"/>
                <a:cs typeface="Arial Narrow"/>
              </a:rPr>
              <a:t>3;</a:t>
            </a:r>
            <a:r>
              <a:rPr sz="2800" spc="-60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i++)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1001" y="5135575"/>
            <a:ext cx="2592705" cy="5575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3085"/>
              </a:lnSpc>
            </a:pPr>
            <a:r>
              <a:rPr sz="2800" spc="-5" dirty="0">
                <a:latin typeface="Arial Narrow"/>
                <a:cs typeface="Arial Narrow"/>
              </a:rPr>
              <a:t>printf("#######\n");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5632716"/>
            <a:ext cx="123189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3201" y="1990738"/>
            <a:ext cx="4170679" cy="82232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ts val="2870"/>
              </a:lnSpc>
              <a:spcBef>
                <a:spcPts val="325"/>
              </a:spcBef>
            </a:pP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Another function</a:t>
            </a:r>
            <a:r>
              <a:rPr sz="2400" b="1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call</a:t>
            </a:r>
            <a:endParaRPr sz="2400">
              <a:latin typeface="Arial Narrow"/>
              <a:cs typeface="Arial Narrow"/>
            </a:endParaRPr>
          </a:p>
          <a:p>
            <a:pPr marL="92075">
              <a:lnSpc>
                <a:spcPts val="2870"/>
              </a:lnSpc>
            </a:pP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- a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call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to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printf(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) </a:t>
            </a:r>
            <a:r>
              <a:rPr sz="2400" b="1" spc="-10" dirty="0">
                <a:solidFill>
                  <a:srgbClr val="FFFF00"/>
                </a:solidFill>
                <a:latin typeface="Arial Narrow"/>
                <a:cs typeface="Arial Narrow"/>
              </a:rPr>
              <a:t>library</a:t>
            </a:r>
            <a:r>
              <a:rPr sz="2400" b="1" spc="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9200" y="2815476"/>
            <a:ext cx="1198245" cy="2298065"/>
          </a:xfrm>
          <a:custGeom>
            <a:avLst/>
            <a:gdLst/>
            <a:ahLst/>
            <a:cxnLst/>
            <a:rect l="l" t="t" r="r" b="b"/>
            <a:pathLst>
              <a:path w="1198245" h="2298065">
                <a:moveTo>
                  <a:pt x="2666" y="2084959"/>
                </a:moveTo>
                <a:lnTo>
                  <a:pt x="0" y="2297811"/>
                </a:lnTo>
                <a:lnTo>
                  <a:pt x="171958" y="2172208"/>
                </a:lnTo>
                <a:lnTo>
                  <a:pt x="137212" y="2154301"/>
                </a:lnTo>
                <a:lnTo>
                  <a:pt x="95503" y="2154301"/>
                </a:lnTo>
                <a:lnTo>
                  <a:pt x="61722" y="2136775"/>
                </a:lnTo>
                <a:lnTo>
                  <a:pt x="70436" y="2119885"/>
                </a:lnTo>
                <a:lnTo>
                  <a:pt x="2666" y="2084959"/>
                </a:lnTo>
                <a:close/>
              </a:path>
              <a:path w="1198245" h="2298065">
                <a:moveTo>
                  <a:pt x="70436" y="2119885"/>
                </a:moveTo>
                <a:lnTo>
                  <a:pt x="61722" y="2136775"/>
                </a:lnTo>
                <a:lnTo>
                  <a:pt x="95503" y="2154301"/>
                </a:lnTo>
                <a:lnTo>
                  <a:pt x="104264" y="2137320"/>
                </a:lnTo>
                <a:lnTo>
                  <a:pt x="70436" y="2119885"/>
                </a:lnTo>
                <a:close/>
              </a:path>
              <a:path w="1198245" h="2298065">
                <a:moveTo>
                  <a:pt x="104264" y="2137320"/>
                </a:moveTo>
                <a:lnTo>
                  <a:pt x="95503" y="2154301"/>
                </a:lnTo>
                <a:lnTo>
                  <a:pt x="137212" y="2154301"/>
                </a:lnTo>
                <a:lnTo>
                  <a:pt x="104264" y="2137320"/>
                </a:lnTo>
                <a:close/>
              </a:path>
              <a:path w="1198245" h="2298065">
                <a:moveTo>
                  <a:pt x="1164209" y="0"/>
                </a:moveTo>
                <a:lnTo>
                  <a:pt x="70436" y="2119885"/>
                </a:lnTo>
                <a:lnTo>
                  <a:pt x="104264" y="2137320"/>
                </a:lnTo>
                <a:lnTo>
                  <a:pt x="1197990" y="17399"/>
                </a:lnTo>
                <a:lnTo>
                  <a:pt x="1164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211582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199390" algn="ctr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9576" y="2573273"/>
            <a:ext cx="90360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</a:t>
            </a:r>
            <a:r>
              <a:rPr sz="2400" spc="-7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i=0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5558" y="2573273"/>
            <a:ext cx="164655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  <a:p>
            <a:pPr marL="7239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0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4101" y="4664011"/>
            <a:ext cx="5165725" cy="1995805"/>
          </a:xfrm>
          <a:custGeom>
            <a:avLst/>
            <a:gdLst/>
            <a:ahLst/>
            <a:cxnLst/>
            <a:rect l="l" t="t" r="r" b="b"/>
            <a:pathLst>
              <a:path w="5165725" h="1995804">
                <a:moveTo>
                  <a:pt x="0" y="1995551"/>
                </a:moveTo>
                <a:lnTo>
                  <a:pt x="5165725" y="1995551"/>
                </a:lnTo>
                <a:lnTo>
                  <a:pt x="5165725" y="0"/>
                </a:lnTo>
                <a:lnTo>
                  <a:pt x="0" y="0"/>
                </a:lnTo>
                <a:lnTo>
                  <a:pt x="0" y="199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4101" y="4664011"/>
            <a:ext cx="5165725" cy="1995805"/>
          </a:xfrm>
          <a:custGeom>
            <a:avLst/>
            <a:gdLst/>
            <a:ahLst/>
            <a:cxnLst/>
            <a:rect l="l" t="t" r="r" b="b"/>
            <a:pathLst>
              <a:path w="5165725" h="1995804">
                <a:moveTo>
                  <a:pt x="0" y="1995551"/>
                </a:moveTo>
                <a:lnTo>
                  <a:pt x="5165725" y="1995551"/>
                </a:lnTo>
                <a:lnTo>
                  <a:pt x="5165725" y="0"/>
                </a:lnTo>
                <a:lnTo>
                  <a:pt x="0" y="0"/>
                </a:lnTo>
                <a:lnTo>
                  <a:pt x="0" y="19955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5101" y="2620962"/>
            <a:ext cx="593725" cy="351155"/>
          </a:xfrm>
          <a:custGeom>
            <a:avLst/>
            <a:gdLst/>
            <a:ahLst/>
            <a:cxnLst/>
            <a:rect l="l" t="t" r="r" b="b"/>
            <a:pathLst>
              <a:path w="593725" h="351155">
                <a:moveTo>
                  <a:pt x="0" y="350837"/>
                </a:moveTo>
                <a:lnTo>
                  <a:pt x="593725" y="350837"/>
                </a:lnTo>
                <a:lnTo>
                  <a:pt x="5937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0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4101" y="4664011"/>
            <a:ext cx="5165725" cy="1995805"/>
          </a:xfrm>
          <a:custGeom>
            <a:avLst/>
            <a:gdLst/>
            <a:ahLst/>
            <a:cxnLst/>
            <a:rect l="l" t="t" r="r" b="b"/>
            <a:pathLst>
              <a:path w="5165725" h="1995804">
                <a:moveTo>
                  <a:pt x="0" y="1995551"/>
                </a:moveTo>
                <a:lnTo>
                  <a:pt x="5165725" y="1995551"/>
                </a:lnTo>
                <a:lnTo>
                  <a:pt x="5165725" y="0"/>
                </a:lnTo>
                <a:lnTo>
                  <a:pt x="0" y="0"/>
                </a:lnTo>
                <a:lnTo>
                  <a:pt x="0" y="199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4101" y="4664011"/>
            <a:ext cx="5165725" cy="1995805"/>
          </a:xfrm>
          <a:custGeom>
            <a:avLst/>
            <a:gdLst/>
            <a:ahLst/>
            <a:cxnLst/>
            <a:rect l="l" t="t" r="r" b="b"/>
            <a:pathLst>
              <a:path w="5165725" h="1995804">
                <a:moveTo>
                  <a:pt x="0" y="1995551"/>
                </a:moveTo>
                <a:lnTo>
                  <a:pt x="5165725" y="1995551"/>
                </a:lnTo>
                <a:lnTo>
                  <a:pt x="5165725" y="0"/>
                </a:lnTo>
                <a:lnTo>
                  <a:pt x="0" y="0"/>
                </a:lnTo>
                <a:lnTo>
                  <a:pt x="0" y="19955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8" y="1524000"/>
            <a:ext cx="7459345" cy="364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Perpetua"/>
                <a:cs typeface="Perpetua"/>
              </a:rPr>
              <a:t>An </a:t>
            </a:r>
            <a:r>
              <a:rPr sz="2800" dirty="0">
                <a:latin typeface="Perpetua"/>
                <a:cs typeface="Perpetua"/>
              </a:rPr>
              <a:t>approach used to </a:t>
            </a:r>
            <a:r>
              <a:rPr sz="2800" spc="-5" dirty="0">
                <a:latin typeface="Perpetua"/>
                <a:cs typeface="Perpetua"/>
              </a:rPr>
              <a:t>handle </a:t>
            </a:r>
            <a:r>
              <a:rPr sz="2800" dirty="0">
                <a:latin typeface="Perpetua"/>
                <a:cs typeface="Perpetua"/>
              </a:rPr>
              <a:t>complexity in</a:t>
            </a:r>
            <a:r>
              <a:rPr sz="2800" spc="-7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solving</a:t>
            </a:r>
          </a:p>
          <a:p>
            <a:pPr marL="287020">
              <a:lnSpc>
                <a:spcPct val="100000"/>
              </a:lnSpc>
            </a:pPr>
            <a:r>
              <a:rPr sz="2800" spc="-10" dirty="0">
                <a:latin typeface="Perpetua"/>
                <a:cs typeface="Perpetua"/>
              </a:rPr>
              <a:t>problems </a:t>
            </a:r>
            <a:r>
              <a:rPr sz="2800" dirty="0">
                <a:latin typeface="Perpetua"/>
                <a:cs typeface="Perpetua"/>
              </a:rPr>
              <a:t>based </a:t>
            </a:r>
            <a:r>
              <a:rPr sz="2800" spc="-10" dirty="0">
                <a:latin typeface="Perpetua"/>
                <a:cs typeface="Perpetua"/>
              </a:rPr>
              <a:t>on </a:t>
            </a:r>
            <a:r>
              <a:rPr sz="2800" dirty="0">
                <a:latin typeface="Perpetua"/>
                <a:cs typeface="Perpetua"/>
              </a:rPr>
              <a:t>the </a:t>
            </a:r>
            <a:r>
              <a:rPr sz="2800" spc="-5" dirty="0">
                <a:latin typeface="Perpetua"/>
                <a:cs typeface="Perpetua"/>
              </a:rPr>
              <a:t>“divide </a:t>
            </a:r>
            <a:r>
              <a:rPr sz="2800" dirty="0">
                <a:latin typeface="Perpetua"/>
                <a:cs typeface="Perpetua"/>
              </a:rPr>
              <a:t>and conquer”</a:t>
            </a:r>
            <a:r>
              <a:rPr sz="2800" spc="-254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strategy</a:t>
            </a:r>
            <a:endParaRPr sz="2800" dirty="0">
              <a:latin typeface="Perpetua"/>
              <a:cs typeface="Perpetua"/>
            </a:endParaRPr>
          </a:p>
          <a:p>
            <a:pPr marL="287020" marR="53530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A </a:t>
            </a:r>
            <a:r>
              <a:rPr sz="2800" spc="-5" dirty="0">
                <a:latin typeface="Perpetua"/>
                <a:cs typeface="Perpetua"/>
              </a:rPr>
              <a:t>larger </a:t>
            </a:r>
            <a:r>
              <a:rPr sz="2800" spc="-10" dirty="0">
                <a:latin typeface="Perpetua"/>
                <a:cs typeface="Perpetua"/>
              </a:rPr>
              <a:t>problem </a:t>
            </a:r>
            <a:r>
              <a:rPr sz="2800" spc="-5" dirty="0">
                <a:latin typeface="Perpetua"/>
                <a:cs typeface="Perpetua"/>
              </a:rPr>
              <a:t>(more </a:t>
            </a:r>
            <a:r>
              <a:rPr sz="2800" dirty="0">
                <a:latin typeface="Perpetua"/>
                <a:cs typeface="Perpetua"/>
              </a:rPr>
              <a:t>complex) is </a:t>
            </a:r>
            <a:r>
              <a:rPr sz="2800" spc="-15" dirty="0">
                <a:latin typeface="Perpetua"/>
                <a:cs typeface="Perpetua"/>
              </a:rPr>
              <a:t>broken </a:t>
            </a:r>
            <a:r>
              <a:rPr sz="2800" dirty="0">
                <a:latin typeface="Perpetua"/>
                <a:cs typeface="Perpetua"/>
              </a:rPr>
              <a:t>up</a:t>
            </a:r>
            <a:r>
              <a:rPr sz="2800" spc="-114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into  smaller </a:t>
            </a:r>
            <a:r>
              <a:rPr sz="2800" spc="-10" dirty="0">
                <a:latin typeface="Perpetua"/>
                <a:cs typeface="Perpetua"/>
              </a:rPr>
              <a:t>problems </a:t>
            </a:r>
            <a:r>
              <a:rPr sz="2800" dirty="0">
                <a:latin typeface="Perpetua"/>
                <a:cs typeface="Perpetua"/>
              </a:rPr>
              <a:t>(less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complex)</a:t>
            </a:r>
          </a:p>
          <a:p>
            <a:pPr marL="287020" marR="381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The solution to </a:t>
            </a:r>
            <a:r>
              <a:rPr sz="2800" spc="-5" dirty="0">
                <a:latin typeface="Perpetua"/>
                <a:cs typeface="Perpetua"/>
              </a:rPr>
              <a:t>the </a:t>
            </a:r>
            <a:r>
              <a:rPr sz="2800" spc="-15" dirty="0">
                <a:latin typeface="Perpetua"/>
                <a:cs typeface="Perpetua"/>
              </a:rPr>
              <a:t>problem </a:t>
            </a:r>
            <a:r>
              <a:rPr sz="2800" dirty="0">
                <a:latin typeface="Perpetua"/>
                <a:cs typeface="Perpetua"/>
              </a:rPr>
              <a:t>(a </a:t>
            </a:r>
            <a:r>
              <a:rPr sz="2800" spc="-5" dirty="0">
                <a:latin typeface="Perpetua"/>
                <a:cs typeface="Perpetua"/>
              </a:rPr>
              <a:t>module) consists </a:t>
            </a:r>
            <a:r>
              <a:rPr sz="2800" dirty="0">
                <a:latin typeface="Perpetua"/>
                <a:cs typeface="Perpetua"/>
              </a:rPr>
              <a:t>of a  </a:t>
            </a:r>
            <a:r>
              <a:rPr sz="2800" spc="-5" dirty="0">
                <a:latin typeface="Perpetua"/>
                <a:cs typeface="Perpetua"/>
              </a:rPr>
              <a:t>combination </a:t>
            </a:r>
            <a:r>
              <a:rPr sz="2800" dirty="0">
                <a:latin typeface="Perpetua"/>
                <a:cs typeface="Perpetua"/>
              </a:rPr>
              <a:t>of solutions </a:t>
            </a:r>
            <a:r>
              <a:rPr sz="2800" spc="-5" dirty="0">
                <a:latin typeface="Perpetua"/>
                <a:cs typeface="Perpetua"/>
              </a:rPr>
              <a:t>for </a:t>
            </a:r>
            <a:r>
              <a:rPr sz="2800" dirty="0">
                <a:latin typeface="Perpetua"/>
                <a:cs typeface="Perpetua"/>
              </a:rPr>
              <a:t>the smaller </a:t>
            </a:r>
            <a:r>
              <a:rPr sz="2800" spc="-10" dirty="0">
                <a:latin typeface="Perpetua"/>
                <a:cs typeface="Perpetua"/>
              </a:rPr>
              <a:t>problems</a:t>
            </a:r>
            <a:r>
              <a:rPr sz="2800" spc="-140" dirty="0">
                <a:latin typeface="Perpetua"/>
                <a:cs typeface="Perpetua"/>
              </a:rPr>
              <a:t> </a:t>
            </a:r>
            <a:r>
              <a:rPr sz="2800" spc="10" dirty="0">
                <a:latin typeface="Perpetua"/>
                <a:cs typeface="Perpetua"/>
              </a:rPr>
              <a:t>(sub-  </a:t>
            </a:r>
            <a:r>
              <a:rPr sz="2800" spc="-5" dirty="0">
                <a:latin typeface="Perpetua"/>
                <a:cs typeface="Perpetua"/>
              </a:rPr>
              <a:t>modules)</a:t>
            </a:r>
            <a:endParaRPr sz="28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10" dirty="0">
                <a:latin typeface="Perpetua"/>
                <a:cs typeface="Perpetua"/>
              </a:rPr>
              <a:t>Each </a:t>
            </a:r>
            <a:r>
              <a:rPr sz="2800" spc="-5" dirty="0">
                <a:latin typeface="Perpetua"/>
                <a:cs typeface="Perpetua"/>
              </a:rPr>
              <a:t>sub-module also has </a:t>
            </a:r>
            <a:r>
              <a:rPr sz="2800" dirty="0">
                <a:latin typeface="Perpetua"/>
                <a:cs typeface="Perpetua"/>
              </a:rPr>
              <a:t>its </a:t>
            </a:r>
            <a:r>
              <a:rPr sz="2800" spc="-30" dirty="0">
                <a:latin typeface="Perpetua"/>
                <a:cs typeface="Perpetua"/>
              </a:rPr>
              <a:t>own </a:t>
            </a:r>
            <a:r>
              <a:rPr sz="2800" dirty="0">
                <a:latin typeface="Perpetua"/>
                <a:cs typeface="Perpetua"/>
              </a:rPr>
              <a:t>input(s) </a:t>
            </a:r>
            <a:r>
              <a:rPr sz="2800" spc="-5" dirty="0">
                <a:latin typeface="Perpetua"/>
                <a:cs typeface="Perpetua"/>
              </a:rPr>
              <a:t>and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output(s)</a:t>
            </a:r>
          </a:p>
        </p:txBody>
      </p:sp>
      <p:sp>
        <p:nvSpPr>
          <p:cNvPr id="4" name="object 4"/>
          <p:cNvSpPr/>
          <p:nvPr/>
        </p:nvSpPr>
        <p:spPr>
          <a:xfrm>
            <a:off x="5801359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582612"/>
            <a:ext cx="8229600" cy="731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ct val="100000"/>
              </a:lnSpc>
            </a:pPr>
            <a:r>
              <a:rPr spc="-5" dirty="0"/>
              <a:t>Structural</a:t>
            </a:r>
            <a:r>
              <a:rPr spc="-40" dirty="0"/>
              <a:t> </a:t>
            </a:r>
            <a:r>
              <a:rPr dirty="0"/>
              <a:t>Decomposition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794" y="3305175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3744848"/>
            <a:ext cx="309753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8350" y="3001962"/>
            <a:ext cx="1752600" cy="351155"/>
          </a:xfrm>
          <a:custGeom>
            <a:avLst/>
            <a:gdLst/>
            <a:ahLst/>
            <a:cxnLst/>
            <a:rect l="l" t="t" r="r" b="b"/>
            <a:pathLst>
              <a:path w="1752600" h="351154">
                <a:moveTo>
                  <a:pt x="0" y="350837"/>
                </a:moveTo>
                <a:lnTo>
                  <a:pt x="1752600" y="350837"/>
                </a:lnTo>
                <a:lnTo>
                  <a:pt x="1752600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0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94101" y="4664011"/>
            <a:ext cx="5165725" cy="1995805"/>
          </a:xfrm>
          <a:custGeom>
            <a:avLst/>
            <a:gdLst/>
            <a:ahLst/>
            <a:cxnLst/>
            <a:rect l="l" t="t" r="r" b="b"/>
            <a:pathLst>
              <a:path w="5165725" h="1995804">
                <a:moveTo>
                  <a:pt x="0" y="1995551"/>
                </a:moveTo>
                <a:lnTo>
                  <a:pt x="5165725" y="1995551"/>
                </a:lnTo>
                <a:lnTo>
                  <a:pt x="5165725" y="0"/>
                </a:lnTo>
                <a:lnTo>
                  <a:pt x="0" y="0"/>
                </a:lnTo>
                <a:lnTo>
                  <a:pt x="0" y="199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4101" y="4664011"/>
            <a:ext cx="5165725" cy="1995805"/>
          </a:xfrm>
          <a:custGeom>
            <a:avLst/>
            <a:gdLst/>
            <a:ahLst/>
            <a:cxnLst/>
            <a:rect l="l" t="t" r="r" b="b"/>
            <a:pathLst>
              <a:path w="5165725" h="1995804">
                <a:moveTo>
                  <a:pt x="0" y="1995551"/>
                </a:moveTo>
                <a:lnTo>
                  <a:pt x="5165725" y="1995551"/>
                </a:lnTo>
                <a:lnTo>
                  <a:pt x="5165725" y="0"/>
                </a:lnTo>
                <a:lnTo>
                  <a:pt x="0" y="0"/>
                </a:lnTo>
                <a:lnTo>
                  <a:pt x="0" y="19955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8427" y="3138677"/>
            <a:ext cx="870585" cy="595630"/>
          </a:xfrm>
          <a:custGeom>
            <a:avLst/>
            <a:gdLst/>
            <a:ahLst/>
            <a:cxnLst/>
            <a:rect l="l" t="t" r="r" b="b"/>
            <a:pathLst>
              <a:path w="870585" h="595629">
                <a:moveTo>
                  <a:pt x="78093" y="405928"/>
                </a:moveTo>
                <a:lnTo>
                  <a:pt x="0" y="410463"/>
                </a:lnTo>
                <a:lnTo>
                  <a:pt x="106172" y="595122"/>
                </a:lnTo>
                <a:lnTo>
                  <a:pt x="179279" y="424942"/>
                </a:lnTo>
                <a:lnTo>
                  <a:pt x="115316" y="424942"/>
                </a:lnTo>
                <a:lnTo>
                  <a:pt x="77216" y="423037"/>
                </a:lnTo>
                <a:lnTo>
                  <a:pt x="78093" y="405928"/>
                </a:lnTo>
                <a:close/>
              </a:path>
              <a:path w="870585" h="595629">
                <a:moveTo>
                  <a:pt x="116330" y="403707"/>
                </a:moveTo>
                <a:lnTo>
                  <a:pt x="78093" y="405928"/>
                </a:lnTo>
                <a:lnTo>
                  <a:pt x="77216" y="423037"/>
                </a:lnTo>
                <a:lnTo>
                  <a:pt x="115316" y="424942"/>
                </a:lnTo>
                <a:lnTo>
                  <a:pt x="116330" y="403707"/>
                </a:lnTo>
                <a:close/>
              </a:path>
              <a:path w="870585" h="595629">
                <a:moveTo>
                  <a:pt x="190246" y="399414"/>
                </a:moveTo>
                <a:lnTo>
                  <a:pt x="116330" y="403707"/>
                </a:lnTo>
                <a:lnTo>
                  <a:pt x="115316" y="424942"/>
                </a:lnTo>
                <a:lnTo>
                  <a:pt x="179279" y="424942"/>
                </a:lnTo>
                <a:lnTo>
                  <a:pt x="190246" y="399414"/>
                </a:lnTo>
                <a:close/>
              </a:path>
              <a:path w="870585" h="595629">
                <a:moveTo>
                  <a:pt x="572008" y="0"/>
                </a:moveTo>
                <a:lnTo>
                  <a:pt x="511175" y="1650"/>
                </a:lnTo>
                <a:lnTo>
                  <a:pt x="453771" y="7874"/>
                </a:lnTo>
                <a:lnTo>
                  <a:pt x="400177" y="19558"/>
                </a:lnTo>
                <a:lnTo>
                  <a:pt x="350647" y="37973"/>
                </a:lnTo>
                <a:lnTo>
                  <a:pt x="304800" y="64388"/>
                </a:lnTo>
                <a:lnTo>
                  <a:pt x="263017" y="96774"/>
                </a:lnTo>
                <a:lnTo>
                  <a:pt x="225298" y="133731"/>
                </a:lnTo>
                <a:lnTo>
                  <a:pt x="191643" y="173482"/>
                </a:lnTo>
                <a:lnTo>
                  <a:pt x="161925" y="214375"/>
                </a:lnTo>
                <a:lnTo>
                  <a:pt x="136271" y="254888"/>
                </a:lnTo>
                <a:lnTo>
                  <a:pt x="114427" y="293750"/>
                </a:lnTo>
                <a:lnTo>
                  <a:pt x="96901" y="329819"/>
                </a:lnTo>
                <a:lnTo>
                  <a:pt x="83947" y="366522"/>
                </a:lnTo>
                <a:lnTo>
                  <a:pt x="78889" y="390398"/>
                </a:lnTo>
                <a:lnTo>
                  <a:pt x="78093" y="405928"/>
                </a:lnTo>
                <a:lnTo>
                  <a:pt x="116330" y="403707"/>
                </a:lnTo>
                <a:lnTo>
                  <a:pt x="116803" y="393826"/>
                </a:lnTo>
                <a:lnTo>
                  <a:pt x="116459" y="393826"/>
                </a:lnTo>
                <a:lnTo>
                  <a:pt x="116967" y="390398"/>
                </a:lnTo>
                <a:lnTo>
                  <a:pt x="117302" y="390398"/>
                </a:lnTo>
                <a:lnTo>
                  <a:pt x="120396" y="377825"/>
                </a:lnTo>
                <a:lnTo>
                  <a:pt x="125222" y="361823"/>
                </a:lnTo>
                <a:lnTo>
                  <a:pt x="148023" y="311785"/>
                </a:lnTo>
                <a:lnTo>
                  <a:pt x="168656" y="274827"/>
                </a:lnTo>
                <a:lnTo>
                  <a:pt x="193167" y="236220"/>
                </a:lnTo>
                <a:lnTo>
                  <a:pt x="221234" y="197485"/>
                </a:lnTo>
                <a:lnTo>
                  <a:pt x="252730" y="160147"/>
                </a:lnTo>
                <a:lnTo>
                  <a:pt x="287401" y="126111"/>
                </a:lnTo>
                <a:lnTo>
                  <a:pt x="325120" y="96647"/>
                </a:lnTo>
                <a:lnTo>
                  <a:pt x="365506" y="73025"/>
                </a:lnTo>
                <a:lnTo>
                  <a:pt x="409448" y="56514"/>
                </a:lnTo>
                <a:lnTo>
                  <a:pt x="458724" y="45593"/>
                </a:lnTo>
                <a:lnTo>
                  <a:pt x="512953" y="39750"/>
                </a:lnTo>
                <a:lnTo>
                  <a:pt x="869171" y="38100"/>
                </a:lnTo>
                <a:lnTo>
                  <a:pt x="870585" y="27050"/>
                </a:lnTo>
                <a:lnTo>
                  <a:pt x="802259" y="18287"/>
                </a:lnTo>
                <a:lnTo>
                  <a:pt x="734695" y="10413"/>
                </a:lnTo>
                <a:lnTo>
                  <a:pt x="668020" y="4318"/>
                </a:lnTo>
                <a:lnTo>
                  <a:pt x="603377" y="635"/>
                </a:lnTo>
                <a:lnTo>
                  <a:pt x="572008" y="0"/>
                </a:lnTo>
                <a:close/>
              </a:path>
              <a:path w="870585" h="595629">
                <a:moveTo>
                  <a:pt x="116967" y="390398"/>
                </a:moveTo>
                <a:lnTo>
                  <a:pt x="116459" y="393826"/>
                </a:lnTo>
                <a:lnTo>
                  <a:pt x="116886" y="392091"/>
                </a:lnTo>
                <a:lnTo>
                  <a:pt x="116967" y="390398"/>
                </a:lnTo>
                <a:close/>
              </a:path>
              <a:path w="870585" h="595629">
                <a:moveTo>
                  <a:pt x="116886" y="392091"/>
                </a:moveTo>
                <a:lnTo>
                  <a:pt x="116459" y="393826"/>
                </a:lnTo>
                <a:lnTo>
                  <a:pt x="116803" y="393826"/>
                </a:lnTo>
                <a:lnTo>
                  <a:pt x="116886" y="392091"/>
                </a:lnTo>
                <a:close/>
              </a:path>
              <a:path w="870585" h="595629">
                <a:moveTo>
                  <a:pt x="117302" y="390398"/>
                </a:moveTo>
                <a:lnTo>
                  <a:pt x="116967" y="390398"/>
                </a:lnTo>
                <a:lnTo>
                  <a:pt x="116886" y="392091"/>
                </a:lnTo>
                <a:lnTo>
                  <a:pt x="117302" y="390398"/>
                </a:lnTo>
                <a:close/>
              </a:path>
              <a:path w="870585" h="595629">
                <a:moveTo>
                  <a:pt x="869171" y="38100"/>
                </a:moveTo>
                <a:lnTo>
                  <a:pt x="571119" y="38100"/>
                </a:lnTo>
                <a:lnTo>
                  <a:pt x="601599" y="38735"/>
                </a:lnTo>
                <a:lnTo>
                  <a:pt x="632841" y="40132"/>
                </a:lnTo>
                <a:lnTo>
                  <a:pt x="697357" y="45085"/>
                </a:lnTo>
                <a:lnTo>
                  <a:pt x="797433" y="56007"/>
                </a:lnTo>
                <a:lnTo>
                  <a:pt x="865759" y="64770"/>
                </a:lnTo>
                <a:lnTo>
                  <a:pt x="8691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4950" y="3763962"/>
            <a:ext cx="2139950" cy="417830"/>
          </a:xfrm>
          <a:custGeom>
            <a:avLst/>
            <a:gdLst/>
            <a:ahLst/>
            <a:cxnLst/>
            <a:rect l="l" t="t" r="r" b="b"/>
            <a:pathLst>
              <a:path w="2139950" h="417829">
                <a:moveTo>
                  <a:pt x="0" y="417512"/>
                </a:moveTo>
                <a:lnTo>
                  <a:pt x="2139950" y="417512"/>
                </a:lnTo>
                <a:lnTo>
                  <a:pt x="2139950" y="0"/>
                </a:lnTo>
                <a:lnTo>
                  <a:pt x="0" y="0"/>
                </a:lnTo>
                <a:lnTo>
                  <a:pt x="0" y="4175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4950" y="3763962"/>
            <a:ext cx="2139950" cy="417830"/>
          </a:xfrm>
          <a:custGeom>
            <a:avLst/>
            <a:gdLst/>
            <a:ahLst/>
            <a:cxnLst/>
            <a:rect l="l" t="t" r="r" b="b"/>
            <a:pathLst>
              <a:path w="2139950" h="417829">
                <a:moveTo>
                  <a:pt x="0" y="417512"/>
                </a:moveTo>
                <a:lnTo>
                  <a:pt x="2139950" y="417512"/>
                </a:lnTo>
                <a:lnTo>
                  <a:pt x="2139950" y="0"/>
                </a:lnTo>
                <a:lnTo>
                  <a:pt x="0" y="0"/>
                </a:lnTo>
                <a:lnTo>
                  <a:pt x="0" y="417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4950" y="888395"/>
            <a:ext cx="3517265" cy="329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 marR="1376045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int main()</a:t>
            </a:r>
            <a:r>
              <a:rPr sz="2400" spc="-12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56944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56944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  <a:p>
            <a:pPr marL="1943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  <a:p>
            <a:pPr marL="41910" algn="just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4191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00"/>
                </a:solidFill>
                <a:latin typeface="Arial Narrow"/>
                <a:cs typeface="Arial Narrow"/>
              </a:rPr>
              <a:t>void displayLine(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)</a:t>
            </a:r>
            <a:r>
              <a:rPr sz="2400" spc="-2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950" y="4221162"/>
            <a:ext cx="2301875" cy="3511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420"/>
              </a:lnSpc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5684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233159"/>
            <a:ext cx="3032760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8340" y="6446518"/>
            <a:ext cx="406400" cy="40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57" y="6291579"/>
            <a:ext cx="21107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Introduction </a:t>
            </a:r>
            <a:r>
              <a:rPr sz="1400" b="1" dirty="0">
                <a:solidFill>
                  <a:srgbClr val="696363"/>
                </a:solidFill>
                <a:latin typeface="Arial Narrow"/>
                <a:cs typeface="Arial Narrow"/>
              </a:rPr>
              <a:t>to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Computer </a:t>
            </a:r>
            <a:r>
              <a:rPr sz="1400" b="1" spc="20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Arial Narrow"/>
                <a:cs typeface="Arial Narrow"/>
              </a:rPr>
              <a:t>Pro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027" y="4664011"/>
            <a:ext cx="5168900" cy="205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gramming</a:t>
            </a:r>
            <a:endParaRPr sz="1400">
              <a:latin typeface="Arial Narrow"/>
              <a:cs typeface="Arial Narrow"/>
            </a:endParaRPr>
          </a:p>
          <a:p>
            <a:pPr marL="1522730">
              <a:lnSpc>
                <a:spcPts val="1660"/>
              </a:lnSpc>
            </a:pPr>
            <a:r>
              <a:rPr sz="1400" b="1" dirty="0">
                <a:latin typeface="Arial Narrow"/>
                <a:cs typeface="Arial Narrow"/>
              </a:rPr>
              <a:t>18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4794" y="3305175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4794" y="3744848"/>
            <a:ext cx="309753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0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35475" y="3398901"/>
            <a:ext cx="794385" cy="1207135"/>
          </a:xfrm>
          <a:custGeom>
            <a:avLst/>
            <a:gdLst/>
            <a:ahLst/>
            <a:cxnLst/>
            <a:rect l="l" t="t" r="r" b="b"/>
            <a:pathLst>
              <a:path w="794385" h="1207135">
                <a:moveTo>
                  <a:pt x="162526" y="101359"/>
                </a:moveTo>
                <a:lnTo>
                  <a:pt x="139228" y="131517"/>
                </a:lnTo>
                <a:lnTo>
                  <a:pt x="149225" y="139191"/>
                </a:lnTo>
                <a:lnTo>
                  <a:pt x="264540" y="226313"/>
                </a:lnTo>
                <a:lnTo>
                  <a:pt x="312292" y="263144"/>
                </a:lnTo>
                <a:lnTo>
                  <a:pt x="359917" y="300609"/>
                </a:lnTo>
                <a:lnTo>
                  <a:pt x="406780" y="338200"/>
                </a:lnTo>
                <a:lnTo>
                  <a:pt x="451738" y="375538"/>
                </a:lnTo>
                <a:lnTo>
                  <a:pt x="494284" y="412242"/>
                </a:lnTo>
                <a:lnTo>
                  <a:pt x="533653" y="447929"/>
                </a:lnTo>
                <a:lnTo>
                  <a:pt x="568960" y="482346"/>
                </a:lnTo>
                <a:lnTo>
                  <a:pt x="599439" y="514604"/>
                </a:lnTo>
                <a:lnTo>
                  <a:pt x="624459" y="544703"/>
                </a:lnTo>
                <a:lnTo>
                  <a:pt x="666496" y="603376"/>
                </a:lnTo>
                <a:lnTo>
                  <a:pt x="701548" y="661162"/>
                </a:lnTo>
                <a:lnTo>
                  <a:pt x="728726" y="717169"/>
                </a:lnTo>
                <a:lnTo>
                  <a:pt x="743203" y="757301"/>
                </a:lnTo>
                <a:lnTo>
                  <a:pt x="752348" y="795782"/>
                </a:lnTo>
                <a:lnTo>
                  <a:pt x="755903" y="832104"/>
                </a:lnTo>
                <a:lnTo>
                  <a:pt x="755650" y="843788"/>
                </a:lnTo>
                <a:lnTo>
                  <a:pt x="748538" y="887857"/>
                </a:lnTo>
                <a:lnTo>
                  <a:pt x="730123" y="928624"/>
                </a:lnTo>
                <a:lnTo>
                  <a:pt x="697738" y="965200"/>
                </a:lnTo>
                <a:lnTo>
                  <a:pt x="655447" y="992632"/>
                </a:lnTo>
                <a:lnTo>
                  <a:pt x="619251" y="1010538"/>
                </a:lnTo>
                <a:lnTo>
                  <a:pt x="578103" y="1027938"/>
                </a:lnTo>
                <a:lnTo>
                  <a:pt x="533146" y="1044575"/>
                </a:lnTo>
                <a:lnTo>
                  <a:pt x="460755" y="1068324"/>
                </a:lnTo>
                <a:lnTo>
                  <a:pt x="410717" y="1083056"/>
                </a:lnTo>
                <a:lnTo>
                  <a:pt x="360299" y="1097153"/>
                </a:lnTo>
                <a:lnTo>
                  <a:pt x="139700" y="1154303"/>
                </a:lnTo>
                <a:lnTo>
                  <a:pt x="123444" y="1158875"/>
                </a:lnTo>
                <a:lnTo>
                  <a:pt x="108712" y="1163193"/>
                </a:lnTo>
                <a:lnTo>
                  <a:pt x="95376" y="1167257"/>
                </a:lnTo>
                <a:lnTo>
                  <a:pt x="84454" y="1170940"/>
                </a:lnTo>
                <a:lnTo>
                  <a:pt x="96647" y="1207008"/>
                </a:lnTo>
                <a:lnTo>
                  <a:pt x="107569" y="1203325"/>
                </a:lnTo>
                <a:lnTo>
                  <a:pt x="133985" y="1195451"/>
                </a:lnTo>
                <a:lnTo>
                  <a:pt x="167259" y="1186434"/>
                </a:lnTo>
                <a:lnTo>
                  <a:pt x="370077" y="1133983"/>
                </a:lnTo>
                <a:lnTo>
                  <a:pt x="420877" y="1119759"/>
                </a:lnTo>
                <a:lnTo>
                  <a:pt x="471550" y="1104900"/>
                </a:lnTo>
                <a:lnTo>
                  <a:pt x="521208" y="1088898"/>
                </a:lnTo>
                <a:lnTo>
                  <a:pt x="568960" y="1072261"/>
                </a:lnTo>
                <a:lnTo>
                  <a:pt x="613663" y="1054608"/>
                </a:lnTo>
                <a:lnTo>
                  <a:pt x="654303" y="1036066"/>
                </a:lnTo>
                <a:lnTo>
                  <a:pt x="690245" y="1016635"/>
                </a:lnTo>
                <a:lnTo>
                  <a:pt x="733171" y="985012"/>
                </a:lnTo>
                <a:lnTo>
                  <a:pt x="761491" y="950087"/>
                </a:lnTo>
                <a:lnTo>
                  <a:pt x="780161" y="913003"/>
                </a:lnTo>
                <a:lnTo>
                  <a:pt x="790828" y="873887"/>
                </a:lnTo>
                <a:lnTo>
                  <a:pt x="793858" y="832104"/>
                </a:lnTo>
                <a:lnTo>
                  <a:pt x="793369" y="818642"/>
                </a:lnTo>
                <a:lnTo>
                  <a:pt x="787273" y="775969"/>
                </a:lnTo>
                <a:lnTo>
                  <a:pt x="775208" y="732409"/>
                </a:lnTo>
                <a:lnTo>
                  <a:pt x="750824" y="673607"/>
                </a:lnTo>
                <a:lnTo>
                  <a:pt x="717930" y="613410"/>
                </a:lnTo>
                <a:lnTo>
                  <a:pt x="677545" y="552576"/>
                </a:lnTo>
                <a:lnTo>
                  <a:pt x="642492" y="506222"/>
                </a:lnTo>
                <a:lnTo>
                  <a:pt x="613028" y="472948"/>
                </a:lnTo>
                <a:lnTo>
                  <a:pt x="578612" y="438276"/>
                </a:lnTo>
                <a:lnTo>
                  <a:pt x="540258" y="402209"/>
                </a:lnTo>
                <a:lnTo>
                  <a:pt x="498475" y="365251"/>
                </a:lnTo>
                <a:lnTo>
                  <a:pt x="453898" y="327660"/>
                </a:lnTo>
                <a:lnTo>
                  <a:pt x="383794" y="270891"/>
                </a:lnTo>
                <a:lnTo>
                  <a:pt x="335788" y="233172"/>
                </a:lnTo>
                <a:lnTo>
                  <a:pt x="194437" y="125349"/>
                </a:lnTo>
                <a:lnTo>
                  <a:pt x="172085" y="108712"/>
                </a:lnTo>
                <a:lnTo>
                  <a:pt x="162526" y="101359"/>
                </a:lnTo>
                <a:close/>
              </a:path>
              <a:path w="794385" h="1207135">
                <a:moveTo>
                  <a:pt x="0" y="0"/>
                </a:moveTo>
                <a:lnTo>
                  <a:pt x="92583" y="191897"/>
                </a:lnTo>
                <a:lnTo>
                  <a:pt x="139228" y="131517"/>
                </a:lnTo>
                <a:lnTo>
                  <a:pt x="124078" y="119887"/>
                </a:lnTo>
                <a:lnTo>
                  <a:pt x="147320" y="89662"/>
                </a:lnTo>
                <a:lnTo>
                  <a:pt x="171563" y="89662"/>
                </a:lnTo>
                <a:lnTo>
                  <a:pt x="209041" y="41148"/>
                </a:lnTo>
                <a:lnTo>
                  <a:pt x="0" y="0"/>
                </a:lnTo>
                <a:close/>
              </a:path>
              <a:path w="794385" h="1207135">
                <a:moveTo>
                  <a:pt x="147320" y="89662"/>
                </a:moveTo>
                <a:lnTo>
                  <a:pt x="124078" y="119887"/>
                </a:lnTo>
                <a:lnTo>
                  <a:pt x="139228" y="131517"/>
                </a:lnTo>
                <a:lnTo>
                  <a:pt x="162526" y="101359"/>
                </a:lnTo>
                <a:lnTo>
                  <a:pt x="147320" y="89662"/>
                </a:lnTo>
                <a:close/>
              </a:path>
              <a:path w="794385" h="1207135">
                <a:moveTo>
                  <a:pt x="171563" y="89662"/>
                </a:moveTo>
                <a:lnTo>
                  <a:pt x="147320" y="89662"/>
                </a:lnTo>
                <a:lnTo>
                  <a:pt x="162526" y="101359"/>
                </a:lnTo>
                <a:lnTo>
                  <a:pt x="171563" y="896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5684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211582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199390" algn="ctr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9576" y="2573273"/>
            <a:ext cx="22834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1000" y="2605087"/>
            <a:ext cx="411480" cy="351155"/>
          </a:xfrm>
          <a:custGeom>
            <a:avLst/>
            <a:gdLst/>
            <a:ahLst/>
            <a:cxnLst/>
            <a:rect l="l" t="t" r="r" b="b"/>
            <a:pathLst>
              <a:path w="411479" h="351155">
                <a:moveTo>
                  <a:pt x="0" y="350837"/>
                </a:moveTo>
                <a:lnTo>
                  <a:pt x="411162" y="350837"/>
                </a:lnTo>
                <a:lnTo>
                  <a:pt x="411162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5684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233159"/>
            <a:ext cx="3032760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8340" y="6446518"/>
            <a:ext cx="406400" cy="40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57" y="6291579"/>
            <a:ext cx="21107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Introduction </a:t>
            </a:r>
            <a:r>
              <a:rPr sz="1400" b="1" dirty="0">
                <a:solidFill>
                  <a:srgbClr val="696363"/>
                </a:solidFill>
                <a:latin typeface="Arial Narrow"/>
                <a:cs typeface="Arial Narrow"/>
              </a:rPr>
              <a:t>to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Computer </a:t>
            </a:r>
            <a:r>
              <a:rPr sz="1400" b="1" spc="20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Arial Narrow"/>
                <a:cs typeface="Arial Narrow"/>
              </a:rPr>
              <a:t>Pro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027" y="4664011"/>
            <a:ext cx="5168900" cy="205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gramming</a:t>
            </a:r>
            <a:endParaRPr sz="1400">
              <a:latin typeface="Arial Narrow"/>
              <a:cs typeface="Arial Narrow"/>
            </a:endParaRPr>
          </a:p>
          <a:p>
            <a:pPr marL="1522730">
              <a:lnSpc>
                <a:spcPts val="1660"/>
              </a:lnSpc>
            </a:pPr>
            <a:r>
              <a:rPr sz="1400" b="1" dirty="0">
                <a:latin typeface="Arial Narrow"/>
                <a:cs typeface="Arial Narrow"/>
              </a:rPr>
              <a:t>20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75101" y="2620962"/>
            <a:ext cx="593725" cy="351155"/>
          </a:xfrm>
          <a:custGeom>
            <a:avLst/>
            <a:gdLst/>
            <a:ahLst/>
            <a:cxnLst/>
            <a:rect l="l" t="t" r="r" b="b"/>
            <a:pathLst>
              <a:path w="593725" h="351155">
                <a:moveTo>
                  <a:pt x="0" y="350837"/>
                </a:moveTo>
                <a:lnTo>
                  <a:pt x="593725" y="350837"/>
                </a:lnTo>
                <a:lnTo>
                  <a:pt x="5937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5684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794" y="3305175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3744848"/>
            <a:ext cx="309753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8350" y="3001962"/>
            <a:ext cx="1752600" cy="351155"/>
          </a:xfrm>
          <a:custGeom>
            <a:avLst/>
            <a:gdLst/>
            <a:ahLst/>
            <a:cxnLst/>
            <a:rect l="l" t="t" r="r" b="b"/>
            <a:pathLst>
              <a:path w="1752600" h="351154">
                <a:moveTo>
                  <a:pt x="0" y="350837"/>
                </a:moveTo>
                <a:lnTo>
                  <a:pt x="1752600" y="350837"/>
                </a:lnTo>
                <a:lnTo>
                  <a:pt x="1752600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8427" y="3138677"/>
            <a:ext cx="870585" cy="595630"/>
          </a:xfrm>
          <a:custGeom>
            <a:avLst/>
            <a:gdLst/>
            <a:ahLst/>
            <a:cxnLst/>
            <a:rect l="l" t="t" r="r" b="b"/>
            <a:pathLst>
              <a:path w="870585" h="595629">
                <a:moveTo>
                  <a:pt x="78093" y="405928"/>
                </a:moveTo>
                <a:lnTo>
                  <a:pt x="0" y="410463"/>
                </a:lnTo>
                <a:lnTo>
                  <a:pt x="106172" y="595122"/>
                </a:lnTo>
                <a:lnTo>
                  <a:pt x="179279" y="424942"/>
                </a:lnTo>
                <a:lnTo>
                  <a:pt x="115316" y="424942"/>
                </a:lnTo>
                <a:lnTo>
                  <a:pt x="77216" y="423037"/>
                </a:lnTo>
                <a:lnTo>
                  <a:pt x="78093" y="405928"/>
                </a:lnTo>
                <a:close/>
              </a:path>
              <a:path w="870585" h="595629">
                <a:moveTo>
                  <a:pt x="116330" y="403707"/>
                </a:moveTo>
                <a:lnTo>
                  <a:pt x="78093" y="405928"/>
                </a:lnTo>
                <a:lnTo>
                  <a:pt x="77216" y="423037"/>
                </a:lnTo>
                <a:lnTo>
                  <a:pt x="115316" y="424942"/>
                </a:lnTo>
                <a:lnTo>
                  <a:pt x="116330" y="403707"/>
                </a:lnTo>
                <a:close/>
              </a:path>
              <a:path w="870585" h="595629">
                <a:moveTo>
                  <a:pt x="190246" y="399414"/>
                </a:moveTo>
                <a:lnTo>
                  <a:pt x="116330" y="403707"/>
                </a:lnTo>
                <a:lnTo>
                  <a:pt x="115316" y="424942"/>
                </a:lnTo>
                <a:lnTo>
                  <a:pt x="179279" y="424942"/>
                </a:lnTo>
                <a:lnTo>
                  <a:pt x="190246" y="399414"/>
                </a:lnTo>
                <a:close/>
              </a:path>
              <a:path w="870585" h="595629">
                <a:moveTo>
                  <a:pt x="572008" y="0"/>
                </a:moveTo>
                <a:lnTo>
                  <a:pt x="511175" y="1650"/>
                </a:lnTo>
                <a:lnTo>
                  <a:pt x="453771" y="7874"/>
                </a:lnTo>
                <a:lnTo>
                  <a:pt x="400177" y="19558"/>
                </a:lnTo>
                <a:lnTo>
                  <a:pt x="350647" y="37973"/>
                </a:lnTo>
                <a:lnTo>
                  <a:pt x="304800" y="64388"/>
                </a:lnTo>
                <a:lnTo>
                  <a:pt x="263017" y="96774"/>
                </a:lnTo>
                <a:lnTo>
                  <a:pt x="225298" y="133731"/>
                </a:lnTo>
                <a:lnTo>
                  <a:pt x="191643" y="173482"/>
                </a:lnTo>
                <a:lnTo>
                  <a:pt x="161925" y="214375"/>
                </a:lnTo>
                <a:lnTo>
                  <a:pt x="136271" y="254888"/>
                </a:lnTo>
                <a:lnTo>
                  <a:pt x="114427" y="293750"/>
                </a:lnTo>
                <a:lnTo>
                  <a:pt x="96901" y="329819"/>
                </a:lnTo>
                <a:lnTo>
                  <a:pt x="83947" y="366522"/>
                </a:lnTo>
                <a:lnTo>
                  <a:pt x="78889" y="390398"/>
                </a:lnTo>
                <a:lnTo>
                  <a:pt x="78093" y="405928"/>
                </a:lnTo>
                <a:lnTo>
                  <a:pt x="116330" y="403707"/>
                </a:lnTo>
                <a:lnTo>
                  <a:pt x="116803" y="393826"/>
                </a:lnTo>
                <a:lnTo>
                  <a:pt x="116459" y="393826"/>
                </a:lnTo>
                <a:lnTo>
                  <a:pt x="116967" y="390398"/>
                </a:lnTo>
                <a:lnTo>
                  <a:pt x="117302" y="390398"/>
                </a:lnTo>
                <a:lnTo>
                  <a:pt x="120396" y="377825"/>
                </a:lnTo>
                <a:lnTo>
                  <a:pt x="125222" y="361823"/>
                </a:lnTo>
                <a:lnTo>
                  <a:pt x="148023" y="311785"/>
                </a:lnTo>
                <a:lnTo>
                  <a:pt x="168656" y="274827"/>
                </a:lnTo>
                <a:lnTo>
                  <a:pt x="193167" y="236220"/>
                </a:lnTo>
                <a:lnTo>
                  <a:pt x="221234" y="197485"/>
                </a:lnTo>
                <a:lnTo>
                  <a:pt x="252730" y="160147"/>
                </a:lnTo>
                <a:lnTo>
                  <a:pt x="287401" y="126111"/>
                </a:lnTo>
                <a:lnTo>
                  <a:pt x="325120" y="96647"/>
                </a:lnTo>
                <a:lnTo>
                  <a:pt x="365506" y="73025"/>
                </a:lnTo>
                <a:lnTo>
                  <a:pt x="409448" y="56514"/>
                </a:lnTo>
                <a:lnTo>
                  <a:pt x="458724" y="45593"/>
                </a:lnTo>
                <a:lnTo>
                  <a:pt x="512953" y="39750"/>
                </a:lnTo>
                <a:lnTo>
                  <a:pt x="869171" y="38100"/>
                </a:lnTo>
                <a:lnTo>
                  <a:pt x="870585" y="27050"/>
                </a:lnTo>
                <a:lnTo>
                  <a:pt x="802259" y="18287"/>
                </a:lnTo>
                <a:lnTo>
                  <a:pt x="734695" y="10413"/>
                </a:lnTo>
                <a:lnTo>
                  <a:pt x="668020" y="4318"/>
                </a:lnTo>
                <a:lnTo>
                  <a:pt x="603377" y="635"/>
                </a:lnTo>
                <a:lnTo>
                  <a:pt x="572008" y="0"/>
                </a:lnTo>
                <a:close/>
              </a:path>
              <a:path w="870585" h="595629">
                <a:moveTo>
                  <a:pt x="116967" y="390398"/>
                </a:moveTo>
                <a:lnTo>
                  <a:pt x="116459" y="393826"/>
                </a:lnTo>
                <a:lnTo>
                  <a:pt x="116886" y="392091"/>
                </a:lnTo>
                <a:lnTo>
                  <a:pt x="116967" y="390398"/>
                </a:lnTo>
                <a:close/>
              </a:path>
              <a:path w="870585" h="595629">
                <a:moveTo>
                  <a:pt x="116886" y="392091"/>
                </a:moveTo>
                <a:lnTo>
                  <a:pt x="116459" y="393826"/>
                </a:lnTo>
                <a:lnTo>
                  <a:pt x="116803" y="393826"/>
                </a:lnTo>
                <a:lnTo>
                  <a:pt x="116886" y="392091"/>
                </a:lnTo>
                <a:close/>
              </a:path>
              <a:path w="870585" h="595629">
                <a:moveTo>
                  <a:pt x="117302" y="390398"/>
                </a:moveTo>
                <a:lnTo>
                  <a:pt x="116967" y="390398"/>
                </a:lnTo>
                <a:lnTo>
                  <a:pt x="116886" y="392091"/>
                </a:lnTo>
                <a:lnTo>
                  <a:pt x="117302" y="390398"/>
                </a:lnTo>
                <a:close/>
              </a:path>
              <a:path w="870585" h="595629">
                <a:moveTo>
                  <a:pt x="869171" y="38100"/>
                </a:moveTo>
                <a:lnTo>
                  <a:pt x="571119" y="38100"/>
                </a:lnTo>
                <a:lnTo>
                  <a:pt x="601599" y="38735"/>
                </a:lnTo>
                <a:lnTo>
                  <a:pt x="632841" y="40132"/>
                </a:lnTo>
                <a:lnTo>
                  <a:pt x="697357" y="45085"/>
                </a:lnTo>
                <a:lnTo>
                  <a:pt x="797433" y="56007"/>
                </a:lnTo>
                <a:lnTo>
                  <a:pt x="865759" y="64770"/>
                </a:lnTo>
                <a:lnTo>
                  <a:pt x="8691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5684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4950" y="3763962"/>
            <a:ext cx="2139950" cy="417830"/>
          </a:xfrm>
          <a:custGeom>
            <a:avLst/>
            <a:gdLst/>
            <a:ahLst/>
            <a:cxnLst/>
            <a:rect l="l" t="t" r="r" b="b"/>
            <a:pathLst>
              <a:path w="2139950" h="417829">
                <a:moveTo>
                  <a:pt x="0" y="417512"/>
                </a:moveTo>
                <a:lnTo>
                  <a:pt x="2139950" y="417512"/>
                </a:lnTo>
                <a:lnTo>
                  <a:pt x="2139950" y="0"/>
                </a:lnTo>
                <a:lnTo>
                  <a:pt x="0" y="0"/>
                </a:lnTo>
                <a:lnTo>
                  <a:pt x="0" y="4175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4950" y="3763962"/>
            <a:ext cx="2139950" cy="417830"/>
          </a:xfrm>
          <a:custGeom>
            <a:avLst/>
            <a:gdLst/>
            <a:ahLst/>
            <a:cxnLst/>
            <a:rect l="l" t="t" r="r" b="b"/>
            <a:pathLst>
              <a:path w="2139950" h="417829">
                <a:moveTo>
                  <a:pt x="0" y="417512"/>
                </a:moveTo>
                <a:lnTo>
                  <a:pt x="2139950" y="417512"/>
                </a:lnTo>
                <a:lnTo>
                  <a:pt x="2139950" y="0"/>
                </a:lnTo>
                <a:lnTo>
                  <a:pt x="0" y="0"/>
                </a:lnTo>
                <a:lnTo>
                  <a:pt x="0" y="417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4950" y="888395"/>
            <a:ext cx="3517265" cy="329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 marR="1376045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int main()</a:t>
            </a:r>
            <a:r>
              <a:rPr sz="2400" spc="-12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56944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56944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  <a:p>
            <a:pPr marL="1943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  <a:p>
            <a:pPr marL="41910" algn="just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4191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00"/>
                </a:solidFill>
                <a:latin typeface="Arial Narrow"/>
                <a:cs typeface="Arial Narrow"/>
              </a:rPr>
              <a:t>void displayLine(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)</a:t>
            </a:r>
            <a:r>
              <a:rPr sz="2400" spc="-2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950" y="4221162"/>
            <a:ext cx="2301875" cy="3511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420"/>
              </a:lnSpc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4054" y="5152419"/>
            <a:ext cx="100330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3305175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3744848"/>
            <a:ext cx="309753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5475" y="3398901"/>
            <a:ext cx="794385" cy="1207135"/>
          </a:xfrm>
          <a:custGeom>
            <a:avLst/>
            <a:gdLst/>
            <a:ahLst/>
            <a:cxnLst/>
            <a:rect l="l" t="t" r="r" b="b"/>
            <a:pathLst>
              <a:path w="794385" h="1207135">
                <a:moveTo>
                  <a:pt x="162526" y="101359"/>
                </a:moveTo>
                <a:lnTo>
                  <a:pt x="139228" y="131517"/>
                </a:lnTo>
                <a:lnTo>
                  <a:pt x="149225" y="139191"/>
                </a:lnTo>
                <a:lnTo>
                  <a:pt x="264540" y="226313"/>
                </a:lnTo>
                <a:lnTo>
                  <a:pt x="312292" y="263144"/>
                </a:lnTo>
                <a:lnTo>
                  <a:pt x="359917" y="300609"/>
                </a:lnTo>
                <a:lnTo>
                  <a:pt x="406780" y="338200"/>
                </a:lnTo>
                <a:lnTo>
                  <a:pt x="451738" y="375538"/>
                </a:lnTo>
                <a:lnTo>
                  <a:pt x="494284" y="412242"/>
                </a:lnTo>
                <a:lnTo>
                  <a:pt x="533653" y="447929"/>
                </a:lnTo>
                <a:lnTo>
                  <a:pt x="568960" y="482346"/>
                </a:lnTo>
                <a:lnTo>
                  <a:pt x="599439" y="514604"/>
                </a:lnTo>
                <a:lnTo>
                  <a:pt x="624459" y="544703"/>
                </a:lnTo>
                <a:lnTo>
                  <a:pt x="666496" y="603376"/>
                </a:lnTo>
                <a:lnTo>
                  <a:pt x="701548" y="661162"/>
                </a:lnTo>
                <a:lnTo>
                  <a:pt x="728726" y="717169"/>
                </a:lnTo>
                <a:lnTo>
                  <a:pt x="743203" y="757301"/>
                </a:lnTo>
                <a:lnTo>
                  <a:pt x="752348" y="795782"/>
                </a:lnTo>
                <a:lnTo>
                  <a:pt x="755903" y="832104"/>
                </a:lnTo>
                <a:lnTo>
                  <a:pt x="755650" y="843788"/>
                </a:lnTo>
                <a:lnTo>
                  <a:pt x="748538" y="887857"/>
                </a:lnTo>
                <a:lnTo>
                  <a:pt x="730123" y="928624"/>
                </a:lnTo>
                <a:lnTo>
                  <a:pt x="697738" y="965200"/>
                </a:lnTo>
                <a:lnTo>
                  <a:pt x="655447" y="992632"/>
                </a:lnTo>
                <a:lnTo>
                  <a:pt x="619251" y="1010538"/>
                </a:lnTo>
                <a:lnTo>
                  <a:pt x="578103" y="1027938"/>
                </a:lnTo>
                <a:lnTo>
                  <a:pt x="533146" y="1044575"/>
                </a:lnTo>
                <a:lnTo>
                  <a:pt x="460755" y="1068324"/>
                </a:lnTo>
                <a:lnTo>
                  <a:pt x="410717" y="1083056"/>
                </a:lnTo>
                <a:lnTo>
                  <a:pt x="360299" y="1097153"/>
                </a:lnTo>
                <a:lnTo>
                  <a:pt x="139700" y="1154303"/>
                </a:lnTo>
                <a:lnTo>
                  <a:pt x="123444" y="1158875"/>
                </a:lnTo>
                <a:lnTo>
                  <a:pt x="108712" y="1163193"/>
                </a:lnTo>
                <a:lnTo>
                  <a:pt x="95376" y="1167257"/>
                </a:lnTo>
                <a:lnTo>
                  <a:pt x="84454" y="1170940"/>
                </a:lnTo>
                <a:lnTo>
                  <a:pt x="96647" y="1207008"/>
                </a:lnTo>
                <a:lnTo>
                  <a:pt x="107569" y="1203325"/>
                </a:lnTo>
                <a:lnTo>
                  <a:pt x="133985" y="1195451"/>
                </a:lnTo>
                <a:lnTo>
                  <a:pt x="167259" y="1186434"/>
                </a:lnTo>
                <a:lnTo>
                  <a:pt x="370077" y="1133983"/>
                </a:lnTo>
                <a:lnTo>
                  <a:pt x="420877" y="1119759"/>
                </a:lnTo>
                <a:lnTo>
                  <a:pt x="471550" y="1104900"/>
                </a:lnTo>
                <a:lnTo>
                  <a:pt x="521208" y="1088898"/>
                </a:lnTo>
                <a:lnTo>
                  <a:pt x="568960" y="1072261"/>
                </a:lnTo>
                <a:lnTo>
                  <a:pt x="613663" y="1054608"/>
                </a:lnTo>
                <a:lnTo>
                  <a:pt x="654303" y="1036066"/>
                </a:lnTo>
                <a:lnTo>
                  <a:pt x="690245" y="1016635"/>
                </a:lnTo>
                <a:lnTo>
                  <a:pt x="733171" y="985012"/>
                </a:lnTo>
                <a:lnTo>
                  <a:pt x="761491" y="950087"/>
                </a:lnTo>
                <a:lnTo>
                  <a:pt x="780161" y="913003"/>
                </a:lnTo>
                <a:lnTo>
                  <a:pt x="790828" y="873887"/>
                </a:lnTo>
                <a:lnTo>
                  <a:pt x="793858" y="832104"/>
                </a:lnTo>
                <a:lnTo>
                  <a:pt x="793369" y="818642"/>
                </a:lnTo>
                <a:lnTo>
                  <a:pt x="787273" y="775969"/>
                </a:lnTo>
                <a:lnTo>
                  <a:pt x="775208" y="732409"/>
                </a:lnTo>
                <a:lnTo>
                  <a:pt x="750824" y="673607"/>
                </a:lnTo>
                <a:lnTo>
                  <a:pt x="717930" y="613410"/>
                </a:lnTo>
                <a:lnTo>
                  <a:pt x="677545" y="552576"/>
                </a:lnTo>
                <a:lnTo>
                  <a:pt x="642492" y="506222"/>
                </a:lnTo>
                <a:lnTo>
                  <a:pt x="613028" y="472948"/>
                </a:lnTo>
                <a:lnTo>
                  <a:pt x="578612" y="438276"/>
                </a:lnTo>
                <a:lnTo>
                  <a:pt x="540258" y="402209"/>
                </a:lnTo>
                <a:lnTo>
                  <a:pt x="498475" y="365251"/>
                </a:lnTo>
                <a:lnTo>
                  <a:pt x="453898" y="327660"/>
                </a:lnTo>
                <a:lnTo>
                  <a:pt x="383794" y="270891"/>
                </a:lnTo>
                <a:lnTo>
                  <a:pt x="335788" y="233172"/>
                </a:lnTo>
                <a:lnTo>
                  <a:pt x="194437" y="125349"/>
                </a:lnTo>
                <a:lnTo>
                  <a:pt x="172085" y="108712"/>
                </a:lnTo>
                <a:lnTo>
                  <a:pt x="162526" y="101359"/>
                </a:lnTo>
                <a:close/>
              </a:path>
              <a:path w="794385" h="1207135">
                <a:moveTo>
                  <a:pt x="0" y="0"/>
                </a:moveTo>
                <a:lnTo>
                  <a:pt x="92583" y="191897"/>
                </a:lnTo>
                <a:lnTo>
                  <a:pt x="139228" y="131517"/>
                </a:lnTo>
                <a:lnTo>
                  <a:pt x="124078" y="119887"/>
                </a:lnTo>
                <a:lnTo>
                  <a:pt x="147320" y="89662"/>
                </a:lnTo>
                <a:lnTo>
                  <a:pt x="171563" y="89662"/>
                </a:lnTo>
                <a:lnTo>
                  <a:pt x="209041" y="41148"/>
                </a:lnTo>
                <a:lnTo>
                  <a:pt x="0" y="0"/>
                </a:lnTo>
                <a:close/>
              </a:path>
              <a:path w="794385" h="1207135">
                <a:moveTo>
                  <a:pt x="147320" y="89662"/>
                </a:moveTo>
                <a:lnTo>
                  <a:pt x="124078" y="119887"/>
                </a:lnTo>
                <a:lnTo>
                  <a:pt x="139228" y="131517"/>
                </a:lnTo>
                <a:lnTo>
                  <a:pt x="162526" y="101359"/>
                </a:lnTo>
                <a:lnTo>
                  <a:pt x="147320" y="89662"/>
                </a:lnTo>
                <a:close/>
              </a:path>
              <a:path w="794385" h="1207135">
                <a:moveTo>
                  <a:pt x="171563" y="89662"/>
                </a:moveTo>
                <a:lnTo>
                  <a:pt x="147320" y="89662"/>
                </a:lnTo>
                <a:lnTo>
                  <a:pt x="162526" y="101359"/>
                </a:lnTo>
                <a:lnTo>
                  <a:pt x="171563" y="896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4054" y="5152419"/>
            <a:ext cx="100330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2115820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9576" y="2207640"/>
            <a:ext cx="486409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576" y="2573273"/>
            <a:ext cx="22834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1000" y="2605087"/>
            <a:ext cx="411480" cy="351155"/>
          </a:xfrm>
          <a:custGeom>
            <a:avLst/>
            <a:gdLst/>
            <a:ahLst/>
            <a:cxnLst/>
            <a:rect l="l" t="t" r="r" b="b"/>
            <a:pathLst>
              <a:path w="411479" h="351155">
                <a:moveTo>
                  <a:pt x="0" y="350837"/>
                </a:moveTo>
                <a:lnTo>
                  <a:pt x="411162" y="350837"/>
                </a:lnTo>
                <a:lnTo>
                  <a:pt x="411162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4054" y="5152419"/>
            <a:ext cx="100330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5101" y="2620962"/>
            <a:ext cx="593725" cy="351155"/>
          </a:xfrm>
          <a:custGeom>
            <a:avLst/>
            <a:gdLst/>
            <a:ahLst/>
            <a:cxnLst/>
            <a:rect l="l" t="t" r="r" b="b"/>
            <a:pathLst>
              <a:path w="593725" h="351155">
                <a:moveTo>
                  <a:pt x="0" y="350837"/>
                </a:moveTo>
                <a:lnTo>
                  <a:pt x="593725" y="350837"/>
                </a:lnTo>
                <a:lnTo>
                  <a:pt x="5937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4054" y="5152419"/>
            <a:ext cx="100330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302" y="1600200"/>
            <a:ext cx="7605395" cy="225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The </a:t>
            </a:r>
            <a:r>
              <a:rPr sz="2800" spc="-5" dirty="0">
                <a:latin typeface="Perpetua"/>
                <a:cs typeface="Perpetua"/>
              </a:rPr>
              <a:t>results </a:t>
            </a:r>
            <a:r>
              <a:rPr sz="2800" dirty="0">
                <a:latin typeface="Perpetua"/>
                <a:cs typeface="Perpetua"/>
              </a:rPr>
              <a:t>of structural decomposition </a:t>
            </a:r>
            <a:r>
              <a:rPr sz="2800" spc="-35" dirty="0">
                <a:latin typeface="Perpetua"/>
                <a:cs typeface="Perpetua"/>
              </a:rPr>
              <a:t>may</a:t>
            </a:r>
            <a:r>
              <a:rPr sz="2800" spc="-8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be</a:t>
            </a:r>
          </a:p>
          <a:p>
            <a:pPr marL="287020">
              <a:lnSpc>
                <a:spcPct val="100000"/>
              </a:lnSpc>
            </a:pPr>
            <a:r>
              <a:rPr sz="2800" spc="-5" dirty="0">
                <a:latin typeface="Perpetua"/>
                <a:cs typeface="Perpetua"/>
              </a:rPr>
              <a:t>illustrated </a:t>
            </a:r>
            <a:r>
              <a:rPr sz="2800" dirty="0">
                <a:latin typeface="Perpetua"/>
                <a:cs typeface="Perpetua"/>
              </a:rPr>
              <a:t>using a </a:t>
            </a:r>
            <a:r>
              <a:rPr sz="2800" spc="5" dirty="0">
                <a:latin typeface="Perpetua"/>
                <a:cs typeface="Perpetua"/>
              </a:rPr>
              <a:t>diagram </a:t>
            </a:r>
            <a:r>
              <a:rPr sz="2800" dirty="0">
                <a:latin typeface="Perpetua"/>
                <a:cs typeface="Perpetua"/>
              </a:rPr>
              <a:t>called a structure</a:t>
            </a:r>
            <a:r>
              <a:rPr sz="2800" spc="-75" dirty="0">
                <a:latin typeface="Perpetua"/>
                <a:cs typeface="Perpetua"/>
              </a:rPr>
              <a:t> </a:t>
            </a:r>
            <a:r>
              <a:rPr sz="2800" spc="25" dirty="0">
                <a:latin typeface="Perpetua"/>
                <a:cs typeface="Perpetua"/>
              </a:rPr>
              <a:t>chart</a:t>
            </a:r>
            <a:endParaRPr sz="2800" dirty="0">
              <a:latin typeface="Perpetua"/>
              <a:cs typeface="Perpetua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It is </a:t>
            </a:r>
            <a:r>
              <a:rPr sz="2800" spc="-5" dirty="0">
                <a:latin typeface="Perpetua"/>
                <a:cs typeface="Perpetua"/>
              </a:rPr>
              <a:t>intended </a:t>
            </a:r>
            <a:r>
              <a:rPr sz="2800" dirty="0">
                <a:latin typeface="Perpetua"/>
                <a:cs typeface="Perpetua"/>
              </a:rPr>
              <a:t>to </a:t>
            </a:r>
            <a:r>
              <a:rPr sz="2800" spc="-25" dirty="0">
                <a:latin typeface="Perpetua"/>
                <a:cs typeface="Perpetua"/>
              </a:rPr>
              <a:t>show </a:t>
            </a:r>
            <a:r>
              <a:rPr sz="2800" dirty="0">
                <a:latin typeface="Perpetua"/>
                <a:cs typeface="Perpetua"/>
              </a:rPr>
              <a:t>the structural </a:t>
            </a:r>
            <a:r>
              <a:rPr sz="2800" spc="-5" dirty="0">
                <a:latin typeface="Perpetua"/>
                <a:cs typeface="Perpetua"/>
              </a:rPr>
              <a:t>relationship </a:t>
            </a:r>
            <a:r>
              <a:rPr sz="2800" spc="-15" dirty="0">
                <a:latin typeface="Perpetua"/>
                <a:cs typeface="Perpetua"/>
              </a:rPr>
              <a:t>between  </a:t>
            </a:r>
            <a:r>
              <a:rPr sz="2800" spc="-5" dirty="0">
                <a:latin typeface="Perpetua"/>
                <a:cs typeface="Perpetua"/>
              </a:rPr>
              <a:t>sub-modules </a:t>
            </a:r>
            <a:r>
              <a:rPr sz="2800" spc="-10" dirty="0">
                <a:latin typeface="Perpetua"/>
                <a:cs typeface="Perpetua"/>
              </a:rPr>
              <a:t>that </a:t>
            </a:r>
            <a:r>
              <a:rPr sz="2800" spc="5" dirty="0">
                <a:latin typeface="Perpetua"/>
                <a:cs typeface="Perpetua"/>
              </a:rPr>
              <a:t>construct </a:t>
            </a:r>
            <a:r>
              <a:rPr sz="2800" dirty="0">
                <a:latin typeface="Perpetua"/>
                <a:cs typeface="Perpetua"/>
              </a:rPr>
              <a:t>the </a:t>
            </a:r>
            <a:r>
              <a:rPr sz="2800" spc="-10" dirty="0">
                <a:latin typeface="Perpetua"/>
                <a:cs typeface="Perpetua"/>
              </a:rPr>
              <a:t>problem </a:t>
            </a:r>
            <a:r>
              <a:rPr sz="2800" dirty="0">
                <a:latin typeface="Perpetua"/>
                <a:cs typeface="Perpetua"/>
              </a:rPr>
              <a:t>solution </a:t>
            </a:r>
            <a:r>
              <a:rPr sz="2800" spc="-5" dirty="0">
                <a:latin typeface="Perpetua"/>
                <a:cs typeface="Perpetua"/>
              </a:rPr>
              <a:t>and </a:t>
            </a:r>
            <a:r>
              <a:rPr sz="2800" dirty="0">
                <a:latin typeface="Perpetua"/>
                <a:cs typeface="Perpetua"/>
              </a:rPr>
              <a:t>the  </a:t>
            </a:r>
            <a:r>
              <a:rPr sz="2800" spc="-10" dirty="0">
                <a:latin typeface="Perpetua"/>
                <a:cs typeface="Perpetua"/>
              </a:rPr>
              <a:t>data </a:t>
            </a:r>
            <a:r>
              <a:rPr sz="2800" spc="-25" dirty="0">
                <a:latin typeface="Perpetua"/>
                <a:cs typeface="Perpetua"/>
              </a:rPr>
              <a:t>flow </a:t>
            </a:r>
            <a:r>
              <a:rPr sz="2800" spc="-15" dirty="0">
                <a:latin typeface="Perpetua"/>
                <a:cs typeface="Perpetua"/>
              </a:rPr>
              <a:t>between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them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4140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>
              <a:lnSpc>
                <a:spcPct val="100000"/>
              </a:lnSpc>
            </a:pPr>
            <a:r>
              <a:rPr spc="-5" dirty="0"/>
              <a:t>Structure</a:t>
            </a:r>
            <a:r>
              <a:rPr spc="-65" dirty="0"/>
              <a:t> </a:t>
            </a:r>
            <a:r>
              <a:rPr dirty="0"/>
              <a:t>Charts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794" y="3305175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3744848"/>
            <a:ext cx="309753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8350" y="3001962"/>
            <a:ext cx="1752600" cy="351155"/>
          </a:xfrm>
          <a:custGeom>
            <a:avLst/>
            <a:gdLst/>
            <a:ahLst/>
            <a:cxnLst/>
            <a:rect l="l" t="t" r="r" b="b"/>
            <a:pathLst>
              <a:path w="1752600" h="351154">
                <a:moveTo>
                  <a:pt x="0" y="350837"/>
                </a:moveTo>
                <a:lnTo>
                  <a:pt x="1752600" y="350837"/>
                </a:lnTo>
                <a:lnTo>
                  <a:pt x="1752600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8427" y="3138677"/>
            <a:ext cx="870585" cy="595630"/>
          </a:xfrm>
          <a:custGeom>
            <a:avLst/>
            <a:gdLst/>
            <a:ahLst/>
            <a:cxnLst/>
            <a:rect l="l" t="t" r="r" b="b"/>
            <a:pathLst>
              <a:path w="870585" h="595629">
                <a:moveTo>
                  <a:pt x="78093" y="405928"/>
                </a:moveTo>
                <a:lnTo>
                  <a:pt x="0" y="410463"/>
                </a:lnTo>
                <a:lnTo>
                  <a:pt x="106172" y="595122"/>
                </a:lnTo>
                <a:lnTo>
                  <a:pt x="179279" y="424942"/>
                </a:lnTo>
                <a:lnTo>
                  <a:pt x="115316" y="424942"/>
                </a:lnTo>
                <a:lnTo>
                  <a:pt x="77216" y="423037"/>
                </a:lnTo>
                <a:lnTo>
                  <a:pt x="78093" y="405928"/>
                </a:lnTo>
                <a:close/>
              </a:path>
              <a:path w="870585" h="595629">
                <a:moveTo>
                  <a:pt x="116330" y="403707"/>
                </a:moveTo>
                <a:lnTo>
                  <a:pt x="78093" y="405928"/>
                </a:lnTo>
                <a:lnTo>
                  <a:pt x="77216" y="423037"/>
                </a:lnTo>
                <a:lnTo>
                  <a:pt x="115316" y="424942"/>
                </a:lnTo>
                <a:lnTo>
                  <a:pt x="116330" y="403707"/>
                </a:lnTo>
                <a:close/>
              </a:path>
              <a:path w="870585" h="595629">
                <a:moveTo>
                  <a:pt x="190246" y="399414"/>
                </a:moveTo>
                <a:lnTo>
                  <a:pt x="116330" y="403707"/>
                </a:lnTo>
                <a:lnTo>
                  <a:pt x="115316" y="424942"/>
                </a:lnTo>
                <a:lnTo>
                  <a:pt x="179279" y="424942"/>
                </a:lnTo>
                <a:lnTo>
                  <a:pt x="190246" y="399414"/>
                </a:lnTo>
                <a:close/>
              </a:path>
              <a:path w="870585" h="595629">
                <a:moveTo>
                  <a:pt x="572008" y="0"/>
                </a:moveTo>
                <a:lnTo>
                  <a:pt x="511175" y="1650"/>
                </a:lnTo>
                <a:lnTo>
                  <a:pt x="453771" y="7874"/>
                </a:lnTo>
                <a:lnTo>
                  <a:pt x="400177" y="19558"/>
                </a:lnTo>
                <a:lnTo>
                  <a:pt x="350647" y="37973"/>
                </a:lnTo>
                <a:lnTo>
                  <a:pt x="304800" y="64388"/>
                </a:lnTo>
                <a:lnTo>
                  <a:pt x="263017" y="96774"/>
                </a:lnTo>
                <a:lnTo>
                  <a:pt x="225298" y="133731"/>
                </a:lnTo>
                <a:lnTo>
                  <a:pt x="191643" y="173482"/>
                </a:lnTo>
                <a:lnTo>
                  <a:pt x="161925" y="214375"/>
                </a:lnTo>
                <a:lnTo>
                  <a:pt x="136271" y="254888"/>
                </a:lnTo>
                <a:lnTo>
                  <a:pt x="114427" y="293750"/>
                </a:lnTo>
                <a:lnTo>
                  <a:pt x="96901" y="329819"/>
                </a:lnTo>
                <a:lnTo>
                  <a:pt x="83947" y="366522"/>
                </a:lnTo>
                <a:lnTo>
                  <a:pt x="78889" y="390398"/>
                </a:lnTo>
                <a:lnTo>
                  <a:pt x="78093" y="405928"/>
                </a:lnTo>
                <a:lnTo>
                  <a:pt x="116330" y="403707"/>
                </a:lnTo>
                <a:lnTo>
                  <a:pt x="116803" y="393826"/>
                </a:lnTo>
                <a:lnTo>
                  <a:pt x="116459" y="393826"/>
                </a:lnTo>
                <a:lnTo>
                  <a:pt x="116967" y="390398"/>
                </a:lnTo>
                <a:lnTo>
                  <a:pt x="117302" y="390398"/>
                </a:lnTo>
                <a:lnTo>
                  <a:pt x="120396" y="377825"/>
                </a:lnTo>
                <a:lnTo>
                  <a:pt x="125222" y="361823"/>
                </a:lnTo>
                <a:lnTo>
                  <a:pt x="148023" y="311785"/>
                </a:lnTo>
                <a:lnTo>
                  <a:pt x="168656" y="274827"/>
                </a:lnTo>
                <a:lnTo>
                  <a:pt x="193167" y="236220"/>
                </a:lnTo>
                <a:lnTo>
                  <a:pt x="221234" y="197485"/>
                </a:lnTo>
                <a:lnTo>
                  <a:pt x="252730" y="160147"/>
                </a:lnTo>
                <a:lnTo>
                  <a:pt x="287401" y="126111"/>
                </a:lnTo>
                <a:lnTo>
                  <a:pt x="325120" y="96647"/>
                </a:lnTo>
                <a:lnTo>
                  <a:pt x="365506" y="73025"/>
                </a:lnTo>
                <a:lnTo>
                  <a:pt x="409448" y="56514"/>
                </a:lnTo>
                <a:lnTo>
                  <a:pt x="458724" y="45593"/>
                </a:lnTo>
                <a:lnTo>
                  <a:pt x="512953" y="39750"/>
                </a:lnTo>
                <a:lnTo>
                  <a:pt x="869171" y="38100"/>
                </a:lnTo>
                <a:lnTo>
                  <a:pt x="870585" y="27050"/>
                </a:lnTo>
                <a:lnTo>
                  <a:pt x="802259" y="18287"/>
                </a:lnTo>
                <a:lnTo>
                  <a:pt x="734695" y="10413"/>
                </a:lnTo>
                <a:lnTo>
                  <a:pt x="668020" y="4318"/>
                </a:lnTo>
                <a:lnTo>
                  <a:pt x="603377" y="635"/>
                </a:lnTo>
                <a:lnTo>
                  <a:pt x="572008" y="0"/>
                </a:lnTo>
                <a:close/>
              </a:path>
              <a:path w="870585" h="595629">
                <a:moveTo>
                  <a:pt x="116967" y="390398"/>
                </a:moveTo>
                <a:lnTo>
                  <a:pt x="116459" y="393826"/>
                </a:lnTo>
                <a:lnTo>
                  <a:pt x="116886" y="392091"/>
                </a:lnTo>
                <a:lnTo>
                  <a:pt x="116967" y="390398"/>
                </a:lnTo>
                <a:close/>
              </a:path>
              <a:path w="870585" h="595629">
                <a:moveTo>
                  <a:pt x="116886" y="392091"/>
                </a:moveTo>
                <a:lnTo>
                  <a:pt x="116459" y="393826"/>
                </a:lnTo>
                <a:lnTo>
                  <a:pt x="116803" y="393826"/>
                </a:lnTo>
                <a:lnTo>
                  <a:pt x="116886" y="392091"/>
                </a:lnTo>
                <a:close/>
              </a:path>
              <a:path w="870585" h="595629">
                <a:moveTo>
                  <a:pt x="117302" y="390398"/>
                </a:moveTo>
                <a:lnTo>
                  <a:pt x="116967" y="390398"/>
                </a:lnTo>
                <a:lnTo>
                  <a:pt x="116886" y="392091"/>
                </a:lnTo>
                <a:lnTo>
                  <a:pt x="117302" y="390398"/>
                </a:lnTo>
                <a:close/>
              </a:path>
              <a:path w="870585" h="595629">
                <a:moveTo>
                  <a:pt x="869171" y="38100"/>
                </a:moveTo>
                <a:lnTo>
                  <a:pt x="571119" y="38100"/>
                </a:lnTo>
                <a:lnTo>
                  <a:pt x="601599" y="38735"/>
                </a:lnTo>
                <a:lnTo>
                  <a:pt x="632841" y="40132"/>
                </a:lnTo>
                <a:lnTo>
                  <a:pt x="697357" y="45085"/>
                </a:lnTo>
                <a:lnTo>
                  <a:pt x="797433" y="56007"/>
                </a:lnTo>
                <a:lnTo>
                  <a:pt x="865759" y="64770"/>
                </a:lnTo>
                <a:lnTo>
                  <a:pt x="8691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4054" y="5152419"/>
            <a:ext cx="100330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233159"/>
            <a:ext cx="3032760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8340" y="6446518"/>
            <a:ext cx="406400" cy="40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57" y="6291579"/>
            <a:ext cx="211074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Introduction </a:t>
            </a:r>
            <a:r>
              <a:rPr sz="1400" b="1" dirty="0">
                <a:solidFill>
                  <a:srgbClr val="696363"/>
                </a:solidFill>
                <a:latin typeface="Arial Narrow"/>
                <a:cs typeface="Arial Narrow"/>
              </a:rPr>
              <a:t>to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Computer </a:t>
            </a:r>
            <a:r>
              <a:rPr sz="1400" b="1" spc="20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Arial Narrow"/>
                <a:cs typeface="Arial Narrow"/>
              </a:rPr>
              <a:t>Pro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027" y="4664011"/>
            <a:ext cx="5168900" cy="205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gramming</a:t>
            </a:r>
            <a:endParaRPr sz="1400">
              <a:latin typeface="Arial Narrow"/>
              <a:cs typeface="Arial Narrow"/>
            </a:endParaRPr>
          </a:p>
          <a:p>
            <a:pPr marL="1522730">
              <a:lnSpc>
                <a:spcPts val="1660"/>
              </a:lnSpc>
            </a:pPr>
            <a:r>
              <a:rPr sz="1400" b="1" dirty="0">
                <a:latin typeface="Arial Narrow"/>
                <a:cs typeface="Arial Narrow"/>
              </a:rPr>
              <a:t>27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4950" y="3763962"/>
            <a:ext cx="2139950" cy="417830"/>
          </a:xfrm>
          <a:custGeom>
            <a:avLst/>
            <a:gdLst/>
            <a:ahLst/>
            <a:cxnLst/>
            <a:rect l="l" t="t" r="r" b="b"/>
            <a:pathLst>
              <a:path w="2139950" h="417829">
                <a:moveTo>
                  <a:pt x="0" y="417512"/>
                </a:moveTo>
                <a:lnTo>
                  <a:pt x="2139950" y="417512"/>
                </a:lnTo>
                <a:lnTo>
                  <a:pt x="2139950" y="0"/>
                </a:lnTo>
                <a:lnTo>
                  <a:pt x="0" y="0"/>
                </a:lnTo>
                <a:lnTo>
                  <a:pt x="0" y="4175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4950" y="3763962"/>
            <a:ext cx="2139950" cy="417830"/>
          </a:xfrm>
          <a:custGeom>
            <a:avLst/>
            <a:gdLst/>
            <a:ahLst/>
            <a:cxnLst/>
            <a:rect l="l" t="t" r="r" b="b"/>
            <a:pathLst>
              <a:path w="2139950" h="417829">
                <a:moveTo>
                  <a:pt x="0" y="417512"/>
                </a:moveTo>
                <a:lnTo>
                  <a:pt x="2139950" y="417512"/>
                </a:lnTo>
                <a:lnTo>
                  <a:pt x="2139950" y="0"/>
                </a:lnTo>
                <a:lnTo>
                  <a:pt x="0" y="0"/>
                </a:lnTo>
                <a:lnTo>
                  <a:pt x="0" y="417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4950" y="888395"/>
            <a:ext cx="3517265" cy="329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 marR="1376045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int main()</a:t>
            </a:r>
            <a:r>
              <a:rPr sz="2400" spc="-12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56944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56944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  <a:p>
            <a:pPr marL="1943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  <a:p>
            <a:pPr marL="41910" algn="just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4191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00"/>
                </a:solidFill>
                <a:latin typeface="Arial Narrow"/>
                <a:cs typeface="Arial Narrow"/>
              </a:rPr>
              <a:t>void displayLine(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)</a:t>
            </a:r>
            <a:r>
              <a:rPr sz="2400" spc="-2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3950" y="4221162"/>
            <a:ext cx="2301875" cy="3511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420"/>
              </a:lnSpc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56845">
              <a:lnSpc>
                <a:spcPts val="2870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56845">
              <a:lnSpc>
                <a:spcPts val="287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56845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8251" y="3001962"/>
            <a:ext cx="1812925" cy="351155"/>
          </a:xfrm>
          <a:custGeom>
            <a:avLst/>
            <a:gdLst/>
            <a:ahLst/>
            <a:cxnLst/>
            <a:rect l="l" t="t" r="r" b="b"/>
            <a:pathLst>
              <a:path w="1812925" h="351154">
                <a:moveTo>
                  <a:pt x="0" y="350837"/>
                </a:moveTo>
                <a:lnTo>
                  <a:pt x="1812925" y="350837"/>
                </a:lnTo>
                <a:lnTo>
                  <a:pt x="18129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3305175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3744848"/>
            <a:ext cx="309753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5475" y="3398901"/>
            <a:ext cx="794385" cy="1207135"/>
          </a:xfrm>
          <a:custGeom>
            <a:avLst/>
            <a:gdLst/>
            <a:ahLst/>
            <a:cxnLst/>
            <a:rect l="l" t="t" r="r" b="b"/>
            <a:pathLst>
              <a:path w="794385" h="1207135">
                <a:moveTo>
                  <a:pt x="162526" y="101359"/>
                </a:moveTo>
                <a:lnTo>
                  <a:pt x="139228" y="131517"/>
                </a:lnTo>
                <a:lnTo>
                  <a:pt x="149225" y="139191"/>
                </a:lnTo>
                <a:lnTo>
                  <a:pt x="264540" y="226313"/>
                </a:lnTo>
                <a:lnTo>
                  <a:pt x="312292" y="263144"/>
                </a:lnTo>
                <a:lnTo>
                  <a:pt x="359917" y="300609"/>
                </a:lnTo>
                <a:lnTo>
                  <a:pt x="406780" y="338200"/>
                </a:lnTo>
                <a:lnTo>
                  <a:pt x="451738" y="375538"/>
                </a:lnTo>
                <a:lnTo>
                  <a:pt x="494284" y="412242"/>
                </a:lnTo>
                <a:lnTo>
                  <a:pt x="533653" y="447929"/>
                </a:lnTo>
                <a:lnTo>
                  <a:pt x="568960" y="482346"/>
                </a:lnTo>
                <a:lnTo>
                  <a:pt x="599439" y="514604"/>
                </a:lnTo>
                <a:lnTo>
                  <a:pt x="624459" y="544703"/>
                </a:lnTo>
                <a:lnTo>
                  <a:pt x="666496" y="603376"/>
                </a:lnTo>
                <a:lnTo>
                  <a:pt x="701548" y="661162"/>
                </a:lnTo>
                <a:lnTo>
                  <a:pt x="728726" y="717169"/>
                </a:lnTo>
                <a:lnTo>
                  <a:pt x="743203" y="757301"/>
                </a:lnTo>
                <a:lnTo>
                  <a:pt x="752348" y="795782"/>
                </a:lnTo>
                <a:lnTo>
                  <a:pt x="755903" y="832104"/>
                </a:lnTo>
                <a:lnTo>
                  <a:pt x="755650" y="843788"/>
                </a:lnTo>
                <a:lnTo>
                  <a:pt x="748538" y="887857"/>
                </a:lnTo>
                <a:lnTo>
                  <a:pt x="730123" y="928624"/>
                </a:lnTo>
                <a:lnTo>
                  <a:pt x="697738" y="965200"/>
                </a:lnTo>
                <a:lnTo>
                  <a:pt x="655447" y="992632"/>
                </a:lnTo>
                <a:lnTo>
                  <a:pt x="619251" y="1010538"/>
                </a:lnTo>
                <a:lnTo>
                  <a:pt x="578103" y="1027938"/>
                </a:lnTo>
                <a:lnTo>
                  <a:pt x="533146" y="1044575"/>
                </a:lnTo>
                <a:lnTo>
                  <a:pt x="460755" y="1068324"/>
                </a:lnTo>
                <a:lnTo>
                  <a:pt x="410717" y="1083056"/>
                </a:lnTo>
                <a:lnTo>
                  <a:pt x="360299" y="1097153"/>
                </a:lnTo>
                <a:lnTo>
                  <a:pt x="139700" y="1154303"/>
                </a:lnTo>
                <a:lnTo>
                  <a:pt x="123444" y="1158875"/>
                </a:lnTo>
                <a:lnTo>
                  <a:pt x="108712" y="1163193"/>
                </a:lnTo>
                <a:lnTo>
                  <a:pt x="95376" y="1167257"/>
                </a:lnTo>
                <a:lnTo>
                  <a:pt x="84454" y="1170940"/>
                </a:lnTo>
                <a:lnTo>
                  <a:pt x="96647" y="1207008"/>
                </a:lnTo>
                <a:lnTo>
                  <a:pt x="107569" y="1203325"/>
                </a:lnTo>
                <a:lnTo>
                  <a:pt x="133985" y="1195451"/>
                </a:lnTo>
                <a:lnTo>
                  <a:pt x="167259" y="1186434"/>
                </a:lnTo>
                <a:lnTo>
                  <a:pt x="370077" y="1133983"/>
                </a:lnTo>
                <a:lnTo>
                  <a:pt x="420877" y="1119759"/>
                </a:lnTo>
                <a:lnTo>
                  <a:pt x="471550" y="1104900"/>
                </a:lnTo>
                <a:lnTo>
                  <a:pt x="521208" y="1088898"/>
                </a:lnTo>
                <a:lnTo>
                  <a:pt x="568960" y="1072261"/>
                </a:lnTo>
                <a:lnTo>
                  <a:pt x="613663" y="1054608"/>
                </a:lnTo>
                <a:lnTo>
                  <a:pt x="654303" y="1036066"/>
                </a:lnTo>
                <a:lnTo>
                  <a:pt x="690245" y="1016635"/>
                </a:lnTo>
                <a:lnTo>
                  <a:pt x="733171" y="985012"/>
                </a:lnTo>
                <a:lnTo>
                  <a:pt x="761491" y="950087"/>
                </a:lnTo>
                <a:lnTo>
                  <a:pt x="780161" y="913003"/>
                </a:lnTo>
                <a:lnTo>
                  <a:pt x="790828" y="873887"/>
                </a:lnTo>
                <a:lnTo>
                  <a:pt x="793858" y="832104"/>
                </a:lnTo>
                <a:lnTo>
                  <a:pt x="793369" y="818642"/>
                </a:lnTo>
                <a:lnTo>
                  <a:pt x="787273" y="775969"/>
                </a:lnTo>
                <a:lnTo>
                  <a:pt x="775208" y="732409"/>
                </a:lnTo>
                <a:lnTo>
                  <a:pt x="750824" y="673607"/>
                </a:lnTo>
                <a:lnTo>
                  <a:pt x="717930" y="613410"/>
                </a:lnTo>
                <a:lnTo>
                  <a:pt x="677545" y="552576"/>
                </a:lnTo>
                <a:lnTo>
                  <a:pt x="642492" y="506222"/>
                </a:lnTo>
                <a:lnTo>
                  <a:pt x="613028" y="472948"/>
                </a:lnTo>
                <a:lnTo>
                  <a:pt x="578612" y="438276"/>
                </a:lnTo>
                <a:lnTo>
                  <a:pt x="540258" y="402209"/>
                </a:lnTo>
                <a:lnTo>
                  <a:pt x="498475" y="365251"/>
                </a:lnTo>
                <a:lnTo>
                  <a:pt x="453898" y="327660"/>
                </a:lnTo>
                <a:lnTo>
                  <a:pt x="383794" y="270891"/>
                </a:lnTo>
                <a:lnTo>
                  <a:pt x="335788" y="233172"/>
                </a:lnTo>
                <a:lnTo>
                  <a:pt x="194437" y="125349"/>
                </a:lnTo>
                <a:lnTo>
                  <a:pt x="172085" y="108712"/>
                </a:lnTo>
                <a:lnTo>
                  <a:pt x="162526" y="101359"/>
                </a:lnTo>
                <a:close/>
              </a:path>
              <a:path w="794385" h="1207135">
                <a:moveTo>
                  <a:pt x="0" y="0"/>
                </a:moveTo>
                <a:lnTo>
                  <a:pt x="92583" y="191897"/>
                </a:lnTo>
                <a:lnTo>
                  <a:pt x="139228" y="131517"/>
                </a:lnTo>
                <a:lnTo>
                  <a:pt x="124078" y="119887"/>
                </a:lnTo>
                <a:lnTo>
                  <a:pt x="147320" y="89662"/>
                </a:lnTo>
                <a:lnTo>
                  <a:pt x="171563" y="89662"/>
                </a:lnTo>
                <a:lnTo>
                  <a:pt x="209041" y="41148"/>
                </a:lnTo>
                <a:lnTo>
                  <a:pt x="0" y="0"/>
                </a:lnTo>
                <a:close/>
              </a:path>
              <a:path w="794385" h="1207135">
                <a:moveTo>
                  <a:pt x="147320" y="89662"/>
                </a:moveTo>
                <a:lnTo>
                  <a:pt x="124078" y="119887"/>
                </a:lnTo>
                <a:lnTo>
                  <a:pt x="139228" y="131517"/>
                </a:lnTo>
                <a:lnTo>
                  <a:pt x="162526" y="101359"/>
                </a:lnTo>
                <a:lnTo>
                  <a:pt x="147320" y="89662"/>
                </a:lnTo>
                <a:close/>
              </a:path>
              <a:path w="794385" h="1207135">
                <a:moveTo>
                  <a:pt x="171563" y="89662"/>
                </a:moveTo>
                <a:lnTo>
                  <a:pt x="147320" y="89662"/>
                </a:lnTo>
                <a:lnTo>
                  <a:pt x="162526" y="101359"/>
                </a:lnTo>
                <a:lnTo>
                  <a:pt x="171563" y="896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4054" y="5152419"/>
            <a:ext cx="100330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2115820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9576" y="2207640"/>
            <a:ext cx="486409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576" y="2573273"/>
            <a:ext cx="22834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1000" y="2605087"/>
            <a:ext cx="411480" cy="351155"/>
          </a:xfrm>
          <a:custGeom>
            <a:avLst/>
            <a:gdLst/>
            <a:ahLst/>
            <a:cxnLst/>
            <a:rect l="l" t="t" r="r" b="b"/>
            <a:pathLst>
              <a:path w="411479" h="351155">
                <a:moveTo>
                  <a:pt x="0" y="350837"/>
                </a:moveTo>
                <a:lnTo>
                  <a:pt x="411162" y="350837"/>
                </a:lnTo>
                <a:lnTo>
                  <a:pt x="411162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4054" y="5152419"/>
            <a:ext cx="100330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3198495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7120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350" y="2939415"/>
            <a:ext cx="15868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5101" y="2620962"/>
            <a:ext cx="593725" cy="351155"/>
          </a:xfrm>
          <a:custGeom>
            <a:avLst/>
            <a:gdLst/>
            <a:ahLst/>
            <a:cxnLst/>
            <a:rect l="l" t="t" r="r" b="b"/>
            <a:pathLst>
              <a:path w="593725" h="351155">
                <a:moveTo>
                  <a:pt x="0" y="350837"/>
                </a:moveTo>
                <a:lnTo>
                  <a:pt x="593725" y="350837"/>
                </a:lnTo>
                <a:lnTo>
                  <a:pt x="593725" y="0"/>
                </a:lnTo>
                <a:lnTo>
                  <a:pt x="0" y="0"/>
                </a:lnTo>
                <a:lnTo>
                  <a:pt x="0" y="3508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4054" y="5152419"/>
            <a:ext cx="100330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298703"/>
            <a:ext cx="14395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4054" y="5152419"/>
            <a:ext cx="100330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888395"/>
            <a:ext cx="3487420" cy="241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76045" algn="just">
              <a:lnSpc>
                <a:spcPct val="120200"/>
              </a:lnSpc>
            </a:pPr>
            <a:r>
              <a:rPr sz="2400" spc="-5" dirty="0">
                <a:latin typeface="Arial Narrow"/>
                <a:cs typeface="Arial Narrow"/>
              </a:rPr>
              <a:t>#include &lt;stdio.h&gt;  void displayLine( </a:t>
            </a:r>
            <a:r>
              <a:rPr sz="2400" dirty="0">
                <a:latin typeface="Arial Narrow"/>
                <a:cs typeface="Arial Narrow"/>
              </a:rPr>
              <a:t>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i;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for </a:t>
            </a:r>
            <a:r>
              <a:rPr sz="2400" dirty="0">
                <a:latin typeface="Arial Narrow"/>
                <a:cs typeface="Arial Narrow"/>
              </a:rPr>
              <a:t>( </a:t>
            </a:r>
            <a:r>
              <a:rPr sz="2400" spc="-5" dirty="0">
                <a:latin typeface="Arial Narrow"/>
                <a:cs typeface="Arial Narrow"/>
              </a:rPr>
              <a:t>i=0 </a:t>
            </a:r>
            <a:r>
              <a:rPr sz="2400" dirty="0">
                <a:latin typeface="Arial Narrow"/>
                <a:cs typeface="Arial Narrow"/>
              </a:rPr>
              <a:t>; i &lt; 3 ; </a:t>
            </a:r>
            <a:r>
              <a:rPr sz="2400" spc="-5" dirty="0">
                <a:latin typeface="Arial Narrow"/>
                <a:cs typeface="Arial Narrow"/>
              </a:rPr>
              <a:t>i++</a:t>
            </a:r>
            <a:r>
              <a:rPr sz="2400" spc="-3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</a:t>
            </a:r>
            <a:endParaRPr sz="2400">
              <a:latin typeface="Arial Narrow"/>
              <a:cs typeface="Arial Narrow"/>
            </a:endParaRPr>
          </a:p>
          <a:p>
            <a:pPr marL="191325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displayLine(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794" y="3305175"/>
            <a:ext cx="309753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displayLine( </a:t>
            </a:r>
            <a:r>
              <a:rPr sz="2400" dirty="0">
                <a:latin typeface="Arial Narrow"/>
                <a:cs typeface="Arial Narrow"/>
              </a:rPr>
              <a:t>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printf("#######\n");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794" y="4621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7226" y="2057463"/>
            <a:ext cx="1371600" cy="5035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3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1095" y="2135504"/>
            <a:ext cx="952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 Narrow"/>
                <a:cs typeface="Arial Narrow"/>
              </a:rPr>
              <a:t>i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9338" y="4659248"/>
            <a:ext cx="5175250" cy="2005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60"/>
              </a:spcBef>
            </a:pPr>
            <a:r>
              <a:rPr sz="2400" b="1" spc="5" dirty="0">
                <a:solidFill>
                  <a:srgbClr val="FFFFFF"/>
                </a:solidFill>
                <a:latin typeface="Arial Narrow"/>
                <a:cs typeface="Arial Narrow"/>
              </a:rPr>
              <a:t>#######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447800"/>
            <a:ext cx="7408545" cy="494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74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160" dirty="0">
                <a:latin typeface="Perpetua"/>
                <a:cs typeface="Perpetua"/>
              </a:rPr>
              <a:t>To </a:t>
            </a:r>
            <a:r>
              <a:rPr sz="2400" spc="-5" dirty="0">
                <a:latin typeface="Perpetua"/>
                <a:cs typeface="Perpetua"/>
              </a:rPr>
              <a:t>execute </a:t>
            </a:r>
            <a:r>
              <a:rPr sz="2400" dirty="0">
                <a:latin typeface="Perpetua"/>
                <a:cs typeface="Perpetua"/>
              </a:rPr>
              <a:t>a </a:t>
            </a:r>
            <a:r>
              <a:rPr sz="2400" spc="-5" dirty="0">
                <a:latin typeface="Perpetua"/>
                <a:cs typeface="Perpetua"/>
              </a:rPr>
              <a:t>function, it </a:t>
            </a:r>
            <a:r>
              <a:rPr sz="2400" spc="-10" dirty="0">
                <a:latin typeface="Perpetua"/>
                <a:cs typeface="Perpetua"/>
              </a:rPr>
              <a:t>must </a:t>
            </a:r>
            <a:r>
              <a:rPr sz="2400" dirty="0">
                <a:latin typeface="Perpetua"/>
                <a:cs typeface="Perpetua"/>
              </a:rPr>
              <a:t>first be called </a:t>
            </a:r>
            <a:r>
              <a:rPr sz="2400" spc="-5" dirty="0">
                <a:latin typeface="Perpetua"/>
                <a:cs typeface="Perpetua"/>
              </a:rPr>
              <a:t>with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following</a:t>
            </a:r>
            <a:endParaRPr sz="2400" dirty="0">
              <a:latin typeface="Perpetua"/>
              <a:cs typeface="Perpetua"/>
            </a:endParaRPr>
          </a:p>
          <a:p>
            <a:pPr marL="287020">
              <a:lnSpc>
                <a:spcPts val="2740"/>
              </a:lnSpc>
            </a:pPr>
            <a:r>
              <a:rPr sz="2400" dirty="0">
                <a:latin typeface="Perpetua"/>
                <a:cs typeface="Perpetua"/>
              </a:rPr>
              <a:t>information:</a:t>
            </a:r>
          </a:p>
          <a:p>
            <a:pPr marL="561340" lvl="1" indent="-228600">
              <a:lnSpc>
                <a:spcPct val="100000"/>
              </a:lnSpc>
              <a:spcBef>
                <a:spcPts val="10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solidFill>
                  <a:srgbClr val="808000"/>
                </a:solidFill>
                <a:latin typeface="Perpetua"/>
                <a:cs typeface="Perpetua"/>
              </a:rPr>
              <a:t>Stating </a:t>
            </a:r>
            <a:r>
              <a:rPr sz="2400" dirty="0">
                <a:solidFill>
                  <a:srgbClr val="808000"/>
                </a:solidFill>
                <a:latin typeface="Perpetua"/>
                <a:cs typeface="Perpetua"/>
              </a:rPr>
              <a:t>the </a:t>
            </a:r>
            <a:r>
              <a:rPr sz="2400" spc="-5" dirty="0">
                <a:solidFill>
                  <a:srgbClr val="808000"/>
                </a:solidFill>
                <a:latin typeface="Perpetua"/>
                <a:cs typeface="Perpetua"/>
              </a:rPr>
              <a:t>function</a:t>
            </a:r>
            <a:r>
              <a:rPr sz="2400" spc="-75" dirty="0">
                <a:solidFill>
                  <a:srgbClr val="80800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808000"/>
                </a:solidFill>
                <a:latin typeface="Perpetua"/>
                <a:cs typeface="Perpetua"/>
              </a:rPr>
              <a:t>name</a:t>
            </a:r>
            <a:endParaRPr sz="2400" dirty="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12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340" algn="l"/>
              </a:tabLst>
            </a:pPr>
            <a:r>
              <a:rPr sz="2400" spc="-15" dirty="0">
                <a:solidFill>
                  <a:srgbClr val="808000"/>
                </a:solidFill>
                <a:latin typeface="Perpetua"/>
                <a:cs typeface="Perpetua"/>
              </a:rPr>
              <a:t>Providing </a:t>
            </a:r>
            <a:r>
              <a:rPr sz="2400" dirty="0">
                <a:solidFill>
                  <a:srgbClr val="808000"/>
                </a:solidFill>
                <a:latin typeface="Perpetua"/>
                <a:cs typeface="Perpetua"/>
              </a:rPr>
              <a:t>a </a:t>
            </a:r>
            <a:r>
              <a:rPr sz="2400" spc="5" dirty="0">
                <a:solidFill>
                  <a:srgbClr val="808000"/>
                </a:solidFill>
                <a:latin typeface="Perpetua"/>
                <a:cs typeface="Perpetua"/>
              </a:rPr>
              <a:t>certain </a:t>
            </a:r>
            <a:r>
              <a:rPr sz="2400" dirty="0">
                <a:solidFill>
                  <a:srgbClr val="808000"/>
                </a:solidFill>
                <a:latin typeface="Perpetua"/>
                <a:cs typeface="Perpetua"/>
              </a:rPr>
              <a:t>information</a:t>
            </a:r>
            <a:r>
              <a:rPr sz="2400" spc="15" dirty="0">
                <a:solidFill>
                  <a:srgbClr val="808000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808000"/>
                </a:solidFill>
                <a:latin typeface="Perpetua"/>
                <a:cs typeface="Perpetua"/>
              </a:rPr>
              <a:t>(parameter)</a:t>
            </a:r>
            <a:endParaRPr sz="2400" dirty="0">
              <a:latin typeface="Perpetua"/>
              <a:cs typeface="Perpetu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B2C1F"/>
              </a:buClr>
              <a:buFont typeface="Wingdings 2"/>
              <a:buChar char=""/>
            </a:pPr>
            <a:endParaRPr sz="3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Syntax for a </a:t>
            </a:r>
            <a:r>
              <a:rPr sz="2400" spc="-5" dirty="0">
                <a:latin typeface="Perpetua"/>
                <a:cs typeface="Perpetua"/>
              </a:rPr>
              <a:t>function</a:t>
            </a:r>
            <a:r>
              <a:rPr sz="2400" spc="-8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call:</a:t>
            </a:r>
          </a:p>
          <a:p>
            <a:pPr marL="56070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solidFill>
                  <a:srgbClr val="696363"/>
                </a:solidFill>
                <a:latin typeface="Arial Narrow"/>
                <a:cs typeface="Arial Narrow"/>
              </a:rPr>
              <a:t>function_name( actual_parameter_list</a:t>
            </a:r>
            <a:r>
              <a:rPr sz="2400" spc="45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);</a:t>
            </a:r>
            <a:endParaRPr sz="24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696363"/>
                </a:solidFill>
                <a:latin typeface="Arial Narrow"/>
                <a:cs typeface="Arial Narrow"/>
              </a:rPr>
              <a:t>function_name </a:t>
            </a:r>
            <a:r>
              <a:rPr sz="2400" dirty="0">
                <a:latin typeface="Perpetua"/>
                <a:cs typeface="Perpetua"/>
              </a:rPr>
              <a:t>– the </a:t>
            </a:r>
            <a:r>
              <a:rPr sz="2400" spc="-5" dirty="0">
                <a:latin typeface="Perpetua"/>
                <a:cs typeface="Perpetua"/>
              </a:rPr>
              <a:t>function </a:t>
            </a:r>
            <a:r>
              <a:rPr sz="2400" dirty="0">
                <a:latin typeface="Perpetua"/>
                <a:cs typeface="Perpetua"/>
              </a:rPr>
              <a:t>name </a:t>
            </a:r>
            <a:r>
              <a:rPr sz="2400" spc="-5" dirty="0">
                <a:latin typeface="Perpetua"/>
                <a:cs typeface="Perpetua"/>
              </a:rPr>
              <a:t>that is </a:t>
            </a:r>
            <a:r>
              <a:rPr sz="2400" dirty="0">
                <a:latin typeface="Perpetua"/>
                <a:cs typeface="Perpetua"/>
              </a:rPr>
              <a:t>to be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called</a:t>
            </a:r>
          </a:p>
          <a:p>
            <a:pPr marL="287020" indent="-274320">
              <a:lnSpc>
                <a:spcPts val="2700"/>
              </a:lnSpc>
              <a:spcBef>
                <a:spcPts val="3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696363"/>
                </a:solidFill>
                <a:latin typeface="Arial Narrow"/>
                <a:cs typeface="Arial Narrow"/>
              </a:rPr>
              <a:t>actual_parameter_list </a:t>
            </a:r>
            <a:r>
              <a:rPr sz="2400" dirty="0">
                <a:latin typeface="Perpetua"/>
                <a:cs typeface="Perpetua"/>
              </a:rPr>
              <a:t>– </a:t>
            </a:r>
            <a:r>
              <a:rPr sz="2400" spc="-5" dirty="0">
                <a:latin typeface="Perpetua"/>
                <a:cs typeface="Perpetua"/>
              </a:rPr>
              <a:t>is </a:t>
            </a:r>
            <a:r>
              <a:rPr sz="2400" dirty="0">
                <a:latin typeface="Perpetua"/>
                <a:cs typeface="Perpetua"/>
              </a:rPr>
              <a:t>a </a:t>
            </a:r>
            <a:r>
              <a:rPr sz="2400" spc="-5" dirty="0">
                <a:latin typeface="Perpetua"/>
                <a:cs typeface="Perpetua"/>
              </a:rPr>
              <a:t>list </a:t>
            </a:r>
            <a:r>
              <a:rPr sz="2400" dirty="0">
                <a:latin typeface="Perpetua"/>
                <a:cs typeface="Perpetua"/>
              </a:rPr>
              <a:t>of information which </a:t>
            </a:r>
            <a:r>
              <a:rPr sz="2400" spc="-5" dirty="0">
                <a:latin typeface="Perpetua"/>
                <a:cs typeface="Perpetua"/>
              </a:rPr>
              <a:t>is</a:t>
            </a:r>
            <a:r>
              <a:rPr sz="2400" spc="6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required</a:t>
            </a:r>
            <a:endParaRPr sz="2400" dirty="0">
              <a:latin typeface="Perpetua"/>
              <a:cs typeface="Perpetua"/>
            </a:endParaRPr>
          </a:p>
          <a:p>
            <a:pPr marL="287020">
              <a:lnSpc>
                <a:spcPts val="2700"/>
              </a:lnSpc>
            </a:pPr>
            <a:r>
              <a:rPr sz="2400" dirty="0">
                <a:latin typeface="Perpetua"/>
                <a:cs typeface="Perpetua"/>
              </a:rPr>
              <a:t>to </a:t>
            </a:r>
            <a:r>
              <a:rPr sz="2400" spc="-5" dirty="0">
                <a:latin typeface="Perpetua"/>
                <a:cs typeface="Perpetua"/>
              </a:rPr>
              <a:t>execute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function</a:t>
            </a:r>
            <a:endParaRPr sz="2400" dirty="0">
              <a:latin typeface="Perpetua"/>
              <a:cs typeface="Perpetua"/>
            </a:endParaRPr>
          </a:p>
          <a:p>
            <a:pPr marL="287020" indent="-274320">
              <a:lnSpc>
                <a:spcPts val="2730"/>
              </a:lnSpc>
              <a:spcBef>
                <a:spcPts val="32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 number of parameters </a:t>
            </a:r>
            <a:r>
              <a:rPr sz="2400" spc="-15" dirty="0">
                <a:latin typeface="Perpetua"/>
                <a:cs typeface="Perpetua"/>
              </a:rPr>
              <a:t>provided </a:t>
            </a:r>
            <a:r>
              <a:rPr sz="2400" spc="-10" dirty="0">
                <a:latin typeface="Perpetua"/>
                <a:cs typeface="Perpetua"/>
              </a:rPr>
              <a:t>must </a:t>
            </a:r>
            <a:r>
              <a:rPr sz="2400" dirty="0">
                <a:latin typeface="Perpetua"/>
                <a:cs typeface="Perpetua"/>
              </a:rPr>
              <a:t>be the </a:t>
            </a:r>
            <a:r>
              <a:rPr sz="2400" spc="-5" dirty="0">
                <a:latin typeface="Perpetua"/>
                <a:cs typeface="Perpetua"/>
              </a:rPr>
              <a:t>same as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defined</a:t>
            </a:r>
          </a:p>
          <a:p>
            <a:pPr marL="287020">
              <a:lnSpc>
                <a:spcPts val="2730"/>
              </a:lnSpc>
            </a:pPr>
            <a:r>
              <a:rPr sz="2400" spc="-5" dirty="0">
                <a:latin typeface="Perpetua"/>
                <a:cs typeface="Perpetua"/>
              </a:rPr>
              <a:t>in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function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definition</a:t>
            </a:r>
            <a:endParaRPr sz="2400" dirty="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1259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638089"/>
            <a:ext cx="8229600" cy="731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60">
              <a:lnSpc>
                <a:spcPct val="100000"/>
              </a:lnSpc>
            </a:pPr>
            <a:r>
              <a:rPr spc="-5" dirty="0"/>
              <a:t>Function</a:t>
            </a:r>
            <a:r>
              <a:rPr spc="-55" dirty="0"/>
              <a:t> </a:t>
            </a:r>
            <a:r>
              <a:rPr dirty="0"/>
              <a:t>Calls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039" y="1417638"/>
            <a:ext cx="8208645" cy="383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305560" indent="-274320">
              <a:lnSpc>
                <a:spcPct val="1203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A </a:t>
            </a:r>
            <a:r>
              <a:rPr sz="2800" spc="-5" dirty="0">
                <a:latin typeface="Perpetua"/>
                <a:cs typeface="Perpetua"/>
              </a:rPr>
              <a:t>function prototype declares </a:t>
            </a:r>
            <a:r>
              <a:rPr sz="2800" dirty="0">
                <a:latin typeface="Perpetua"/>
                <a:cs typeface="Perpetua"/>
              </a:rPr>
              <a:t>a </a:t>
            </a:r>
            <a:r>
              <a:rPr sz="2800" spc="10" dirty="0">
                <a:latin typeface="Perpetua"/>
                <a:cs typeface="Perpetua"/>
              </a:rPr>
              <a:t>certain </a:t>
            </a:r>
            <a:r>
              <a:rPr sz="2800" dirty="0">
                <a:latin typeface="Perpetua"/>
                <a:cs typeface="Perpetua"/>
              </a:rPr>
              <a:t>information  </a:t>
            </a:r>
            <a:r>
              <a:rPr sz="2800" spc="5" dirty="0">
                <a:latin typeface="Perpetua"/>
                <a:cs typeface="Perpetua"/>
              </a:rPr>
              <a:t>pertaining </a:t>
            </a:r>
            <a:r>
              <a:rPr sz="2800" dirty="0">
                <a:latin typeface="Perpetua"/>
                <a:cs typeface="Perpetua"/>
              </a:rPr>
              <a:t>to the</a:t>
            </a:r>
            <a:r>
              <a:rPr sz="2800" spc="-7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function</a:t>
            </a:r>
            <a:endParaRPr sz="28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8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C compiler uses </a:t>
            </a:r>
            <a:r>
              <a:rPr sz="2800" spc="-5" dirty="0">
                <a:latin typeface="Perpetua"/>
                <a:cs typeface="Perpetua"/>
              </a:rPr>
              <a:t>the </a:t>
            </a:r>
            <a:r>
              <a:rPr sz="2800" dirty="0">
                <a:latin typeface="Perpetua"/>
                <a:cs typeface="Perpetua"/>
              </a:rPr>
              <a:t>information in the </a:t>
            </a:r>
            <a:r>
              <a:rPr sz="2800" spc="-5" dirty="0">
                <a:latin typeface="Perpetua"/>
                <a:cs typeface="Perpetua"/>
              </a:rPr>
              <a:t>function prototype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for</a:t>
            </a:r>
          </a:p>
          <a:p>
            <a:pPr marL="28702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Perpetua"/>
                <a:cs typeface="Perpetua"/>
              </a:rPr>
              <a:t>compiling </a:t>
            </a:r>
            <a:r>
              <a:rPr sz="2800" spc="-5" dirty="0">
                <a:latin typeface="Perpetua"/>
                <a:cs typeface="Perpetua"/>
              </a:rPr>
              <a:t>function </a:t>
            </a:r>
            <a:r>
              <a:rPr sz="2800" dirty="0">
                <a:latin typeface="Perpetua"/>
                <a:cs typeface="Perpetua"/>
              </a:rPr>
              <a:t>calls in a</a:t>
            </a:r>
            <a:r>
              <a:rPr sz="2800" spc="-7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program</a:t>
            </a:r>
            <a:endParaRPr sz="28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8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Perpetua"/>
                <a:cs typeface="Perpetua"/>
              </a:rPr>
              <a:t>Syntax for function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prototyping:</a:t>
            </a:r>
            <a:endParaRPr sz="2800" dirty="0">
              <a:latin typeface="Perpetua"/>
              <a:cs typeface="Perpetua"/>
            </a:endParaRPr>
          </a:p>
          <a:p>
            <a:pPr marL="560705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solidFill>
                  <a:srgbClr val="696363"/>
                </a:solidFill>
                <a:latin typeface="Arial Narrow"/>
                <a:cs typeface="Arial Narrow"/>
              </a:rPr>
              <a:t>data_type function_name(</a:t>
            </a:r>
            <a:r>
              <a:rPr sz="2400" spc="114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696363"/>
                </a:solidFill>
                <a:latin typeface="Arial Narrow"/>
                <a:cs typeface="Arial Narrow"/>
              </a:rPr>
              <a:t>parameter_definition_list);</a:t>
            </a:r>
            <a:endParaRPr sz="2400" dirty="0">
              <a:latin typeface="Arial Narrow"/>
              <a:cs typeface="Arial Narrow"/>
            </a:endParaRPr>
          </a:p>
          <a:p>
            <a:pPr marL="287020" indent="-274320">
              <a:lnSpc>
                <a:spcPct val="100000"/>
              </a:lnSpc>
              <a:spcBef>
                <a:spcPts val="112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This </a:t>
            </a:r>
            <a:r>
              <a:rPr sz="2800" spc="10" dirty="0">
                <a:latin typeface="Perpetua"/>
                <a:cs typeface="Perpetua"/>
              </a:rPr>
              <a:t>form </a:t>
            </a:r>
            <a:r>
              <a:rPr sz="2800" dirty="0">
                <a:latin typeface="Perpetua"/>
                <a:cs typeface="Perpetua"/>
              </a:rPr>
              <a:t>is </a:t>
            </a:r>
            <a:r>
              <a:rPr sz="2800" spc="-5" dirty="0">
                <a:latin typeface="Perpetua"/>
                <a:cs typeface="Perpetua"/>
              </a:rPr>
              <a:t>similar </a:t>
            </a:r>
            <a:r>
              <a:rPr sz="2800" dirty="0">
                <a:latin typeface="Perpetua"/>
                <a:cs typeface="Perpetua"/>
              </a:rPr>
              <a:t>to the </a:t>
            </a:r>
            <a:r>
              <a:rPr sz="2800" spc="-5" dirty="0">
                <a:latin typeface="Perpetua"/>
                <a:cs typeface="Perpetua"/>
              </a:rPr>
              <a:t>function definition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head</a:t>
            </a:r>
          </a:p>
        </p:txBody>
      </p:sp>
      <p:sp>
        <p:nvSpPr>
          <p:cNvPr id="5" name="object 5"/>
          <p:cNvSpPr/>
          <p:nvPr/>
        </p:nvSpPr>
        <p:spPr>
          <a:xfrm>
            <a:off x="435102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Function</a:t>
            </a:r>
            <a:r>
              <a:rPr spc="-15" dirty="0"/>
              <a:t> </a:t>
            </a:r>
            <a:r>
              <a:rPr spc="-5" dirty="0"/>
              <a:t>Prototypes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1278254"/>
            <a:ext cx="3954779" cy="1945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Function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characteristics: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Wingdings 2"/>
              <a:buChar char=""/>
            </a:pPr>
            <a:endParaRPr sz="3150">
              <a:latin typeface="Times New Roman"/>
              <a:cs typeface="Times New Roman"/>
            </a:endParaRPr>
          </a:p>
          <a:p>
            <a:pPr marL="1085850" lvl="1" indent="-457200">
              <a:lnSpc>
                <a:spcPct val="100000"/>
              </a:lnSpc>
              <a:spcBef>
                <a:spcPts val="5"/>
              </a:spcBef>
              <a:buClr>
                <a:srgbClr val="A40020"/>
              </a:buClr>
              <a:buSzPct val="75000"/>
              <a:buFont typeface="Wingdings"/>
              <a:buChar char=""/>
              <a:tabLst>
                <a:tab pos="1085850" algn="l"/>
                <a:tab pos="1086485" algn="l"/>
              </a:tabLst>
            </a:pPr>
            <a:r>
              <a:rPr sz="3200" spc="-30" dirty="0">
                <a:solidFill>
                  <a:srgbClr val="993300"/>
                </a:solidFill>
                <a:latin typeface="Times New Roman"/>
                <a:cs typeface="Times New Roman"/>
              </a:rPr>
              <a:t>With</a:t>
            </a:r>
            <a:r>
              <a:rPr sz="3200" spc="-6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993300"/>
                </a:solidFill>
                <a:latin typeface="Times New Roman"/>
                <a:cs typeface="Times New Roman"/>
              </a:rPr>
              <a:t>parameters?</a:t>
            </a:r>
            <a:endParaRPr sz="3200">
              <a:latin typeface="Times New Roman"/>
              <a:cs typeface="Times New Roman"/>
            </a:endParaRPr>
          </a:p>
          <a:p>
            <a:pPr marL="1085850" lvl="1" indent="-457200">
              <a:lnSpc>
                <a:spcPct val="100000"/>
              </a:lnSpc>
              <a:spcBef>
                <a:spcPts val="760"/>
              </a:spcBef>
              <a:buClr>
                <a:srgbClr val="A40020"/>
              </a:buClr>
              <a:buSzPct val="75000"/>
              <a:buFont typeface="Wingdings"/>
              <a:buChar char=""/>
              <a:tabLst>
                <a:tab pos="1085850" algn="l"/>
                <a:tab pos="1086485" algn="l"/>
              </a:tabLst>
            </a:pPr>
            <a:r>
              <a:rPr sz="3200" spc="-5" dirty="0">
                <a:solidFill>
                  <a:srgbClr val="993300"/>
                </a:solidFill>
                <a:latin typeface="Times New Roman"/>
                <a:cs typeface="Times New Roman"/>
              </a:rPr>
              <a:t>Returns </a:t>
            </a:r>
            <a:r>
              <a:rPr sz="320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r>
              <a:rPr sz="3200" spc="-4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Times New Roman"/>
                <a:cs typeface="Times New Roman"/>
              </a:rPr>
              <a:t>value?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1479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">
              <a:lnSpc>
                <a:spcPct val="100000"/>
              </a:lnSpc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Characteristics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842157"/>
            <a:ext cx="740981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function </a:t>
            </a:r>
            <a:r>
              <a:rPr sz="2600" spc="10" dirty="0">
                <a:latin typeface="Perpetua"/>
                <a:cs typeface="Perpetua"/>
              </a:rPr>
              <a:t>which </a:t>
            </a:r>
            <a:r>
              <a:rPr sz="2600" spc="-5" dirty="0">
                <a:latin typeface="Perpetua"/>
                <a:cs typeface="Perpetua"/>
              </a:rPr>
              <a:t>has </a:t>
            </a:r>
            <a:r>
              <a:rPr sz="2600" dirty="0">
                <a:latin typeface="Perpetua"/>
                <a:cs typeface="Perpetua"/>
              </a:rPr>
              <a:t>no </a:t>
            </a:r>
            <a:r>
              <a:rPr sz="2600" spc="-5" dirty="0">
                <a:latin typeface="Perpetua"/>
                <a:cs typeface="Perpetua"/>
              </a:rPr>
              <a:t>parameter and </a:t>
            </a:r>
            <a:r>
              <a:rPr sz="2600" spc="10" dirty="0">
                <a:latin typeface="Perpetua"/>
                <a:cs typeface="Perpetua"/>
              </a:rPr>
              <a:t>return </a:t>
            </a:r>
            <a:r>
              <a:rPr sz="2600" spc="-15" dirty="0">
                <a:latin typeface="Perpetua"/>
                <a:cs typeface="Perpetua"/>
              </a:rPr>
              <a:t>value </a:t>
            </a:r>
            <a:r>
              <a:rPr sz="2600" spc="-40" dirty="0">
                <a:latin typeface="Perpetua"/>
                <a:cs typeface="Perpetua"/>
              </a:rPr>
              <a:t>may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</a:p>
          <a:p>
            <a:pPr marL="287020">
              <a:lnSpc>
                <a:spcPct val="100000"/>
              </a:lnSpc>
              <a:spcBef>
                <a:spcPts val="1200"/>
              </a:spcBef>
              <a:tabLst>
                <a:tab pos="2756535" algn="l"/>
                <a:tab pos="5507990" algn="l"/>
              </a:tabLst>
            </a:pPr>
            <a:r>
              <a:rPr sz="2600" dirty="0">
                <a:latin typeface="Perpetua"/>
                <a:cs typeface="Perpetua"/>
              </a:rPr>
              <a:t>defined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follows:	</a:t>
            </a:r>
            <a:endParaRPr sz="2600" dirty="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3732" y="2907369"/>
            <a:ext cx="6090668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3200" spc="-5" dirty="0">
                <a:solidFill>
                  <a:srgbClr val="808000"/>
                </a:solidFill>
                <a:latin typeface="Arial Narrow"/>
                <a:cs typeface="Arial Narrow"/>
              </a:rPr>
              <a:t>v</a:t>
            </a:r>
            <a:r>
              <a:rPr lang="en-US" sz="3200" spc="-5" dirty="0" smtClean="0">
                <a:solidFill>
                  <a:srgbClr val="808000"/>
                </a:solidFill>
                <a:latin typeface="Arial Narrow"/>
                <a:cs typeface="Arial Narrow"/>
              </a:rPr>
              <a:t>oid </a:t>
            </a:r>
            <a:r>
              <a:rPr lang="en-US" sz="3200" spc="-5" dirty="0" err="1" smtClean="0">
                <a:solidFill>
                  <a:srgbClr val="808000"/>
                </a:solidFill>
                <a:latin typeface="Arial Narrow"/>
                <a:cs typeface="Arial Narrow"/>
              </a:rPr>
              <a:t>function_name</a:t>
            </a:r>
            <a:r>
              <a:rPr lang="en-US" sz="3200" spc="-5" dirty="0" smtClean="0">
                <a:solidFill>
                  <a:srgbClr val="808000"/>
                </a:solidFill>
                <a:latin typeface="Arial Narrow"/>
                <a:cs typeface="Arial Narrow"/>
              </a:rPr>
              <a:t> (){</a:t>
            </a:r>
          </a:p>
          <a:p>
            <a:pPr>
              <a:lnSpc>
                <a:spcPts val="3250"/>
              </a:lnSpc>
            </a:pPr>
            <a:r>
              <a:rPr lang="en-US" sz="3200" spc="-5" dirty="0" smtClean="0">
                <a:solidFill>
                  <a:srgbClr val="808000"/>
                </a:solidFill>
                <a:latin typeface="Arial Narrow"/>
                <a:cs typeface="Arial Narrow"/>
              </a:rPr>
              <a:t>  	</a:t>
            </a:r>
            <a:r>
              <a:rPr lang="en-US" sz="3200" spc="-5" dirty="0" err="1" smtClean="0">
                <a:solidFill>
                  <a:srgbClr val="808000"/>
                </a:solidFill>
                <a:latin typeface="Arial Narrow"/>
                <a:cs typeface="Arial Narrow"/>
              </a:rPr>
              <a:t>executable_function_statements</a:t>
            </a:r>
            <a:r>
              <a:rPr lang="en-US" sz="3200" spc="-5" dirty="0" smtClean="0">
                <a:solidFill>
                  <a:srgbClr val="808000"/>
                </a:solidFill>
                <a:latin typeface="Arial Narrow"/>
                <a:cs typeface="Arial Narrow"/>
              </a:rPr>
              <a:t>;</a:t>
            </a:r>
          </a:p>
          <a:p>
            <a:pPr>
              <a:lnSpc>
                <a:spcPts val="3250"/>
              </a:lnSpc>
            </a:pPr>
            <a:r>
              <a:rPr lang="en-US" sz="3200" spc="-5" dirty="0">
                <a:solidFill>
                  <a:srgbClr val="808000"/>
                </a:solidFill>
                <a:latin typeface="Arial Narrow"/>
                <a:cs typeface="Arial Narrow"/>
              </a:rPr>
              <a:t>}</a:t>
            </a:r>
            <a:endParaRPr sz="32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1241" y="3512184"/>
            <a:ext cx="137160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25" y="4829175"/>
            <a:ext cx="3692525" cy="94615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28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 which </a:t>
            </a:r>
            <a:r>
              <a:rPr sz="2800" b="1" dirty="0">
                <a:solidFill>
                  <a:srgbClr val="FFFF00"/>
                </a:solidFill>
                <a:latin typeface="Arial Narrow"/>
                <a:cs typeface="Arial Narrow"/>
              </a:rPr>
              <a:t>does</a:t>
            </a:r>
            <a:r>
              <a:rPr sz="2800" b="1" spc="-9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800" b="1" dirty="0">
                <a:solidFill>
                  <a:srgbClr val="FFFF00"/>
                </a:solidFill>
                <a:latin typeface="Arial Narrow"/>
                <a:cs typeface="Arial Narrow"/>
              </a:rPr>
              <a:t>not</a:t>
            </a:r>
            <a:endParaRPr sz="28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</a:pPr>
            <a:r>
              <a:rPr sz="2800" b="1" dirty="0">
                <a:solidFill>
                  <a:srgbClr val="FFFF00"/>
                </a:solidFill>
                <a:latin typeface="Arial Narrow"/>
                <a:cs typeface="Arial Narrow"/>
              </a:rPr>
              <a:t>return </a:t>
            </a:r>
            <a:r>
              <a:rPr sz="2800" b="1" spc="-5" dirty="0">
                <a:solidFill>
                  <a:srgbClr val="FFFF00"/>
                </a:solidFill>
                <a:latin typeface="Arial Narrow"/>
                <a:cs typeface="Arial Narrow"/>
              </a:rPr>
              <a:t>any</a:t>
            </a:r>
            <a:r>
              <a:rPr sz="2800" b="1" spc="-1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Arial Narrow"/>
                <a:cs typeface="Arial Narrow"/>
              </a:rPr>
              <a:t>value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041" y="3389376"/>
            <a:ext cx="880110" cy="1449705"/>
          </a:xfrm>
          <a:custGeom>
            <a:avLst/>
            <a:gdLst/>
            <a:ahLst/>
            <a:cxnLst/>
            <a:rect l="l" t="t" r="r" b="b"/>
            <a:pathLst>
              <a:path w="880110" h="1449704">
                <a:moveTo>
                  <a:pt x="765652" y="153514"/>
                </a:moveTo>
                <a:lnTo>
                  <a:pt x="0" y="1430020"/>
                </a:lnTo>
                <a:lnTo>
                  <a:pt x="32766" y="1449578"/>
                </a:lnTo>
                <a:lnTo>
                  <a:pt x="798283" y="173088"/>
                </a:lnTo>
                <a:lnTo>
                  <a:pt x="765652" y="153514"/>
                </a:lnTo>
                <a:close/>
              </a:path>
              <a:path w="880110" h="1449704">
                <a:moveTo>
                  <a:pt x="869482" y="137160"/>
                </a:moveTo>
                <a:lnTo>
                  <a:pt x="775462" y="137160"/>
                </a:lnTo>
                <a:lnTo>
                  <a:pt x="808101" y="156718"/>
                </a:lnTo>
                <a:lnTo>
                  <a:pt x="798283" y="173088"/>
                </a:lnTo>
                <a:lnTo>
                  <a:pt x="863727" y="212344"/>
                </a:lnTo>
                <a:lnTo>
                  <a:pt x="869482" y="137160"/>
                </a:lnTo>
                <a:close/>
              </a:path>
              <a:path w="880110" h="1449704">
                <a:moveTo>
                  <a:pt x="775462" y="137160"/>
                </a:moveTo>
                <a:lnTo>
                  <a:pt x="765652" y="153514"/>
                </a:lnTo>
                <a:lnTo>
                  <a:pt x="798283" y="173088"/>
                </a:lnTo>
                <a:lnTo>
                  <a:pt x="808101" y="156718"/>
                </a:lnTo>
                <a:lnTo>
                  <a:pt x="775462" y="137160"/>
                </a:lnTo>
                <a:close/>
              </a:path>
              <a:path w="880110" h="1449704">
                <a:moveTo>
                  <a:pt x="879983" y="0"/>
                </a:moveTo>
                <a:lnTo>
                  <a:pt x="700278" y="114300"/>
                </a:lnTo>
                <a:lnTo>
                  <a:pt x="765652" y="153514"/>
                </a:lnTo>
                <a:lnTo>
                  <a:pt x="775462" y="137160"/>
                </a:lnTo>
                <a:lnTo>
                  <a:pt x="869482" y="137160"/>
                </a:lnTo>
                <a:lnTo>
                  <a:pt x="8799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84775" y="4584700"/>
            <a:ext cx="3692525" cy="94615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28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 without</a:t>
            </a:r>
            <a:r>
              <a:rPr sz="2800" b="1" spc="-9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Arial Narrow"/>
                <a:cs typeface="Arial Narrow"/>
              </a:rPr>
              <a:t>any</a:t>
            </a:r>
            <a:endParaRPr sz="2800">
              <a:latin typeface="Arial Narrow"/>
              <a:cs typeface="Arial Narrow"/>
            </a:endParaRPr>
          </a:p>
          <a:p>
            <a:pPr marL="92710">
              <a:lnSpc>
                <a:spcPct val="100000"/>
              </a:lnSpc>
            </a:pPr>
            <a:r>
              <a:rPr sz="2800" b="1" dirty="0">
                <a:solidFill>
                  <a:srgbClr val="FFFF00"/>
                </a:solidFill>
                <a:latin typeface="Arial Narrow"/>
                <a:cs typeface="Arial Narrow"/>
              </a:rPr>
              <a:t>parameter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2548" y="2965450"/>
            <a:ext cx="1358900" cy="1605280"/>
          </a:xfrm>
          <a:custGeom>
            <a:avLst/>
            <a:gdLst/>
            <a:ahLst/>
            <a:cxnLst/>
            <a:rect l="l" t="t" r="r" b="b"/>
            <a:pathLst>
              <a:path w="1358900" h="1605279">
                <a:moveTo>
                  <a:pt x="1320800" y="95250"/>
                </a:moveTo>
                <a:lnTo>
                  <a:pt x="1320800" y="1604899"/>
                </a:lnTo>
                <a:lnTo>
                  <a:pt x="1358900" y="1604899"/>
                </a:lnTo>
                <a:lnTo>
                  <a:pt x="1358900" y="114300"/>
                </a:lnTo>
                <a:lnTo>
                  <a:pt x="1339850" y="114300"/>
                </a:lnTo>
                <a:lnTo>
                  <a:pt x="1320800" y="95250"/>
                </a:lnTo>
                <a:close/>
              </a:path>
              <a:path w="1358900" h="1605279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58900" h="1605279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58900" h="1605279">
                <a:moveTo>
                  <a:pt x="1339850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20800" y="114300"/>
                </a:lnTo>
                <a:lnTo>
                  <a:pt x="1320800" y="95250"/>
                </a:lnTo>
                <a:lnTo>
                  <a:pt x="1358900" y="95250"/>
                </a:lnTo>
                <a:lnTo>
                  <a:pt x="1357405" y="87826"/>
                </a:lnTo>
                <a:lnTo>
                  <a:pt x="1353327" y="81772"/>
                </a:lnTo>
                <a:lnTo>
                  <a:pt x="1347273" y="77694"/>
                </a:lnTo>
                <a:lnTo>
                  <a:pt x="1339850" y="76200"/>
                </a:lnTo>
                <a:close/>
              </a:path>
              <a:path w="1358900" h="1605279">
                <a:moveTo>
                  <a:pt x="1358900" y="95250"/>
                </a:moveTo>
                <a:lnTo>
                  <a:pt x="1320800" y="95250"/>
                </a:lnTo>
                <a:lnTo>
                  <a:pt x="1339850" y="114300"/>
                </a:lnTo>
                <a:lnTo>
                  <a:pt x="1358900" y="114300"/>
                </a:lnTo>
                <a:lnTo>
                  <a:pt x="1358900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9240" y="637540"/>
            <a:ext cx="871220" cy="1234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06107" y="591629"/>
            <a:ext cx="665924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tabLst>
                <a:tab pos="959485" algn="l"/>
              </a:tabLst>
            </a:pPr>
            <a:r>
              <a:rPr spc="-5" dirty="0"/>
              <a:t>Function </a:t>
            </a:r>
            <a:r>
              <a:rPr spc="-25" dirty="0"/>
              <a:t>Without </a:t>
            </a:r>
            <a:r>
              <a:rPr dirty="0"/>
              <a:t>Parameter  and	Not Returning Any</a:t>
            </a:r>
            <a:r>
              <a:rPr spc="-445" dirty="0"/>
              <a:t> </a:t>
            </a:r>
            <a:r>
              <a:rPr spc="-95" dirty="0"/>
              <a:t>Value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233159"/>
            <a:ext cx="3032760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8340" y="6446518"/>
            <a:ext cx="325120" cy="40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57" y="6291579"/>
            <a:ext cx="37147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Introduction </a:t>
            </a:r>
            <a:r>
              <a:rPr sz="1400" b="1" dirty="0">
                <a:solidFill>
                  <a:srgbClr val="696363"/>
                </a:solidFill>
                <a:latin typeface="Arial Narrow"/>
                <a:cs typeface="Arial Narrow"/>
              </a:rPr>
              <a:t>to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Computer </a:t>
            </a:r>
            <a:r>
              <a:rPr sz="1400" b="1" spc="30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Programming</a:t>
            </a:r>
            <a:endParaRPr sz="1400">
              <a:latin typeface="Arial Narrow"/>
              <a:cs typeface="Arial Narrow"/>
            </a:endParaRPr>
          </a:p>
          <a:p>
            <a:pPr marR="5080" algn="r">
              <a:lnSpc>
                <a:spcPct val="100000"/>
              </a:lnSpc>
            </a:pPr>
            <a:r>
              <a:rPr sz="1400" b="1" dirty="0">
                <a:latin typeface="Arial Narrow"/>
                <a:cs typeface="Arial Narrow"/>
              </a:rPr>
              <a:t>4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2822575"/>
            <a:ext cx="2087880" cy="676275"/>
          </a:xfrm>
          <a:prstGeom prst="rect">
            <a:avLst/>
          </a:prstGeom>
          <a:solidFill>
            <a:srgbClr val="9B2C1F"/>
          </a:solidFill>
          <a:ln w="57150">
            <a:solidFill>
              <a:srgbClr val="9933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965"/>
              </a:spcBef>
            </a:pP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Read 3</a:t>
            </a:r>
            <a:r>
              <a:rPr sz="2400" b="1" spc="-65" dirty="0">
                <a:solidFill>
                  <a:srgbClr val="660066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letters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5751" y="2809875"/>
            <a:ext cx="2749550" cy="676275"/>
          </a:xfrm>
          <a:prstGeom prst="rect">
            <a:avLst/>
          </a:prstGeom>
          <a:solidFill>
            <a:srgbClr val="9B2C1F"/>
          </a:solidFill>
          <a:ln w="57150">
            <a:solidFill>
              <a:srgbClr val="9933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65"/>
              </a:spcBef>
            </a:pP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Output </a:t>
            </a: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the </a:t>
            </a: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first</a:t>
            </a:r>
            <a:r>
              <a:rPr sz="2400" b="1" spc="-75" dirty="0">
                <a:solidFill>
                  <a:srgbClr val="660066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letter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3976" y="2809875"/>
            <a:ext cx="2360930" cy="676275"/>
          </a:xfrm>
          <a:prstGeom prst="rect">
            <a:avLst/>
          </a:prstGeom>
          <a:solidFill>
            <a:srgbClr val="9B2C1F"/>
          </a:solidFill>
          <a:ln w="57150">
            <a:solidFill>
              <a:srgbClr val="99330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Find </a:t>
            </a: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the </a:t>
            </a: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first</a:t>
            </a:r>
            <a:r>
              <a:rPr sz="2400" b="1" spc="-75" dirty="0">
                <a:solidFill>
                  <a:srgbClr val="660066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letter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0448" y="1597025"/>
            <a:ext cx="1496060" cy="1224280"/>
          </a:xfrm>
          <a:custGeom>
            <a:avLst/>
            <a:gdLst/>
            <a:ahLst/>
            <a:cxnLst/>
            <a:rect l="l" t="t" r="r" b="b"/>
            <a:pathLst>
              <a:path w="1496060" h="1224280">
                <a:moveTo>
                  <a:pt x="112841" y="973911"/>
                </a:moveTo>
                <a:lnTo>
                  <a:pt x="102187" y="976439"/>
                </a:lnTo>
                <a:lnTo>
                  <a:pt x="93271" y="982777"/>
                </a:lnTo>
                <a:lnTo>
                  <a:pt x="87249" y="992377"/>
                </a:lnTo>
                <a:lnTo>
                  <a:pt x="0" y="1224026"/>
                </a:lnTo>
                <a:lnTo>
                  <a:pt x="87241" y="1210437"/>
                </a:lnTo>
                <a:lnTo>
                  <a:pt x="62102" y="1210437"/>
                </a:lnTo>
                <a:lnTo>
                  <a:pt x="26034" y="1166114"/>
                </a:lnTo>
                <a:lnTo>
                  <a:pt x="107985" y="1099476"/>
                </a:lnTo>
                <a:lnTo>
                  <a:pt x="140715" y="1012571"/>
                </a:lnTo>
                <a:lnTo>
                  <a:pt x="142545" y="1001387"/>
                </a:lnTo>
                <a:lnTo>
                  <a:pt x="140017" y="990726"/>
                </a:lnTo>
                <a:lnTo>
                  <a:pt x="133679" y="981781"/>
                </a:lnTo>
                <a:lnTo>
                  <a:pt x="124078" y="975740"/>
                </a:lnTo>
                <a:lnTo>
                  <a:pt x="112841" y="973911"/>
                </a:lnTo>
                <a:close/>
              </a:path>
              <a:path w="1496060" h="1224280">
                <a:moveTo>
                  <a:pt x="107985" y="1099476"/>
                </a:moveTo>
                <a:lnTo>
                  <a:pt x="26034" y="1166114"/>
                </a:lnTo>
                <a:lnTo>
                  <a:pt x="62102" y="1210437"/>
                </a:lnTo>
                <a:lnTo>
                  <a:pt x="76940" y="1198372"/>
                </a:lnTo>
                <a:lnTo>
                  <a:pt x="70738" y="1198372"/>
                </a:lnTo>
                <a:lnTo>
                  <a:pt x="39624" y="1160017"/>
                </a:lnTo>
                <a:lnTo>
                  <a:pt x="88029" y="1152462"/>
                </a:lnTo>
                <a:lnTo>
                  <a:pt x="107985" y="1099476"/>
                </a:lnTo>
                <a:close/>
              </a:path>
              <a:path w="1496060" h="1224280">
                <a:moveTo>
                  <a:pt x="235712" y="1129411"/>
                </a:moveTo>
                <a:lnTo>
                  <a:pt x="144180" y="1143698"/>
                </a:lnTo>
                <a:lnTo>
                  <a:pt x="62102" y="1210437"/>
                </a:lnTo>
                <a:lnTo>
                  <a:pt x="87241" y="1210437"/>
                </a:lnTo>
                <a:lnTo>
                  <a:pt x="244601" y="1185926"/>
                </a:lnTo>
                <a:lnTo>
                  <a:pt x="268350" y="1153287"/>
                </a:lnTo>
                <a:lnTo>
                  <a:pt x="264429" y="1142626"/>
                </a:lnTo>
                <a:lnTo>
                  <a:pt x="256984" y="1134586"/>
                </a:lnTo>
                <a:lnTo>
                  <a:pt x="247062" y="1129926"/>
                </a:lnTo>
                <a:lnTo>
                  <a:pt x="235712" y="1129411"/>
                </a:lnTo>
                <a:close/>
              </a:path>
              <a:path w="1496060" h="1224280">
                <a:moveTo>
                  <a:pt x="88029" y="1152462"/>
                </a:moveTo>
                <a:lnTo>
                  <a:pt x="39624" y="1160017"/>
                </a:lnTo>
                <a:lnTo>
                  <a:pt x="70738" y="1198372"/>
                </a:lnTo>
                <a:lnTo>
                  <a:pt x="88029" y="1152462"/>
                </a:lnTo>
                <a:close/>
              </a:path>
              <a:path w="1496060" h="1224280">
                <a:moveTo>
                  <a:pt x="144180" y="1143698"/>
                </a:moveTo>
                <a:lnTo>
                  <a:pt x="88029" y="1152462"/>
                </a:lnTo>
                <a:lnTo>
                  <a:pt x="70738" y="1198372"/>
                </a:lnTo>
                <a:lnTo>
                  <a:pt x="76940" y="1198372"/>
                </a:lnTo>
                <a:lnTo>
                  <a:pt x="144180" y="1143698"/>
                </a:lnTo>
                <a:close/>
              </a:path>
              <a:path w="1496060" h="1224280">
                <a:moveTo>
                  <a:pt x="1460118" y="0"/>
                </a:moveTo>
                <a:lnTo>
                  <a:pt x="107985" y="1099476"/>
                </a:lnTo>
                <a:lnTo>
                  <a:pt x="88029" y="1152462"/>
                </a:lnTo>
                <a:lnTo>
                  <a:pt x="144180" y="1143698"/>
                </a:lnTo>
                <a:lnTo>
                  <a:pt x="1496060" y="44450"/>
                </a:lnTo>
                <a:lnTo>
                  <a:pt x="1460118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5435" y="1635251"/>
            <a:ext cx="257175" cy="1187450"/>
          </a:xfrm>
          <a:custGeom>
            <a:avLst/>
            <a:gdLst/>
            <a:ahLst/>
            <a:cxnLst/>
            <a:rect l="l" t="t" r="r" b="b"/>
            <a:pathLst>
              <a:path w="257175" h="1187450">
                <a:moveTo>
                  <a:pt x="24632" y="930967"/>
                </a:moveTo>
                <a:lnTo>
                  <a:pt x="13912" y="934593"/>
                </a:lnTo>
                <a:lnTo>
                  <a:pt x="5464" y="942169"/>
                </a:lnTo>
                <a:lnTo>
                  <a:pt x="720" y="952055"/>
                </a:lnTo>
                <a:lnTo>
                  <a:pt x="0" y="962989"/>
                </a:lnTo>
                <a:lnTo>
                  <a:pt x="3625" y="973709"/>
                </a:lnTo>
                <a:lnTo>
                  <a:pt x="128339" y="1187450"/>
                </a:lnTo>
                <a:lnTo>
                  <a:pt x="161389" y="1130808"/>
                </a:lnTo>
                <a:lnTo>
                  <a:pt x="99764" y="1130808"/>
                </a:lnTo>
                <a:lnTo>
                  <a:pt x="99764" y="1025049"/>
                </a:lnTo>
                <a:lnTo>
                  <a:pt x="53028" y="944880"/>
                </a:lnTo>
                <a:lnTo>
                  <a:pt x="45452" y="936432"/>
                </a:lnTo>
                <a:lnTo>
                  <a:pt x="35565" y="931687"/>
                </a:lnTo>
                <a:lnTo>
                  <a:pt x="24632" y="930967"/>
                </a:lnTo>
                <a:close/>
              </a:path>
              <a:path w="257175" h="1187450">
                <a:moveTo>
                  <a:pt x="99764" y="1025049"/>
                </a:moveTo>
                <a:lnTo>
                  <a:pt x="99764" y="1130808"/>
                </a:lnTo>
                <a:lnTo>
                  <a:pt x="156914" y="1130808"/>
                </a:lnTo>
                <a:lnTo>
                  <a:pt x="156914" y="1116330"/>
                </a:lnTo>
                <a:lnTo>
                  <a:pt x="103701" y="1116330"/>
                </a:lnTo>
                <a:lnTo>
                  <a:pt x="128339" y="1074066"/>
                </a:lnTo>
                <a:lnTo>
                  <a:pt x="99764" y="1025049"/>
                </a:lnTo>
                <a:close/>
              </a:path>
              <a:path w="257175" h="1187450">
                <a:moveTo>
                  <a:pt x="232046" y="930967"/>
                </a:moveTo>
                <a:lnTo>
                  <a:pt x="221112" y="931687"/>
                </a:lnTo>
                <a:lnTo>
                  <a:pt x="211226" y="936432"/>
                </a:lnTo>
                <a:lnTo>
                  <a:pt x="203650" y="944880"/>
                </a:lnTo>
                <a:lnTo>
                  <a:pt x="156914" y="1025049"/>
                </a:lnTo>
                <a:lnTo>
                  <a:pt x="156914" y="1130808"/>
                </a:lnTo>
                <a:lnTo>
                  <a:pt x="161389" y="1130808"/>
                </a:lnTo>
                <a:lnTo>
                  <a:pt x="253053" y="973709"/>
                </a:lnTo>
                <a:lnTo>
                  <a:pt x="256678" y="962989"/>
                </a:lnTo>
                <a:lnTo>
                  <a:pt x="255958" y="952055"/>
                </a:lnTo>
                <a:lnTo>
                  <a:pt x="251213" y="942169"/>
                </a:lnTo>
                <a:lnTo>
                  <a:pt x="242766" y="934593"/>
                </a:lnTo>
                <a:lnTo>
                  <a:pt x="232046" y="930967"/>
                </a:lnTo>
                <a:close/>
              </a:path>
              <a:path w="257175" h="1187450">
                <a:moveTo>
                  <a:pt x="128339" y="1074066"/>
                </a:moveTo>
                <a:lnTo>
                  <a:pt x="103701" y="1116330"/>
                </a:lnTo>
                <a:lnTo>
                  <a:pt x="152977" y="1116330"/>
                </a:lnTo>
                <a:lnTo>
                  <a:pt x="128339" y="1074066"/>
                </a:lnTo>
                <a:close/>
              </a:path>
              <a:path w="257175" h="1187450">
                <a:moveTo>
                  <a:pt x="156914" y="1025049"/>
                </a:moveTo>
                <a:lnTo>
                  <a:pt x="128339" y="1074066"/>
                </a:lnTo>
                <a:lnTo>
                  <a:pt x="152977" y="1116330"/>
                </a:lnTo>
                <a:lnTo>
                  <a:pt x="156914" y="1116330"/>
                </a:lnTo>
                <a:lnTo>
                  <a:pt x="156914" y="1025049"/>
                </a:lnTo>
                <a:close/>
              </a:path>
              <a:path w="257175" h="1187450">
                <a:moveTo>
                  <a:pt x="156914" y="0"/>
                </a:moveTo>
                <a:lnTo>
                  <a:pt x="99764" y="0"/>
                </a:lnTo>
                <a:lnTo>
                  <a:pt x="99764" y="1025049"/>
                </a:lnTo>
                <a:lnTo>
                  <a:pt x="128339" y="1074066"/>
                </a:lnTo>
                <a:lnTo>
                  <a:pt x="156914" y="1025049"/>
                </a:lnTo>
                <a:lnTo>
                  <a:pt x="156914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1070" y="1611757"/>
            <a:ext cx="1692910" cy="1180465"/>
          </a:xfrm>
          <a:custGeom>
            <a:avLst/>
            <a:gdLst/>
            <a:ahLst/>
            <a:cxnLst/>
            <a:rect l="l" t="t" r="r" b="b"/>
            <a:pathLst>
              <a:path w="1692909" h="1180464">
                <a:moveTo>
                  <a:pt x="1450212" y="1104645"/>
                </a:moveTo>
                <a:lnTo>
                  <a:pt x="1439001" y="1106056"/>
                </a:lnTo>
                <a:lnTo>
                  <a:pt x="1429480" y="1111456"/>
                </a:lnTo>
                <a:lnTo>
                  <a:pt x="1422673" y="1120022"/>
                </a:lnTo>
                <a:lnTo>
                  <a:pt x="1419605" y="1130934"/>
                </a:lnTo>
                <a:lnTo>
                  <a:pt x="1421016" y="1142202"/>
                </a:lnTo>
                <a:lnTo>
                  <a:pt x="1426416" y="1151731"/>
                </a:lnTo>
                <a:lnTo>
                  <a:pt x="1434982" y="1158545"/>
                </a:lnTo>
                <a:lnTo>
                  <a:pt x="1445895" y="1161668"/>
                </a:lnTo>
                <a:lnTo>
                  <a:pt x="1692655" y="1180464"/>
                </a:lnTo>
                <a:lnTo>
                  <a:pt x="1688550" y="1171702"/>
                </a:lnTo>
                <a:lnTo>
                  <a:pt x="1629790" y="1171702"/>
                </a:lnTo>
                <a:lnTo>
                  <a:pt x="1542859" y="1111717"/>
                </a:lnTo>
                <a:lnTo>
                  <a:pt x="1450212" y="1104645"/>
                </a:lnTo>
                <a:close/>
              </a:path>
              <a:path w="1692909" h="1180464">
                <a:moveTo>
                  <a:pt x="1542859" y="1111717"/>
                </a:moveTo>
                <a:lnTo>
                  <a:pt x="1629790" y="1171702"/>
                </a:lnTo>
                <a:lnTo>
                  <a:pt x="1637611" y="1160398"/>
                </a:lnTo>
                <a:lnTo>
                  <a:pt x="1620138" y="1160398"/>
                </a:lnTo>
                <a:lnTo>
                  <a:pt x="1599317" y="1116027"/>
                </a:lnTo>
                <a:lnTo>
                  <a:pt x="1542859" y="1111717"/>
                </a:lnTo>
                <a:close/>
              </a:path>
              <a:path w="1692909" h="1180464">
                <a:moveTo>
                  <a:pt x="1560587" y="939950"/>
                </a:moveTo>
                <a:lnTo>
                  <a:pt x="1549527" y="942593"/>
                </a:lnTo>
                <a:lnTo>
                  <a:pt x="1540436" y="949368"/>
                </a:lnTo>
                <a:lnTo>
                  <a:pt x="1534810" y="958786"/>
                </a:lnTo>
                <a:lnTo>
                  <a:pt x="1533114" y="969633"/>
                </a:lnTo>
                <a:lnTo>
                  <a:pt x="1535810" y="980693"/>
                </a:lnTo>
                <a:lnTo>
                  <a:pt x="1575182" y="1064594"/>
                </a:lnTo>
                <a:lnTo>
                  <a:pt x="1662302" y="1124712"/>
                </a:lnTo>
                <a:lnTo>
                  <a:pt x="1629790" y="1171702"/>
                </a:lnTo>
                <a:lnTo>
                  <a:pt x="1688550" y="1171702"/>
                </a:lnTo>
                <a:lnTo>
                  <a:pt x="1587627" y="956309"/>
                </a:lnTo>
                <a:lnTo>
                  <a:pt x="1580852" y="947237"/>
                </a:lnTo>
                <a:lnTo>
                  <a:pt x="1571434" y="941641"/>
                </a:lnTo>
                <a:lnTo>
                  <a:pt x="1560587" y="939950"/>
                </a:lnTo>
                <a:close/>
              </a:path>
              <a:path w="1692909" h="1180464">
                <a:moveTo>
                  <a:pt x="1599317" y="1116027"/>
                </a:moveTo>
                <a:lnTo>
                  <a:pt x="1620138" y="1160398"/>
                </a:lnTo>
                <a:lnTo>
                  <a:pt x="1648205" y="1119758"/>
                </a:lnTo>
                <a:lnTo>
                  <a:pt x="1599317" y="1116027"/>
                </a:lnTo>
                <a:close/>
              </a:path>
              <a:path w="1692909" h="1180464">
                <a:moveTo>
                  <a:pt x="1575182" y="1064594"/>
                </a:moveTo>
                <a:lnTo>
                  <a:pt x="1599317" y="1116027"/>
                </a:lnTo>
                <a:lnTo>
                  <a:pt x="1648205" y="1119758"/>
                </a:lnTo>
                <a:lnTo>
                  <a:pt x="1620138" y="1160398"/>
                </a:lnTo>
                <a:lnTo>
                  <a:pt x="1637611" y="1160398"/>
                </a:lnTo>
                <a:lnTo>
                  <a:pt x="1662302" y="1124712"/>
                </a:lnTo>
                <a:lnTo>
                  <a:pt x="1575182" y="1064594"/>
                </a:lnTo>
                <a:close/>
              </a:path>
              <a:path w="1692909" h="1180464">
                <a:moveTo>
                  <a:pt x="32384" y="0"/>
                </a:moveTo>
                <a:lnTo>
                  <a:pt x="0" y="47116"/>
                </a:lnTo>
                <a:lnTo>
                  <a:pt x="1542859" y="1111717"/>
                </a:lnTo>
                <a:lnTo>
                  <a:pt x="1599317" y="1116027"/>
                </a:lnTo>
                <a:lnTo>
                  <a:pt x="1575182" y="1064594"/>
                </a:lnTo>
                <a:lnTo>
                  <a:pt x="32384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1887" y="4719701"/>
            <a:ext cx="2600325" cy="669925"/>
          </a:xfrm>
          <a:prstGeom prst="rect">
            <a:avLst/>
          </a:prstGeom>
          <a:solidFill>
            <a:srgbClr val="9B2C1F"/>
          </a:solidFill>
          <a:ln w="57150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2025"/>
              </a:lnSpc>
            </a:pP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Find the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first</a:t>
            </a:r>
            <a:r>
              <a:rPr sz="1800" b="1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800" b="1" spc="5" dirty="0">
                <a:solidFill>
                  <a:srgbClr val="660066"/>
                </a:solidFill>
                <a:latin typeface="Arial"/>
                <a:cs typeface="Arial"/>
              </a:rPr>
              <a:t>between 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2</a:t>
            </a:r>
            <a:r>
              <a:rPr sz="1800" b="1" spc="-11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1800" y="4716526"/>
            <a:ext cx="2501900" cy="698500"/>
          </a:xfrm>
          <a:prstGeom prst="rect">
            <a:avLst/>
          </a:prstGeom>
          <a:solidFill>
            <a:srgbClr val="9B2C1F"/>
          </a:solidFill>
          <a:ln w="57150">
            <a:solidFill>
              <a:srgbClr val="9933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4135" marR="111125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Find the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first letter  </a:t>
            </a:r>
            <a:r>
              <a:rPr sz="1800" b="1" spc="5" dirty="0">
                <a:solidFill>
                  <a:srgbClr val="660066"/>
                </a:solidFill>
                <a:latin typeface="Arial"/>
                <a:cs typeface="Arial"/>
              </a:rPr>
              <a:t>between 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2</a:t>
            </a:r>
            <a:r>
              <a:rPr sz="1800" b="1" spc="-11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3998" y="3508375"/>
            <a:ext cx="1496060" cy="1211580"/>
          </a:xfrm>
          <a:custGeom>
            <a:avLst/>
            <a:gdLst/>
            <a:ahLst/>
            <a:cxnLst/>
            <a:rect l="l" t="t" r="r" b="b"/>
            <a:pathLst>
              <a:path w="1496060" h="1211579">
                <a:moveTo>
                  <a:pt x="114163" y="961826"/>
                </a:moveTo>
                <a:lnTo>
                  <a:pt x="103489" y="964311"/>
                </a:lnTo>
                <a:lnTo>
                  <a:pt x="94505" y="970605"/>
                </a:lnTo>
                <a:lnTo>
                  <a:pt x="88391" y="980186"/>
                </a:lnTo>
                <a:lnTo>
                  <a:pt x="0" y="1211326"/>
                </a:lnTo>
                <a:lnTo>
                  <a:pt x="87764" y="1198118"/>
                </a:lnTo>
                <a:lnTo>
                  <a:pt x="62102" y="1198118"/>
                </a:lnTo>
                <a:lnTo>
                  <a:pt x="26288" y="1153541"/>
                </a:lnTo>
                <a:lnTo>
                  <a:pt x="108601" y="1087319"/>
                </a:lnTo>
                <a:lnTo>
                  <a:pt x="141731" y="1000632"/>
                </a:lnTo>
                <a:lnTo>
                  <a:pt x="143654" y="989447"/>
                </a:lnTo>
                <a:lnTo>
                  <a:pt x="141208" y="978773"/>
                </a:lnTo>
                <a:lnTo>
                  <a:pt x="134927" y="969789"/>
                </a:lnTo>
                <a:lnTo>
                  <a:pt x="125349" y="963676"/>
                </a:lnTo>
                <a:lnTo>
                  <a:pt x="114163" y="961826"/>
                </a:lnTo>
                <a:close/>
              </a:path>
              <a:path w="1496060" h="1211579">
                <a:moveTo>
                  <a:pt x="108601" y="1087319"/>
                </a:moveTo>
                <a:lnTo>
                  <a:pt x="26288" y="1153541"/>
                </a:lnTo>
                <a:lnTo>
                  <a:pt x="62102" y="1198118"/>
                </a:lnTo>
                <a:lnTo>
                  <a:pt x="77099" y="1186052"/>
                </a:lnTo>
                <a:lnTo>
                  <a:pt x="70865" y="1186052"/>
                </a:lnTo>
                <a:lnTo>
                  <a:pt x="40004" y="1147572"/>
                </a:lnTo>
                <a:lnTo>
                  <a:pt x="88360" y="1140279"/>
                </a:lnTo>
                <a:lnTo>
                  <a:pt x="108601" y="1087319"/>
                </a:lnTo>
                <a:close/>
              </a:path>
              <a:path w="1496060" h="1211579">
                <a:moveTo>
                  <a:pt x="236219" y="1117981"/>
                </a:moveTo>
                <a:lnTo>
                  <a:pt x="144520" y="1131810"/>
                </a:lnTo>
                <a:lnTo>
                  <a:pt x="62102" y="1198118"/>
                </a:lnTo>
                <a:lnTo>
                  <a:pt x="87764" y="1198118"/>
                </a:lnTo>
                <a:lnTo>
                  <a:pt x="244728" y="1174495"/>
                </a:lnTo>
                <a:lnTo>
                  <a:pt x="268731" y="1141983"/>
                </a:lnTo>
                <a:lnTo>
                  <a:pt x="264884" y="1131321"/>
                </a:lnTo>
                <a:lnTo>
                  <a:pt x="257476" y="1123267"/>
                </a:lnTo>
                <a:lnTo>
                  <a:pt x="247568" y="1118570"/>
                </a:lnTo>
                <a:lnTo>
                  <a:pt x="236219" y="1117981"/>
                </a:lnTo>
                <a:close/>
              </a:path>
              <a:path w="1496060" h="1211579">
                <a:moveTo>
                  <a:pt x="88360" y="1140279"/>
                </a:moveTo>
                <a:lnTo>
                  <a:pt x="40004" y="1147572"/>
                </a:lnTo>
                <a:lnTo>
                  <a:pt x="70865" y="1186052"/>
                </a:lnTo>
                <a:lnTo>
                  <a:pt x="88360" y="1140279"/>
                </a:lnTo>
                <a:close/>
              </a:path>
              <a:path w="1496060" h="1211579">
                <a:moveTo>
                  <a:pt x="144520" y="1131810"/>
                </a:moveTo>
                <a:lnTo>
                  <a:pt x="88360" y="1140279"/>
                </a:lnTo>
                <a:lnTo>
                  <a:pt x="70865" y="1186052"/>
                </a:lnTo>
                <a:lnTo>
                  <a:pt x="77099" y="1186052"/>
                </a:lnTo>
                <a:lnTo>
                  <a:pt x="144520" y="1131810"/>
                </a:lnTo>
                <a:close/>
              </a:path>
              <a:path w="1496060" h="1211579">
                <a:moveTo>
                  <a:pt x="1460118" y="0"/>
                </a:moveTo>
                <a:lnTo>
                  <a:pt x="108601" y="1087319"/>
                </a:lnTo>
                <a:lnTo>
                  <a:pt x="88360" y="1140279"/>
                </a:lnTo>
                <a:lnTo>
                  <a:pt x="144520" y="1131810"/>
                </a:lnTo>
                <a:lnTo>
                  <a:pt x="1496060" y="44450"/>
                </a:lnTo>
                <a:lnTo>
                  <a:pt x="1460118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8646" y="3521328"/>
            <a:ext cx="1692910" cy="1168400"/>
          </a:xfrm>
          <a:custGeom>
            <a:avLst/>
            <a:gdLst/>
            <a:ahLst/>
            <a:cxnLst/>
            <a:rect l="l" t="t" r="r" b="b"/>
            <a:pathLst>
              <a:path w="1692909" h="1168400">
                <a:moveTo>
                  <a:pt x="1449831" y="1093597"/>
                </a:moveTo>
                <a:lnTo>
                  <a:pt x="1438568" y="1095101"/>
                </a:lnTo>
                <a:lnTo>
                  <a:pt x="1429067" y="1100582"/>
                </a:lnTo>
                <a:lnTo>
                  <a:pt x="1422328" y="1109206"/>
                </a:lnTo>
                <a:lnTo>
                  <a:pt x="1419352" y="1120140"/>
                </a:lnTo>
                <a:lnTo>
                  <a:pt x="1420782" y="1131403"/>
                </a:lnTo>
                <a:lnTo>
                  <a:pt x="1426225" y="1140904"/>
                </a:lnTo>
                <a:lnTo>
                  <a:pt x="1434836" y="1147643"/>
                </a:lnTo>
                <a:lnTo>
                  <a:pt x="1445768" y="1150620"/>
                </a:lnTo>
                <a:lnTo>
                  <a:pt x="1692655" y="1168273"/>
                </a:lnTo>
                <a:lnTo>
                  <a:pt x="1688669" y="1159891"/>
                </a:lnTo>
                <a:lnTo>
                  <a:pt x="1629663" y="1159891"/>
                </a:lnTo>
                <a:lnTo>
                  <a:pt x="1542208" y="1100174"/>
                </a:lnTo>
                <a:lnTo>
                  <a:pt x="1449831" y="1093597"/>
                </a:lnTo>
                <a:close/>
              </a:path>
              <a:path w="1692909" h="1168400">
                <a:moveTo>
                  <a:pt x="1542208" y="1100174"/>
                </a:moveTo>
                <a:lnTo>
                  <a:pt x="1629663" y="1159891"/>
                </a:lnTo>
                <a:lnTo>
                  <a:pt x="1637468" y="1148461"/>
                </a:lnTo>
                <a:lnTo>
                  <a:pt x="1620011" y="1148461"/>
                </a:lnTo>
                <a:lnTo>
                  <a:pt x="1598971" y="1104215"/>
                </a:lnTo>
                <a:lnTo>
                  <a:pt x="1542208" y="1100174"/>
                </a:lnTo>
                <a:close/>
              </a:path>
              <a:path w="1692909" h="1168400">
                <a:moveTo>
                  <a:pt x="1559371" y="928429"/>
                </a:moveTo>
                <a:lnTo>
                  <a:pt x="1548383" y="931164"/>
                </a:lnTo>
                <a:lnTo>
                  <a:pt x="1539259" y="937956"/>
                </a:lnTo>
                <a:lnTo>
                  <a:pt x="1533683" y="947404"/>
                </a:lnTo>
                <a:lnTo>
                  <a:pt x="1532060" y="958256"/>
                </a:lnTo>
                <a:lnTo>
                  <a:pt x="1534795" y="969264"/>
                </a:lnTo>
                <a:lnTo>
                  <a:pt x="1574642" y="1053057"/>
                </a:lnTo>
                <a:lnTo>
                  <a:pt x="1661922" y="1112647"/>
                </a:lnTo>
                <a:lnTo>
                  <a:pt x="1629663" y="1159891"/>
                </a:lnTo>
                <a:lnTo>
                  <a:pt x="1688669" y="1159891"/>
                </a:lnTo>
                <a:lnTo>
                  <a:pt x="1586356" y="944753"/>
                </a:lnTo>
                <a:lnTo>
                  <a:pt x="1579584" y="935628"/>
                </a:lnTo>
                <a:lnTo>
                  <a:pt x="1570180" y="930052"/>
                </a:lnTo>
                <a:lnTo>
                  <a:pt x="1559371" y="928429"/>
                </a:lnTo>
                <a:close/>
              </a:path>
              <a:path w="1692909" h="1168400">
                <a:moveTo>
                  <a:pt x="1598971" y="1104215"/>
                </a:moveTo>
                <a:lnTo>
                  <a:pt x="1620011" y="1148461"/>
                </a:lnTo>
                <a:lnTo>
                  <a:pt x="1647825" y="1107694"/>
                </a:lnTo>
                <a:lnTo>
                  <a:pt x="1598971" y="1104215"/>
                </a:lnTo>
                <a:close/>
              </a:path>
              <a:path w="1692909" h="1168400">
                <a:moveTo>
                  <a:pt x="1574642" y="1053057"/>
                </a:moveTo>
                <a:lnTo>
                  <a:pt x="1598971" y="1104215"/>
                </a:lnTo>
                <a:lnTo>
                  <a:pt x="1647825" y="1107694"/>
                </a:lnTo>
                <a:lnTo>
                  <a:pt x="1620011" y="1148461"/>
                </a:lnTo>
                <a:lnTo>
                  <a:pt x="1637468" y="1148461"/>
                </a:lnTo>
                <a:lnTo>
                  <a:pt x="1661922" y="1112647"/>
                </a:lnTo>
                <a:lnTo>
                  <a:pt x="1574642" y="1053057"/>
                </a:lnTo>
                <a:close/>
              </a:path>
              <a:path w="1692909" h="1168400">
                <a:moveTo>
                  <a:pt x="32257" y="0"/>
                </a:moveTo>
                <a:lnTo>
                  <a:pt x="0" y="47117"/>
                </a:lnTo>
                <a:lnTo>
                  <a:pt x="1542208" y="1100174"/>
                </a:lnTo>
                <a:lnTo>
                  <a:pt x="1598971" y="1104215"/>
                </a:lnTo>
                <a:lnTo>
                  <a:pt x="1574642" y="1053057"/>
                </a:lnTo>
                <a:lnTo>
                  <a:pt x="32257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4601" y="1439798"/>
            <a:ext cx="60642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er1,  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er2,  letter3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15005" y="1524000"/>
            <a:ext cx="317500" cy="273685"/>
          </a:xfrm>
          <a:custGeom>
            <a:avLst/>
            <a:gdLst/>
            <a:ahLst/>
            <a:cxnLst/>
            <a:rect l="l" t="t" r="r" b="b"/>
            <a:pathLst>
              <a:path w="317500" h="273685">
                <a:moveTo>
                  <a:pt x="271808" y="38441"/>
                </a:moveTo>
                <a:lnTo>
                  <a:pt x="242111" y="38720"/>
                </a:lnTo>
                <a:lnTo>
                  <a:pt x="0" y="244221"/>
                </a:lnTo>
                <a:lnTo>
                  <a:pt x="24637" y="273303"/>
                </a:lnTo>
                <a:lnTo>
                  <a:pt x="266684" y="67858"/>
                </a:lnTo>
                <a:lnTo>
                  <a:pt x="271808" y="38441"/>
                </a:lnTo>
                <a:close/>
              </a:path>
              <a:path w="317500" h="273685">
                <a:moveTo>
                  <a:pt x="316303" y="4699"/>
                </a:moveTo>
                <a:lnTo>
                  <a:pt x="282194" y="4699"/>
                </a:lnTo>
                <a:lnTo>
                  <a:pt x="306831" y="33782"/>
                </a:lnTo>
                <a:lnTo>
                  <a:pt x="266684" y="67858"/>
                </a:lnTo>
                <a:lnTo>
                  <a:pt x="250189" y="162560"/>
                </a:lnTo>
                <a:lnTo>
                  <a:pt x="250414" y="170136"/>
                </a:lnTo>
                <a:lnTo>
                  <a:pt x="253412" y="176784"/>
                </a:lnTo>
                <a:lnTo>
                  <a:pt x="258673" y="181812"/>
                </a:lnTo>
                <a:lnTo>
                  <a:pt x="265683" y="184530"/>
                </a:lnTo>
                <a:lnTo>
                  <a:pt x="273262" y="184378"/>
                </a:lnTo>
                <a:lnTo>
                  <a:pt x="279923" y="181403"/>
                </a:lnTo>
                <a:lnTo>
                  <a:pt x="284989" y="176119"/>
                </a:lnTo>
                <a:lnTo>
                  <a:pt x="287781" y="169037"/>
                </a:lnTo>
                <a:lnTo>
                  <a:pt x="316303" y="4699"/>
                </a:lnTo>
                <a:close/>
              </a:path>
              <a:path w="317500" h="273685">
                <a:moveTo>
                  <a:pt x="291769" y="16001"/>
                </a:moveTo>
                <a:lnTo>
                  <a:pt x="275717" y="16001"/>
                </a:lnTo>
                <a:lnTo>
                  <a:pt x="294639" y="38226"/>
                </a:lnTo>
                <a:lnTo>
                  <a:pt x="271808" y="38441"/>
                </a:lnTo>
                <a:lnTo>
                  <a:pt x="266684" y="67858"/>
                </a:lnTo>
                <a:lnTo>
                  <a:pt x="306831" y="33782"/>
                </a:lnTo>
                <a:lnTo>
                  <a:pt x="291769" y="16001"/>
                </a:lnTo>
                <a:close/>
              </a:path>
              <a:path w="317500" h="273685">
                <a:moveTo>
                  <a:pt x="317119" y="0"/>
                </a:moveTo>
                <a:lnTo>
                  <a:pt x="145542" y="1524"/>
                </a:lnTo>
                <a:lnTo>
                  <a:pt x="126618" y="20827"/>
                </a:lnTo>
                <a:lnTo>
                  <a:pt x="128204" y="28176"/>
                </a:lnTo>
                <a:lnTo>
                  <a:pt x="132349" y="34178"/>
                </a:lnTo>
                <a:lnTo>
                  <a:pt x="138424" y="38205"/>
                </a:lnTo>
                <a:lnTo>
                  <a:pt x="145795" y="39624"/>
                </a:lnTo>
                <a:lnTo>
                  <a:pt x="242111" y="38720"/>
                </a:lnTo>
                <a:lnTo>
                  <a:pt x="282194" y="4699"/>
                </a:lnTo>
                <a:lnTo>
                  <a:pt x="316303" y="4699"/>
                </a:lnTo>
                <a:lnTo>
                  <a:pt x="317119" y="0"/>
                </a:lnTo>
                <a:close/>
              </a:path>
              <a:path w="317500" h="273685">
                <a:moveTo>
                  <a:pt x="282194" y="4699"/>
                </a:moveTo>
                <a:lnTo>
                  <a:pt x="242111" y="38720"/>
                </a:lnTo>
                <a:lnTo>
                  <a:pt x="271808" y="38441"/>
                </a:lnTo>
                <a:lnTo>
                  <a:pt x="275717" y="16001"/>
                </a:lnTo>
                <a:lnTo>
                  <a:pt x="291769" y="16001"/>
                </a:lnTo>
                <a:lnTo>
                  <a:pt x="282194" y="4699"/>
                </a:lnTo>
                <a:close/>
              </a:path>
              <a:path w="317500" h="273685">
                <a:moveTo>
                  <a:pt x="275717" y="16001"/>
                </a:moveTo>
                <a:lnTo>
                  <a:pt x="271808" y="38441"/>
                </a:lnTo>
                <a:lnTo>
                  <a:pt x="294639" y="38226"/>
                </a:lnTo>
                <a:lnTo>
                  <a:pt x="275717" y="16001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82590" y="1973579"/>
            <a:ext cx="8515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fir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Let</a:t>
            </a:r>
            <a:r>
              <a:rPr sz="1400" b="1" spc="-15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77004" y="1812925"/>
            <a:ext cx="228600" cy="335280"/>
          </a:xfrm>
          <a:custGeom>
            <a:avLst/>
            <a:gdLst/>
            <a:ahLst/>
            <a:cxnLst/>
            <a:rect l="l" t="t" r="r" b="b"/>
            <a:pathLst>
              <a:path w="228600" h="335280">
                <a:moveTo>
                  <a:pt x="114220" y="59436"/>
                </a:moveTo>
                <a:lnTo>
                  <a:pt x="95170" y="82295"/>
                </a:lnTo>
                <a:lnTo>
                  <a:pt x="95170" y="334899"/>
                </a:lnTo>
                <a:lnTo>
                  <a:pt x="133270" y="335025"/>
                </a:lnTo>
                <a:lnTo>
                  <a:pt x="133270" y="82295"/>
                </a:lnTo>
                <a:lnTo>
                  <a:pt x="114220" y="59436"/>
                </a:lnTo>
                <a:close/>
              </a:path>
              <a:path w="228600" h="335280">
                <a:moveTo>
                  <a:pt x="114220" y="0"/>
                </a:moveTo>
                <a:lnTo>
                  <a:pt x="4365" y="131825"/>
                </a:lnTo>
                <a:lnTo>
                  <a:pt x="760" y="138495"/>
                </a:lnTo>
                <a:lnTo>
                  <a:pt x="0" y="145748"/>
                </a:lnTo>
                <a:lnTo>
                  <a:pt x="2026" y="152739"/>
                </a:lnTo>
                <a:lnTo>
                  <a:pt x="6778" y="158623"/>
                </a:lnTo>
                <a:lnTo>
                  <a:pt x="13448" y="162228"/>
                </a:lnTo>
                <a:lnTo>
                  <a:pt x="20701" y="162988"/>
                </a:lnTo>
                <a:lnTo>
                  <a:pt x="27691" y="160962"/>
                </a:lnTo>
                <a:lnTo>
                  <a:pt x="33575" y="156210"/>
                </a:lnTo>
                <a:lnTo>
                  <a:pt x="95170" y="82295"/>
                </a:lnTo>
                <a:lnTo>
                  <a:pt x="95170" y="29717"/>
                </a:lnTo>
                <a:lnTo>
                  <a:pt x="138985" y="29717"/>
                </a:lnTo>
                <a:lnTo>
                  <a:pt x="114220" y="0"/>
                </a:lnTo>
                <a:close/>
              </a:path>
              <a:path w="228600" h="335280">
                <a:moveTo>
                  <a:pt x="138985" y="29717"/>
                </a:moveTo>
                <a:lnTo>
                  <a:pt x="133270" y="29717"/>
                </a:lnTo>
                <a:lnTo>
                  <a:pt x="133270" y="82295"/>
                </a:lnTo>
                <a:lnTo>
                  <a:pt x="194865" y="156210"/>
                </a:lnTo>
                <a:lnTo>
                  <a:pt x="200749" y="160962"/>
                </a:lnTo>
                <a:lnTo>
                  <a:pt x="207740" y="162988"/>
                </a:lnTo>
                <a:lnTo>
                  <a:pt x="214993" y="162228"/>
                </a:lnTo>
                <a:lnTo>
                  <a:pt x="221662" y="158623"/>
                </a:lnTo>
                <a:lnTo>
                  <a:pt x="226415" y="152739"/>
                </a:lnTo>
                <a:lnTo>
                  <a:pt x="228441" y="145748"/>
                </a:lnTo>
                <a:lnTo>
                  <a:pt x="227681" y="138495"/>
                </a:lnTo>
                <a:lnTo>
                  <a:pt x="224075" y="131825"/>
                </a:lnTo>
                <a:lnTo>
                  <a:pt x="138985" y="29717"/>
                </a:lnTo>
                <a:close/>
              </a:path>
              <a:path w="228600" h="335280">
                <a:moveTo>
                  <a:pt x="133270" y="29717"/>
                </a:moveTo>
                <a:lnTo>
                  <a:pt x="95170" y="29717"/>
                </a:lnTo>
                <a:lnTo>
                  <a:pt x="95170" y="82295"/>
                </a:lnTo>
                <a:lnTo>
                  <a:pt x="114220" y="59436"/>
                </a:lnTo>
                <a:lnTo>
                  <a:pt x="99615" y="41910"/>
                </a:lnTo>
                <a:lnTo>
                  <a:pt x="133270" y="41910"/>
                </a:lnTo>
                <a:lnTo>
                  <a:pt x="133270" y="29717"/>
                </a:lnTo>
                <a:close/>
              </a:path>
              <a:path w="228600" h="335280">
                <a:moveTo>
                  <a:pt x="133270" y="41910"/>
                </a:moveTo>
                <a:lnTo>
                  <a:pt x="128825" y="41910"/>
                </a:lnTo>
                <a:lnTo>
                  <a:pt x="114220" y="59436"/>
                </a:lnTo>
                <a:lnTo>
                  <a:pt x="133270" y="82295"/>
                </a:lnTo>
                <a:lnTo>
                  <a:pt x="133270" y="41910"/>
                </a:lnTo>
                <a:close/>
              </a:path>
              <a:path w="228600" h="335280">
                <a:moveTo>
                  <a:pt x="128825" y="41910"/>
                </a:moveTo>
                <a:lnTo>
                  <a:pt x="99615" y="41910"/>
                </a:lnTo>
                <a:lnTo>
                  <a:pt x="114220" y="59436"/>
                </a:lnTo>
                <a:lnTo>
                  <a:pt x="128825" y="4191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89604" y="4108195"/>
            <a:ext cx="8515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fir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st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15942" y="3721100"/>
            <a:ext cx="456565" cy="385445"/>
          </a:xfrm>
          <a:custGeom>
            <a:avLst/>
            <a:gdLst/>
            <a:ahLst/>
            <a:cxnLst/>
            <a:rect l="l" t="t" r="r" b="b"/>
            <a:pathLst>
              <a:path w="456564" h="385445">
                <a:moveTo>
                  <a:pt x="410410" y="38119"/>
                </a:moveTo>
                <a:lnTo>
                  <a:pt x="380630" y="38144"/>
                </a:lnTo>
                <a:lnTo>
                  <a:pt x="0" y="355854"/>
                </a:lnTo>
                <a:lnTo>
                  <a:pt x="24511" y="385063"/>
                </a:lnTo>
                <a:lnTo>
                  <a:pt x="405066" y="67321"/>
                </a:lnTo>
                <a:lnTo>
                  <a:pt x="410410" y="38119"/>
                </a:lnTo>
                <a:close/>
              </a:path>
              <a:path w="456564" h="385445">
                <a:moveTo>
                  <a:pt x="455247" y="4444"/>
                </a:moveTo>
                <a:lnTo>
                  <a:pt x="421005" y="4444"/>
                </a:lnTo>
                <a:lnTo>
                  <a:pt x="445389" y="33655"/>
                </a:lnTo>
                <a:lnTo>
                  <a:pt x="405066" y="67321"/>
                </a:lnTo>
                <a:lnTo>
                  <a:pt x="387731" y="162051"/>
                </a:lnTo>
                <a:lnTo>
                  <a:pt x="387935" y="169576"/>
                </a:lnTo>
                <a:lnTo>
                  <a:pt x="390890" y="176244"/>
                </a:lnTo>
                <a:lnTo>
                  <a:pt x="396107" y="181340"/>
                </a:lnTo>
                <a:lnTo>
                  <a:pt x="403098" y="184150"/>
                </a:lnTo>
                <a:lnTo>
                  <a:pt x="410696" y="184017"/>
                </a:lnTo>
                <a:lnTo>
                  <a:pt x="417401" y="181086"/>
                </a:lnTo>
                <a:lnTo>
                  <a:pt x="422511" y="175845"/>
                </a:lnTo>
                <a:lnTo>
                  <a:pt x="425323" y="168782"/>
                </a:lnTo>
                <a:lnTo>
                  <a:pt x="455247" y="4444"/>
                </a:lnTo>
                <a:close/>
              </a:path>
              <a:path w="456564" h="385445">
                <a:moveTo>
                  <a:pt x="430334" y="15620"/>
                </a:moveTo>
                <a:lnTo>
                  <a:pt x="414528" y="15620"/>
                </a:lnTo>
                <a:lnTo>
                  <a:pt x="433197" y="38100"/>
                </a:lnTo>
                <a:lnTo>
                  <a:pt x="410410" y="38119"/>
                </a:lnTo>
                <a:lnTo>
                  <a:pt x="405066" y="67321"/>
                </a:lnTo>
                <a:lnTo>
                  <a:pt x="445389" y="33655"/>
                </a:lnTo>
                <a:lnTo>
                  <a:pt x="430334" y="15620"/>
                </a:lnTo>
                <a:close/>
              </a:path>
              <a:path w="456564" h="385445">
                <a:moveTo>
                  <a:pt x="456057" y="0"/>
                </a:moveTo>
                <a:lnTo>
                  <a:pt x="284480" y="126"/>
                </a:lnTo>
                <a:lnTo>
                  <a:pt x="265430" y="19176"/>
                </a:lnTo>
                <a:lnTo>
                  <a:pt x="266924" y="26600"/>
                </a:lnTo>
                <a:lnTo>
                  <a:pt x="271002" y="32654"/>
                </a:lnTo>
                <a:lnTo>
                  <a:pt x="277056" y="36732"/>
                </a:lnTo>
                <a:lnTo>
                  <a:pt x="284480" y="38226"/>
                </a:lnTo>
                <a:lnTo>
                  <a:pt x="380630" y="38144"/>
                </a:lnTo>
                <a:lnTo>
                  <a:pt x="421005" y="4444"/>
                </a:lnTo>
                <a:lnTo>
                  <a:pt x="455247" y="4444"/>
                </a:lnTo>
                <a:lnTo>
                  <a:pt x="456057" y="0"/>
                </a:lnTo>
                <a:close/>
              </a:path>
              <a:path w="456564" h="385445">
                <a:moveTo>
                  <a:pt x="421005" y="4444"/>
                </a:moveTo>
                <a:lnTo>
                  <a:pt x="380630" y="38144"/>
                </a:lnTo>
                <a:lnTo>
                  <a:pt x="410410" y="38119"/>
                </a:lnTo>
                <a:lnTo>
                  <a:pt x="414528" y="15620"/>
                </a:lnTo>
                <a:lnTo>
                  <a:pt x="430334" y="15620"/>
                </a:lnTo>
                <a:lnTo>
                  <a:pt x="421005" y="4444"/>
                </a:lnTo>
                <a:close/>
              </a:path>
              <a:path w="456564" h="385445">
                <a:moveTo>
                  <a:pt x="414528" y="15620"/>
                </a:moveTo>
                <a:lnTo>
                  <a:pt x="410410" y="38119"/>
                </a:lnTo>
                <a:lnTo>
                  <a:pt x="433197" y="38100"/>
                </a:lnTo>
                <a:lnTo>
                  <a:pt x="414528" y="1562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17920" y="3637533"/>
            <a:ext cx="8515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fir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st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91148" y="3597275"/>
            <a:ext cx="212090" cy="210820"/>
          </a:xfrm>
          <a:custGeom>
            <a:avLst/>
            <a:gdLst/>
            <a:ahLst/>
            <a:cxnLst/>
            <a:rect l="l" t="t" r="r" b="b"/>
            <a:pathLst>
              <a:path w="212089" h="210820">
                <a:moveTo>
                  <a:pt x="42291" y="41865"/>
                </a:moveTo>
                <a:lnTo>
                  <a:pt x="45111" y="71487"/>
                </a:lnTo>
                <a:lnTo>
                  <a:pt x="185038" y="210312"/>
                </a:lnTo>
                <a:lnTo>
                  <a:pt x="211962" y="183387"/>
                </a:lnTo>
                <a:lnTo>
                  <a:pt x="71927" y="44455"/>
                </a:lnTo>
                <a:lnTo>
                  <a:pt x="42291" y="41865"/>
                </a:lnTo>
                <a:close/>
              </a:path>
              <a:path w="212089" h="210820">
                <a:moveTo>
                  <a:pt x="0" y="0"/>
                </a:moveTo>
                <a:lnTo>
                  <a:pt x="16255" y="170814"/>
                </a:lnTo>
                <a:lnTo>
                  <a:pt x="37084" y="187960"/>
                </a:lnTo>
                <a:lnTo>
                  <a:pt x="44299" y="185814"/>
                </a:lnTo>
                <a:lnTo>
                  <a:pt x="49942" y="181181"/>
                </a:lnTo>
                <a:lnTo>
                  <a:pt x="53443" y="174761"/>
                </a:lnTo>
                <a:lnTo>
                  <a:pt x="54228" y="167258"/>
                </a:lnTo>
                <a:lnTo>
                  <a:pt x="45111" y="71487"/>
                </a:lnTo>
                <a:lnTo>
                  <a:pt x="7747" y="34417"/>
                </a:lnTo>
                <a:lnTo>
                  <a:pt x="34543" y="7365"/>
                </a:lnTo>
                <a:lnTo>
                  <a:pt x="84803" y="7365"/>
                </a:lnTo>
                <a:lnTo>
                  <a:pt x="0" y="0"/>
                </a:lnTo>
                <a:close/>
              </a:path>
              <a:path w="212089" h="210820">
                <a:moveTo>
                  <a:pt x="34543" y="7365"/>
                </a:moveTo>
                <a:lnTo>
                  <a:pt x="7747" y="34417"/>
                </a:lnTo>
                <a:lnTo>
                  <a:pt x="45111" y="71487"/>
                </a:lnTo>
                <a:lnTo>
                  <a:pt x="42291" y="41865"/>
                </a:lnTo>
                <a:lnTo>
                  <a:pt x="19558" y="39877"/>
                </a:lnTo>
                <a:lnTo>
                  <a:pt x="40131" y="19176"/>
                </a:lnTo>
                <a:lnTo>
                  <a:pt x="46448" y="19176"/>
                </a:lnTo>
                <a:lnTo>
                  <a:pt x="34543" y="7365"/>
                </a:lnTo>
                <a:close/>
              </a:path>
              <a:path w="212089" h="210820">
                <a:moveTo>
                  <a:pt x="84803" y="7365"/>
                </a:moveTo>
                <a:lnTo>
                  <a:pt x="34543" y="7365"/>
                </a:lnTo>
                <a:lnTo>
                  <a:pt x="71927" y="44455"/>
                </a:lnTo>
                <a:lnTo>
                  <a:pt x="167766" y="52831"/>
                </a:lnTo>
                <a:lnTo>
                  <a:pt x="175250" y="51970"/>
                </a:lnTo>
                <a:lnTo>
                  <a:pt x="181625" y="48418"/>
                </a:lnTo>
                <a:lnTo>
                  <a:pt x="186215" y="42723"/>
                </a:lnTo>
                <a:lnTo>
                  <a:pt x="188340" y="35432"/>
                </a:lnTo>
                <a:lnTo>
                  <a:pt x="187481" y="27949"/>
                </a:lnTo>
                <a:lnTo>
                  <a:pt x="183943" y="21574"/>
                </a:lnTo>
                <a:lnTo>
                  <a:pt x="178286" y="16984"/>
                </a:lnTo>
                <a:lnTo>
                  <a:pt x="171068" y="14858"/>
                </a:lnTo>
                <a:lnTo>
                  <a:pt x="84803" y="7365"/>
                </a:lnTo>
                <a:close/>
              </a:path>
              <a:path w="212089" h="210820">
                <a:moveTo>
                  <a:pt x="46448" y="19176"/>
                </a:moveTo>
                <a:lnTo>
                  <a:pt x="40131" y="19176"/>
                </a:lnTo>
                <a:lnTo>
                  <a:pt x="42291" y="41865"/>
                </a:lnTo>
                <a:lnTo>
                  <a:pt x="71927" y="44455"/>
                </a:lnTo>
                <a:lnTo>
                  <a:pt x="46448" y="19176"/>
                </a:lnTo>
                <a:close/>
              </a:path>
              <a:path w="212089" h="210820">
                <a:moveTo>
                  <a:pt x="40131" y="19176"/>
                </a:moveTo>
                <a:lnTo>
                  <a:pt x="19558" y="39877"/>
                </a:lnTo>
                <a:lnTo>
                  <a:pt x="42291" y="41865"/>
                </a:lnTo>
                <a:lnTo>
                  <a:pt x="40131" y="19176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27779" y="1896998"/>
            <a:ext cx="60706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er1, 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er2,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letter3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41776" y="2270125"/>
            <a:ext cx="228600" cy="336550"/>
          </a:xfrm>
          <a:custGeom>
            <a:avLst/>
            <a:gdLst/>
            <a:ahLst/>
            <a:cxnLst/>
            <a:rect l="l" t="t" r="r" b="b"/>
            <a:pathLst>
              <a:path w="228600" h="336550">
                <a:moveTo>
                  <a:pt x="20716" y="173561"/>
                </a:moveTo>
                <a:lnTo>
                  <a:pt x="13420" y="174321"/>
                </a:lnTo>
                <a:lnTo>
                  <a:pt x="6731" y="177926"/>
                </a:lnTo>
                <a:lnTo>
                  <a:pt x="2032" y="183810"/>
                </a:lnTo>
                <a:lnTo>
                  <a:pt x="0" y="190801"/>
                </a:lnTo>
                <a:lnTo>
                  <a:pt x="730" y="198054"/>
                </a:lnTo>
                <a:lnTo>
                  <a:pt x="4318" y="204724"/>
                </a:lnTo>
                <a:lnTo>
                  <a:pt x="114300" y="336550"/>
                </a:lnTo>
                <a:lnTo>
                  <a:pt x="139064" y="306832"/>
                </a:lnTo>
                <a:lnTo>
                  <a:pt x="95250" y="306832"/>
                </a:lnTo>
                <a:lnTo>
                  <a:pt x="95144" y="254127"/>
                </a:lnTo>
                <a:lnTo>
                  <a:pt x="33654" y="180339"/>
                </a:lnTo>
                <a:lnTo>
                  <a:pt x="27751" y="175587"/>
                </a:lnTo>
                <a:lnTo>
                  <a:pt x="20716" y="173561"/>
                </a:lnTo>
                <a:close/>
              </a:path>
              <a:path w="228600" h="336550">
                <a:moveTo>
                  <a:pt x="95228" y="254227"/>
                </a:moveTo>
                <a:lnTo>
                  <a:pt x="95250" y="306832"/>
                </a:lnTo>
                <a:lnTo>
                  <a:pt x="133350" y="306832"/>
                </a:lnTo>
                <a:lnTo>
                  <a:pt x="133344" y="294639"/>
                </a:lnTo>
                <a:lnTo>
                  <a:pt x="99568" y="294639"/>
                </a:lnTo>
                <a:lnTo>
                  <a:pt x="114236" y="277037"/>
                </a:lnTo>
                <a:lnTo>
                  <a:pt x="95228" y="254227"/>
                </a:lnTo>
                <a:close/>
              </a:path>
              <a:path w="228600" h="336550">
                <a:moveTo>
                  <a:pt x="207756" y="173561"/>
                </a:moveTo>
                <a:lnTo>
                  <a:pt x="200721" y="175587"/>
                </a:lnTo>
                <a:lnTo>
                  <a:pt x="194818" y="180339"/>
                </a:lnTo>
                <a:lnTo>
                  <a:pt x="133328" y="254127"/>
                </a:lnTo>
                <a:lnTo>
                  <a:pt x="133350" y="306832"/>
                </a:lnTo>
                <a:lnTo>
                  <a:pt x="139064" y="306832"/>
                </a:lnTo>
                <a:lnTo>
                  <a:pt x="224154" y="204724"/>
                </a:lnTo>
                <a:lnTo>
                  <a:pt x="227742" y="198054"/>
                </a:lnTo>
                <a:lnTo>
                  <a:pt x="228473" y="190801"/>
                </a:lnTo>
                <a:lnTo>
                  <a:pt x="226440" y="183810"/>
                </a:lnTo>
                <a:lnTo>
                  <a:pt x="221741" y="177926"/>
                </a:lnTo>
                <a:lnTo>
                  <a:pt x="215052" y="174321"/>
                </a:lnTo>
                <a:lnTo>
                  <a:pt x="207756" y="173561"/>
                </a:lnTo>
                <a:close/>
              </a:path>
              <a:path w="228600" h="336550">
                <a:moveTo>
                  <a:pt x="114236" y="277037"/>
                </a:moveTo>
                <a:lnTo>
                  <a:pt x="99568" y="294639"/>
                </a:lnTo>
                <a:lnTo>
                  <a:pt x="128904" y="294639"/>
                </a:lnTo>
                <a:lnTo>
                  <a:pt x="114236" y="277037"/>
                </a:lnTo>
                <a:close/>
              </a:path>
              <a:path w="228600" h="336550">
                <a:moveTo>
                  <a:pt x="133328" y="254127"/>
                </a:moveTo>
                <a:lnTo>
                  <a:pt x="114236" y="277037"/>
                </a:lnTo>
                <a:lnTo>
                  <a:pt x="128904" y="294639"/>
                </a:lnTo>
                <a:lnTo>
                  <a:pt x="133344" y="294639"/>
                </a:lnTo>
                <a:lnTo>
                  <a:pt x="133328" y="254127"/>
                </a:lnTo>
                <a:close/>
              </a:path>
              <a:path w="228600" h="336550">
                <a:moveTo>
                  <a:pt x="133223" y="0"/>
                </a:moveTo>
                <a:lnTo>
                  <a:pt x="95123" y="0"/>
                </a:lnTo>
                <a:lnTo>
                  <a:pt x="95228" y="254227"/>
                </a:lnTo>
                <a:lnTo>
                  <a:pt x="114236" y="277037"/>
                </a:lnTo>
                <a:lnTo>
                  <a:pt x="133244" y="254227"/>
                </a:lnTo>
                <a:lnTo>
                  <a:pt x="1332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92545" y="1598548"/>
            <a:ext cx="8515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fir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36332" y="2164969"/>
            <a:ext cx="390525" cy="259715"/>
          </a:xfrm>
          <a:custGeom>
            <a:avLst/>
            <a:gdLst/>
            <a:ahLst/>
            <a:cxnLst/>
            <a:rect l="l" t="t" r="r" b="b"/>
            <a:pathLst>
              <a:path w="390525" h="259714">
                <a:moveTo>
                  <a:pt x="308848" y="204168"/>
                </a:moveTo>
                <a:lnTo>
                  <a:pt x="214249" y="222250"/>
                </a:lnTo>
                <a:lnTo>
                  <a:pt x="199136" y="244601"/>
                </a:lnTo>
                <a:lnTo>
                  <a:pt x="202039" y="251588"/>
                </a:lnTo>
                <a:lnTo>
                  <a:pt x="207216" y="256778"/>
                </a:lnTo>
                <a:lnTo>
                  <a:pt x="213941" y="259657"/>
                </a:lnTo>
                <a:lnTo>
                  <a:pt x="221488" y="259714"/>
                </a:lnTo>
                <a:lnTo>
                  <a:pt x="378737" y="229615"/>
                </a:lnTo>
                <a:lnTo>
                  <a:pt x="354838" y="229615"/>
                </a:lnTo>
                <a:lnTo>
                  <a:pt x="308848" y="204168"/>
                </a:lnTo>
                <a:close/>
              </a:path>
              <a:path w="390525" h="259714">
                <a:moveTo>
                  <a:pt x="337911" y="198613"/>
                </a:moveTo>
                <a:lnTo>
                  <a:pt x="308848" y="204168"/>
                </a:lnTo>
                <a:lnTo>
                  <a:pt x="354838" y="229615"/>
                </a:lnTo>
                <a:lnTo>
                  <a:pt x="360179" y="219963"/>
                </a:lnTo>
                <a:lnTo>
                  <a:pt x="346201" y="219963"/>
                </a:lnTo>
                <a:lnTo>
                  <a:pt x="337911" y="198613"/>
                </a:lnTo>
                <a:close/>
              </a:path>
              <a:path w="390525" h="259714">
                <a:moveTo>
                  <a:pt x="310715" y="55239"/>
                </a:moveTo>
                <a:lnTo>
                  <a:pt x="303275" y="56514"/>
                </a:lnTo>
                <a:lnTo>
                  <a:pt x="296854" y="60598"/>
                </a:lnTo>
                <a:lnTo>
                  <a:pt x="292671" y="66611"/>
                </a:lnTo>
                <a:lnTo>
                  <a:pt x="291060" y="73767"/>
                </a:lnTo>
                <a:lnTo>
                  <a:pt x="292353" y="81279"/>
                </a:lnTo>
                <a:lnTo>
                  <a:pt x="327118" y="170814"/>
                </a:lnTo>
                <a:lnTo>
                  <a:pt x="373252" y="196341"/>
                </a:lnTo>
                <a:lnTo>
                  <a:pt x="354838" y="229615"/>
                </a:lnTo>
                <a:lnTo>
                  <a:pt x="378737" y="229615"/>
                </a:lnTo>
                <a:lnTo>
                  <a:pt x="390017" y="227456"/>
                </a:lnTo>
                <a:lnTo>
                  <a:pt x="327914" y="67436"/>
                </a:lnTo>
                <a:lnTo>
                  <a:pt x="323832" y="61069"/>
                </a:lnTo>
                <a:lnTo>
                  <a:pt x="317833" y="56880"/>
                </a:lnTo>
                <a:lnTo>
                  <a:pt x="310715" y="55239"/>
                </a:lnTo>
                <a:close/>
              </a:path>
              <a:path w="390525" h="259714">
                <a:moveTo>
                  <a:pt x="360425" y="194309"/>
                </a:moveTo>
                <a:lnTo>
                  <a:pt x="337911" y="198613"/>
                </a:lnTo>
                <a:lnTo>
                  <a:pt x="346201" y="219963"/>
                </a:lnTo>
                <a:lnTo>
                  <a:pt x="360425" y="194309"/>
                </a:lnTo>
                <a:close/>
              </a:path>
              <a:path w="390525" h="259714">
                <a:moveTo>
                  <a:pt x="369580" y="194309"/>
                </a:moveTo>
                <a:lnTo>
                  <a:pt x="360425" y="194309"/>
                </a:lnTo>
                <a:lnTo>
                  <a:pt x="346201" y="219963"/>
                </a:lnTo>
                <a:lnTo>
                  <a:pt x="360179" y="219963"/>
                </a:lnTo>
                <a:lnTo>
                  <a:pt x="373252" y="196341"/>
                </a:lnTo>
                <a:lnTo>
                  <a:pt x="369580" y="194309"/>
                </a:lnTo>
                <a:close/>
              </a:path>
              <a:path w="390525" h="259714">
                <a:moveTo>
                  <a:pt x="18415" y="0"/>
                </a:moveTo>
                <a:lnTo>
                  <a:pt x="0" y="33273"/>
                </a:lnTo>
                <a:lnTo>
                  <a:pt x="308848" y="204168"/>
                </a:lnTo>
                <a:lnTo>
                  <a:pt x="337911" y="198613"/>
                </a:lnTo>
                <a:lnTo>
                  <a:pt x="327118" y="170814"/>
                </a:lnTo>
                <a:lnTo>
                  <a:pt x="18415" y="0"/>
                </a:lnTo>
                <a:close/>
              </a:path>
              <a:path w="390525" h="259714">
                <a:moveTo>
                  <a:pt x="327118" y="170814"/>
                </a:moveTo>
                <a:lnTo>
                  <a:pt x="337911" y="198613"/>
                </a:lnTo>
                <a:lnTo>
                  <a:pt x="360425" y="194309"/>
                </a:lnTo>
                <a:lnTo>
                  <a:pt x="369580" y="194309"/>
                </a:lnTo>
                <a:lnTo>
                  <a:pt x="327118" y="1708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17775" y="3772916"/>
            <a:ext cx="60579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1,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letter2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28798" y="4209922"/>
            <a:ext cx="196850" cy="213360"/>
          </a:xfrm>
          <a:custGeom>
            <a:avLst/>
            <a:gdLst/>
            <a:ahLst/>
            <a:cxnLst/>
            <a:rect l="l" t="t" r="r" b="b"/>
            <a:pathLst>
              <a:path w="196850" h="213360">
                <a:moveTo>
                  <a:pt x="27686" y="23240"/>
                </a:moveTo>
                <a:lnTo>
                  <a:pt x="0" y="212851"/>
                </a:lnTo>
                <a:lnTo>
                  <a:pt x="66906" y="203707"/>
                </a:lnTo>
                <a:lnTo>
                  <a:pt x="34162" y="203707"/>
                </a:lnTo>
                <a:lnTo>
                  <a:pt x="5968" y="178053"/>
                </a:lnTo>
                <a:lnTo>
                  <a:pt x="41500" y="139136"/>
                </a:lnTo>
                <a:lnTo>
                  <a:pt x="45846" y="43179"/>
                </a:lnTo>
                <a:lnTo>
                  <a:pt x="44705" y="35688"/>
                </a:lnTo>
                <a:lnTo>
                  <a:pt x="40909" y="29448"/>
                </a:lnTo>
                <a:lnTo>
                  <a:pt x="35042" y="25088"/>
                </a:lnTo>
                <a:lnTo>
                  <a:pt x="27686" y="23240"/>
                </a:lnTo>
                <a:close/>
              </a:path>
              <a:path w="196850" h="213360">
                <a:moveTo>
                  <a:pt x="41500" y="139136"/>
                </a:moveTo>
                <a:lnTo>
                  <a:pt x="5968" y="178053"/>
                </a:lnTo>
                <a:lnTo>
                  <a:pt x="34162" y="203707"/>
                </a:lnTo>
                <a:lnTo>
                  <a:pt x="45062" y="191769"/>
                </a:lnTo>
                <a:lnTo>
                  <a:pt x="39115" y="191769"/>
                </a:lnTo>
                <a:lnTo>
                  <a:pt x="17525" y="172084"/>
                </a:lnTo>
                <a:lnTo>
                  <a:pt x="40148" y="168967"/>
                </a:lnTo>
                <a:lnTo>
                  <a:pt x="41500" y="139136"/>
                </a:lnTo>
                <a:close/>
              </a:path>
              <a:path w="196850" h="213360">
                <a:moveTo>
                  <a:pt x="164973" y="151764"/>
                </a:moveTo>
                <a:lnTo>
                  <a:pt x="69584" y="164910"/>
                </a:lnTo>
                <a:lnTo>
                  <a:pt x="34162" y="203707"/>
                </a:lnTo>
                <a:lnTo>
                  <a:pt x="66906" y="203707"/>
                </a:lnTo>
                <a:lnTo>
                  <a:pt x="170052" y="189610"/>
                </a:lnTo>
                <a:lnTo>
                  <a:pt x="186436" y="168147"/>
                </a:lnTo>
                <a:lnTo>
                  <a:pt x="183903" y="160998"/>
                </a:lnTo>
                <a:lnTo>
                  <a:pt x="179038" y="155527"/>
                </a:lnTo>
                <a:lnTo>
                  <a:pt x="172505" y="152271"/>
                </a:lnTo>
                <a:lnTo>
                  <a:pt x="164973" y="151764"/>
                </a:lnTo>
                <a:close/>
              </a:path>
              <a:path w="196850" h="213360">
                <a:moveTo>
                  <a:pt x="40148" y="168967"/>
                </a:moveTo>
                <a:lnTo>
                  <a:pt x="17525" y="172084"/>
                </a:lnTo>
                <a:lnTo>
                  <a:pt x="39115" y="191769"/>
                </a:lnTo>
                <a:lnTo>
                  <a:pt x="40148" y="168967"/>
                </a:lnTo>
                <a:close/>
              </a:path>
              <a:path w="196850" h="213360">
                <a:moveTo>
                  <a:pt x="69584" y="164910"/>
                </a:moveTo>
                <a:lnTo>
                  <a:pt x="40148" y="168967"/>
                </a:lnTo>
                <a:lnTo>
                  <a:pt x="39115" y="191769"/>
                </a:lnTo>
                <a:lnTo>
                  <a:pt x="45062" y="191769"/>
                </a:lnTo>
                <a:lnTo>
                  <a:pt x="69584" y="164910"/>
                </a:lnTo>
                <a:close/>
              </a:path>
              <a:path w="196850" h="213360">
                <a:moveTo>
                  <a:pt x="168528" y="0"/>
                </a:moveTo>
                <a:lnTo>
                  <a:pt x="41500" y="139136"/>
                </a:lnTo>
                <a:lnTo>
                  <a:pt x="40148" y="168967"/>
                </a:lnTo>
                <a:lnTo>
                  <a:pt x="69584" y="164910"/>
                </a:lnTo>
                <a:lnTo>
                  <a:pt x="196723" y="25653"/>
                </a:lnTo>
                <a:lnTo>
                  <a:pt x="1685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12359" y="3874516"/>
            <a:ext cx="8915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fir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stLet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63490" y="4377690"/>
            <a:ext cx="556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er3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31383" y="4293870"/>
            <a:ext cx="287020" cy="245110"/>
          </a:xfrm>
          <a:custGeom>
            <a:avLst/>
            <a:gdLst/>
            <a:ahLst/>
            <a:cxnLst/>
            <a:rect l="l" t="t" r="r" b="b"/>
            <a:pathLst>
              <a:path w="287020" h="245110">
                <a:moveTo>
                  <a:pt x="115315" y="206247"/>
                </a:moveTo>
                <a:lnTo>
                  <a:pt x="107892" y="207740"/>
                </a:lnTo>
                <a:lnTo>
                  <a:pt x="101838" y="211804"/>
                </a:lnTo>
                <a:lnTo>
                  <a:pt x="97760" y="217820"/>
                </a:lnTo>
                <a:lnTo>
                  <a:pt x="96265" y="225170"/>
                </a:lnTo>
                <a:lnTo>
                  <a:pt x="97686" y="232614"/>
                </a:lnTo>
                <a:lnTo>
                  <a:pt x="101726" y="238712"/>
                </a:lnTo>
                <a:lnTo>
                  <a:pt x="107767" y="242833"/>
                </a:lnTo>
                <a:lnTo>
                  <a:pt x="115188" y="244347"/>
                </a:lnTo>
                <a:lnTo>
                  <a:pt x="286892" y="244855"/>
                </a:lnTo>
                <a:lnTo>
                  <a:pt x="286067" y="240283"/>
                </a:lnTo>
                <a:lnTo>
                  <a:pt x="251840" y="240283"/>
                </a:lnTo>
                <a:lnTo>
                  <a:pt x="211525" y="206494"/>
                </a:lnTo>
                <a:lnTo>
                  <a:pt x="115315" y="206247"/>
                </a:lnTo>
                <a:close/>
              </a:path>
              <a:path w="287020" h="245110">
                <a:moveTo>
                  <a:pt x="211525" y="206494"/>
                </a:moveTo>
                <a:lnTo>
                  <a:pt x="251840" y="240283"/>
                </a:lnTo>
                <a:lnTo>
                  <a:pt x="261219" y="229107"/>
                </a:lnTo>
                <a:lnTo>
                  <a:pt x="245363" y="229107"/>
                </a:lnTo>
                <a:lnTo>
                  <a:pt x="241298" y="206570"/>
                </a:lnTo>
                <a:lnTo>
                  <a:pt x="211525" y="206494"/>
                </a:lnTo>
                <a:close/>
              </a:path>
              <a:path w="287020" h="245110">
                <a:moveTo>
                  <a:pt x="234314" y="60578"/>
                </a:moveTo>
                <a:lnTo>
                  <a:pt x="227252" y="63317"/>
                </a:lnTo>
                <a:lnTo>
                  <a:pt x="222011" y="68389"/>
                </a:lnTo>
                <a:lnTo>
                  <a:pt x="219080" y="75080"/>
                </a:lnTo>
                <a:lnTo>
                  <a:pt x="218947" y="82676"/>
                </a:lnTo>
                <a:lnTo>
                  <a:pt x="236014" y="177283"/>
                </a:lnTo>
                <a:lnTo>
                  <a:pt x="276351" y="211073"/>
                </a:lnTo>
                <a:lnTo>
                  <a:pt x="251840" y="240283"/>
                </a:lnTo>
                <a:lnTo>
                  <a:pt x="286067" y="240283"/>
                </a:lnTo>
                <a:lnTo>
                  <a:pt x="256412" y="75945"/>
                </a:lnTo>
                <a:lnTo>
                  <a:pt x="253603" y="68883"/>
                </a:lnTo>
                <a:lnTo>
                  <a:pt x="248507" y="63642"/>
                </a:lnTo>
                <a:lnTo>
                  <a:pt x="241839" y="60711"/>
                </a:lnTo>
                <a:lnTo>
                  <a:pt x="234314" y="60578"/>
                </a:lnTo>
                <a:close/>
              </a:path>
              <a:path w="287020" h="245110">
                <a:moveTo>
                  <a:pt x="241298" y="206570"/>
                </a:moveTo>
                <a:lnTo>
                  <a:pt x="245363" y="229107"/>
                </a:lnTo>
                <a:lnTo>
                  <a:pt x="264159" y="206628"/>
                </a:lnTo>
                <a:lnTo>
                  <a:pt x="241298" y="206570"/>
                </a:lnTo>
                <a:close/>
              </a:path>
              <a:path w="287020" h="245110">
                <a:moveTo>
                  <a:pt x="236014" y="177283"/>
                </a:moveTo>
                <a:lnTo>
                  <a:pt x="241298" y="206570"/>
                </a:lnTo>
                <a:lnTo>
                  <a:pt x="264159" y="206628"/>
                </a:lnTo>
                <a:lnTo>
                  <a:pt x="245363" y="229107"/>
                </a:lnTo>
                <a:lnTo>
                  <a:pt x="261219" y="229107"/>
                </a:lnTo>
                <a:lnTo>
                  <a:pt x="276351" y="211073"/>
                </a:lnTo>
                <a:lnTo>
                  <a:pt x="236014" y="177283"/>
                </a:lnTo>
                <a:close/>
              </a:path>
              <a:path w="287020" h="245110">
                <a:moveTo>
                  <a:pt x="24383" y="0"/>
                </a:moveTo>
                <a:lnTo>
                  <a:pt x="0" y="29209"/>
                </a:lnTo>
                <a:lnTo>
                  <a:pt x="211525" y="206494"/>
                </a:lnTo>
                <a:lnTo>
                  <a:pt x="241298" y="206570"/>
                </a:lnTo>
                <a:lnTo>
                  <a:pt x="236014" y="177283"/>
                </a:lnTo>
                <a:lnTo>
                  <a:pt x="24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395726" y="431800"/>
            <a:ext cx="2876550" cy="1149350"/>
          </a:xfrm>
          <a:prstGeom prst="rect">
            <a:avLst/>
          </a:prstGeom>
          <a:solidFill>
            <a:srgbClr val="9B2C1F"/>
          </a:solidFill>
          <a:ln w="57150">
            <a:solidFill>
              <a:srgbClr val="9933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6515" marR="44450" indent="-4445" algn="ctr">
              <a:lnSpc>
                <a:spcPts val="2880"/>
              </a:lnSpc>
              <a:spcBef>
                <a:spcPts val="35"/>
              </a:spcBef>
            </a:pP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Input </a:t>
            </a: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3 </a:t>
            </a: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letters and  </a:t>
            </a: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output the </a:t>
            </a: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first letter  </a:t>
            </a:r>
            <a:r>
              <a:rPr sz="2400" b="1" dirty="0">
                <a:solidFill>
                  <a:srgbClr val="660066"/>
                </a:solidFill>
                <a:latin typeface="Arial Narrow"/>
                <a:cs typeface="Arial Narrow"/>
              </a:rPr>
              <a:t>by </a:t>
            </a: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chronological</a:t>
            </a:r>
            <a:r>
              <a:rPr sz="2400" b="1" spc="-35" dirty="0">
                <a:solidFill>
                  <a:srgbClr val="660066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660066"/>
                </a:solidFill>
                <a:latin typeface="Arial Narrow"/>
                <a:cs typeface="Arial Narrow"/>
              </a:rPr>
              <a:t>order</a:t>
            </a:r>
            <a:endParaRPr sz="24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24" y="762000"/>
            <a:ext cx="18043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1676400"/>
            <a:ext cx="4560570" cy="439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&lt;stdio.h&gt;</a:t>
            </a:r>
            <a:endParaRPr sz="2400" dirty="0">
              <a:latin typeface="Arial Narrow"/>
              <a:cs typeface="Arial Narrow"/>
            </a:endParaRPr>
          </a:p>
          <a:p>
            <a:pPr marL="12700" marR="414020">
              <a:lnSpc>
                <a:spcPct val="120100"/>
              </a:lnSpc>
              <a:spcBef>
                <a:spcPts val="5"/>
              </a:spcBef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 );  int main()</a:t>
            </a:r>
            <a:r>
              <a:rPr sz="2400" spc="-12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inputComputeAndOutputArea(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 )</a:t>
            </a:r>
            <a:r>
              <a:rPr sz="2400" spc="-4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height,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area;</a:t>
            </a:r>
          </a:p>
          <a:p>
            <a:pPr marL="927100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scanf("%d%d", </a:t>
            </a:r>
            <a:r>
              <a:rPr sz="2400" dirty="0">
                <a:latin typeface="Arial Narrow"/>
                <a:cs typeface="Arial Narrow"/>
              </a:rPr>
              <a:t>&amp;width, &amp;height);  area = width * height;  printf(“Area: %d\n",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594360"/>
            <a:ext cx="18043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962278"/>
            <a:ext cx="4562475" cy="418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</a:t>
            </a:r>
            <a:r>
              <a:rPr sz="2400" spc="-5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 ) {  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height, area;  scanf("%d%d", &amp;width, </a:t>
            </a:r>
            <a:r>
              <a:rPr sz="2400" spc="-5" dirty="0">
                <a:latin typeface="Arial Narrow"/>
                <a:cs typeface="Arial Narrow"/>
              </a:rPr>
              <a:t>&amp;height);  </a:t>
            </a:r>
            <a:r>
              <a:rPr sz="2400" dirty="0">
                <a:latin typeface="Arial Narrow"/>
                <a:cs typeface="Arial Narrow"/>
              </a:rPr>
              <a:t>area = width * height;  printf(“Area: %d\n",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9425" y="2528697"/>
            <a:ext cx="615950" cy="535305"/>
          </a:xfrm>
          <a:custGeom>
            <a:avLst/>
            <a:gdLst/>
            <a:ahLst/>
            <a:cxnLst/>
            <a:rect l="l" t="t" r="r" b="b"/>
            <a:pathLst>
              <a:path w="615950" h="535305">
                <a:moveTo>
                  <a:pt x="77506" y="345155"/>
                </a:moveTo>
                <a:lnTo>
                  <a:pt x="0" y="346963"/>
                </a:lnTo>
                <a:lnTo>
                  <a:pt x="99694" y="535177"/>
                </a:lnTo>
                <a:lnTo>
                  <a:pt x="180084" y="364616"/>
                </a:lnTo>
                <a:lnTo>
                  <a:pt x="114681" y="364616"/>
                </a:lnTo>
                <a:lnTo>
                  <a:pt x="76707" y="362965"/>
                </a:lnTo>
                <a:lnTo>
                  <a:pt x="77506" y="345155"/>
                </a:lnTo>
                <a:close/>
              </a:path>
              <a:path w="615950" h="535305">
                <a:moveTo>
                  <a:pt x="115684" y="344264"/>
                </a:moveTo>
                <a:lnTo>
                  <a:pt x="77506" y="345155"/>
                </a:lnTo>
                <a:lnTo>
                  <a:pt x="76707" y="362965"/>
                </a:lnTo>
                <a:lnTo>
                  <a:pt x="114681" y="364616"/>
                </a:lnTo>
                <a:lnTo>
                  <a:pt x="115684" y="344264"/>
                </a:lnTo>
                <a:close/>
              </a:path>
              <a:path w="615950" h="535305">
                <a:moveTo>
                  <a:pt x="190500" y="342518"/>
                </a:moveTo>
                <a:lnTo>
                  <a:pt x="115684" y="344264"/>
                </a:lnTo>
                <a:lnTo>
                  <a:pt x="114681" y="364616"/>
                </a:lnTo>
                <a:lnTo>
                  <a:pt x="180084" y="364616"/>
                </a:lnTo>
                <a:lnTo>
                  <a:pt x="190500" y="342518"/>
                </a:lnTo>
                <a:close/>
              </a:path>
              <a:path w="615950" h="535305">
                <a:moveTo>
                  <a:pt x="413512" y="0"/>
                </a:moveTo>
                <a:lnTo>
                  <a:pt x="371856" y="1397"/>
                </a:lnTo>
                <a:lnTo>
                  <a:pt x="332105" y="7112"/>
                </a:lnTo>
                <a:lnTo>
                  <a:pt x="294639" y="17906"/>
                </a:lnTo>
                <a:lnTo>
                  <a:pt x="259969" y="35178"/>
                </a:lnTo>
                <a:lnTo>
                  <a:pt x="228092" y="59436"/>
                </a:lnTo>
                <a:lnTo>
                  <a:pt x="199389" y="89026"/>
                </a:lnTo>
                <a:lnTo>
                  <a:pt x="173736" y="122427"/>
                </a:lnTo>
                <a:lnTo>
                  <a:pt x="151002" y="158114"/>
                </a:lnTo>
                <a:lnTo>
                  <a:pt x="130812" y="195199"/>
                </a:lnTo>
                <a:lnTo>
                  <a:pt x="113537" y="231393"/>
                </a:lnTo>
                <a:lnTo>
                  <a:pt x="92582" y="282320"/>
                </a:lnTo>
                <a:lnTo>
                  <a:pt x="78486" y="331088"/>
                </a:lnTo>
                <a:lnTo>
                  <a:pt x="77903" y="336295"/>
                </a:lnTo>
                <a:lnTo>
                  <a:pt x="77506" y="345155"/>
                </a:lnTo>
                <a:lnTo>
                  <a:pt x="115684" y="344264"/>
                </a:lnTo>
                <a:lnTo>
                  <a:pt x="115902" y="339851"/>
                </a:lnTo>
                <a:lnTo>
                  <a:pt x="115569" y="339851"/>
                </a:lnTo>
                <a:lnTo>
                  <a:pt x="116077" y="336295"/>
                </a:lnTo>
                <a:lnTo>
                  <a:pt x="116381" y="336295"/>
                </a:lnTo>
                <a:lnTo>
                  <a:pt x="118872" y="325374"/>
                </a:lnTo>
                <a:lnTo>
                  <a:pt x="123062" y="310895"/>
                </a:lnTo>
                <a:lnTo>
                  <a:pt x="140843" y="264160"/>
                </a:lnTo>
                <a:lnTo>
                  <a:pt x="164592" y="212725"/>
                </a:lnTo>
                <a:lnTo>
                  <a:pt x="183387" y="178053"/>
                </a:lnTo>
                <a:lnTo>
                  <a:pt x="204597" y="144779"/>
                </a:lnTo>
                <a:lnTo>
                  <a:pt x="239902" y="100964"/>
                </a:lnTo>
                <a:lnTo>
                  <a:pt x="278638" y="68325"/>
                </a:lnTo>
                <a:lnTo>
                  <a:pt x="322325" y="48767"/>
                </a:lnTo>
                <a:lnTo>
                  <a:pt x="374014" y="39497"/>
                </a:lnTo>
                <a:lnTo>
                  <a:pt x="412495" y="38100"/>
                </a:lnTo>
                <a:lnTo>
                  <a:pt x="613611" y="38100"/>
                </a:lnTo>
                <a:lnTo>
                  <a:pt x="615950" y="24256"/>
                </a:lnTo>
                <a:lnTo>
                  <a:pt x="570102" y="16510"/>
                </a:lnTo>
                <a:lnTo>
                  <a:pt x="524256" y="9398"/>
                </a:lnTo>
                <a:lnTo>
                  <a:pt x="479298" y="3810"/>
                </a:lnTo>
                <a:lnTo>
                  <a:pt x="434975" y="635"/>
                </a:lnTo>
                <a:lnTo>
                  <a:pt x="413512" y="0"/>
                </a:lnTo>
                <a:close/>
              </a:path>
              <a:path w="615950" h="535305">
                <a:moveTo>
                  <a:pt x="116077" y="336295"/>
                </a:moveTo>
                <a:lnTo>
                  <a:pt x="115569" y="339851"/>
                </a:lnTo>
                <a:lnTo>
                  <a:pt x="115994" y="337991"/>
                </a:lnTo>
                <a:lnTo>
                  <a:pt x="116077" y="336295"/>
                </a:lnTo>
                <a:close/>
              </a:path>
              <a:path w="615950" h="535305">
                <a:moveTo>
                  <a:pt x="115994" y="337991"/>
                </a:moveTo>
                <a:lnTo>
                  <a:pt x="115569" y="339851"/>
                </a:lnTo>
                <a:lnTo>
                  <a:pt x="115902" y="339851"/>
                </a:lnTo>
                <a:lnTo>
                  <a:pt x="115994" y="337991"/>
                </a:lnTo>
                <a:close/>
              </a:path>
              <a:path w="615950" h="535305">
                <a:moveTo>
                  <a:pt x="116381" y="336295"/>
                </a:moveTo>
                <a:lnTo>
                  <a:pt x="116077" y="336295"/>
                </a:lnTo>
                <a:lnTo>
                  <a:pt x="115994" y="337991"/>
                </a:lnTo>
                <a:lnTo>
                  <a:pt x="116381" y="336295"/>
                </a:lnTo>
                <a:close/>
              </a:path>
              <a:path w="615950" h="535305">
                <a:moveTo>
                  <a:pt x="613611" y="38100"/>
                </a:moveTo>
                <a:lnTo>
                  <a:pt x="412495" y="38100"/>
                </a:lnTo>
                <a:lnTo>
                  <a:pt x="432816" y="38607"/>
                </a:lnTo>
                <a:lnTo>
                  <a:pt x="453517" y="39877"/>
                </a:lnTo>
                <a:lnTo>
                  <a:pt x="474599" y="41655"/>
                </a:lnTo>
                <a:lnTo>
                  <a:pt x="518541" y="47116"/>
                </a:lnTo>
                <a:lnTo>
                  <a:pt x="563626" y="53975"/>
                </a:lnTo>
                <a:lnTo>
                  <a:pt x="609600" y="61849"/>
                </a:lnTo>
                <a:lnTo>
                  <a:pt x="61361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9138" y="1854200"/>
          <a:ext cx="4979987" cy="78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337"/>
                <a:gridCol w="174625"/>
                <a:gridCol w="3883025"/>
              </a:tblGrid>
              <a:tr h="358013">
                <a:tc gridSpan="2">
                  <a:txBody>
                    <a:bodyPr/>
                    <a:lstStyle/>
                    <a:p>
                      <a:pPr marL="4826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int</a:t>
                      </a:r>
                      <a:r>
                        <a:rPr sz="2400" spc="-1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main()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745"/>
                        </a:lnSpc>
                      </a:pPr>
                      <a:r>
                        <a:rPr sz="2400" dirty="0">
                          <a:latin typeface="Arial Narrow"/>
                          <a:cs typeface="Arial Narrow"/>
                        </a:rPr>
                        <a:t>{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27037"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 Narrow"/>
                          <a:cs typeface="Arial Narrow"/>
                        </a:rPr>
                        <a:t>inputComputeAndOutputArea(</a:t>
                      </a:r>
                      <a:r>
                        <a:rPr sz="2400" spc="-7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dirty="0">
                          <a:latin typeface="Arial Narrow"/>
                          <a:cs typeface="Arial Narrow"/>
                        </a:rPr>
                        <a:t>);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03701" y="5059362"/>
            <a:ext cx="4770755" cy="1616075"/>
          </a:xfrm>
          <a:custGeom>
            <a:avLst/>
            <a:gdLst/>
            <a:ahLst/>
            <a:cxnLst/>
            <a:rect l="l" t="t" r="r" b="b"/>
            <a:pathLst>
              <a:path w="4770755" h="1616075">
                <a:moveTo>
                  <a:pt x="0" y="1616075"/>
                </a:moveTo>
                <a:lnTo>
                  <a:pt x="4770374" y="1616075"/>
                </a:lnTo>
                <a:lnTo>
                  <a:pt x="4770374" y="0"/>
                </a:lnTo>
                <a:lnTo>
                  <a:pt x="0" y="0"/>
                </a:lnTo>
                <a:lnTo>
                  <a:pt x="0" y="1616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3701" y="5059362"/>
            <a:ext cx="4770755" cy="1616075"/>
          </a:xfrm>
          <a:custGeom>
            <a:avLst/>
            <a:gdLst/>
            <a:ahLst/>
            <a:cxnLst/>
            <a:rect l="l" t="t" r="r" b="b"/>
            <a:pathLst>
              <a:path w="4770755" h="1616075">
                <a:moveTo>
                  <a:pt x="0" y="1616075"/>
                </a:moveTo>
                <a:lnTo>
                  <a:pt x="4770374" y="1616075"/>
                </a:lnTo>
                <a:lnTo>
                  <a:pt x="4770374" y="0"/>
                </a:lnTo>
                <a:lnTo>
                  <a:pt x="0" y="0"/>
                </a:lnTo>
                <a:lnTo>
                  <a:pt x="0" y="16160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09775" y="3046412"/>
            <a:ext cx="4513580" cy="427355"/>
          </a:xfrm>
          <a:custGeom>
            <a:avLst/>
            <a:gdLst/>
            <a:ahLst/>
            <a:cxnLst/>
            <a:rect l="l" t="t" r="r" b="b"/>
            <a:pathLst>
              <a:path w="4513580" h="427354">
                <a:moveTo>
                  <a:pt x="0" y="427037"/>
                </a:moveTo>
                <a:lnTo>
                  <a:pt x="4513199" y="427037"/>
                </a:lnTo>
                <a:lnTo>
                  <a:pt x="4513199" y="0"/>
                </a:lnTo>
                <a:lnTo>
                  <a:pt x="0" y="0"/>
                </a:lnTo>
                <a:lnTo>
                  <a:pt x="0" y="4270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9775" y="3046412"/>
            <a:ext cx="4513580" cy="427355"/>
          </a:xfrm>
          <a:custGeom>
            <a:avLst/>
            <a:gdLst/>
            <a:ahLst/>
            <a:cxnLst/>
            <a:rect l="l" t="t" r="r" b="b"/>
            <a:pathLst>
              <a:path w="4513580" h="427354">
                <a:moveTo>
                  <a:pt x="0" y="427037"/>
                </a:moveTo>
                <a:lnTo>
                  <a:pt x="4513199" y="427037"/>
                </a:lnTo>
                <a:lnTo>
                  <a:pt x="4513199" y="0"/>
                </a:lnTo>
                <a:lnTo>
                  <a:pt x="0" y="0"/>
                </a:lnTo>
                <a:lnTo>
                  <a:pt x="0" y="427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4794" y="962278"/>
            <a:ext cx="4607560" cy="161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 marR="460375">
              <a:lnSpc>
                <a:spcPct val="120100"/>
              </a:lnSpc>
              <a:spcBef>
                <a:spcPts val="5"/>
              </a:spcBef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 );  int main()</a:t>
            </a:r>
            <a:r>
              <a:rPr sz="2400" spc="-12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98219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inputComputeAndOutputArea(</a:t>
            </a:r>
            <a:r>
              <a:rPr sz="2400" spc="-7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794" y="2573273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3013075"/>
            <a:ext cx="42354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 Narrow"/>
                <a:cs typeface="Arial Narrow"/>
              </a:rPr>
              <a:t>void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inputComputeAndOutputArea( )</a:t>
            </a:r>
            <a:r>
              <a:rPr sz="2400" spc="-6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9576" y="3449954"/>
            <a:ext cx="248221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height,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9576" y="3889629"/>
            <a:ext cx="364617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</a:t>
            </a:r>
            <a:r>
              <a:rPr sz="2400" dirty="0">
                <a:latin typeface="Arial Narrow"/>
                <a:cs typeface="Arial Narrow"/>
              </a:rPr>
              <a:t>&amp;width, &amp;height);  area = width * height;  printf(“Area: %d\n",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4794" y="4987290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4176" y="2224087"/>
            <a:ext cx="4124325" cy="446405"/>
          </a:xfrm>
          <a:custGeom>
            <a:avLst/>
            <a:gdLst/>
            <a:ahLst/>
            <a:cxnLst/>
            <a:rect l="l" t="t" r="r" b="b"/>
            <a:pathLst>
              <a:path w="4124325" h="446405">
                <a:moveTo>
                  <a:pt x="0" y="446087"/>
                </a:moveTo>
                <a:lnTo>
                  <a:pt x="4124325" y="446087"/>
                </a:lnTo>
                <a:lnTo>
                  <a:pt x="4124325" y="0"/>
                </a:lnTo>
                <a:lnTo>
                  <a:pt x="0" y="0"/>
                </a:lnTo>
                <a:lnTo>
                  <a:pt x="0" y="44608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8938" y="5054600"/>
            <a:ext cx="4780280" cy="1625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66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668" y="2879471"/>
            <a:ext cx="6102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4125" y="2835338"/>
            <a:ext cx="1265555" cy="47180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345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8476" y="3430587"/>
            <a:ext cx="1265555" cy="47180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350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30694" y="3504945"/>
            <a:ext cx="205486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height</a:t>
            </a:r>
            <a:endParaRPr sz="2400">
              <a:latin typeface="Arial Narrow"/>
              <a:cs typeface="Arial Narrow"/>
            </a:endParaRPr>
          </a:p>
          <a:p>
            <a:pPr marL="136525">
              <a:lnSpc>
                <a:spcPct val="100000"/>
              </a:lnSpc>
              <a:spcBef>
                <a:spcPts val="1545"/>
              </a:spcBef>
              <a:tabLst>
                <a:tab pos="1195705" algn="l"/>
              </a:tabLst>
            </a:pPr>
            <a:r>
              <a:rPr sz="2400" dirty="0">
                <a:latin typeface="Arial Narrow"/>
                <a:cs typeface="Arial Narrow"/>
              </a:rPr>
              <a:t>area	</a:t>
            </a:r>
            <a:r>
              <a:rPr sz="3600" b="1" spc="-7" baseline="1157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3600" baseline="1157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2525" y="3475037"/>
            <a:ext cx="2608580" cy="367030"/>
          </a:xfrm>
          <a:custGeom>
            <a:avLst/>
            <a:gdLst/>
            <a:ahLst/>
            <a:cxnLst/>
            <a:rect l="l" t="t" r="r" b="b"/>
            <a:pathLst>
              <a:path w="2608579" h="367029">
                <a:moveTo>
                  <a:pt x="0" y="366712"/>
                </a:moveTo>
                <a:lnTo>
                  <a:pt x="2608326" y="366712"/>
                </a:lnTo>
                <a:lnTo>
                  <a:pt x="2608326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>
            <a:spLocks noGrp="1"/>
          </p:cNvSpPr>
          <p:nvPr>
            <p:ph type="title"/>
          </p:nvPr>
        </p:nvSpPr>
        <p:spPr>
          <a:xfrm>
            <a:off x="457200" y="500251"/>
            <a:ext cx="18043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4794" y="962278"/>
            <a:ext cx="4607560" cy="198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 marR="460375">
              <a:lnSpc>
                <a:spcPct val="120100"/>
              </a:lnSpc>
              <a:spcBef>
                <a:spcPts val="5"/>
              </a:spcBef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 );  int main()</a:t>
            </a:r>
            <a:r>
              <a:rPr sz="2400" spc="-12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98219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inputComputeAndOutputArea(</a:t>
            </a:r>
            <a:r>
              <a:rPr sz="2400" spc="-7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9775" y="3046412"/>
            <a:ext cx="4532630" cy="42735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2580"/>
              </a:lnSpc>
            </a:pPr>
            <a:r>
              <a:rPr sz="2400" spc="-5" dirty="0">
                <a:solidFill>
                  <a:srgbClr val="FFFF00"/>
                </a:solidFill>
                <a:latin typeface="Arial Narrow"/>
                <a:cs typeface="Arial Narrow"/>
              </a:rPr>
              <a:t>void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inputComputeAndOutputArea( )</a:t>
            </a:r>
            <a:r>
              <a:rPr sz="2400" spc="-6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576" y="3378834"/>
            <a:ext cx="248221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height,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9576" y="3744848"/>
            <a:ext cx="36474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scanf("%d%d", &amp;width,</a:t>
            </a:r>
            <a:r>
              <a:rPr sz="2400" spc="-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9576" y="4110608"/>
            <a:ext cx="238887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area = width *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9576" y="4476750"/>
            <a:ext cx="287401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printf(“Area: %d\n",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4794" y="484250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4176" y="2224087"/>
            <a:ext cx="4133850" cy="427355"/>
          </a:xfrm>
          <a:custGeom>
            <a:avLst/>
            <a:gdLst/>
            <a:ahLst/>
            <a:cxnLst/>
            <a:rect l="l" t="t" r="r" b="b"/>
            <a:pathLst>
              <a:path w="4133850" h="427355">
                <a:moveTo>
                  <a:pt x="0" y="427037"/>
                </a:moveTo>
                <a:lnTo>
                  <a:pt x="4133850" y="427037"/>
                </a:lnTo>
                <a:lnTo>
                  <a:pt x="4133850" y="0"/>
                </a:lnTo>
                <a:lnTo>
                  <a:pt x="0" y="0"/>
                </a:lnTo>
                <a:lnTo>
                  <a:pt x="0" y="4270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7826" y="3737038"/>
            <a:ext cx="3700779" cy="427355"/>
          </a:xfrm>
          <a:custGeom>
            <a:avLst/>
            <a:gdLst/>
            <a:ahLst/>
            <a:cxnLst/>
            <a:rect l="l" t="t" r="r" b="b"/>
            <a:pathLst>
              <a:path w="3700779" h="427354">
                <a:moveTo>
                  <a:pt x="0" y="427037"/>
                </a:moveTo>
                <a:lnTo>
                  <a:pt x="3700399" y="427037"/>
                </a:lnTo>
                <a:lnTo>
                  <a:pt x="3700399" y="0"/>
                </a:lnTo>
                <a:lnTo>
                  <a:pt x="0" y="0"/>
                </a:lnTo>
                <a:lnTo>
                  <a:pt x="0" y="4270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8938" y="5054600"/>
            <a:ext cx="4780280" cy="1625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66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12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4097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668" y="2879471"/>
            <a:ext cx="6102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0694" y="3308532"/>
            <a:ext cx="70866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 marR="5080" indent="-123825">
              <a:lnSpc>
                <a:spcPct val="153700"/>
              </a:lnSpc>
            </a:pPr>
            <a:r>
              <a:rPr sz="2400" spc="-5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g</a:t>
            </a:r>
            <a:r>
              <a:rPr sz="2400" spc="-5" dirty="0">
                <a:latin typeface="Arial Narrow"/>
                <a:cs typeface="Arial Narrow"/>
              </a:rPr>
              <a:t>ht  </a:t>
            </a:r>
            <a:r>
              <a:rPr sz="2400" spc="5" dirty="0">
                <a:latin typeface="Arial Narrow"/>
                <a:cs typeface="Arial Narrow"/>
              </a:rPr>
              <a:t>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04125" y="2835338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4125" y="2835338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87106" y="2884170"/>
            <a:ext cx="3054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696363"/>
                </a:solidFill>
                <a:latin typeface="Arial Narrow"/>
                <a:cs typeface="Arial Narrow"/>
              </a:rPr>
              <a:t>12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18476" y="3430587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18476" y="3430587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69909" y="3479800"/>
            <a:ext cx="1644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4351" y="3994213"/>
            <a:ext cx="1265555" cy="47180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350"/>
              </a:spcBef>
            </a:pPr>
            <a:r>
              <a:rPr sz="2400" b="1" spc="-5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3" name="object 2"/>
          <p:cNvSpPr txBox="1">
            <a:spLocks/>
          </p:cNvSpPr>
          <p:nvPr/>
        </p:nvSpPr>
        <p:spPr bwMode="auto">
          <a:xfrm>
            <a:off x="685801" y="298703"/>
            <a:ext cx="1804352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66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6385" indent="-273685"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z="2600" spc="-5" smtClean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lang="en-US"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298703"/>
            <a:ext cx="18043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962278"/>
            <a:ext cx="4607560" cy="161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 marR="460375">
              <a:lnSpc>
                <a:spcPct val="120100"/>
              </a:lnSpc>
              <a:spcBef>
                <a:spcPts val="5"/>
              </a:spcBef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 );  int main()</a:t>
            </a:r>
            <a:r>
              <a:rPr sz="2400" spc="-12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98219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inputComputeAndOutputArea(</a:t>
            </a:r>
            <a:r>
              <a:rPr sz="2400" spc="-7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794" y="2573273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25" y="2979737"/>
            <a:ext cx="4542155" cy="38925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 Narrow"/>
                <a:cs typeface="Arial Narrow"/>
              </a:rPr>
              <a:t>void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inputComputeAndOutputArea( )</a:t>
            </a:r>
            <a:r>
              <a:rPr sz="2400" spc="-6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9576" y="3305175"/>
            <a:ext cx="248221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height,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9576" y="3671316"/>
            <a:ext cx="36474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scanf("%d%d", &amp;width,</a:t>
            </a:r>
            <a:r>
              <a:rPr sz="2400" spc="-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9576" y="4036948"/>
            <a:ext cx="238887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area = width *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4794" y="4402708"/>
            <a:ext cx="378777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printf(“Area: %d\n",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4176" y="2224087"/>
            <a:ext cx="4076700" cy="427355"/>
          </a:xfrm>
          <a:custGeom>
            <a:avLst/>
            <a:gdLst/>
            <a:ahLst/>
            <a:cxnLst/>
            <a:rect l="l" t="t" r="r" b="b"/>
            <a:pathLst>
              <a:path w="4076700" h="427355">
                <a:moveTo>
                  <a:pt x="0" y="427037"/>
                </a:moveTo>
                <a:lnTo>
                  <a:pt x="4076700" y="427037"/>
                </a:lnTo>
                <a:lnTo>
                  <a:pt x="4076700" y="0"/>
                </a:lnTo>
                <a:lnTo>
                  <a:pt x="0" y="0"/>
                </a:lnTo>
                <a:lnTo>
                  <a:pt x="0" y="4270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2050" y="4046537"/>
            <a:ext cx="2462530" cy="427355"/>
          </a:xfrm>
          <a:custGeom>
            <a:avLst/>
            <a:gdLst/>
            <a:ahLst/>
            <a:cxnLst/>
            <a:rect l="l" t="t" r="r" b="b"/>
            <a:pathLst>
              <a:path w="2462529" h="427354">
                <a:moveTo>
                  <a:pt x="0" y="427037"/>
                </a:moveTo>
                <a:lnTo>
                  <a:pt x="2462276" y="427037"/>
                </a:lnTo>
                <a:lnTo>
                  <a:pt x="2462276" y="0"/>
                </a:lnTo>
                <a:lnTo>
                  <a:pt x="0" y="0"/>
                </a:lnTo>
                <a:lnTo>
                  <a:pt x="0" y="4270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8938" y="5054600"/>
            <a:ext cx="4780280" cy="1625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66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12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4097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668" y="2879471"/>
            <a:ext cx="6102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0694" y="3308532"/>
            <a:ext cx="70866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 marR="5080" indent="-123825">
              <a:lnSpc>
                <a:spcPct val="153700"/>
              </a:lnSpc>
            </a:pPr>
            <a:r>
              <a:rPr sz="2400" spc="-5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g</a:t>
            </a:r>
            <a:r>
              <a:rPr sz="2400" spc="-5" dirty="0">
                <a:latin typeface="Arial Narrow"/>
                <a:cs typeface="Arial Narrow"/>
              </a:rPr>
              <a:t>ht  </a:t>
            </a:r>
            <a:r>
              <a:rPr sz="2400" spc="5" dirty="0">
                <a:latin typeface="Arial Narrow"/>
                <a:cs typeface="Arial Narrow"/>
              </a:rPr>
              <a:t>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4125" y="2835338"/>
            <a:ext cx="1265555" cy="47180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45"/>
              </a:spcBef>
            </a:pPr>
            <a:r>
              <a:rPr sz="2400" b="1" spc="5" dirty="0">
                <a:solidFill>
                  <a:srgbClr val="696363"/>
                </a:solidFill>
                <a:latin typeface="Arial Narrow"/>
                <a:cs typeface="Arial Narrow"/>
              </a:rPr>
              <a:t>12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18476" y="3430587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18476" y="3430587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69909" y="3479800"/>
            <a:ext cx="1644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34351" y="3994213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4351" y="3994213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17205" y="4043679"/>
            <a:ext cx="3054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696363"/>
                </a:solidFill>
                <a:latin typeface="Arial Narrow"/>
                <a:cs typeface="Arial Narrow"/>
              </a:rPr>
              <a:t>96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298703"/>
            <a:ext cx="18805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962278"/>
            <a:ext cx="4607560" cy="161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 marR="67945">
              <a:lnSpc>
                <a:spcPct val="120100"/>
              </a:lnSpc>
              <a:spcBef>
                <a:spcPts val="5"/>
              </a:spcBef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input_compute_and_output_area( );  int main()</a:t>
            </a:r>
            <a:r>
              <a:rPr sz="2400" spc="-12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98219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inputComputeAndOutputArea(</a:t>
            </a:r>
            <a:r>
              <a:rPr sz="2400" spc="-7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794" y="2573273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825" y="2951162"/>
            <a:ext cx="4523105" cy="42735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2750"/>
              </a:lnSpc>
            </a:pPr>
            <a:r>
              <a:rPr sz="2400" spc="-5" dirty="0">
                <a:solidFill>
                  <a:srgbClr val="FFFF00"/>
                </a:solidFill>
                <a:latin typeface="Arial Narrow"/>
                <a:cs typeface="Arial Narrow"/>
              </a:rPr>
              <a:t>void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inputComputeAndOutputArea( )</a:t>
            </a:r>
            <a:r>
              <a:rPr sz="2400" spc="-6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9576" y="3305175"/>
            <a:ext cx="248221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height,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9576" y="3671316"/>
            <a:ext cx="364744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</a:pPr>
            <a:r>
              <a:rPr sz="2400" dirty="0">
                <a:latin typeface="Arial Narrow"/>
                <a:cs typeface="Arial Narrow"/>
              </a:rPr>
              <a:t>scanf("%d%d", &amp;width,</a:t>
            </a:r>
            <a:r>
              <a:rPr sz="2400" spc="-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area = width *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5126" y="4430712"/>
            <a:ext cx="2940050" cy="4273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510"/>
              </a:lnSpc>
            </a:pPr>
            <a:r>
              <a:rPr sz="2400" dirty="0">
                <a:latin typeface="Arial Narrow"/>
                <a:cs typeface="Arial Narrow"/>
              </a:rPr>
              <a:t>printf(“Area: %d\n",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4794" y="4768850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4176" y="2224087"/>
            <a:ext cx="4067175" cy="427355"/>
          </a:xfrm>
          <a:custGeom>
            <a:avLst/>
            <a:gdLst/>
            <a:ahLst/>
            <a:cxnLst/>
            <a:rect l="l" t="t" r="r" b="b"/>
            <a:pathLst>
              <a:path w="4067175" h="427355">
                <a:moveTo>
                  <a:pt x="0" y="427037"/>
                </a:moveTo>
                <a:lnTo>
                  <a:pt x="4067175" y="427037"/>
                </a:lnTo>
                <a:lnTo>
                  <a:pt x="4067175" y="0"/>
                </a:lnTo>
                <a:lnTo>
                  <a:pt x="0" y="0"/>
                </a:lnTo>
                <a:lnTo>
                  <a:pt x="0" y="427037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98938" y="5054600"/>
            <a:ext cx="4780280" cy="1625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66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12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4097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Area: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96</a:t>
            </a:r>
            <a:endParaRPr sz="2400">
              <a:latin typeface="Arial Narrow"/>
              <a:cs typeface="Arial Narrow"/>
            </a:endParaRPr>
          </a:p>
          <a:p>
            <a:pPr marL="14097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6668" y="2879471"/>
            <a:ext cx="6102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694" y="3308532"/>
            <a:ext cx="70866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 marR="5080" indent="-123825">
              <a:lnSpc>
                <a:spcPct val="153700"/>
              </a:lnSpc>
            </a:pPr>
            <a:r>
              <a:rPr sz="2400" spc="-5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g</a:t>
            </a:r>
            <a:r>
              <a:rPr sz="2400" spc="-5" dirty="0">
                <a:latin typeface="Arial Narrow"/>
                <a:cs typeface="Arial Narrow"/>
              </a:rPr>
              <a:t>ht  </a:t>
            </a:r>
            <a:r>
              <a:rPr sz="2400" spc="5" dirty="0">
                <a:latin typeface="Arial Narrow"/>
                <a:cs typeface="Arial Narrow"/>
              </a:rPr>
              <a:t>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4125" y="2835338"/>
            <a:ext cx="1265555" cy="47180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45"/>
              </a:spcBef>
            </a:pPr>
            <a:r>
              <a:rPr sz="2400" b="1" spc="5" dirty="0">
                <a:solidFill>
                  <a:srgbClr val="696363"/>
                </a:solidFill>
                <a:latin typeface="Arial Narrow"/>
                <a:cs typeface="Arial Narrow"/>
              </a:rPr>
              <a:t>12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8476" y="3430587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8476" y="3430587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69909" y="3479800"/>
            <a:ext cx="1644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34351" y="3994213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4351" y="3994213"/>
            <a:ext cx="1265555" cy="471805"/>
          </a:xfrm>
          <a:custGeom>
            <a:avLst/>
            <a:gdLst/>
            <a:ahLst/>
            <a:cxnLst/>
            <a:rect l="l" t="t" r="r" b="b"/>
            <a:pathLst>
              <a:path w="1265554" h="471804">
                <a:moveTo>
                  <a:pt x="0" y="471487"/>
                </a:moveTo>
                <a:lnTo>
                  <a:pt x="1265237" y="471487"/>
                </a:lnTo>
                <a:lnTo>
                  <a:pt x="1265237" y="0"/>
                </a:lnTo>
                <a:lnTo>
                  <a:pt x="0" y="0"/>
                </a:lnTo>
                <a:lnTo>
                  <a:pt x="0" y="471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17205" y="4043679"/>
            <a:ext cx="3054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696363"/>
                </a:solidFill>
                <a:latin typeface="Arial Narrow"/>
                <a:cs typeface="Arial Narrow"/>
              </a:rPr>
              <a:t>96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298703"/>
            <a:ext cx="18043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794" y="962278"/>
            <a:ext cx="4562475" cy="418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</a:t>
            </a:r>
            <a:r>
              <a:rPr sz="2400" spc="-5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inputComputeAndOutputArea( ) {  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height, area;  scanf("%d%d", &amp;width, </a:t>
            </a:r>
            <a:r>
              <a:rPr sz="2400" spc="-5" dirty="0">
                <a:latin typeface="Arial Narrow"/>
                <a:cs typeface="Arial Narrow"/>
              </a:rPr>
              <a:t>&amp;height);  </a:t>
            </a:r>
            <a:r>
              <a:rPr sz="2400" dirty="0">
                <a:latin typeface="Arial Narrow"/>
                <a:cs typeface="Arial Narrow"/>
              </a:rPr>
              <a:t>area = width * height;  printf(“Area: %d\n",</a:t>
            </a:r>
            <a:r>
              <a:rPr sz="2400" spc="-10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0888" y="1838325"/>
          <a:ext cx="4984750" cy="808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/>
                <a:gridCol w="200025"/>
                <a:gridCol w="3886200"/>
              </a:tblGrid>
              <a:tr h="381000">
                <a:tc gridSpan="2">
                  <a:txBody>
                    <a:bodyPr/>
                    <a:lstStyle/>
                    <a:p>
                      <a:pPr marL="16510">
                        <a:lnSpc>
                          <a:spcPts val="2830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int</a:t>
                      </a:r>
                      <a:r>
                        <a:rPr sz="2400" spc="-1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main()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870"/>
                        </a:lnSpc>
                      </a:pPr>
                      <a:r>
                        <a:rPr sz="2400" dirty="0">
                          <a:latin typeface="Arial Narrow"/>
                          <a:cs typeface="Arial Narrow"/>
                        </a:rPr>
                        <a:t>{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27037"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ts val="2600"/>
                        </a:lnSpc>
                      </a:pPr>
                      <a:r>
                        <a:rPr sz="2400" dirty="0">
                          <a:latin typeface="Arial Narrow"/>
                          <a:cs typeface="Arial Narrow"/>
                        </a:rPr>
                        <a:t>inputComputeAndOutputArea(</a:t>
                      </a:r>
                      <a:r>
                        <a:rPr sz="2400" spc="-7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dirty="0">
                          <a:latin typeface="Arial Narrow"/>
                          <a:cs typeface="Arial Narrow"/>
                        </a:rPr>
                        <a:t>);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98938" y="5054600"/>
            <a:ext cx="4780280" cy="1625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66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12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4097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Area: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96</a:t>
            </a:r>
            <a:endParaRPr sz="2400">
              <a:latin typeface="Arial Narrow"/>
              <a:cs typeface="Arial Narrow"/>
            </a:endParaRPr>
          </a:p>
          <a:p>
            <a:pPr marL="14097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3547" y="2666492"/>
            <a:ext cx="1368425" cy="2334895"/>
          </a:xfrm>
          <a:custGeom>
            <a:avLst/>
            <a:gdLst/>
            <a:ahLst/>
            <a:cxnLst/>
            <a:rect l="l" t="t" r="r" b="b"/>
            <a:pathLst>
              <a:path w="1368425" h="2334895">
                <a:moveTo>
                  <a:pt x="155640" y="111570"/>
                </a:moveTo>
                <a:lnTo>
                  <a:pt x="130436" y="140154"/>
                </a:lnTo>
                <a:lnTo>
                  <a:pt x="158496" y="164337"/>
                </a:lnTo>
                <a:lnTo>
                  <a:pt x="468502" y="426466"/>
                </a:lnTo>
                <a:lnTo>
                  <a:pt x="551814" y="498348"/>
                </a:lnTo>
                <a:lnTo>
                  <a:pt x="635000" y="571373"/>
                </a:lnTo>
                <a:lnTo>
                  <a:pt x="716534" y="644652"/>
                </a:lnTo>
                <a:lnTo>
                  <a:pt x="756157" y="681101"/>
                </a:lnTo>
                <a:lnTo>
                  <a:pt x="795147" y="717550"/>
                </a:lnTo>
                <a:lnTo>
                  <a:pt x="832865" y="753618"/>
                </a:lnTo>
                <a:lnTo>
                  <a:pt x="869441" y="789432"/>
                </a:lnTo>
                <a:lnTo>
                  <a:pt x="904748" y="824611"/>
                </a:lnTo>
                <a:lnTo>
                  <a:pt x="938402" y="859282"/>
                </a:lnTo>
                <a:lnTo>
                  <a:pt x="970279" y="893318"/>
                </a:lnTo>
                <a:lnTo>
                  <a:pt x="1000378" y="926592"/>
                </a:lnTo>
                <a:lnTo>
                  <a:pt x="1028318" y="959104"/>
                </a:lnTo>
                <a:lnTo>
                  <a:pt x="1054100" y="990600"/>
                </a:lnTo>
                <a:lnTo>
                  <a:pt x="1077594" y="1020953"/>
                </a:lnTo>
                <a:lnTo>
                  <a:pt x="1117853" y="1079246"/>
                </a:lnTo>
                <a:lnTo>
                  <a:pt x="1154811" y="1137031"/>
                </a:lnTo>
                <a:lnTo>
                  <a:pt x="1188847" y="1194562"/>
                </a:lnTo>
                <a:lnTo>
                  <a:pt x="1219707" y="1251331"/>
                </a:lnTo>
                <a:lnTo>
                  <a:pt x="1247267" y="1307465"/>
                </a:lnTo>
                <a:lnTo>
                  <a:pt x="1271270" y="1362837"/>
                </a:lnTo>
                <a:lnTo>
                  <a:pt x="1291590" y="1417193"/>
                </a:lnTo>
                <a:lnTo>
                  <a:pt x="1307719" y="1470406"/>
                </a:lnTo>
                <a:lnTo>
                  <a:pt x="1319783" y="1522349"/>
                </a:lnTo>
                <a:lnTo>
                  <a:pt x="1327403" y="1572895"/>
                </a:lnTo>
                <a:lnTo>
                  <a:pt x="1330325" y="1621790"/>
                </a:lnTo>
                <a:lnTo>
                  <a:pt x="1330071" y="1645666"/>
                </a:lnTo>
                <a:lnTo>
                  <a:pt x="1326006" y="1692021"/>
                </a:lnTo>
                <a:lnTo>
                  <a:pt x="1316735" y="1736598"/>
                </a:lnTo>
                <a:lnTo>
                  <a:pt x="1302384" y="1779397"/>
                </a:lnTo>
                <a:lnTo>
                  <a:pt x="1282446" y="1820418"/>
                </a:lnTo>
                <a:lnTo>
                  <a:pt x="1256410" y="1859153"/>
                </a:lnTo>
                <a:lnTo>
                  <a:pt x="1222121" y="1895856"/>
                </a:lnTo>
                <a:lnTo>
                  <a:pt x="1187703" y="1923415"/>
                </a:lnTo>
                <a:lnTo>
                  <a:pt x="1146682" y="1950593"/>
                </a:lnTo>
                <a:lnTo>
                  <a:pt x="1083182" y="1985899"/>
                </a:lnTo>
                <a:lnTo>
                  <a:pt x="1048003" y="2003044"/>
                </a:lnTo>
                <a:lnTo>
                  <a:pt x="1011047" y="2019935"/>
                </a:lnTo>
                <a:lnTo>
                  <a:pt x="972312" y="2036445"/>
                </a:lnTo>
                <a:lnTo>
                  <a:pt x="932306" y="2052701"/>
                </a:lnTo>
                <a:lnTo>
                  <a:pt x="891031" y="2068449"/>
                </a:lnTo>
                <a:lnTo>
                  <a:pt x="848740" y="2083943"/>
                </a:lnTo>
                <a:lnTo>
                  <a:pt x="805814" y="2098929"/>
                </a:lnTo>
                <a:lnTo>
                  <a:pt x="718438" y="2128012"/>
                </a:lnTo>
                <a:lnTo>
                  <a:pt x="630427" y="2155444"/>
                </a:lnTo>
                <a:lnTo>
                  <a:pt x="586993" y="2168525"/>
                </a:lnTo>
                <a:lnTo>
                  <a:pt x="293497" y="2252853"/>
                </a:lnTo>
                <a:lnTo>
                  <a:pt x="232155" y="2271141"/>
                </a:lnTo>
                <a:lnTo>
                  <a:pt x="205231" y="2279650"/>
                </a:lnTo>
                <a:lnTo>
                  <a:pt x="170052" y="2291588"/>
                </a:lnTo>
                <a:lnTo>
                  <a:pt x="150875" y="2298954"/>
                </a:lnTo>
                <a:lnTo>
                  <a:pt x="164591" y="2334514"/>
                </a:lnTo>
                <a:lnTo>
                  <a:pt x="183387" y="2327275"/>
                </a:lnTo>
                <a:lnTo>
                  <a:pt x="193675" y="2323719"/>
                </a:lnTo>
                <a:lnTo>
                  <a:pt x="217297" y="2315845"/>
                </a:lnTo>
                <a:lnTo>
                  <a:pt x="229869" y="2311781"/>
                </a:lnTo>
                <a:lnTo>
                  <a:pt x="272668" y="2298700"/>
                </a:lnTo>
                <a:lnTo>
                  <a:pt x="597662" y="2205101"/>
                </a:lnTo>
                <a:lnTo>
                  <a:pt x="641476" y="2191893"/>
                </a:lnTo>
                <a:lnTo>
                  <a:pt x="729741" y="2164334"/>
                </a:lnTo>
                <a:lnTo>
                  <a:pt x="817752" y="2135124"/>
                </a:lnTo>
                <a:lnTo>
                  <a:pt x="861313" y="2119884"/>
                </a:lnTo>
                <a:lnTo>
                  <a:pt x="904113" y="2104263"/>
                </a:lnTo>
                <a:lnTo>
                  <a:pt x="945896" y="2088261"/>
                </a:lnTo>
                <a:lnTo>
                  <a:pt x="986663" y="2071751"/>
                </a:lnTo>
                <a:lnTo>
                  <a:pt x="1026032" y="2054987"/>
                </a:lnTo>
                <a:lnTo>
                  <a:pt x="1063878" y="2037715"/>
                </a:lnTo>
                <a:lnTo>
                  <a:pt x="1099947" y="2020062"/>
                </a:lnTo>
                <a:lnTo>
                  <a:pt x="1133982" y="2001901"/>
                </a:lnTo>
                <a:lnTo>
                  <a:pt x="1181227" y="1973834"/>
                </a:lnTo>
                <a:lnTo>
                  <a:pt x="1222628" y="1944878"/>
                </a:lnTo>
                <a:lnTo>
                  <a:pt x="1257934" y="1914652"/>
                </a:lnTo>
                <a:lnTo>
                  <a:pt x="1286255" y="1882775"/>
                </a:lnTo>
                <a:lnTo>
                  <a:pt x="1314957" y="1840230"/>
                </a:lnTo>
                <a:lnTo>
                  <a:pt x="1337182" y="1795018"/>
                </a:lnTo>
                <a:lnTo>
                  <a:pt x="1353184" y="1747774"/>
                </a:lnTo>
                <a:lnTo>
                  <a:pt x="1363472" y="1698752"/>
                </a:lnTo>
                <a:lnTo>
                  <a:pt x="1368044" y="1647952"/>
                </a:lnTo>
                <a:lnTo>
                  <a:pt x="1368425" y="1622298"/>
                </a:lnTo>
                <a:lnTo>
                  <a:pt x="1367535" y="1596136"/>
                </a:lnTo>
                <a:lnTo>
                  <a:pt x="1361948" y="1542923"/>
                </a:lnTo>
                <a:lnTo>
                  <a:pt x="1351533" y="1488694"/>
                </a:lnTo>
                <a:lnTo>
                  <a:pt x="1336802" y="1433449"/>
                </a:lnTo>
                <a:lnTo>
                  <a:pt x="1317752" y="1377315"/>
                </a:lnTo>
                <a:lnTo>
                  <a:pt x="1294892" y="1320546"/>
                </a:lnTo>
                <a:lnTo>
                  <a:pt x="1268349" y="1263142"/>
                </a:lnTo>
                <a:lnTo>
                  <a:pt x="1238377" y="1205103"/>
                </a:lnTo>
                <a:lnTo>
                  <a:pt x="1205229" y="1146683"/>
                </a:lnTo>
                <a:lnTo>
                  <a:pt x="1168907" y="1087882"/>
                </a:lnTo>
                <a:lnTo>
                  <a:pt x="1130046" y="1028954"/>
                </a:lnTo>
                <a:lnTo>
                  <a:pt x="1096517" y="982980"/>
                </a:lnTo>
                <a:lnTo>
                  <a:pt x="1071244" y="951103"/>
                </a:lnTo>
                <a:lnTo>
                  <a:pt x="1029207" y="901700"/>
                </a:lnTo>
                <a:lnTo>
                  <a:pt x="998474" y="867791"/>
                </a:lnTo>
                <a:lnTo>
                  <a:pt x="966215" y="833247"/>
                </a:lnTo>
                <a:lnTo>
                  <a:pt x="932052" y="798068"/>
                </a:lnTo>
                <a:lnTo>
                  <a:pt x="896365" y="762508"/>
                </a:lnTo>
                <a:lnTo>
                  <a:pt x="859536" y="726440"/>
                </a:lnTo>
                <a:lnTo>
                  <a:pt x="821436" y="690118"/>
                </a:lnTo>
                <a:lnTo>
                  <a:pt x="782192" y="653415"/>
                </a:lnTo>
                <a:lnTo>
                  <a:pt x="742314" y="616585"/>
                </a:lnTo>
                <a:lnTo>
                  <a:pt x="660400" y="542925"/>
                </a:lnTo>
                <a:lnTo>
                  <a:pt x="576961" y="469773"/>
                </a:lnTo>
                <a:lnTo>
                  <a:pt x="451865" y="362204"/>
                </a:lnTo>
                <a:lnTo>
                  <a:pt x="183134" y="135255"/>
                </a:lnTo>
                <a:lnTo>
                  <a:pt x="155640" y="111570"/>
                </a:lnTo>
                <a:close/>
              </a:path>
              <a:path w="1368425" h="2334895">
                <a:moveTo>
                  <a:pt x="0" y="0"/>
                </a:moveTo>
                <a:lnTo>
                  <a:pt x="79882" y="197485"/>
                </a:lnTo>
                <a:lnTo>
                  <a:pt x="130436" y="140154"/>
                </a:lnTo>
                <a:lnTo>
                  <a:pt x="116204" y="127888"/>
                </a:lnTo>
                <a:lnTo>
                  <a:pt x="140969" y="98933"/>
                </a:lnTo>
                <a:lnTo>
                  <a:pt x="166783" y="98933"/>
                </a:lnTo>
                <a:lnTo>
                  <a:pt x="205866" y="54610"/>
                </a:lnTo>
                <a:lnTo>
                  <a:pt x="0" y="0"/>
                </a:lnTo>
                <a:close/>
              </a:path>
              <a:path w="1368425" h="2334895">
                <a:moveTo>
                  <a:pt x="140969" y="98933"/>
                </a:moveTo>
                <a:lnTo>
                  <a:pt x="116204" y="127888"/>
                </a:lnTo>
                <a:lnTo>
                  <a:pt x="130436" y="140154"/>
                </a:lnTo>
                <a:lnTo>
                  <a:pt x="155640" y="111570"/>
                </a:lnTo>
                <a:lnTo>
                  <a:pt x="140969" y="98933"/>
                </a:lnTo>
                <a:close/>
              </a:path>
              <a:path w="1368425" h="2334895">
                <a:moveTo>
                  <a:pt x="166783" y="98933"/>
                </a:moveTo>
                <a:lnTo>
                  <a:pt x="140969" y="98933"/>
                </a:lnTo>
                <a:lnTo>
                  <a:pt x="155640" y="111570"/>
                </a:lnTo>
                <a:lnTo>
                  <a:pt x="166783" y="989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135" y="1420813"/>
            <a:ext cx="6727190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In </a:t>
            </a:r>
            <a:r>
              <a:rPr sz="2800" spc="5" dirty="0">
                <a:latin typeface="Perpetua"/>
                <a:cs typeface="Perpetua"/>
              </a:rPr>
              <a:t>structural </a:t>
            </a:r>
            <a:r>
              <a:rPr sz="2800" spc="-5" dirty="0">
                <a:latin typeface="Perpetua"/>
                <a:cs typeface="Perpetua"/>
              </a:rPr>
              <a:t>decomposition, </a:t>
            </a:r>
            <a:r>
              <a:rPr sz="2800" dirty="0">
                <a:latin typeface="Perpetua"/>
                <a:cs typeface="Perpetua"/>
              </a:rPr>
              <a:t>the solution to a</a:t>
            </a:r>
            <a:r>
              <a:rPr sz="2800" spc="-180" dirty="0">
                <a:latin typeface="Perpetua"/>
                <a:cs typeface="Perpetua"/>
              </a:rPr>
              <a:t> </a:t>
            </a:r>
            <a:r>
              <a:rPr sz="2800" spc="5" dirty="0">
                <a:latin typeface="Perpetua"/>
                <a:cs typeface="Perpetua"/>
              </a:rPr>
              <a:t>sub-</a:t>
            </a:r>
            <a:endParaRPr sz="2800" dirty="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800" spc="-10" dirty="0">
                <a:latin typeface="Perpetua"/>
                <a:cs typeface="Perpetua"/>
              </a:rPr>
              <a:t>problem </a:t>
            </a:r>
            <a:r>
              <a:rPr sz="2800" spc="-35" dirty="0">
                <a:latin typeface="Perpetua"/>
                <a:cs typeface="Perpetua"/>
              </a:rPr>
              <a:t>may </a:t>
            </a:r>
            <a:r>
              <a:rPr sz="2800" spc="-10" dirty="0">
                <a:latin typeface="Perpetua"/>
                <a:cs typeface="Perpetua"/>
              </a:rPr>
              <a:t>require </a:t>
            </a:r>
            <a:r>
              <a:rPr sz="2800" dirty="0">
                <a:latin typeface="Perpetua"/>
                <a:cs typeface="Perpetua"/>
              </a:rPr>
              <a:t>some </a:t>
            </a:r>
            <a:r>
              <a:rPr sz="2800" spc="-5" dirty="0">
                <a:latin typeface="Perpetua"/>
                <a:cs typeface="Perpetua"/>
              </a:rPr>
              <a:t>specific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data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1225" y="2440051"/>
            <a:ext cx="2816860" cy="1289050"/>
          </a:xfrm>
          <a:custGeom>
            <a:avLst/>
            <a:gdLst/>
            <a:ahLst/>
            <a:cxnLst/>
            <a:rect l="l" t="t" r="r" b="b"/>
            <a:pathLst>
              <a:path w="2816860" h="1289050">
                <a:moveTo>
                  <a:pt x="0" y="1289050"/>
                </a:moveTo>
                <a:lnTo>
                  <a:pt x="2816352" y="1289050"/>
                </a:lnTo>
                <a:lnTo>
                  <a:pt x="2816352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49701" y="2425700"/>
            <a:ext cx="2845435" cy="1282700"/>
          </a:xfrm>
          <a:prstGeom prst="rect">
            <a:avLst/>
          </a:prstGeom>
          <a:ln w="57150">
            <a:solidFill>
              <a:srgbClr val="FF3399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219075" marR="83820">
              <a:lnSpc>
                <a:spcPct val="100000"/>
              </a:lnSpc>
              <a:spcBef>
                <a:spcPts val="1425"/>
              </a:spcBef>
            </a:pP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Input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3 letters 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and  output the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first letter  by 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chronological</a:t>
            </a:r>
            <a:r>
              <a:rPr sz="1800" b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787" y="4870450"/>
            <a:ext cx="2144395" cy="730885"/>
          </a:xfrm>
          <a:prstGeom prst="rect">
            <a:avLst/>
          </a:prstGeom>
          <a:solidFill>
            <a:srgbClr val="9B2C1F"/>
          </a:solidFill>
          <a:ln w="57150">
            <a:solidFill>
              <a:srgbClr val="FF339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235"/>
              </a:spcBef>
            </a:pP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Read 3</a:t>
            </a:r>
            <a:r>
              <a:rPr sz="1800" b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6975" y="4869719"/>
            <a:ext cx="2616835" cy="697865"/>
          </a:xfrm>
          <a:prstGeom prst="rect">
            <a:avLst/>
          </a:prstGeom>
          <a:solidFill>
            <a:srgbClr val="9B2C1F"/>
          </a:solidFill>
          <a:ln w="57150">
            <a:solidFill>
              <a:srgbClr val="FF3399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240"/>
              </a:spcBef>
            </a:pP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Output first</a:t>
            </a:r>
            <a:r>
              <a:rPr sz="1800" b="1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4001" y="4883150"/>
            <a:ext cx="2397125" cy="701675"/>
          </a:xfrm>
          <a:prstGeom prst="rect">
            <a:avLst/>
          </a:prstGeom>
          <a:solidFill>
            <a:srgbClr val="9B2C1F"/>
          </a:solidFill>
          <a:ln w="57150">
            <a:solidFill>
              <a:srgbClr val="FF3399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135"/>
              </a:spcBef>
            </a:pP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Find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first</a:t>
            </a:r>
            <a:r>
              <a:rPr sz="1800" b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letter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0198" y="3673475"/>
            <a:ext cx="1496060" cy="1211580"/>
          </a:xfrm>
          <a:custGeom>
            <a:avLst/>
            <a:gdLst/>
            <a:ahLst/>
            <a:cxnLst/>
            <a:rect l="l" t="t" r="r" b="b"/>
            <a:pathLst>
              <a:path w="1496060" h="1211579">
                <a:moveTo>
                  <a:pt x="114038" y="961826"/>
                </a:moveTo>
                <a:lnTo>
                  <a:pt x="103377" y="964311"/>
                </a:lnTo>
                <a:lnTo>
                  <a:pt x="94432" y="970605"/>
                </a:lnTo>
                <a:lnTo>
                  <a:pt x="88392" y="980186"/>
                </a:lnTo>
                <a:lnTo>
                  <a:pt x="0" y="1211326"/>
                </a:lnTo>
                <a:lnTo>
                  <a:pt x="87764" y="1198118"/>
                </a:lnTo>
                <a:lnTo>
                  <a:pt x="62102" y="1198118"/>
                </a:lnTo>
                <a:lnTo>
                  <a:pt x="26288" y="1153541"/>
                </a:lnTo>
                <a:lnTo>
                  <a:pt x="108601" y="1087319"/>
                </a:lnTo>
                <a:lnTo>
                  <a:pt x="141731" y="1000632"/>
                </a:lnTo>
                <a:lnTo>
                  <a:pt x="143581" y="989447"/>
                </a:lnTo>
                <a:lnTo>
                  <a:pt x="141096" y="978773"/>
                </a:lnTo>
                <a:lnTo>
                  <a:pt x="134802" y="969789"/>
                </a:lnTo>
                <a:lnTo>
                  <a:pt x="125221" y="963676"/>
                </a:lnTo>
                <a:lnTo>
                  <a:pt x="114038" y="961826"/>
                </a:lnTo>
                <a:close/>
              </a:path>
              <a:path w="1496060" h="1211579">
                <a:moveTo>
                  <a:pt x="108601" y="1087319"/>
                </a:moveTo>
                <a:lnTo>
                  <a:pt x="26288" y="1153541"/>
                </a:lnTo>
                <a:lnTo>
                  <a:pt x="62102" y="1198118"/>
                </a:lnTo>
                <a:lnTo>
                  <a:pt x="77097" y="1186052"/>
                </a:lnTo>
                <a:lnTo>
                  <a:pt x="70865" y="1186052"/>
                </a:lnTo>
                <a:lnTo>
                  <a:pt x="39877" y="1147572"/>
                </a:lnTo>
                <a:lnTo>
                  <a:pt x="88366" y="1140264"/>
                </a:lnTo>
                <a:lnTo>
                  <a:pt x="108601" y="1087319"/>
                </a:lnTo>
                <a:close/>
              </a:path>
              <a:path w="1496060" h="1211579">
                <a:moveTo>
                  <a:pt x="236219" y="1117981"/>
                </a:moveTo>
                <a:lnTo>
                  <a:pt x="144525" y="1131800"/>
                </a:lnTo>
                <a:lnTo>
                  <a:pt x="62102" y="1198118"/>
                </a:lnTo>
                <a:lnTo>
                  <a:pt x="87764" y="1198118"/>
                </a:lnTo>
                <a:lnTo>
                  <a:pt x="244728" y="1174495"/>
                </a:lnTo>
                <a:lnTo>
                  <a:pt x="268731" y="1141983"/>
                </a:lnTo>
                <a:lnTo>
                  <a:pt x="264812" y="1131321"/>
                </a:lnTo>
                <a:lnTo>
                  <a:pt x="257381" y="1123267"/>
                </a:lnTo>
                <a:lnTo>
                  <a:pt x="247497" y="1118570"/>
                </a:lnTo>
                <a:lnTo>
                  <a:pt x="236219" y="1117981"/>
                </a:lnTo>
                <a:close/>
              </a:path>
              <a:path w="1496060" h="1211579">
                <a:moveTo>
                  <a:pt x="88366" y="1140264"/>
                </a:moveTo>
                <a:lnTo>
                  <a:pt x="39877" y="1147572"/>
                </a:lnTo>
                <a:lnTo>
                  <a:pt x="70865" y="1186052"/>
                </a:lnTo>
                <a:lnTo>
                  <a:pt x="88366" y="1140264"/>
                </a:lnTo>
                <a:close/>
              </a:path>
              <a:path w="1496060" h="1211579">
                <a:moveTo>
                  <a:pt x="144525" y="1131800"/>
                </a:moveTo>
                <a:lnTo>
                  <a:pt x="88366" y="1140264"/>
                </a:lnTo>
                <a:lnTo>
                  <a:pt x="70865" y="1186052"/>
                </a:lnTo>
                <a:lnTo>
                  <a:pt x="77097" y="1186052"/>
                </a:lnTo>
                <a:lnTo>
                  <a:pt x="144525" y="1131800"/>
                </a:lnTo>
                <a:close/>
              </a:path>
              <a:path w="1496060" h="1211579">
                <a:moveTo>
                  <a:pt x="1460118" y="0"/>
                </a:moveTo>
                <a:lnTo>
                  <a:pt x="108601" y="1087319"/>
                </a:lnTo>
                <a:lnTo>
                  <a:pt x="88366" y="1140264"/>
                </a:lnTo>
                <a:lnTo>
                  <a:pt x="144525" y="1131800"/>
                </a:lnTo>
                <a:lnTo>
                  <a:pt x="1495933" y="44450"/>
                </a:lnTo>
                <a:lnTo>
                  <a:pt x="1460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5115" y="3711575"/>
            <a:ext cx="257175" cy="1175385"/>
          </a:xfrm>
          <a:custGeom>
            <a:avLst/>
            <a:gdLst/>
            <a:ahLst/>
            <a:cxnLst/>
            <a:rect l="l" t="t" r="r" b="b"/>
            <a:pathLst>
              <a:path w="257175" h="1175385">
                <a:moveTo>
                  <a:pt x="24701" y="918394"/>
                </a:moveTo>
                <a:lnTo>
                  <a:pt x="13983" y="922019"/>
                </a:lnTo>
                <a:lnTo>
                  <a:pt x="5464" y="929596"/>
                </a:lnTo>
                <a:lnTo>
                  <a:pt x="696" y="939482"/>
                </a:lnTo>
                <a:lnTo>
                  <a:pt x="0" y="950416"/>
                </a:lnTo>
                <a:lnTo>
                  <a:pt x="3696" y="961136"/>
                </a:lnTo>
                <a:lnTo>
                  <a:pt x="128283" y="1174877"/>
                </a:lnTo>
                <a:lnTo>
                  <a:pt x="161333" y="1118235"/>
                </a:lnTo>
                <a:lnTo>
                  <a:pt x="99708" y="1118108"/>
                </a:lnTo>
                <a:lnTo>
                  <a:pt x="99720" y="1012395"/>
                </a:lnTo>
                <a:lnTo>
                  <a:pt x="52972" y="932307"/>
                </a:lnTo>
                <a:lnTo>
                  <a:pt x="45469" y="923859"/>
                </a:lnTo>
                <a:lnTo>
                  <a:pt x="35621" y="919114"/>
                </a:lnTo>
                <a:lnTo>
                  <a:pt x="24701" y="918394"/>
                </a:lnTo>
                <a:close/>
              </a:path>
              <a:path w="257175" h="1175385">
                <a:moveTo>
                  <a:pt x="99720" y="1012395"/>
                </a:moveTo>
                <a:lnTo>
                  <a:pt x="99708" y="1118108"/>
                </a:lnTo>
                <a:lnTo>
                  <a:pt x="156858" y="1118235"/>
                </a:lnTo>
                <a:lnTo>
                  <a:pt x="156860" y="1103757"/>
                </a:lnTo>
                <a:lnTo>
                  <a:pt x="103645" y="1103757"/>
                </a:lnTo>
                <a:lnTo>
                  <a:pt x="128347" y="1061438"/>
                </a:lnTo>
                <a:lnTo>
                  <a:pt x="99720" y="1012395"/>
                </a:lnTo>
                <a:close/>
              </a:path>
              <a:path w="257175" h="1175385">
                <a:moveTo>
                  <a:pt x="231993" y="918394"/>
                </a:moveTo>
                <a:lnTo>
                  <a:pt x="156973" y="1012395"/>
                </a:lnTo>
                <a:lnTo>
                  <a:pt x="156858" y="1118235"/>
                </a:lnTo>
                <a:lnTo>
                  <a:pt x="161333" y="1118235"/>
                </a:lnTo>
                <a:lnTo>
                  <a:pt x="252997" y="961136"/>
                </a:lnTo>
                <a:lnTo>
                  <a:pt x="256694" y="950416"/>
                </a:lnTo>
                <a:lnTo>
                  <a:pt x="255998" y="939482"/>
                </a:lnTo>
                <a:lnTo>
                  <a:pt x="251229" y="929596"/>
                </a:lnTo>
                <a:lnTo>
                  <a:pt x="242710" y="922019"/>
                </a:lnTo>
                <a:lnTo>
                  <a:pt x="231993" y="918394"/>
                </a:lnTo>
                <a:close/>
              </a:path>
              <a:path w="257175" h="1175385">
                <a:moveTo>
                  <a:pt x="128347" y="1061438"/>
                </a:moveTo>
                <a:lnTo>
                  <a:pt x="103645" y="1103757"/>
                </a:lnTo>
                <a:lnTo>
                  <a:pt x="153048" y="1103757"/>
                </a:lnTo>
                <a:lnTo>
                  <a:pt x="128347" y="1061438"/>
                </a:lnTo>
                <a:close/>
              </a:path>
              <a:path w="257175" h="1175385">
                <a:moveTo>
                  <a:pt x="156870" y="1012572"/>
                </a:moveTo>
                <a:lnTo>
                  <a:pt x="128347" y="1061438"/>
                </a:lnTo>
                <a:lnTo>
                  <a:pt x="153048" y="1103757"/>
                </a:lnTo>
                <a:lnTo>
                  <a:pt x="156860" y="1103757"/>
                </a:lnTo>
                <a:lnTo>
                  <a:pt x="156870" y="1012572"/>
                </a:lnTo>
                <a:close/>
              </a:path>
              <a:path w="257175" h="1175385">
                <a:moveTo>
                  <a:pt x="156985" y="0"/>
                </a:moveTo>
                <a:lnTo>
                  <a:pt x="99835" y="0"/>
                </a:lnTo>
                <a:lnTo>
                  <a:pt x="99823" y="1012572"/>
                </a:lnTo>
                <a:lnTo>
                  <a:pt x="128347" y="1061438"/>
                </a:lnTo>
                <a:lnTo>
                  <a:pt x="156870" y="1012572"/>
                </a:lnTo>
                <a:lnTo>
                  <a:pt x="15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0821" y="3687953"/>
            <a:ext cx="1692910" cy="1168400"/>
          </a:xfrm>
          <a:custGeom>
            <a:avLst/>
            <a:gdLst/>
            <a:ahLst/>
            <a:cxnLst/>
            <a:rect l="l" t="t" r="r" b="b"/>
            <a:pathLst>
              <a:path w="1692909" h="1168400">
                <a:moveTo>
                  <a:pt x="1449831" y="1093724"/>
                </a:moveTo>
                <a:lnTo>
                  <a:pt x="1438568" y="1095172"/>
                </a:lnTo>
                <a:lnTo>
                  <a:pt x="1429067" y="1100645"/>
                </a:lnTo>
                <a:lnTo>
                  <a:pt x="1422328" y="1109261"/>
                </a:lnTo>
                <a:lnTo>
                  <a:pt x="1419352" y="1120140"/>
                </a:lnTo>
                <a:lnTo>
                  <a:pt x="1420782" y="1131405"/>
                </a:lnTo>
                <a:lnTo>
                  <a:pt x="1426225" y="1140920"/>
                </a:lnTo>
                <a:lnTo>
                  <a:pt x="1434836" y="1147697"/>
                </a:lnTo>
                <a:lnTo>
                  <a:pt x="1445768" y="1150747"/>
                </a:lnTo>
                <a:lnTo>
                  <a:pt x="1692655" y="1168273"/>
                </a:lnTo>
                <a:lnTo>
                  <a:pt x="1688669" y="1159891"/>
                </a:lnTo>
                <a:lnTo>
                  <a:pt x="1629663" y="1159891"/>
                </a:lnTo>
                <a:lnTo>
                  <a:pt x="1542404" y="1100315"/>
                </a:lnTo>
                <a:lnTo>
                  <a:pt x="1449831" y="1093724"/>
                </a:lnTo>
                <a:close/>
              </a:path>
              <a:path w="1692909" h="1168400">
                <a:moveTo>
                  <a:pt x="1542404" y="1100315"/>
                </a:moveTo>
                <a:lnTo>
                  <a:pt x="1629663" y="1159891"/>
                </a:lnTo>
                <a:lnTo>
                  <a:pt x="1637402" y="1148588"/>
                </a:lnTo>
                <a:lnTo>
                  <a:pt x="1620011" y="1148588"/>
                </a:lnTo>
                <a:lnTo>
                  <a:pt x="1598986" y="1104343"/>
                </a:lnTo>
                <a:lnTo>
                  <a:pt x="1542404" y="1100315"/>
                </a:lnTo>
                <a:close/>
              </a:path>
              <a:path w="1692909" h="1168400">
                <a:moveTo>
                  <a:pt x="1559371" y="928447"/>
                </a:moveTo>
                <a:lnTo>
                  <a:pt x="1548383" y="931164"/>
                </a:lnTo>
                <a:lnTo>
                  <a:pt x="1539259" y="938010"/>
                </a:lnTo>
                <a:lnTo>
                  <a:pt x="1533683" y="947451"/>
                </a:lnTo>
                <a:lnTo>
                  <a:pt x="1532060" y="958274"/>
                </a:lnTo>
                <a:lnTo>
                  <a:pt x="1534795" y="969264"/>
                </a:lnTo>
                <a:lnTo>
                  <a:pt x="1574685" y="1053206"/>
                </a:lnTo>
                <a:lnTo>
                  <a:pt x="1661922" y="1112774"/>
                </a:lnTo>
                <a:lnTo>
                  <a:pt x="1629663" y="1159891"/>
                </a:lnTo>
                <a:lnTo>
                  <a:pt x="1688669" y="1159891"/>
                </a:lnTo>
                <a:lnTo>
                  <a:pt x="1586356" y="944753"/>
                </a:lnTo>
                <a:lnTo>
                  <a:pt x="1579584" y="935682"/>
                </a:lnTo>
                <a:lnTo>
                  <a:pt x="1570180" y="930100"/>
                </a:lnTo>
                <a:lnTo>
                  <a:pt x="1559371" y="928447"/>
                </a:lnTo>
                <a:close/>
              </a:path>
              <a:path w="1692909" h="1168400">
                <a:moveTo>
                  <a:pt x="1598986" y="1104343"/>
                </a:moveTo>
                <a:lnTo>
                  <a:pt x="1620011" y="1148588"/>
                </a:lnTo>
                <a:lnTo>
                  <a:pt x="1647825" y="1107821"/>
                </a:lnTo>
                <a:lnTo>
                  <a:pt x="1598986" y="1104343"/>
                </a:lnTo>
                <a:close/>
              </a:path>
              <a:path w="1692909" h="1168400">
                <a:moveTo>
                  <a:pt x="1574685" y="1053206"/>
                </a:moveTo>
                <a:lnTo>
                  <a:pt x="1598986" y="1104343"/>
                </a:lnTo>
                <a:lnTo>
                  <a:pt x="1647825" y="1107821"/>
                </a:lnTo>
                <a:lnTo>
                  <a:pt x="1620011" y="1148588"/>
                </a:lnTo>
                <a:lnTo>
                  <a:pt x="1637402" y="1148588"/>
                </a:lnTo>
                <a:lnTo>
                  <a:pt x="1661922" y="1112774"/>
                </a:lnTo>
                <a:lnTo>
                  <a:pt x="1574685" y="1053206"/>
                </a:lnTo>
                <a:close/>
              </a:path>
              <a:path w="1692909" h="1168400">
                <a:moveTo>
                  <a:pt x="32257" y="0"/>
                </a:moveTo>
                <a:lnTo>
                  <a:pt x="0" y="47244"/>
                </a:lnTo>
                <a:lnTo>
                  <a:pt x="1542404" y="1100315"/>
                </a:lnTo>
                <a:lnTo>
                  <a:pt x="1598986" y="1104343"/>
                </a:lnTo>
                <a:lnTo>
                  <a:pt x="1574685" y="1053206"/>
                </a:lnTo>
                <a:lnTo>
                  <a:pt x="3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87626" y="3551808"/>
            <a:ext cx="65659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letter</a:t>
            </a:r>
            <a:r>
              <a:rPr sz="1400" b="1" spc="-8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1,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letter</a:t>
            </a:r>
            <a:r>
              <a:rPr sz="1400" b="1" spc="-9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2,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letter</a:t>
            </a:r>
            <a:r>
              <a:rPr sz="1400" b="1" spc="-9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8030" y="3635375"/>
            <a:ext cx="317500" cy="273685"/>
          </a:xfrm>
          <a:custGeom>
            <a:avLst/>
            <a:gdLst/>
            <a:ahLst/>
            <a:cxnLst/>
            <a:rect l="l" t="t" r="r" b="b"/>
            <a:pathLst>
              <a:path w="317500" h="273685">
                <a:moveTo>
                  <a:pt x="271808" y="38441"/>
                </a:moveTo>
                <a:lnTo>
                  <a:pt x="242111" y="38720"/>
                </a:lnTo>
                <a:lnTo>
                  <a:pt x="0" y="244220"/>
                </a:lnTo>
                <a:lnTo>
                  <a:pt x="24637" y="273304"/>
                </a:lnTo>
                <a:lnTo>
                  <a:pt x="266684" y="67858"/>
                </a:lnTo>
                <a:lnTo>
                  <a:pt x="271808" y="38441"/>
                </a:lnTo>
                <a:close/>
              </a:path>
              <a:path w="317500" h="273685">
                <a:moveTo>
                  <a:pt x="316303" y="4699"/>
                </a:moveTo>
                <a:lnTo>
                  <a:pt x="282194" y="4699"/>
                </a:lnTo>
                <a:lnTo>
                  <a:pt x="306831" y="33781"/>
                </a:lnTo>
                <a:lnTo>
                  <a:pt x="266684" y="67858"/>
                </a:lnTo>
                <a:lnTo>
                  <a:pt x="250189" y="162560"/>
                </a:lnTo>
                <a:lnTo>
                  <a:pt x="250414" y="170136"/>
                </a:lnTo>
                <a:lnTo>
                  <a:pt x="253412" y="176784"/>
                </a:lnTo>
                <a:lnTo>
                  <a:pt x="258673" y="181812"/>
                </a:lnTo>
                <a:lnTo>
                  <a:pt x="265683" y="184531"/>
                </a:lnTo>
                <a:lnTo>
                  <a:pt x="273262" y="184378"/>
                </a:lnTo>
                <a:lnTo>
                  <a:pt x="279923" y="181403"/>
                </a:lnTo>
                <a:lnTo>
                  <a:pt x="284989" y="176119"/>
                </a:lnTo>
                <a:lnTo>
                  <a:pt x="287781" y="169037"/>
                </a:lnTo>
                <a:lnTo>
                  <a:pt x="316303" y="4699"/>
                </a:lnTo>
                <a:close/>
              </a:path>
              <a:path w="317500" h="273685">
                <a:moveTo>
                  <a:pt x="291769" y="16001"/>
                </a:moveTo>
                <a:lnTo>
                  <a:pt x="275717" y="16001"/>
                </a:lnTo>
                <a:lnTo>
                  <a:pt x="294639" y="38226"/>
                </a:lnTo>
                <a:lnTo>
                  <a:pt x="271808" y="38441"/>
                </a:lnTo>
                <a:lnTo>
                  <a:pt x="266684" y="67858"/>
                </a:lnTo>
                <a:lnTo>
                  <a:pt x="306831" y="33781"/>
                </a:lnTo>
                <a:lnTo>
                  <a:pt x="291769" y="16001"/>
                </a:lnTo>
                <a:close/>
              </a:path>
              <a:path w="317500" h="273685">
                <a:moveTo>
                  <a:pt x="317119" y="0"/>
                </a:moveTo>
                <a:lnTo>
                  <a:pt x="145542" y="1524"/>
                </a:lnTo>
                <a:lnTo>
                  <a:pt x="126618" y="20827"/>
                </a:lnTo>
                <a:lnTo>
                  <a:pt x="128204" y="28176"/>
                </a:lnTo>
                <a:lnTo>
                  <a:pt x="132349" y="34178"/>
                </a:lnTo>
                <a:lnTo>
                  <a:pt x="138424" y="38205"/>
                </a:lnTo>
                <a:lnTo>
                  <a:pt x="145795" y="39624"/>
                </a:lnTo>
                <a:lnTo>
                  <a:pt x="242111" y="38720"/>
                </a:lnTo>
                <a:lnTo>
                  <a:pt x="282194" y="4699"/>
                </a:lnTo>
                <a:lnTo>
                  <a:pt x="316303" y="4699"/>
                </a:lnTo>
                <a:lnTo>
                  <a:pt x="317119" y="0"/>
                </a:lnTo>
                <a:close/>
              </a:path>
              <a:path w="317500" h="273685">
                <a:moveTo>
                  <a:pt x="282194" y="4699"/>
                </a:moveTo>
                <a:lnTo>
                  <a:pt x="242111" y="38720"/>
                </a:lnTo>
                <a:lnTo>
                  <a:pt x="271808" y="38441"/>
                </a:lnTo>
                <a:lnTo>
                  <a:pt x="275717" y="16001"/>
                </a:lnTo>
                <a:lnTo>
                  <a:pt x="291769" y="16001"/>
                </a:lnTo>
                <a:lnTo>
                  <a:pt x="282194" y="4699"/>
                </a:lnTo>
                <a:close/>
              </a:path>
              <a:path w="317500" h="273685">
                <a:moveTo>
                  <a:pt x="275717" y="16001"/>
                </a:moveTo>
                <a:lnTo>
                  <a:pt x="271808" y="38441"/>
                </a:lnTo>
                <a:lnTo>
                  <a:pt x="294639" y="38226"/>
                </a:lnTo>
                <a:lnTo>
                  <a:pt x="275717" y="16001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3634" y="4071366"/>
            <a:ext cx="457834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first  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9151" y="3909948"/>
            <a:ext cx="228600" cy="335280"/>
          </a:xfrm>
          <a:custGeom>
            <a:avLst/>
            <a:gdLst/>
            <a:ahLst/>
            <a:cxnLst/>
            <a:rect l="l" t="t" r="r" b="b"/>
            <a:pathLst>
              <a:path w="228600" h="335279">
                <a:moveTo>
                  <a:pt x="114236" y="59639"/>
                </a:moveTo>
                <a:lnTo>
                  <a:pt x="95228" y="82449"/>
                </a:lnTo>
                <a:lnTo>
                  <a:pt x="95123" y="335025"/>
                </a:lnTo>
                <a:lnTo>
                  <a:pt x="133223" y="335025"/>
                </a:lnTo>
                <a:lnTo>
                  <a:pt x="133244" y="82449"/>
                </a:lnTo>
                <a:lnTo>
                  <a:pt x="114236" y="59639"/>
                </a:lnTo>
                <a:close/>
              </a:path>
              <a:path w="228600" h="335279">
                <a:moveTo>
                  <a:pt x="114300" y="0"/>
                </a:moveTo>
                <a:lnTo>
                  <a:pt x="4318" y="131825"/>
                </a:lnTo>
                <a:lnTo>
                  <a:pt x="730" y="138515"/>
                </a:lnTo>
                <a:lnTo>
                  <a:pt x="0" y="145811"/>
                </a:lnTo>
                <a:lnTo>
                  <a:pt x="2032" y="152846"/>
                </a:lnTo>
                <a:lnTo>
                  <a:pt x="6731" y="158750"/>
                </a:lnTo>
                <a:lnTo>
                  <a:pt x="13420" y="162337"/>
                </a:lnTo>
                <a:lnTo>
                  <a:pt x="20716" y="163068"/>
                </a:lnTo>
                <a:lnTo>
                  <a:pt x="27751" y="161036"/>
                </a:lnTo>
                <a:lnTo>
                  <a:pt x="33654" y="156337"/>
                </a:lnTo>
                <a:lnTo>
                  <a:pt x="95144" y="82549"/>
                </a:lnTo>
                <a:lnTo>
                  <a:pt x="95250" y="29718"/>
                </a:lnTo>
                <a:lnTo>
                  <a:pt x="139064" y="29718"/>
                </a:lnTo>
                <a:lnTo>
                  <a:pt x="114300" y="0"/>
                </a:lnTo>
                <a:close/>
              </a:path>
              <a:path w="228600" h="335279">
                <a:moveTo>
                  <a:pt x="139064" y="29718"/>
                </a:moveTo>
                <a:lnTo>
                  <a:pt x="133350" y="29718"/>
                </a:lnTo>
                <a:lnTo>
                  <a:pt x="133328" y="82549"/>
                </a:lnTo>
                <a:lnTo>
                  <a:pt x="194818" y="156337"/>
                </a:lnTo>
                <a:lnTo>
                  <a:pt x="200721" y="161036"/>
                </a:lnTo>
                <a:lnTo>
                  <a:pt x="207756" y="163068"/>
                </a:lnTo>
                <a:lnTo>
                  <a:pt x="215052" y="162337"/>
                </a:lnTo>
                <a:lnTo>
                  <a:pt x="221741" y="158750"/>
                </a:lnTo>
                <a:lnTo>
                  <a:pt x="226440" y="152846"/>
                </a:lnTo>
                <a:lnTo>
                  <a:pt x="228473" y="145811"/>
                </a:lnTo>
                <a:lnTo>
                  <a:pt x="227742" y="138515"/>
                </a:lnTo>
                <a:lnTo>
                  <a:pt x="224154" y="131825"/>
                </a:lnTo>
                <a:lnTo>
                  <a:pt x="139064" y="29718"/>
                </a:lnTo>
                <a:close/>
              </a:path>
              <a:path w="228600" h="335279">
                <a:moveTo>
                  <a:pt x="133344" y="42037"/>
                </a:moveTo>
                <a:lnTo>
                  <a:pt x="128904" y="42037"/>
                </a:lnTo>
                <a:lnTo>
                  <a:pt x="114236" y="59639"/>
                </a:lnTo>
                <a:lnTo>
                  <a:pt x="133328" y="82549"/>
                </a:lnTo>
                <a:lnTo>
                  <a:pt x="133344" y="42037"/>
                </a:lnTo>
                <a:close/>
              </a:path>
              <a:path w="228600" h="335279">
                <a:moveTo>
                  <a:pt x="133350" y="29718"/>
                </a:moveTo>
                <a:lnTo>
                  <a:pt x="95250" y="29718"/>
                </a:lnTo>
                <a:lnTo>
                  <a:pt x="95228" y="82449"/>
                </a:lnTo>
                <a:lnTo>
                  <a:pt x="114236" y="59639"/>
                </a:lnTo>
                <a:lnTo>
                  <a:pt x="99568" y="42037"/>
                </a:lnTo>
                <a:lnTo>
                  <a:pt x="133344" y="42037"/>
                </a:lnTo>
                <a:lnTo>
                  <a:pt x="133350" y="29718"/>
                </a:lnTo>
                <a:close/>
              </a:path>
              <a:path w="228600" h="335279">
                <a:moveTo>
                  <a:pt x="128904" y="42037"/>
                </a:moveTo>
                <a:lnTo>
                  <a:pt x="99568" y="42037"/>
                </a:lnTo>
                <a:lnTo>
                  <a:pt x="114236" y="59639"/>
                </a:lnTo>
                <a:lnTo>
                  <a:pt x="128904" y="42037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01059" y="4009390"/>
            <a:ext cx="65659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letter</a:t>
            </a:r>
            <a:r>
              <a:rPr sz="1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1,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letter</a:t>
            </a:r>
            <a:r>
              <a:rPr sz="1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letter</a:t>
            </a: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14801" y="4381500"/>
            <a:ext cx="228600" cy="336550"/>
          </a:xfrm>
          <a:custGeom>
            <a:avLst/>
            <a:gdLst/>
            <a:ahLst/>
            <a:cxnLst/>
            <a:rect l="l" t="t" r="r" b="b"/>
            <a:pathLst>
              <a:path w="228600" h="336550">
                <a:moveTo>
                  <a:pt x="20716" y="173561"/>
                </a:moveTo>
                <a:lnTo>
                  <a:pt x="13420" y="174321"/>
                </a:lnTo>
                <a:lnTo>
                  <a:pt x="6731" y="177926"/>
                </a:lnTo>
                <a:lnTo>
                  <a:pt x="2032" y="183810"/>
                </a:lnTo>
                <a:lnTo>
                  <a:pt x="0" y="190801"/>
                </a:lnTo>
                <a:lnTo>
                  <a:pt x="730" y="198054"/>
                </a:lnTo>
                <a:lnTo>
                  <a:pt x="4318" y="204724"/>
                </a:lnTo>
                <a:lnTo>
                  <a:pt x="114300" y="336550"/>
                </a:lnTo>
                <a:lnTo>
                  <a:pt x="139064" y="306831"/>
                </a:lnTo>
                <a:lnTo>
                  <a:pt x="95250" y="306831"/>
                </a:lnTo>
                <a:lnTo>
                  <a:pt x="95144" y="254127"/>
                </a:lnTo>
                <a:lnTo>
                  <a:pt x="33654" y="180339"/>
                </a:lnTo>
                <a:lnTo>
                  <a:pt x="27751" y="175587"/>
                </a:lnTo>
                <a:lnTo>
                  <a:pt x="20716" y="173561"/>
                </a:lnTo>
                <a:close/>
              </a:path>
              <a:path w="228600" h="336550">
                <a:moveTo>
                  <a:pt x="95228" y="254227"/>
                </a:moveTo>
                <a:lnTo>
                  <a:pt x="95250" y="306831"/>
                </a:lnTo>
                <a:lnTo>
                  <a:pt x="133350" y="306831"/>
                </a:lnTo>
                <a:lnTo>
                  <a:pt x="133344" y="294639"/>
                </a:lnTo>
                <a:lnTo>
                  <a:pt x="99568" y="294639"/>
                </a:lnTo>
                <a:lnTo>
                  <a:pt x="114236" y="277037"/>
                </a:lnTo>
                <a:lnTo>
                  <a:pt x="95228" y="254227"/>
                </a:lnTo>
                <a:close/>
              </a:path>
              <a:path w="228600" h="336550">
                <a:moveTo>
                  <a:pt x="207756" y="173561"/>
                </a:moveTo>
                <a:lnTo>
                  <a:pt x="200721" y="175587"/>
                </a:lnTo>
                <a:lnTo>
                  <a:pt x="194818" y="180339"/>
                </a:lnTo>
                <a:lnTo>
                  <a:pt x="133328" y="254127"/>
                </a:lnTo>
                <a:lnTo>
                  <a:pt x="133350" y="306831"/>
                </a:lnTo>
                <a:lnTo>
                  <a:pt x="139064" y="306831"/>
                </a:lnTo>
                <a:lnTo>
                  <a:pt x="224154" y="204724"/>
                </a:lnTo>
                <a:lnTo>
                  <a:pt x="227742" y="198054"/>
                </a:lnTo>
                <a:lnTo>
                  <a:pt x="228473" y="190801"/>
                </a:lnTo>
                <a:lnTo>
                  <a:pt x="226440" y="183810"/>
                </a:lnTo>
                <a:lnTo>
                  <a:pt x="221741" y="177926"/>
                </a:lnTo>
                <a:lnTo>
                  <a:pt x="215052" y="174321"/>
                </a:lnTo>
                <a:lnTo>
                  <a:pt x="207756" y="173561"/>
                </a:lnTo>
                <a:close/>
              </a:path>
              <a:path w="228600" h="336550">
                <a:moveTo>
                  <a:pt x="114236" y="277037"/>
                </a:moveTo>
                <a:lnTo>
                  <a:pt x="99568" y="294639"/>
                </a:lnTo>
                <a:lnTo>
                  <a:pt x="128904" y="294639"/>
                </a:lnTo>
                <a:lnTo>
                  <a:pt x="114236" y="277037"/>
                </a:lnTo>
                <a:close/>
              </a:path>
              <a:path w="228600" h="336550">
                <a:moveTo>
                  <a:pt x="133328" y="254127"/>
                </a:moveTo>
                <a:lnTo>
                  <a:pt x="114236" y="277037"/>
                </a:lnTo>
                <a:lnTo>
                  <a:pt x="128904" y="294639"/>
                </a:lnTo>
                <a:lnTo>
                  <a:pt x="133344" y="294639"/>
                </a:lnTo>
                <a:lnTo>
                  <a:pt x="133328" y="254127"/>
                </a:lnTo>
                <a:close/>
              </a:path>
              <a:path w="228600" h="336550">
                <a:moveTo>
                  <a:pt x="133223" y="0"/>
                </a:moveTo>
                <a:lnTo>
                  <a:pt x="95123" y="0"/>
                </a:lnTo>
                <a:lnTo>
                  <a:pt x="95228" y="254227"/>
                </a:lnTo>
                <a:lnTo>
                  <a:pt x="114236" y="277037"/>
                </a:lnTo>
                <a:lnTo>
                  <a:pt x="133244" y="254227"/>
                </a:lnTo>
                <a:lnTo>
                  <a:pt x="1332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14819" y="3753866"/>
            <a:ext cx="457834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83195" y="4199509"/>
            <a:ext cx="240029" cy="194945"/>
          </a:xfrm>
          <a:custGeom>
            <a:avLst/>
            <a:gdLst/>
            <a:ahLst/>
            <a:cxnLst/>
            <a:rect l="l" t="t" r="r" b="b"/>
            <a:pathLst>
              <a:path w="240029" h="194945">
                <a:moveTo>
                  <a:pt x="162512" y="151382"/>
                </a:moveTo>
                <a:lnTo>
                  <a:pt x="66548" y="156718"/>
                </a:lnTo>
                <a:lnTo>
                  <a:pt x="48513" y="176784"/>
                </a:lnTo>
                <a:lnTo>
                  <a:pt x="50452" y="184118"/>
                </a:lnTo>
                <a:lnTo>
                  <a:pt x="54879" y="189928"/>
                </a:lnTo>
                <a:lnTo>
                  <a:pt x="61140" y="193643"/>
                </a:lnTo>
                <a:lnTo>
                  <a:pt x="68579" y="194691"/>
                </a:lnTo>
                <a:lnTo>
                  <a:pt x="240029" y="185166"/>
                </a:lnTo>
                <a:lnTo>
                  <a:pt x="239446" y="182753"/>
                </a:lnTo>
                <a:lnTo>
                  <a:pt x="204724" y="182753"/>
                </a:lnTo>
                <a:lnTo>
                  <a:pt x="162512" y="151382"/>
                </a:lnTo>
                <a:close/>
              </a:path>
              <a:path w="240029" h="194945">
                <a:moveTo>
                  <a:pt x="192244" y="149728"/>
                </a:moveTo>
                <a:lnTo>
                  <a:pt x="162512" y="151382"/>
                </a:lnTo>
                <a:lnTo>
                  <a:pt x="204724" y="182753"/>
                </a:lnTo>
                <a:lnTo>
                  <a:pt x="212741" y="171958"/>
                </a:lnTo>
                <a:lnTo>
                  <a:pt x="197611" y="171958"/>
                </a:lnTo>
                <a:lnTo>
                  <a:pt x="192244" y="149728"/>
                </a:lnTo>
                <a:close/>
              </a:path>
              <a:path w="240029" h="194945">
                <a:moveTo>
                  <a:pt x="184249" y="4000"/>
                </a:moveTo>
                <a:lnTo>
                  <a:pt x="176656" y="4318"/>
                </a:lnTo>
                <a:lnTo>
                  <a:pt x="169830" y="7481"/>
                </a:lnTo>
                <a:lnTo>
                  <a:pt x="164909" y="12858"/>
                </a:lnTo>
                <a:lnTo>
                  <a:pt x="162369" y="19712"/>
                </a:lnTo>
                <a:lnTo>
                  <a:pt x="162686" y="27305"/>
                </a:lnTo>
                <a:lnTo>
                  <a:pt x="185256" y="120783"/>
                </a:lnTo>
                <a:lnTo>
                  <a:pt x="227456" y="152146"/>
                </a:lnTo>
                <a:lnTo>
                  <a:pt x="204724" y="182753"/>
                </a:lnTo>
                <a:lnTo>
                  <a:pt x="239446" y="182753"/>
                </a:lnTo>
                <a:lnTo>
                  <a:pt x="199644" y="18288"/>
                </a:lnTo>
                <a:lnTo>
                  <a:pt x="196480" y="11461"/>
                </a:lnTo>
                <a:lnTo>
                  <a:pt x="191103" y="6540"/>
                </a:lnTo>
                <a:lnTo>
                  <a:pt x="184249" y="4000"/>
                </a:lnTo>
                <a:close/>
              </a:path>
              <a:path w="240029" h="194945">
                <a:moveTo>
                  <a:pt x="215010" y="148463"/>
                </a:moveTo>
                <a:lnTo>
                  <a:pt x="192244" y="149728"/>
                </a:lnTo>
                <a:lnTo>
                  <a:pt x="197611" y="171958"/>
                </a:lnTo>
                <a:lnTo>
                  <a:pt x="215010" y="148463"/>
                </a:lnTo>
                <a:close/>
              </a:path>
              <a:path w="240029" h="194945">
                <a:moveTo>
                  <a:pt x="222501" y="148463"/>
                </a:moveTo>
                <a:lnTo>
                  <a:pt x="215010" y="148463"/>
                </a:lnTo>
                <a:lnTo>
                  <a:pt x="197611" y="171958"/>
                </a:lnTo>
                <a:lnTo>
                  <a:pt x="212741" y="171958"/>
                </a:lnTo>
                <a:lnTo>
                  <a:pt x="227456" y="152146"/>
                </a:lnTo>
                <a:lnTo>
                  <a:pt x="222501" y="148463"/>
                </a:lnTo>
                <a:close/>
              </a:path>
              <a:path w="240029" h="194945">
                <a:moveTo>
                  <a:pt x="22732" y="0"/>
                </a:moveTo>
                <a:lnTo>
                  <a:pt x="0" y="30607"/>
                </a:lnTo>
                <a:lnTo>
                  <a:pt x="162512" y="151382"/>
                </a:lnTo>
                <a:lnTo>
                  <a:pt x="192244" y="149728"/>
                </a:lnTo>
                <a:lnTo>
                  <a:pt x="185256" y="120783"/>
                </a:lnTo>
                <a:lnTo>
                  <a:pt x="22732" y="0"/>
                </a:lnTo>
                <a:close/>
              </a:path>
              <a:path w="240029" h="194945">
                <a:moveTo>
                  <a:pt x="185256" y="120783"/>
                </a:moveTo>
                <a:lnTo>
                  <a:pt x="192244" y="149728"/>
                </a:lnTo>
                <a:lnTo>
                  <a:pt x="215010" y="148463"/>
                </a:lnTo>
                <a:lnTo>
                  <a:pt x="222501" y="148463"/>
                </a:lnTo>
                <a:lnTo>
                  <a:pt x="185256" y="120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8179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r>
              <a:rPr spc="-5" dirty="0"/>
              <a:t>Function </a:t>
            </a:r>
            <a:r>
              <a:rPr spc="-45" dirty="0"/>
              <a:t>With</a:t>
            </a:r>
            <a:r>
              <a:rPr spc="-85" dirty="0"/>
              <a:t> </a:t>
            </a:r>
            <a:r>
              <a:rPr spc="-5" dirty="0"/>
              <a:t>Parameters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293" y="1833372"/>
            <a:ext cx="722566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a C function, a </a:t>
            </a:r>
            <a:r>
              <a:rPr sz="2600" spc="-5" dirty="0">
                <a:latin typeface="Perpetua"/>
                <a:cs typeface="Perpetua"/>
              </a:rPr>
              <a:t>parameter </a:t>
            </a:r>
            <a:r>
              <a:rPr sz="2600" dirty="0">
                <a:latin typeface="Perpetua"/>
                <a:cs typeface="Perpetua"/>
              </a:rPr>
              <a:t>needs to </a:t>
            </a:r>
            <a:r>
              <a:rPr sz="2600" spc="-5" dirty="0">
                <a:latin typeface="Perpetua"/>
                <a:cs typeface="Perpetua"/>
              </a:rPr>
              <a:t>be </a:t>
            </a:r>
            <a:r>
              <a:rPr sz="2600" dirty="0">
                <a:latin typeface="Perpetua"/>
                <a:cs typeface="Perpetua"/>
              </a:rPr>
              <a:t>defined for</a:t>
            </a:r>
            <a:r>
              <a:rPr sz="2600" spc="-229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each</a:t>
            </a:r>
            <a:endParaRPr sz="2600" dirty="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to be handed </a:t>
            </a:r>
            <a:r>
              <a:rPr sz="2600" spc="-35" dirty="0">
                <a:latin typeface="Perpetua"/>
                <a:cs typeface="Perpetua"/>
              </a:rPr>
              <a:t>by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caller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194" y="2913379"/>
            <a:ext cx="6203950" cy="166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Narrow"/>
                <a:cs typeface="Arial Narrow"/>
              </a:rPr>
              <a:t>void outputFirstLetter(char firstLetter </a:t>
            </a:r>
            <a:r>
              <a:rPr sz="3200" dirty="0">
                <a:latin typeface="Arial Narrow"/>
                <a:cs typeface="Arial Narrow"/>
              </a:rPr>
              <a:t>) {</a:t>
            </a:r>
            <a:endParaRPr sz="32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sz="3200" dirty="0">
                <a:latin typeface="Arial Narrow"/>
                <a:cs typeface="Arial Narrow"/>
              </a:rPr>
              <a:t>printf(“First </a:t>
            </a:r>
            <a:r>
              <a:rPr sz="3200" spc="-5" dirty="0">
                <a:latin typeface="Arial Narrow"/>
                <a:cs typeface="Arial Narrow"/>
              </a:rPr>
              <a:t>letter: %c\n",</a:t>
            </a:r>
            <a:r>
              <a:rPr sz="3200" spc="-60" dirty="0">
                <a:latin typeface="Arial Narrow"/>
                <a:cs typeface="Arial Narrow"/>
              </a:rPr>
              <a:t> </a:t>
            </a:r>
            <a:r>
              <a:rPr sz="3200" spc="-5" dirty="0">
                <a:latin typeface="Arial Narrow"/>
                <a:cs typeface="Arial Narrow"/>
              </a:rPr>
              <a:t>firstLetter);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Arial Narrow"/>
                <a:cs typeface="Arial Narrow"/>
              </a:rPr>
              <a:t>}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7126" y="2959163"/>
            <a:ext cx="2368550" cy="494030"/>
          </a:xfrm>
          <a:custGeom>
            <a:avLst/>
            <a:gdLst/>
            <a:ahLst/>
            <a:cxnLst/>
            <a:rect l="l" t="t" r="r" b="b"/>
            <a:pathLst>
              <a:path w="2368550" h="494029">
                <a:moveTo>
                  <a:pt x="0" y="493712"/>
                </a:moveTo>
                <a:lnTo>
                  <a:pt x="2368550" y="493712"/>
                </a:lnTo>
                <a:lnTo>
                  <a:pt x="2368550" y="0"/>
                </a:lnTo>
                <a:lnTo>
                  <a:pt x="0" y="0"/>
                </a:lnTo>
                <a:lnTo>
                  <a:pt x="0" y="493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7375" y="4699000"/>
            <a:ext cx="5653405" cy="118745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259079">
              <a:lnSpc>
                <a:spcPct val="100000"/>
              </a:lnSpc>
              <a:spcBef>
                <a:spcPts val="335"/>
              </a:spcBef>
            </a:pP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caller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to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this function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needs to hand a  data of type </a:t>
            </a:r>
            <a:r>
              <a:rPr sz="2400" b="1" spc="-25" dirty="0">
                <a:solidFill>
                  <a:srgbClr val="FFFF00"/>
                </a:solidFill>
                <a:latin typeface="Arial Narrow"/>
                <a:cs typeface="Arial Narrow"/>
              </a:rPr>
              <a:t>char.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In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this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function,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the data </a:t>
            </a:r>
            <a:r>
              <a:rPr sz="2400" b="1" spc="-10" dirty="0">
                <a:solidFill>
                  <a:srgbClr val="FFFF00"/>
                </a:solidFill>
                <a:latin typeface="Arial Narrow"/>
                <a:cs typeface="Arial Narrow"/>
              </a:rPr>
              <a:t>is 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kept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in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a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variable named</a:t>
            </a:r>
            <a:r>
              <a:rPr sz="2400" b="1" spc="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firstLetter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9433" y="3470275"/>
            <a:ext cx="356870" cy="1201420"/>
          </a:xfrm>
          <a:custGeom>
            <a:avLst/>
            <a:gdLst/>
            <a:ahLst/>
            <a:cxnLst/>
            <a:rect l="l" t="t" r="r" b="b"/>
            <a:pathLst>
              <a:path w="356870" h="1201420">
                <a:moveTo>
                  <a:pt x="245579" y="180654"/>
                </a:moveTo>
                <a:lnTo>
                  <a:pt x="0" y="1192530"/>
                </a:lnTo>
                <a:lnTo>
                  <a:pt x="37083" y="1201420"/>
                </a:lnTo>
                <a:lnTo>
                  <a:pt x="282636" y="189652"/>
                </a:lnTo>
                <a:lnTo>
                  <a:pt x="245579" y="180654"/>
                </a:lnTo>
                <a:close/>
              </a:path>
              <a:path w="356870" h="1201420">
                <a:moveTo>
                  <a:pt x="346287" y="162179"/>
                </a:moveTo>
                <a:lnTo>
                  <a:pt x="250062" y="162179"/>
                </a:lnTo>
                <a:lnTo>
                  <a:pt x="287146" y="171069"/>
                </a:lnTo>
                <a:lnTo>
                  <a:pt x="282636" y="189652"/>
                </a:lnTo>
                <a:lnTo>
                  <a:pt x="356742" y="207644"/>
                </a:lnTo>
                <a:lnTo>
                  <a:pt x="346287" y="162179"/>
                </a:lnTo>
                <a:close/>
              </a:path>
              <a:path w="356870" h="1201420">
                <a:moveTo>
                  <a:pt x="250062" y="162179"/>
                </a:moveTo>
                <a:lnTo>
                  <a:pt x="245579" y="180654"/>
                </a:lnTo>
                <a:lnTo>
                  <a:pt x="282636" y="189652"/>
                </a:lnTo>
                <a:lnTo>
                  <a:pt x="287146" y="171069"/>
                </a:lnTo>
                <a:lnTo>
                  <a:pt x="250062" y="162179"/>
                </a:lnTo>
                <a:close/>
              </a:path>
              <a:path w="356870" h="1201420">
                <a:moveTo>
                  <a:pt x="308990" y="0"/>
                </a:moveTo>
                <a:lnTo>
                  <a:pt x="171576" y="162687"/>
                </a:lnTo>
                <a:lnTo>
                  <a:pt x="245579" y="180654"/>
                </a:lnTo>
                <a:lnTo>
                  <a:pt x="250062" y="162179"/>
                </a:lnTo>
                <a:lnTo>
                  <a:pt x="346287" y="162179"/>
                </a:lnTo>
                <a:lnTo>
                  <a:pt x="3089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772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1503" y="658547"/>
            <a:ext cx="8229600" cy="731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>
              <a:lnSpc>
                <a:spcPct val="100000"/>
              </a:lnSpc>
            </a:pPr>
            <a:r>
              <a:rPr spc="-5" dirty="0"/>
              <a:t>Function </a:t>
            </a:r>
            <a:r>
              <a:rPr spc="-45" dirty="0"/>
              <a:t>With</a:t>
            </a:r>
            <a:r>
              <a:rPr spc="-80" dirty="0"/>
              <a:t> </a:t>
            </a:r>
            <a:r>
              <a:rPr spc="-5" dirty="0"/>
              <a:t>Parameters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362026"/>
            <a:ext cx="7022465" cy="400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  <a:tab pos="4154804" algn="l"/>
              </a:tabLst>
            </a:pPr>
            <a:r>
              <a:rPr sz="2600" spc="-30" dirty="0">
                <a:latin typeface="Perpetua"/>
                <a:cs typeface="Perpetua"/>
              </a:rPr>
              <a:t>Parameter’s </a:t>
            </a:r>
            <a:r>
              <a:rPr sz="2600" spc="-5" dirty="0">
                <a:latin typeface="Perpetua"/>
                <a:cs typeface="Perpetua"/>
              </a:rPr>
              <a:t>name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optional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	function</a:t>
            </a:r>
            <a:r>
              <a:rPr sz="2600" spc="-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prototype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162050">
              <a:lnSpc>
                <a:spcPct val="100000"/>
              </a:lnSpc>
            </a:pPr>
            <a:r>
              <a:rPr lang="en-US" sz="3200" spc="-5" dirty="0" smtClean="0">
                <a:latin typeface="Arial Narrow"/>
                <a:cs typeface="Arial Narrow"/>
              </a:rPr>
              <a:t>v</a:t>
            </a:r>
            <a:r>
              <a:rPr sz="3200" spc="-5" dirty="0" smtClean="0">
                <a:latin typeface="Arial Narrow"/>
                <a:cs typeface="Arial Narrow"/>
              </a:rPr>
              <a:t>oid </a:t>
            </a:r>
            <a:r>
              <a:rPr sz="3200" spc="-5" dirty="0">
                <a:latin typeface="Arial Narrow"/>
                <a:cs typeface="Arial Narrow"/>
              </a:rPr>
              <a:t>displayArea(int </a:t>
            </a:r>
            <a:r>
              <a:rPr sz="3200" dirty="0">
                <a:latin typeface="Arial Narrow"/>
                <a:cs typeface="Arial Narrow"/>
              </a:rPr>
              <a:t>width, </a:t>
            </a:r>
            <a:r>
              <a:rPr sz="3200" spc="-5" dirty="0">
                <a:latin typeface="Arial Narrow"/>
                <a:cs typeface="Arial Narrow"/>
              </a:rPr>
              <a:t>int height)</a:t>
            </a:r>
            <a:r>
              <a:rPr sz="3200" spc="-20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{</a:t>
            </a:r>
          </a:p>
          <a:p>
            <a:pPr marL="2076450">
              <a:lnSpc>
                <a:spcPct val="100000"/>
              </a:lnSpc>
              <a:spcBef>
                <a:spcPts val="780"/>
              </a:spcBef>
            </a:pPr>
            <a:r>
              <a:rPr sz="3200" dirty="0">
                <a:latin typeface="Arial Narrow"/>
                <a:cs typeface="Arial Narrow"/>
              </a:rPr>
              <a:t>printf(“Area: </a:t>
            </a:r>
            <a:r>
              <a:rPr sz="3200" spc="-10" dirty="0">
                <a:latin typeface="Arial Narrow"/>
                <a:cs typeface="Arial Narrow"/>
              </a:rPr>
              <a:t>%d\n",</a:t>
            </a:r>
            <a:r>
              <a:rPr sz="3200" spc="-20" dirty="0">
                <a:latin typeface="Arial Narrow"/>
                <a:cs typeface="Arial Narrow"/>
              </a:rPr>
              <a:t> </a:t>
            </a:r>
            <a:r>
              <a:rPr sz="3200" spc="-5" dirty="0">
                <a:latin typeface="Arial Narrow"/>
                <a:cs typeface="Arial Narrow"/>
              </a:rPr>
              <a:t>width*height);</a:t>
            </a:r>
            <a:endParaRPr sz="3200" dirty="0">
              <a:latin typeface="Arial Narrow"/>
              <a:cs typeface="Arial Narrow"/>
            </a:endParaRPr>
          </a:p>
          <a:p>
            <a:pPr marL="116205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Arial Narrow"/>
                <a:cs typeface="Arial Narrow"/>
              </a:rPr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A40020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993300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993300"/>
                </a:solidFill>
                <a:latin typeface="Times New Roman"/>
                <a:cs typeface="Times New Roman"/>
              </a:rPr>
              <a:t>following function </a:t>
            </a:r>
            <a:r>
              <a:rPr sz="3200" dirty="0">
                <a:solidFill>
                  <a:srgbClr val="993300"/>
                </a:solidFill>
                <a:latin typeface="Times New Roman"/>
                <a:cs typeface="Times New Roman"/>
              </a:rPr>
              <a:t>prototypes</a:t>
            </a:r>
            <a:r>
              <a:rPr sz="3200" spc="-5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993300"/>
                </a:solidFill>
                <a:latin typeface="Times New Roman"/>
                <a:cs typeface="Times New Roman"/>
              </a:rPr>
              <a:t>are</a:t>
            </a:r>
            <a:r>
              <a:rPr lang="en-US" sz="3200" dirty="0" smtClean="0">
                <a:solidFill>
                  <a:srgbClr val="993300"/>
                </a:solidFill>
                <a:latin typeface="Times New Roman"/>
                <a:cs typeface="Times New Roman"/>
              </a:rPr>
              <a:t> valid: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5486400"/>
            <a:ext cx="5549265" cy="108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Narrow"/>
                <a:cs typeface="Arial Narrow"/>
              </a:rPr>
              <a:t>void displayArea(int </a:t>
            </a:r>
            <a:r>
              <a:rPr sz="3200" dirty="0">
                <a:latin typeface="Arial Narrow"/>
                <a:cs typeface="Arial Narrow"/>
              </a:rPr>
              <a:t>width, </a:t>
            </a:r>
            <a:r>
              <a:rPr sz="3200" spc="-5" dirty="0">
                <a:latin typeface="Arial Narrow"/>
                <a:cs typeface="Arial Narrow"/>
              </a:rPr>
              <a:t>int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-5" dirty="0">
                <a:latin typeface="Arial Narrow"/>
                <a:cs typeface="Arial Narrow"/>
              </a:rPr>
              <a:t>height);</a:t>
            </a:r>
            <a:endParaRPr sz="32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3200" spc="-5" dirty="0">
                <a:latin typeface="Arial Narrow"/>
                <a:cs typeface="Arial Narrow"/>
              </a:rPr>
              <a:t>void displayArea(int,</a:t>
            </a:r>
            <a:r>
              <a:rPr sz="3200" spc="-45" dirty="0">
                <a:latin typeface="Arial Narrow"/>
                <a:cs typeface="Arial Narrow"/>
              </a:rPr>
              <a:t> </a:t>
            </a:r>
            <a:r>
              <a:rPr sz="3200" spc="-5" dirty="0">
                <a:latin typeface="Arial Narrow"/>
                <a:cs typeface="Arial Narrow"/>
              </a:rPr>
              <a:t>int);</a:t>
            </a:r>
            <a:endParaRPr sz="32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772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600" y="519468"/>
            <a:ext cx="8229600" cy="731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>
              <a:lnSpc>
                <a:spcPct val="100000"/>
              </a:lnSpc>
            </a:pPr>
            <a:r>
              <a:rPr spc="-5" dirty="0"/>
              <a:t>Function </a:t>
            </a:r>
            <a:r>
              <a:rPr spc="-45" dirty="0"/>
              <a:t>With</a:t>
            </a:r>
            <a:r>
              <a:rPr spc="-80" dirty="0"/>
              <a:t> </a:t>
            </a:r>
            <a:r>
              <a:rPr spc="-5" dirty="0"/>
              <a:t>Parameters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894" y="1331340"/>
            <a:ext cx="7586345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200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60" dirty="0">
                <a:latin typeface="Perpetua"/>
                <a:cs typeface="Perpetua"/>
              </a:rPr>
              <a:t>Top-down </a:t>
            </a:r>
            <a:r>
              <a:rPr sz="2800" dirty="0">
                <a:latin typeface="Perpetua"/>
                <a:cs typeface="Perpetua"/>
              </a:rPr>
              <a:t>design is a method of </a:t>
            </a:r>
            <a:r>
              <a:rPr sz="2800" spc="-5" dirty="0">
                <a:latin typeface="Perpetua"/>
                <a:cs typeface="Perpetua"/>
              </a:rPr>
              <a:t>building </a:t>
            </a:r>
            <a:r>
              <a:rPr sz="2800" dirty="0">
                <a:latin typeface="Perpetua"/>
                <a:cs typeface="Perpetua"/>
              </a:rPr>
              <a:t>programs based  on solution structures </a:t>
            </a:r>
            <a:r>
              <a:rPr sz="2800" spc="-5" dirty="0">
                <a:latin typeface="Perpetua"/>
                <a:cs typeface="Perpetua"/>
              </a:rPr>
              <a:t>derived </a:t>
            </a:r>
            <a:r>
              <a:rPr sz="2800" spc="-10" dirty="0">
                <a:latin typeface="Perpetua"/>
                <a:cs typeface="Perpetua"/>
              </a:rPr>
              <a:t>from </a:t>
            </a:r>
            <a:r>
              <a:rPr sz="2800" dirty="0">
                <a:latin typeface="Perpetua"/>
                <a:cs typeface="Perpetua"/>
              </a:rPr>
              <a:t>structured  decomposition</a:t>
            </a:r>
            <a:endParaRPr sz="2800">
              <a:latin typeface="Perpetua"/>
              <a:cs typeface="Perpetua"/>
            </a:endParaRPr>
          </a:p>
          <a:p>
            <a:pPr marL="287020" marR="309880" indent="-274320">
              <a:lnSpc>
                <a:spcPct val="119700"/>
              </a:lnSpc>
              <a:spcBef>
                <a:spcPts val="62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Perpetua"/>
                <a:cs typeface="Perpetua"/>
              </a:rPr>
              <a:t>Solution </a:t>
            </a:r>
            <a:r>
              <a:rPr sz="2800" dirty="0">
                <a:latin typeface="Perpetua"/>
                <a:cs typeface="Perpetua"/>
              </a:rPr>
              <a:t>to </a:t>
            </a:r>
            <a:r>
              <a:rPr sz="2800" spc="-20" dirty="0">
                <a:latin typeface="Perpetua"/>
                <a:cs typeface="Perpetua"/>
              </a:rPr>
              <a:t>every </a:t>
            </a:r>
            <a:r>
              <a:rPr sz="2800" spc="-5" dirty="0">
                <a:latin typeface="Perpetua"/>
                <a:cs typeface="Perpetua"/>
              </a:rPr>
              <a:t>sub-problem </a:t>
            </a:r>
            <a:r>
              <a:rPr sz="2800" dirty="0">
                <a:latin typeface="Perpetua"/>
                <a:cs typeface="Perpetua"/>
              </a:rPr>
              <a:t>in the structure </a:t>
            </a:r>
            <a:r>
              <a:rPr sz="2800" spc="25" dirty="0">
                <a:latin typeface="Perpetua"/>
                <a:cs typeface="Perpetua"/>
              </a:rPr>
              <a:t>chart</a:t>
            </a:r>
            <a:r>
              <a:rPr sz="2800" spc="-7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  </a:t>
            </a:r>
            <a:r>
              <a:rPr sz="2800" spc="-10" dirty="0">
                <a:latin typeface="Perpetua"/>
                <a:cs typeface="Perpetua"/>
              </a:rPr>
              <a:t>usually </a:t>
            </a:r>
            <a:r>
              <a:rPr sz="2800" dirty="0">
                <a:latin typeface="Perpetua"/>
                <a:cs typeface="Perpetua"/>
              </a:rPr>
              <a:t>coded </a:t>
            </a:r>
            <a:r>
              <a:rPr sz="2800" spc="-5" dirty="0">
                <a:latin typeface="Perpetua"/>
                <a:cs typeface="Perpetua"/>
              </a:rPr>
              <a:t>as </a:t>
            </a:r>
            <a:r>
              <a:rPr sz="2800" dirty="0">
                <a:latin typeface="Perpetua"/>
                <a:cs typeface="Perpetua"/>
              </a:rPr>
              <a:t>a </a:t>
            </a:r>
            <a:r>
              <a:rPr sz="2800" spc="-5" dirty="0">
                <a:latin typeface="Perpetua"/>
                <a:cs typeface="Perpetua"/>
              </a:rPr>
              <a:t>function </a:t>
            </a:r>
            <a:r>
              <a:rPr sz="2800" dirty="0">
                <a:latin typeface="Perpetua"/>
                <a:cs typeface="Perpetua"/>
              </a:rPr>
              <a:t>in a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program</a:t>
            </a:r>
            <a:endParaRPr sz="28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128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Function is a subprogram </a:t>
            </a:r>
            <a:r>
              <a:rPr sz="2800" spc="5" dirty="0">
                <a:latin typeface="Perpetua"/>
                <a:cs typeface="Perpetua"/>
              </a:rPr>
              <a:t>which </a:t>
            </a:r>
            <a:r>
              <a:rPr sz="2800" spc="10" dirty="0">
                <a:latin typeface="Perpetua"/>
                <a:cs typeface="Perpetua"/>
              </a:rPr>
              <a:t>carries </a:t>
            </a:r>
            <a:r>
              <a:rPr sz="2800" spc="-5" dirty="0">
                <a:latin typeface="Perpetua"/>
                <a:cs typeface="Perpetua"/>
              </a:rPr>
              <a:t>out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9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specific</a:t>
            </a:r>
            <a:endParaRPr sz="280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Perpetua"/>
                <a:cs typeface="Perpetua"/>
              </a:rPr>
              <a:t>task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052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pc="-40" dirty="0"/>
              <a:t>Top-Down</a:t>
            </a:r>
            <a:r>
              <a:rPr spc="-85" dirty="0"/>
              <a:t> </a:t>
            </a:r>
            <a:r>
              <a:rPr dirty="0"/>
              <a:t>Design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298703"/>
            <a:ext cx="17281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369" y="962278"/>
            <a:ext cx="6203950" cy="402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 marR="652145">
              <a:lnSpc>
                <a:spcPct val="120100"/>
              </a:lnSpc>
              <a:spcBef>
                <a:spcPts val="5"/>
              </a:spcBef>
            </a:pPr>
            <a:r>
              <a:rPr sz="2400" spc="-5" dirty="0">
                <a:latin typeface="Arial Narrow"/>
                <a:cs typeface="Arial Narrow"/>
              </a:rPr>
              <a:t>void computeAndOutputArea(int width, </a:t>
            </a:r>
            <a:r>
              <a:rPr sz="2400" dirty="0">
                <a:latin typeface="Arial Narrow"/>
                <a:cs typeface="Arial Narrow"/>
              </a:rPr>
              <a:t>int height);  int main()</a:t>
            </a:r>
            <a:r>
              <a:rPr sz="2400" spc="-12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scanf(“%d%d”, </a:t>
            </a:r>
            <a:r>
              <a:rPr sz="2400" spc="-5" dirty="0">
                <a:latin typeface="Arial Narrow"/>
                <a:cs typeface="Arial Narrow"/>
              </a:rPr>
              <a:t>&amp;rectWidth,</a:t>
            </a:r>
            <a:r>
              <a:rPr sz="2400" spc="1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computeAndOutputArea(rectWidth,</a:t>
            </a:r>
            <a:r>
              <a:rPr sz="2400" spc="8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computeAndOutputArea(int </a:t>
            </a:r>
            <a:r>
              <a:rPr sz="2400" dirty="0">
                <a:latin typeface="Arial Narrow"/>
                <a:cs typeface="Arial Narrow"/>
              </a:rPr>
              <a:t>width, int </a:t>
            </a:r>
            <a:r>
              <a:rPr sz="2400" spc="-5" dirty="0">
                <a:latin typeface="Arial Narrow"/>
                <a:cs typeface="Arial Narrow"/>
              </a:rPr>
              <a:t>height)</a:t>
            </a:r>
            <a:r>
              <a:rPr sz="2400" spc="7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printf(“Area: %d\n",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900" y="1906651"/>
            <a:ext cx="1136650" cy="314325"/>
          </a:xfrm>
          <a:custGeom>
            <a:avLst/>
            <a:gdLst/>
            <a:ahLst/>
            <a:cxnLst/>
            <a:rect l="l" t="t" r="r" b="b"/>
            <a:pathLst>
              <a:path w="1136650" h="314325">
                <a:moveTo>
                  <a:pt x="0" y="314325"/>
                </a:moveTo>
                <a:lnTo>
                  <a:pt x="1136650" y="314325"/>
                </a:lnTo>
                <a:lnTo>
                  <a:pt x="1136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8900" y="1906651"/>
            <a:ext cx="1136650" cy="314325"/>
          </a:xfrm>
          <a:custGeom>
            <a:avLst/>
            <a:gdLst/>
            <a:ahLst/>
            <a:cxnLst/>
            <a:rect l="l" t="t" r="r" b="b"/>
            <a:pathLst>
              <a:path w="1136650" h="314325">
                <a:moveTo>
                  <a:pt x="0" y="314325"/>
                </a:moveTo>
                <a:lnTo>
                  <a:pt x="1136650" y="314325"/>
                </a:lnTo>
                <a:lnTo>
                  <a:pt x="1136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1" y="298703"/>
            <a:ext cx="18805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8369" y="962278"/>
            <a:ext cx="5556885" cy="1245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 marR="5080">
              <a:lnSpc>
                <a:spcPct val="120100"/>
              </a:lnSpc>
              <a:spcBef>
                <a:spcPts val="5"/>
              </a:spcBef>
            </a:pPr>
            <a:r>
              <a:rPr sz="2400" spc="-5" dirty="0">
                <a:latin typeface="Arial Narrow"/>
                <a:cs typeface="Arial Narrow"/>
              </a:rPr>
              <a:t>void computeAndOutputArea(int width, </a:t>
            </a:r>
            <a:r>
              <a:rPr sz="2400" dirty="0">
                <a:latin typeface="Arial Narrow"/>
                <a:cs typeface="Arial Narrow"/>
              </a:rPr>
              <a:t>int height);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0" y="2260600"/>
            <a:ext cx="2821305" cy="35242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5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3150" y="2573273"/>
            <a:ext cx="45599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scanf(“%d%d”, </a:t>
            </a:r>
            <a:r>
              <a:rPr sz="2400" spc="-5" dirty="0">
                <a:latin typeface="Arial Narrow"/>
                <a:cs typeface="Arial Narrow"/>
              </a:rPr>
              <a:t>&amp;rectWidth,</a:t>
            </a:r>
            <a:r>
              <a:rPr sz="2400" spc="1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3401" y="16192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215"/>
              </a:spcBef>
            </a:pPr>
            <a:r>
              <a:rPr sz="2400" spc="5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6101" y="25082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220"/>
              </a:spcBef>
            </a:pPr>
            <a:r>
              <a:rPr sz="2400" spc="5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1351" y="2047240"/>
            <a:ext cx="108140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969" y="3013075"/>
            <a:ext cx="8037195" cy="236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2880">
              <a:lnSpc>
                <a:spcPct val="100000"/>
              </a:lnSpc>
              <a:tabLst>
                <a:tab pos="6883400" algn="l"/>
              </a:tabLst>
            </a:pPr>
            <a:r>
              <a:rPr sz="2400" spc="-5" dirty="0">
                <a:latin typeface="Arial Narrow"/>
                <a:cs typeface="Arial Narrow"/>
              </a:rPr>
              <a:t>computeAndOutputArea(rectWidth,</a:t>
            </a:r>
            <a:r>
              <a:rPr sz="2400" spc="7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	</a:t>
            </a:r>
            <a:r>
              <a:rPr sz="3600" spc="-7" baseline="6944" dirty="0">
                <a:latin typeface="Arial Narrow"/>
                <a:cs typeface="Arial Narrow"/>
              </a:rPr>
              <a:t>rectHeight</a:t>
            </a:r>
            <a:endParaRPr sz="3600" baseline="6944">
              <a:latin typeface="Arial Narrow"/>
              <a:cs typeface="Arial Narrow"/>
            </a:endParaRPr>
          </a:p>
          <a:p>
            <a:pPr marL="53784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53784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computeAndOutputArea(int </a:t>
            </a:r>
            <a:r>
              <a:rPr sz="2400" dirty="0">
                <a:latin typeface="Arial Narrow"/>
                <a:cs typeface="Arial Narrow"/>
              </a:rPr>
              <a:t>width, int </a:t>
            </a:r>
            <a:r>
              <a:rPr sz="2400" spc="-5" dirty="0">
                <a:latin typeface="Arial Narrow"/>
                <a:cs typeface="Arial Narrow"/>
              </a:rPr>
              <a:t>height)</a:t>
            </a:r>
            <a:r>
              <a:rPr sz="2400" spc="7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145288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printf(“Area: %d\n",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53784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900" y="1906651"/>
            <a:ext cx="1136650" cy="314325"/>
          </a:xfrm>
          <a:custGeom>
            <a:avLst/>
            <a:gdLst/>
            <a:ahLst/>
            <a:cxnLst/>
            <a:rect l="l" t="t" r="r" b="b"/>
            <a:pathLst>
              <a:path w="1136650" h="314325">
                <a:moveTo>
                  <a:pt x="0" y="314325"/>
                </a:moveTo>
                <a:lnTo>
                  <a:pt x="1136650" y="314325"/>
                </a:lnTo>
                <a:lnTo>
                  <a:pt x="1136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8900" y="1906651"/>
            <a:ext cx="1136650" cy="314325"/>
          </a:xfrm>
          <a:custGeom>
            <a:avLst/>
            <a:gdLst/>
            <a:ahLst/>
            <a:cxnLst/>
            <a:rect l="l" t="t" r="r" b="b"/>
            <a:pathLst>
              <a:path w="1136650" h="314325">
                <a:moveTo>
                  <a:pt x="0" y="314325"/>
                </a:moveTo>
                <a:lnTo>
                  <a:pt x="1136650" y="314325"/>
                </a:lnTo>
                <a:lnTo>
                  <a:pt x="1136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1119" y="1107059"/>
            <a:ext cx="555688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computeAndOutputArea(int width, </a:t>
            </a:r>
            <a:r>
              <a:rPr sz="2400" dirty="0">
                <a:latin typeface="Arial Narrow"/>
                <a:cs typeface="Arial Narrow"/>
              </a:rPr>
              <a:t>int height);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5901" y="2204720"/>
            <a:ext cx="27686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4151" y="2603563"/>
            <a:ext cx="4772025" cy="3797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r>
              <a:rPr sz="2400" dirty="0">
                <a:latin typeface="Arial Narrow"/>
                <a:cs typeface="Arial Narrow"/>
              </a:rPr>
              <a:t>scanf(“%d%d”, </a:t>
            </a:r>
            <a:r>
              <a:rPr sz="2400" spc="-5" dirty="0">
                <a:latin typeface="Arial Narrow"/>
                <a:cs typeface="Arial Narrow"/>
              </a:rPr>
              <a:t>&amp;rectWidth,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5901" y="2936621"/>
            <a:ext cx="528891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computeAndOutputArea(rectWidth,</a:t>
            </a:r>
            <a:r>
              <a:rPr sz="2400" spc="8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1119" y="3302254"/>
            <a:ext cx="5641340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computeAndOutputArea(int </a:t>
            </a:r>
            <a:r>
              <a:rPr sz="2400" dirty="0">
                <a:latin typeface="Arial Narrow"/>
                <a:cs typeface="Arial Narrow"/>
              </a:rPr>
              <a:t>width, int </a:t>
            </a:r>
            <a:r>
              <a:rPr sz="2400" spc="-5" dirty="0">
                <a:latin typeface="Arial Narrow"/>
                <a:cs typeface="Arial Narrow"/>
              </a:rPr>
              <a:t>height)</a:t>
            </a:r>
            <a:r>
              <a:rPr sz="2400" spc="7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61594" algn="ctr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printf(“Area: %d\n",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3401" y="16192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6101" y="25082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1351" y="2047240"/>
            <a:ext cx="108140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74051" y="2976245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969" y="5045485"/>
            <a:ext cx="37528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9876" y="2935287"/>
            <a:ext cx="5269230" cy="481330"/>
          </a:xfrm>
          <a:custGeom>
            <a:avLst/>
            <a:gdLst/>
            <a:ahLst/>
            <a:cxnLst/>
            <a:rect l="l" t="t" r="r" b="b"/>
            <a:pathLst>
              <a:path w="5269230" h="481329">
                <a:moveTo>
                  <a:pt x="0" y="481012"/>
                </a:moveTo>
                <a:lnTo>
                  <a:pt x="5268849" y="481012"/>
                </a:lnTo>
                <a:lnTo>
                  <a:pt x="5268849" y="0"/>
                </a:lnTo>
                <a:lnTo>
                  <a:pt x="0" y="0"/>
                </a:lnTo>
                <a:lnTo>
                  <a:pt x="0" y="4810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8900" y="1906651"/>
            <a:ext cx="1136650" cy="314325"/>
          </a:xfrm>
          <a:custGeom>
            <a:avLst/>
            <a:gdLst/>
            <a:ahLst/>
            <a:cxnLst/>
            <a:rect l="l" t="t" r="r" b="b"/>
            <a:pathLst>
              <a:path w="1136650" h="314325">
                <a:moveTo>
                  <a:pt x="0" y="314325"/>
                </a:moveTo>
                <a:lnTo>
                  <a:pt x="1136650" y="314325"/>
                </a:lnTo>
                <a:lnTo>
                  <a:pt x="1136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900" y="1906651"/>
            <a:ext cx="1136650" cy="314325"/>
          </a:xfrm>
          <a:custGeom>
            <a:avLst/>
            <a:gdLst/>
            <a:ahLst/>
            <a:cxnLst/>
            <a:rect l="l" t="t" r="r" b="b"/>
            <a:pathLst>
              <a:path w="1136650" h="314325">
                <a:moveTo>
                  <a:pt x="0" y="314325"/>
                </a:moveTo>
                <a:lnTo>
                  <a:pt x="1136650" y="314325"/>
                </a:lnTo>
                <a:lnTo>
                  <a:pt x="1136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1" y="317405"/>
            <a:ext cx="1880552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  <a:tabLst>
                <a:tab pos="6342380" algn="l"/>
              </a:tabLst>
            </a:pPr>
            <a:r>
              <a:rPr spc="-5" dirty="0"/>
              <a:t>computeAndOutputArea(rectWidth,</a:t>
            </a:r>
            <a:r>
              <a:rPr spc="75" dirty="0"/>
              <a:t> </a:t>
            </a:r>
            <a:r>
              <a:rPr spc="-5" dirty="0"/>
              <a:t>rectHeight);	</a:t>
            </a:r>
            <a:r>
              <a:rPr sz="3600" spc="-7" baseline="-10416" dirty="0"/>
              <a:t>rectHeight</a:t>
            </a:r>
            <a:endParaRPr sz="3600" baseline="-10416"/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void computeAndOutputArea(int </a:t>
            </a:r>
            <a:r>
              <a:rPr dirty="0"/>
              <a:t>width, int </a:t>
            </a:r>
            <a:r>
              <a:rPr spc="-5" dirty="0"/>
              <a:t>height)</a:t>
            </a:r>
            <a:r>
              <a:rPr spc="75" dirty="0"/>
              <a:t> </a:t>
            </a:r>
            <a:r>
              <a:rPr dirty="0"/>
              <a:t>{</a:t>
            </a:r>
          </a:p>
          <a:p>
            <a:pPr marL="927100">
              <a:lnSpc>
                <a:spcPct val="100000"/>
              </a:lnSpc>
            </a:pPr>
            <a:r>
              <a:rPr dirty="0"/>
              <a:t>printf(“Area: %d\n", </a:t>
            </a:r>
            <a:r>
              <a:rPr spc="-5" dirty="0"/>
              <a:t>width </a:t>
            </a:r>
            <a:r>
              <a:rPr dirty="0"/>
              <a:t>*</a:t>
            </a:r>
            <a:r>
              <a:rPr spc="-65" dirty="0"/>
              <a:t> </a:t>
            </a:r>
            <a:r>
              <a:rPr spc="-5" dirty="0"/>
              <a:t>height);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4244" y="1092834"/>
            <a:ext cx="555688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computeAndOutputArea(int width, </a:t>
            </a:r>
            <a:r>
              <a:rPr sz="2400" dirty="0">
                <a:latin typeface="Arial Narrow"/>
                <a:cs typeface="Arial Narrow"/>
              </a:rPr>
              <a:t>int height);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025" y="2190496"/>
            <a:ext cx="455993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scanf(“%d%d”, </a:t>
            </a:r>
            <a:r>
              <a:rPr sz="2400" spc="-5" dirty="0">
                <a:latin typeface="Arial Narrow"/>
                <a:cs typeface="Arial Narrow"/>
              </a:rPr>
              <a:t>&amp;rectWidth,</a:t>
            </a:r>
            <a:r>
              <a:rPr sz="2400" spc="1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0125" y="2919412"/>
            <a:ext cx="5313680" cy="452755"/>
          </a:xfrm>
          <a:custGeom>
            <a:avLst/>
            <a:gdLst/>
            <a:ahLst/>
            <a:cxnLst/>
            <a:rect l="l" t="t" r="r" b="b"/>
            <a:pathLst>
              <a:path w="5313680" h="452754">
                <a:moveTo>
                  <a:pt x="0" y="452437"/>
                </a:moveTo>
                <a:lnTo>
                  <a:pt x="5313426" y="452437"/>
                </a:lnTo>
                <a:lnTo>
                  <a:pt x="5313426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53401" y="16192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6101" y="25082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1351" y="2047240"/>
            <a:ext cx="108140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4386" y="2962655"/>
            <a:ext cx="623570" cy="838200"/>
          </a:xfrm>
          <a:custGeom>
            <a:avLst/>
            <a:gdLst/>
            <a:ahLst/>
            <a:cxnLst/>
            <a:rect l="l" t="t" r="r" b="b"/>
            <a:pathLst>
              <a:path w="623569" h="838200">
                <a:moveTo>
                  <a:pt x="76323" y="648576"/>
                </a:moveTo>
                <a:lnTo>
                  <a:pt x="0" y="652653"/>
                </a:lnTo>
                <a:lnTo>
                  <a:pt x="105282" y="837819"/>
                </a:lnTo>
                <a:lnTo>
                  <a:pt x="179363" y="667512"/>
                </a:lnTo>
                <a:lnTo>
                  <a:pt x="77088" y="667512"/>
                </a:lnTo>
                <a:lnTo>
                  <a:pt x="76323" y="648576"/>
                </a:lnTo>
                <a:close/>
              </a:path>
              <a:path w="623569" h="838200">
                <a:moveTo>
                  <a:pt x="114229" y="646552"/>
                </a:moveTo>
                <a:lnTo>
                  <a:pt x="76323" y="648576"/>
                </a:lnTo>
                <a:lnTo>
                  <a:pt x="77088" y="667512"/>
                </a:lnTo>
                <a:lnTo>
                  <a:pt x="115188" y="665734"/>
                </a:lnTo>
                <a:lnTo>
                  <a:pt x="114229" y="646552"/>
                </a:lnTo>
                <a:close/>
              </a:path>
              <a:path w="623569" h="838200">
                <a:moveTo>
                  <a:pt x="190245" y="642493"/>
                </a:moveTo>
                <a:lnTo>
                  <a:pt x="114229" y="646552"/>
                </a:lnTo>
                <a:lnTo>
                  <a:pt x="115188" y="665734"/>
                </a:lnTo>
                <a:lnTo>
                  <a:pt x="77088" y="667512"/>
                </a:lnTo>
                <a:lnTo>
                  <a:pt x="179363" y="667512"/>
                </a:lnTo>
                <a:lnTo>
                  <a:pt x="190245" y="642493"/>
                </a:lnTo>
                <a:close/>
              </a:path>
              <a:path w="623569" h="838200">
                <a:moveTo>
                  <a:pt x="419481" y="0"/>
                </a:moveTo>
                <a:lnTo>
                  <a:pt x="376808" y="2413"/>
                </a:lnTo>
                <a:lnTo>
                  <a:pt x="335914" y="11557"/>
                </a:lnTo>
                <a:lnTo>
                  <a:pt x="297433" y="29210"/>
                </a:lnTo>
                <a:lnTo>
                  <a:pt x="261874" y="57023"/>
                </a:lnTo>
                <a:lnTo>
                  <a:pt x="230505" y="95123"/>
                </a:lnTo>
                <a:lnTo>
                  <a:pt x="202564" y="140843"/>
                </a:lnTo>
                <a:lnTo>
                  <a:pt x="177419" y="192786"/>
                </a:lnTo>
                <a:lnTo>
                  <a:pt x="155066" y="248666"/>
                </a:lnTo>
                <a:lnTo>
                  <a:pt x="135381" y="306197"/>
                </a:lnTo>
                <a:lnTo>
                  <a:pt x="118237" y="363093"/>
                </a:lnTo>
                <a:lnTo>
                  <a:pt x="103758" y="417449"/>
                </a:lnTo>
                <a:lnTo>
                  <a:pt x="92201" y="467868"/>
                </a:lnTo>
                <a:lnTo>
                  <a:pt x="83819" y="518160"/>
                </a:lnTo>
                <a:lnTo>
                  <a:pt x="78739" y="568071"/>
                </a:lnTo>
                <a:lnTo>
                  <a:pt x="76326" y="617728"/>
                </a:lnTo>
                <a:lnTo>
                  <a:pt x="76072" y="642366"/>
                </a:lnTo>
                <a:lnTo>
                  <a:pt x="76323" y="648576"/>
                </a:lnTo>
                <a:lnTo>
                  <a:pt x="114229" y="646552"/>
                </a:lnTo>
                <a:lnTo>
                  <a:pt x="114045" y="642874"/>
                </a:lnTo>
                <a:lnTo>
                  <a:pt x="114426" y="618998"/>
                </a:lnTo>
                <a:lnTo>
                  <a:pt x="116712" y="571373"/>
                </a:lnTo>
                <a:lnTo>
                  <a:pt x="121538" y="523748"/>
                </a:lnTo>
                <a:lnTo>
                  <a:pt x="129412" y="475996"/>
                </a:lnTo>
                <a:lnTo>
                  <a:pt x="140588" y="426974"/>
                </a:lnTo>
                <a:lnTo>
                  <a:pt x="154812" y="373761"/>
                </a:lnTo>
                <a:lnTo>
                  <a:pt x="171576" y="318135"/>
                </a:lnTo>
                <a:lnTo>
                  <a:pt x="190626" y="262255"/>
                </a:lnTo>
                <a:lnTo>
                  <a:pt x="212089" y="208788"/>
                </a:lnTo>
                <a:lnTo>
                  <a:pt x="235712" y="159766"/>
                </a:lnTo>
                <a:lnTo>
                  <a:pt x="261365" y="117475"/>
                </a:lnTo>
                <a:lnTo>
                  <a:pt x="288163" y="84709"/>
                </a:lnTo>
                <a:lnTo>
                  <a:pt x="330326" y="54610"/>
                </a:lnTo>
                <a:lnTo>
                  <a:pt x="380491" y="40259"/>
                </a:lnTo>
                <a:lnTo>
                  <a:pt x="417956" y="38100"/>
                </a:lnTo>
                <a:lnTo>
                  <a:pt x="621066" y="38100"/>
                </a:lnTo>
                <a:lnTo>
                  <a:pt x="554355" y="20447"/>
                </a:lnTo>
                <a:lnTo>
                  <a:pt x="508634" y="10287"/>
                </a:lnTo>
                <a:lnTo>
                  <a:pt x="463550" y="3175"/>
                </a:lnTo>
                <a:lnTo>
                  <a:pt x="441451" y="889"/>
                </a:lnTo>
                <a:lnTo>
                  <a:pt x="419481" y="0"/>
                </a:lnTo>
                <a:close/>
              </a:path>
              <a:path w="623569" h="838200">
                <a:moveTo>
                  <a:pt x="621066" y="38100"/>
                </a:moveTo>
                <a:lnTo>
                  <a:pt x="417956" y="38100"/>
                </a:lnTo>
                <a:lnTo>
                  <a:pt x="437769" y="38862"/>
                </a:lnTo>
                <a:lnTo>
                  <a:pt x="458215" y="40894"/>
                </a:lnTo>
                <a:lnTo>
                  <a:pt x="500761" y="47625"/>
                </a:lnTo>
                <a:lnTo>
                  <a:pt x="544957" y="57404"/>
                </a:lnTo>
                <a:lnTo>
                  <a:pt x="613537" y="75565"/>
                </a:lnTo>
                <a:lnTo>
                  <a:pt x="623443" y="38735"/>
                </a:lnTo>
                <a:lnTo>
                  <a:pt x="621066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969" y="5045485"/>
            <a:ext cx="37528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9876" y="3036887"/>
            <a:ext cx="5342255" cy="379730"/>
          </a:xfrm>
          <a:custGeom>
            <a:avLst/>
            <a:gdLst/>
            <a:ahLst/>
            <a:cxnLst/>
            <a:rect l="l" t="t" r="r" b="b"/>
            <a:pathLst>
              <a:path w="5342255" h="379729">
                <a:moveTo>
                  <a:pt x="0" y="379412"/>
                </a:moveTo>
                <a:lnTo>
                  <a:pt x="5341874" y="379412"/>
                </a:lnTo>
                <a:lnTo>
                  <a:pt x="5341874" y="0"/>
                </a:lnTo>
                <a:lnTo>
                  <a:pt x="0" y="0"/>
                </a:lnTo>
                <a:lnTo>
                  <a:pt x="0" y="3794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8900" y="1906651"/>
            <a:ext cx="1136650" cy="314325"/>
          </a:xfrm>
          <a:custGeom>
            <a:avLst/>
            <a:gdLst/>
            <a:ahLst/>
            <a:cxnLst/>
            <a:rect l="l" t="t" r="r" b="b"/>
            <a:pathLst>
              <a:path w="1136650" h="314325">
                <a:moveTo>
                  <a:pt x="0" y="314325"/>
                </a:moveTo>
                <a:lnTo>
                  <a:pt x="1136650" y="314325"/>
                </a:lnTo>
                <a:lnTo>
                  <a:pt x="1136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900" y="1906651"/>
            <a:ext cx="1136650" cy="314325"/>
          </a:xfrm>
          <a:custGeom>
            <a:avLst/>
            <a:gdLst/>
            <a:ahLst/>
            <a:cxnLst/>
            <a:rect l="l" t="t" r="r" b="b"/>
            <a:pathLst>
              <a:path w="1136650" h="314325">
                <a:moveTo>
                  <a:pt x="0" y="314325"/>
                </a:moveTo>
                <a:lnTo>
                  <a:pt x="1136650" y="314325"/>
                </a:lnTo>
                <a:lnTo>
                  <a:pt x="1136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1" y="317405"/>
            <a:ext cx="1956752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7169" y="1180084"/>
            <a:ext cx="556069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computeAndOutputArea(int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3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7169" y="1911984"/>
            <a:ext cx="122237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1951" y="2277745"/>
            <a:ext cx="456311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scanf(“%d%d”, </a:t>
            </a:r>
            <a:r>
              <a:rPr sz="2400" spc="-5" dirty="0">
                <a:latin typeface="Arial Narrow"/>
                <a:cs typeface="Arial Narrow"/>
              </a:rPr>
              <a:t>&amp;rectWidth,</a:t>
            </a:r>
            <a:r>
              <a:rPr sz="2400" spc="-5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7169" y="3741420"/>
            <a:ext cx="564769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computeAndOutputArea(int </a:t>
            </a:r>
            <a:r>
              <a:rPr sz="2400" spc="-5" dirty="0">
                <a:latin typeface="Arial Narrow"/>
                <a:cs typeface="Arial Narrow"/>
              </a:rPr>
              <a:t>width, </a:t>
            </a:r>
            <a:r>
              <a:rPr sz="2400" dirty="0">
                <a:latin typeface="Arial Narrow"/>
                <a:cs typeface="Arial Narrow"/>
              </a:rPr>
              <a:t>int height)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57150" algn="ctr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printf(“Area: %d\n", width *</a:t>
            </a:r>
            <a:r>
              <a:rPr sz="2400" spc="-11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53401" y="1619250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3401" y="1619250"/>
            <a:ext cx="1254125" cy="444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66101" y="2508250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6101" y="2508250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2455" y="2541015"/>
            <a:ext cx="1644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1351" y="2047240"/>
            <a:ext cx="108140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7169" y="3009646"/>
            <a:ext cx="745299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ts val="2880"/>
              </a:lnSpc>
            </a:pPr>
            <a:r>
              <a:rPr sz="2400" spc="-5" dirty="0">
                <a:latin typeface="Arial Narrow"/>
                <a:cs typeface="Arial Narrow"/>
              </a:rPr>
              <a:t>computeAndOutputArea(rectWidth, rectHeight);</a:t>
            </a:r>
            <a:r>
              <a:rPr sz="2400" spc="430" dirty="0">
                <a:latin typeface="Arial Narrow"/>
                <a:cs typeface="Arial Narrow"/>
              </a:rPr>
              <a:t> </a:t>
            </a:r>
            <a:r>
              <a:rPr sz="3600" spc="-7" baseline="5787" dirty="0">
                <a:latin typeface="Arial Narrow"/>
                <a:cs typeface="Arial Narrow"/>
              </a:rPr>
              <a:t>rectHeight</a:t>
            </a:r>
            <a:endParaRPr sz="3600" baseline="5787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6113" y="3121405"/>
            <a:ext cx="623570" cy="838200"/>
          </a:xfrm>
          <a:custGeom>
            <a:avLst/>
            <a:gdLst/>
            <a:ahLst/>
            <a:cxnLst/>
            <a:rect l="l" t="t" r="r" b="b"/>
            <a:pathLst>
              <a:path w="623569" h="838200">
                <a:moveTo>
                  <a:pt x="76227" y="648655"/>
                </a:moveTo>
                <a:lnTo>
                  <a:pt x="0" y="652780"/>
                </a:lnTo>
                <a:lnTo>
                  <a:pt x="105282" y="837819"/>
                </a:lnTo>
                <a:lnTo>
                  <a:pt x="179252" y="667512"/>
                </a:lnTo>
                <a:lnTo>
                  <a:pt x="77088" y="667512"/>
                </a:lnTo>
                <a:lnTo>
                  <a:pt x="76227" y="648655"/>
                </a:lnTo>
                <a:close/>
              </a:path>
              <a:path w="623569" h="838200">
                <a:moveTo>
                  <a:pt x="114211" y="646600"/>
                </a:moveTo>
                <a:lnTo>
                  <a:pt x="76227" y="648655"/>
                </a:lnTo>
                <a:lnTo>
                  <a:pt x="77088" y="667512"/>
                </a:lnTo>
                <a:lnTo>
                  <a:pt x="115062" y="665734"/>
                </a:lnTo>
                <a:lnTo>
                  <a:pt x="114211" y="646600"/>
                </a:lnTo>
                <a:close/>
              </a:path>
              <a:path w="623569" h="838200">
                <a:moveTo>
                  <a:pt x="190119" y="642493"/>
                </a:moveTo>
                <a:lnTo>
                  <a:pt x="114211" y="646600"/>
                </a:lnTo>
                <a:lnTo>
                  <a:pt x="115062" y="665734"/>
                </a:lnTo>
                <a:lnTo>
                  <a:pt x="77088" y="667512"/>
                </a:lnTo>
                <a:lnTo>
                  <a:pt x="179252" y="667512"/>
                </a:lnTo>
                <a:lnTo>
                  <a:pt x="190119" y="642493"/>
                </a:lnTo>
                <a:close/>
              </a:path>
              <a:path w="623569" h="838200">
                <a:moveTo>
                  <a:pt x="419354" y="0"/>
                </a:moveTo>
                <a:lnTo>
                  <a:pt x="376681" y="2413"/>
                </a:lnTo>
                <a:lnTo>
                  <a:pt x="335788" y="11557"/>
                </a:lnTo>
                <a:lnTo>
                  <a:pt x="297306" y="29210"/>
                </a:lnTo>
                <a:lnTo>
                  <a:pt x="261747" y="57023"/>
                </a:lnTo>
                <a:lnTo>
                  <a:pt x="230378" y="95250"/>
                </a:lnTo>
                <a:lnTo>
                  <a:pt x="202564" y="140970"/>
                </a:lnTo>
                <a:lnTo>
                  <a:pt x="177419" y="192913"/>
                </a:lnTo>
                <a:lnTo>
                  <a:pt x="155067" y="248666"/>
                </a:lnTo>
                <a:lnTo>
                  <a:pt x="135128" y="306197"/>
                </a:lnTo>
                <a:lnTo>
                  <a:pt x="118110" y="363220"/>
                </a:lnTo>
                <a:lnTo>
                  <a:pt x="103631" y="417576"/>
                </a:lnTo>
                <a:lnTo>
                  <a:pt x="91948" y="467995"/>
                </a:lnTo>
                <a:lnTo>
                  <a:pt x="83693" y="518160"/>
                </a:lnTo>
                <a:lnTo>
                  <a:pt x="78612" y="568071"/>
                </a:lnTo>
                <a:lnTo>
                  <a:pt x="76200" y="617728"/>
                </a:lnTo>
                <a:lnTo>
                  <a:pt x="75945" y="642493"/>
                </a:lnTo>
                <a:lnTo>
                  <a:pt x="76227" y="648655"/>
                </a:lnTo>
                <a:lnTo>
                  <a:pt x="114211" y="646600"/>
                </a:lnTo>
                <a:lnTo>
                  <a:pt x="114045" y="642874"/>
                </a:lnTo>
                <a:lnTo>
                  <a:pt x="114300" y="619125"/>
                </a:lnTo>
                <a:lnTo>
                  <a:pt x="116459" y="571373"/>
                </a:lnTo>
                <a:lnTo>
                  <a:pt x="121285" y="523748"/>
                </a:lnTo>
                <a:lnTo>
                  <a:pt x="129159" y="475996"/>
                </a:lnTo>
                <a:lnTo>
                  <a:pt x="140588" y="426974"/>
                </a:lnTo>
                <a:lnTo>
                  <a:pt x="154686" y="373761"/>
                </a:lnTo>
                <a:lnTo>
                  <a:pt x="171323" y="318135"/>
                </a:lnTo>
                <a:lnTo>
                  <a:pt x="190500" y="262382"/>
                </a:lnTo>
                <a:lnTo>
                  <a:pt x="211962" y="208788"/>
                </a:lnTo>
                <a:lnTo>
                  <a:pt x="235585" y="159766"/>
                </a:lnTo>
                <a:lnTo>
                  <a:pt x="261366" y="117475"/>
                </a:lnTo>
                <a:lnTo>
                  <a:pt x="288036" y="84709"/>
                </a:lnTo>
                <a:lnTo>
                  <a:pt x="330200" y="54737"/>
                </a:lnTo>
                <a:lnTo>
                  <a:pt x="380364" y="40386"/>
                </a:lnTo>
                <a:lnTo>
                  <a:pt x="417830" y="38100"/>
                </a:lnTo>
                <a:lnTo>
                  <a:pt x="620946" y="38100"/>
                </a:lnTo>
                <a:lnTo>
                  <a:pt x="577342" y="26416"/>
                </a:lnTo>
                <a:lnTo>
                  <a:pt x="531241" y="15113"/>
                </a:lnTo>
                <a:lnTo>
                  <a:pt x="485775" y="6223"/>
                </a:lnTo>
                <a:lnTo>
                  <a:pt x="441325" y="1016"/>
                </a:lnTo>
                <a:lnTo>
                  <a:pt x="419354" y="0"/>
                </a:lnTo>
                <a:close/>
              </a:path>
              <a:path w="623569" h="838200">
                <a:moveTo>
                  <a:pt x="620946" y="38100"/>
                </a:moveTo>
                <a:lnTo>
                  <a:pt x="417830" y="38100"/>
                </a:lnTo>
                <a:lnTo>
                  <a:pt x="437642" y="38862"/>
                </a:lnTo>
                <a:lnTo>
                  <a:pt x="458088" y="40767"/>
                </a:lnTo>
                <a:lnTo>
                  <a:pt x="500634" y="47625"/>
                </a:lnTo>
                <a:lnTo>
                  <a:pt x="544830" y="57404"/>
                </a:lnTo>
                <a:lnTo>
                  <a:pt x="613410" y="75565"/>
                </a:lnTo>
                <a:lnTo>
                  <a:pt x="623316" y="38735"/>
                </a:lnTo>
                <a:lnTo>
                  <a:pt x="620946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69276" y="40878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69276" y="40878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15630" y="4121150"/>
            <a:ext cx="1644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81976" y="49768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81976" y="49768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20050" y="4500879"/>
            <a:ext cx="6102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82382" y="1842516"/>
            <a:ext cx="755650" cy="2454910"/>
          </a:xfrm>
          <a:custGeom>
            <a:avLst/>
            <a:gdLst/>
            <a:ahLst/>
            <a:cxnLst/>
            <a:rect l="l" t="t" r="r" b="b"/>
            <a:pathLst>
              <a:path w="755650" h="2454910">
                <a:moveTo>
                  <a:pt x="633402" y="2307131"/>
                </a:moveTo>
                <a:lnTo>
                  <a:pt x="570230" y="2349246"/>
                </a:lnTo>
                <a:lnTo>
                  <a:pt x="755142" y="2454910"/>
                </a:lnTo>
                <a:lnTo>
                  <a:pt x="738663" y="2323084"/>
                </a:lnTo>
                <a:lnTo>
                  <a:pt x="644398" y="2323084"/>
                </a:lnTo>
                <a:lnTo>
                  <a:pt x="633402" y="2307131"/>
                </a:lnTo>
                <a:close/>
              </a:path>
              <a:path w="755650" h="2454910">
                <a:moveTo>
                  <a:pt x="665072" y="2286017"/>
                </a:moveTo>
                <a:lnTo>
                  <a:pt x="633402" y="2307131"/>
                </a:lnTo>
                <a:lnTo>
                  <a:pt x="644398" y="2323084"/>
                </a:lnTo>
                <a:lnTo>
                  <a:pt x="675767" y="2301494"/>
                </a:lnTo>
                <a:lnTo>
                  <a:pt x="665072" y="2286017"/>
                </a:lnTo>
                <a:close/>
              </a:path>
              <a:path w="755650" h="2454910">
                <a:moveTo>
                  <a:pt x="728726" y="2243582"/>
                </a:moveTo>
                <a:lnTo>
                  <a:pt x="665072" y="2286017"/>
                </a:lnTo>
                <a:lnTo>
                  <a:pt x="675767" y="2301494"/>
                </a:lnTo>
                <a:lnTo>
                  <a:pt x="644398" y="2323084"/>
                </a:lnTo>
                <a:lnTo>
                  <a:pt x="738663" y="2323084"/>
                </a:lnTo>
                <a:lnTo>
                  <a:pt x="728726" y="2243582"/>
                </a:lnTo>
                <a:close/>
              </a:path>
              <a:path w="755650" h="2454910">
                <a:moveTo>
                  <a:pt x="715518" y="0"/>
                </a:moveTo>
                <a:lnTo>
                  <a:pt x="680847" y="18034"/>
                </a:lnTo>
                <a:lnTo>
                  <a:pt x="508381" y="88264"/>
                </a:lnTo>
                <a:lnTo>
                  <a:pt x="461772" y="107950"/>
                </a:lnTo>
                <a:lnTo>
                  <a:pt x="414147" y="129539"/>
                </a:lnTo>
                <a:lnTo>
                  <a:pt x="366268" y="153035"/>
                </a:lnTo>
                <a:lnTo>
                  <a:pt x="319150" y="178562"/>
                </a:lnTo>
                <a:lnTo>
                  <a:pt x="273303" y="206629"/>
                </a:lnTo>
                <a:lnTo>
                  <a:pt x="229997" y="236982"/>
                </a:lnTo>
                <a:lnTo>
                  <a:pt x="189992" y="270256"/>
                </a:lnTo>
                <a:lnTo>
                  <a:pt x="154050" y="306450"/>
                </a:lnTo>
                <a:lnTo>
                  <a:pt x="123317" y="345694"/>
                </a:lnTo>
                <a:lnTo>
                  <a:pt x="98551" y="388620"/>
                </a:lnTo>
                <a:lnTo>
                  <a:pt x="78740" y="434086"/>
                </a:lnTo>
                <a:lnTo>
                  <a:pt x="61214" y="482726"/>
                </a:lnTo>
                <a:lnTo>
                  <a:pt x="45593" y="534670"/>
                </a:lnTo>
                <a:lnTo>
                  <a:pt x="32258" y="589407"/>
                </a:lnTo>
                <a:lnTo>
                  <a:pt x="21082" y="646938"/>
                </a:lnTo>
                <a:lnTo>
                  <a:pt x="12192" y="706755"/>
                </a:lnTo>
                <a:lnTo>
                  <a:pt x="5715" y="768476"/>
                </a:lnTo>
                <a:lnTo>
                  <a:pt x="1524" y="831976"/>
                </a:lnTo>
                <a:lnTo>
                  <a:pt x="0" y="896874"/>
                </a:lnTo>
                <a:lnTo>
                  <a:pt x="126" y="929767"/>
                </a:lnTo>
                <a:lnTo>
                  <a:pt x="2413" y="996188"/>
                </a:lnTo>
                <a:lnTo>
                  <a:pt x="7620" y="1063117"/>
                </a:lnTo>
                <a:lnTo>
                  <a:pt x="15494" y="1130300"/>
                </a:lnTo>
                <a:lnTo>
                  <a:pt x="26289" y="1197483"/>
                </a:lnTo>
                <a:lnTo>
                  <a:pt x="40259" y="1264412"/>
                </a:lnTo>
                <a:lnTo>
                  <a:pt x="57150" y="1330579"/>
                </a:lnTo>
                <a:lnTo>
                  <a:pt x="77977" y="1396619"/>
                </a:lnTo>
                <a:lnTo>
                  <a:pt x="105410" y="1466088"/>
                </a:lnTo>
                <a:lnTo>
                  <a:pt x="121412" y="1501902"/>
                </a:lnTo>
                <a:lnTo>
                  <a:pt x="138938" y="1538351"/>
                </a:lnTo>
                <a:lnTo>
                  <a:pt x="157607" y="1575435"/>
                </a:lnTo>
                <a:lnTo>
                  <a:pt x="177419" y="1613027"/>
                </a:lnTo>
                <a:lnTo>
                  <a:pt x="198500" y="1651000"/>
                </a:lnTo>
                <a:lnTo>
                  <a:pt x="220472" y="1689354"/>
                </a:lnTo>
                <a:lnTo>
                  <a:pt x="243205" y="1727962"/>
                </a:lnTo>
                <a:lnTo>
                  <a:pt x="266826" y="1766697"/>
                </a:lnTo>
                <a:lnTo>
                  <a:pt x="290957" y="1805432"/>
                </a:lnTo>
                <a:lnTo>
                  <a:pt x="340741" y="1882902"/>
                </a:lnTo>
                <a:lnTo>
                  <a:pt x="391922" y="1959737"/>
                </a:lnTo>
                <a:lnTo>
                  <a:pt x="443357" y="2035302"/>
                </a:lnTo>
                <a:lnTo>
                  <a:pt x="468884" y="2072259"/>
                </a:lnTo>
                <a:lnTo>
                  <a:pt x="494157" y="2108581"/>
                </a:lnTo>
                <a:lnTo>
                  <a:pt x="613410" y="2278126"/>
                </a:lnTo>
                <a:lnTo>
                  <a:pt x="633402" y="2307131"/>
                </a:lnTo>
                <a:lnTo>
                  <a:pt x="665072" y="2286017"/>
                </a:lnTo>
                <a:lnTo>
                  <a:pt x="644525" y="2256282"/>
                </a:lnTo>
                <a:lnTo>
                  <a:pt x="550418" y="2122551"/>
                </a:lnTo>
                <a:lnTo>
                  <a:pt x="474852" y="2013839"/>
                </a:lnTo>
                <a:lnTo>
                  <a:pt x="423545" y="1938655"/>
                </a:lnTo>
                <a:lnTo>
                  <a:pt x="372745" y="1862328"/>
                </a:lnTo>
                <a:lnTo>
                  <a:pt x="323342" y="1785239"/>
                </a:lnTo>
                <a:lnTo>
                  <a:pt x="299339" y="1746885"/>
                </a:lnTo>
                <a:lnTo>
                  <a:pt x="275971" y="1708531"/>
                </a:lnTo>
                <a:lnTo>
                  <a:pt x="253492" y="1670304"/>
                </a:lnTo>
                <a:lnTo>
                  <a:pt x="231775" y="1632585"/>
                </a:lnTo>
                <a:lnTo>
                  <a:pt x="211074" y="1595247"/>
                </a:lnTo>
                <a:lnTo>
                  <a:pt x="191516" y="1558289"/>
                </a:lnTo>
                <a:lnTo>
                  <a:pt x="173227" y="1521968"/>
                </a:lnTo>
                <a:lnTo>
                  <a:pt x="156210" y="1486281"/>
                </a:lnTo>
                <a:lnTo>
                  <a:pt x="140589" y="1451483"/>
                </a:lnTo>
                <a:lnTo>
                  <a:pt x="114173" y="1384554"/>
                </a:lnTo>
                <a:lnTo>
                  <a:pt x="93980" y="1320673"/>
                </a:lnTo>
                <a:lnTo>
                  <a:pt x="77470" y="1256157"/>
                </a:lnTo>
                <a:lnTo>
                  <a:pt x="63881" y="1191006"/>
                </a:lnTo>
                <a:lnTo>
                  <a:pt x="53213" y="1125474"/>
                </a:lnTo>
                <a:lnTo>
                  <a:pt x="45466" y="1059814"/>
                </a:lnTo>
                <a:lnTo>
                  <a:pt x="40513" y="994410"/>
                </a:lnTo>
                <a:lnTo>
                  <a:pt x="38226" y="929513"/>
                </a:lnTo>
                <a:lnTo>
                  <a:pt x="38106" y="896874"/>
                </a:lnTo>
                <a:lnTo>
                  <a:pt x="38481" y="865632"/>
                </a:lnTo>
                <a:lnTo>
                  <a:pt x="41275" y="802894"/>
                </a:lnTo>
                <a:lnTo>
                  <a:pt x="46482" y="741807"/>
                </a:lnTo>
                <a:lnTo>
                  <a:pt x="53975" y="682498"/>
                </a:lnTo>
                <a:lnTo>
                  <a:pt x="63753" y="625475"/>
                </a:lnTo>
                <a:lnTo>
                  <a:pt x="75692" y="571119"/>
                </a:lnTo>
                <a:lnTo>
                  <a:pt x="89535" y="519684"/>
                </a:lnTo>
                <a:lnTo>
                  <a:pt x="105283" y="471424"/>
                </a:lnTo>
                <a:lnTo>
                  <a:pt x="123063" y="426720"/>
                </a:lnTo>
                <a:lnTo>
                  <a:pt x="142367" y="386842"/>
                </a:lnTo>
                <a:lnTo>
                  <a:pt x="167259" y="350012"/>
                </a:lnTo>
                <a:lnTo>
                  <a:pt x="197866" y="315468"/>
                </a:lnTo>
                <a:lnTo>
                  <a:pt x="233299" y="283083"/>
                </a:lnTo>
                <a:lnTo>
                  <a:pt x="272669" y="252984"/>
                </a:lnTo>
                <a:lnTo>
                  <a:pt x="315341" y="225044"/>
                </a:lnTo>
                <a:lnTo>
                  <a:pt x="383032" y="187198"/>
                </a:lnTo>
                <a:lnTo>
                  <a:pt x="429895" y="164211"/>
                </a:lnTo>
                <a:lnTo>
                  <a:pt x="476758" y="143129"/>
                </a:lnTo>
                <a:lnTo>
                  <a:pt x="522732" y="123571"/>
                </a:lnTo>
                <a:lnTo>
                  <a:pt x="665099" y="66421"/>
                </a:lnTo>
                <a:lnTo>
                  <a:pt x="697230" y="52450"/>
                </a:lnTo>
                <a:lnTo>
                  <a:pt x="711453" y="45593"/>
                </a:lnTo>
                <a:lnTo>
                  <a:pt x="724153" y="38988"/>
                </a:lnTo>
                <a:lnTo>
                  <a:pt x="734568" y="33020"/>
                </a:lnTo>
                <a:lnTo>
                  <a:pt x="7155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64626" y="2717926"/>
            <a:ext cx="559435" cy="2570480"/>
          </a:xfrm>
          <a:custGeom>
            <a:avLst/>
            <a:gdLst/>
            <a:ahLst/>
            <a:cxnLst/>
            <a:rect l="l" t="t" r="r" b="b"/>
            <a:pathLst>
              <a:path w="559434" h="2570479">
                <a:moveTo>
                  <a:pt x="49529" y="2362962"/>
                </a:moveTo>
                <a:lnTo>
                  <a:pt x="0" y="2570099"/>
                </a:lnTo>
                <a:lnTo>
                  <a:pt x="195452" y="2485390"/>
                </a:lnTo>
                <a:lnTo>
                  <a:pt x="154733" y="2451227"/>
                </a:lnTo>
                <a:lnTo>
                  <a:pt x="124587" y="2451227"/>
                </a:lnTo>
                <a:lnTo>
                  <a:pt x="95757" y="2426335"/>
                </a:lnTo>
                <a:lnTo>
                  <a:pt x="108056" y="2412065"/>
                </a:lnTo>
                <a:lnTo>
                  <a:pt x="49529" y="2362962"/>
                </a:lnTo>
                <a:close/>
              </a:path>
              <a:path w="559434" h="2570479">
                <a:moveTo>
                  <a:pt x="108056" y="2412065"/>
                </a:moveTo>
                <a:lnTo>
                  <a:pt x="95757" y="2426335"/>
                </a:lnTo>
                <a:lnTo>
                  <a:pt x="124587" y="2451227"/>
                </a:lnTo>
                <a:lnTo>
                  <a:pt x="137204" y="2436520"/>
                </a:lnTo>
                <a:lnTo>
                  <a:pt x="108056" y="2412065"/>
                </a:lnTo>
                <a:close/>
              </a:path>
              <a:path w="559434" h="2570479">
                <a:moveTo>
                  <a:pt x="137204" y="2436520"/>
                </a:moveTo>
                <a:lnTo>
                  <a:pt x="124587" y="2451227"/>
                </a:lnTo>
                <a:lnTo>
                  <a:pt x="154733" y="2451227"/>
                </a:lnTo>
                <a:lnTo>
                  <a:pt x="137204" y="2436520"/>
                </a:lnTo>
                <a:close/>
              </a:path>
              <a:path w="559434" h="2570479">
                <a:moveTo>
                  <a:pt x="108584" y="0"/>
                </a:moveTo>
                <a:lnTo>
                  <a:pt x="75565" y="18923"/>
                </a:lnTo>
                <a:lnTo>
                  <a:pt x="81660" y="29718"/>
                </a:lnTo>
                <a:lnTo>
                  <a:pt x="89026" y="41783"/>
                </a:lnTo>
                <a:lnTo>
                  <a:pt x="116204" y="82550"/>
                </a:lnTo>
                <a:lnTo>
                  <a:pt x="174244" y="164084"/>
                </a:lnTo>
                <a:lnTo>
                  <a:pt x="200532" y="201295"/>
                </a:lnTo>
                <a:lnTo>
                  <a:pt x="227710" y="240919"/>
                </a:lnTo>
                <a:lnTo>
                  <a:pt x="255650" y="282956"/>
                </a:lnTo>
                <a:lnTo>
                  <a:pt x="283718" y="327278"/>
                </a:lnTo>
                <a:lnTo>
                  <a:pt x="311150" y="373634"/>
                </a:lnTo>
                <a:lnTo>
                  <a:pt x="337693" y="421767"/>
                </a:lnTo>
                <a:lnTo>
                  <a:pt x="362839" y="471550"/>
                </a:lnTo>
                <a:lnTo>
                  <a:pt x="385825" y="522986"/>
                </a:lnTo>
                <a:lnTo>
                  <a:pt x="406526" y="575818"/>
                </a:lnTo>
                <a:lnTo>
                  <a:pt x="424306" y="630047"/>
                </a:lnTo>
                <a:lnTo>
                  <a:pt x="438657" y="685419"/>
                </a:lnTo>
                <a:lnTo>
                  <a:pt x="451103" y="744601"/>
                </a:lnTo>
                <a:lnTo>
                  <a:pt x="463042" y="808609"/>
                </a:lnTo>
                <a:lnTo>
                  <a:pt x="474472" y="877062"/>
                </a:lnTo>
                <a:lnTo>
                  <a:pt x="485013" y="948817"/>
                </a:lnTo>
                <a:lnTo>
                  <a:pt x="494538" y="1023493"/>
                </a:lnTo>
                <a:lnTo>
                  <a:pt x="502920" y="1100201"/>
                </a:lnTo>
                <a:lnTo>
                  <a:pt x="509904" y="1178433"/>
                </a:lnTo>
                <a:lnTo>
                  <a:pt x="515366" y="1257427"/>
                </a:lnTo>
                <a:lnTo>
                  <a:pt x="519049" y="1336294"/>
                </a:lnTo>
                <a:lnTo>
                  <a:pt x="521054" y="1413764"/>
                </a:lnTo>
                <a:lnTo>
                  <a:pt x="520951" y="1491996"/>
                </a:lnTo>
                <a:lnTo>
                  <a:pt x="518668" y="1566926"/>
                </a:lnTo>
                <a:lnTo>
                  <a:pt x="514096" y="1639570"/>
                </a:lnTo>
                <a:lnTo>
                  <a:pt x="506856" y="1708658"/>
                </a:lnTo>
                <a:lnTo>
                  <a:pt x="497077" y="1773682"/>
                </a:lnTo>
                <a:lnTo>
                  <a:pt x="484631" y="1834134"/>
                </a:lnTo>
                <a:lnTo>
                  <a:pt x="467995" y="1890903"/>
                </a:lnTo>
                <a:lnTo>
                  <a:pt x="446277" y="1946402"/>
                </a:lnTo>
                <a:lnTo>
                  <a:pt x="420370" y="2001012"/>
                </a:lnTo>
                <a:lnTo>
                  <a:pt x="390651" y="2054352"/>
                </a:lnTo>
                <a:lnTo>
                  <a:pt x="357885" y="2106168"/>
                </a:lnTo>
                <a:lnTo>
                  <a:pt x="322579" y="2156714"/>
                </a:lnTo>
                <a:lnTo>
                  <a:pt x="285496" y="2205736"/>
                </a:lnTo>
                <a:lnTo>
                  <a:pt x="247396" y="2252980"/>
                </a:lnTo>
                <a:lnTo>
                  <a:pt x="209042" y="2298319"/>
                </a:lnTo>
                <a:lnTo>
                  <a:pt x="170815" y="2341880"/>
                </a:lnTo>
                <a:lnTo>
                  <a:pt x="133603" y="2383409"/>
                </a:lnTo>
                <a:lnTo>
                  <a:pt x="115570" y="2403348"/>
                </a:lnTo>
                <a:lnTo>
                  <a:pt x="108056" y="2412065"/>
                </a:lnTo>
                <a:lnTo>
                  <a:pt x="137204" y="2436520"/>
                </a:lnTo>
                <a:lnTo>
                  <a:pt x="143764" y="2428875"/>
                </a:lnTo>
                <a:lnTo>
                  <a:pt x="162051" y="2408809"/>
                </a:lnTo>
                <a:lnTo>
                  <a:pt x="199517" y="2367026"/>
                </a:lnTo>
                <a:lnTo>
                  <a:pt x="237998" y="2322957"/>
                </a:lnTo>
                <a:lnTo>
                  <a:pt x="277114" y="2276856"/>
                </a:lnTo>
                <a:lnTo>
                  <a:pt x="315849" y="2228723"/>
                </a:lnTo>
                <a:lnTo>
                  <a:pt x="353568" y="2178812"/>
                </a:lnTo>
                <a:lnTo>
                  <a:pt x="389763" y="2126869"/>
                </a:lnTo>
                <a:lnTo>
                  <a:pt x="423672" y="2073275"/>
                </a:lnTo>
                <a:lnTo>
                  <a:pt x="454532" y="2017903"/>
                </a:lnTo>
                <a:lnTo>
                  <a:pt x="481583" y="1961007"/>
                </a:lnTo>
                <a:lnTo>
                  <a:pt x="504317" y="1902460"/>
                </a:lnTo>
                <a:lnTo>
                  <a:pt x="521716" y="1842389"/>
                </a:lnTo>
                <a:lnTo>
                  <a:pt x="534797" y="1779905"/>
                </a:lnTo>
                <a:lnTo>
                  <a:pt x="544829" y="1712976"/>
                </a:lnTo>
                <a:lnTo>
                  <a:pt x="552069" y="1642237"/>
                </a:lnTo>
                <a:lnTo>
                  <a:pt x="556768" y="1568323"/>
                </a:lnTo>
                <a:lnTo>
                  <a:pt x="558185" y="1529715"/>
                </a:lnTo>
                <a:lnTo>
                  <a:pt x="559180" y="1413764"/>
                </a:lnTo>
                <a:lnTo>
                  <a:pt x="557149" y="1334516"/>
                </a:lnTo>
                <a:lnTo>
                  <a:pt x="553339" y="1254760"/>
                </a:lnTo>
                <a:lnTo>
                  <a:pt x="547877" y="1175004"/>
                </a:lnTo>
                <a:lnTo>
                  <a:pt x="540766" y="1096137"/>
                </a:lnTo>
                <a:lnTo>
                  <a:pt x="532383" y="1018794"/>
                </a:lnTo>
                <a:lnTo>
                  <a:pt x="527684" y="980821"/>
                </a:lnTo>
                <a:lnTo>
                  <a:pt x="517525" y="906780"/>
                </a:lnTo>
                <a:lnTo>
                  <a:pt x="506475" y="835913"/>
                </a:lnTo>
                <a:lnTo>
                  <a:pt x="494665" y="768858"/>
                </a:lnTo>
                <a:lnTo>
                  <a:pt x="482219" y="706120"/>
                </a:lnTo>
                <a:lnTo>
                  <a:pt x="468629" y="647446"/>
                </a:lnTo>
                <a:lnTo>
                  <a:pt x="451866" y="590296"/>
                </a:lnTo>
                <a:lnTo>
                  <a:pt x="431800" y="534924"/>
                </a:lnTo>
                <a:lnTo>
                  <a:pt x="409067" y="481075"/>
                </a:lnTo>
                <a:lnTo>
                  <a:pt x="371094" y="403351"/>
                </a:lnTo>
                <a:lnTo>
                  <a:pt x="343916" y="354202"/>
                </a:lnTo>
                <a:lnTo>
                  <a:pt x="315975" y="306959"/>
                </a:lnTo>
                <a:lnTo>
                  <a:pt x="287527" y="262127"/>
                </a:lnTo>
                <a:lnTo>
                  <a:pt x="245364" y="199136"/>
                </a:lnTo>
                <a:lnTo>
                  <a:pt x="218313" y="160400"/>
                </a:lnTo>
                <a:lnTo>
                  <a:pt x="180467" y="107187"/>
                </a:lnTo>
                <a:lnTo>
                  <a:pt x="168909" y="91186"/>
                </a:lnTo>
                <a:lnTo>
                  <a:pt x="147574" y="60960"/>
                </a:lnTo>
                <a:lnTo>
                  <a:pt x="138049" y="47117"/>
                </a:lnTo>
                <a:lnTo>
                  <a:pt x="121539" y="22098"/>
                </a:lnTo>
                <a:lnTo>
                  <a:pt x="114807" y="10922"/>
                </a:lnTo>
                <a:lnTo>
                  <a:pt x="1085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6250" y="3319017"/>
            <a:ext cx="210820" cy="469265"/>
          </a:xfrm>
          <a:custGeom>
            <a:avLst/>
            <a:gdLst/>
            <a:ahLst/>
            <a:cxnLst/>
            <a:rect l="l" t="t" r="r" b="b"/>
            <a:pathLst>
              <a:path w="210820" h="469264">
                <a:moveTo>
                  <a:pt x="0" y="332740"/>
                </a:moveTo>
                <a:lnTo>
                  <a:pt x="60325" y="468757"/>
                </a:lnTo>
                <a:lnTo>
                  <a:pt x="183134" y="384810"/>
                </a:lnTo>
                <a:lnTo>
                  <a:pt x="174647" y="382397"/>
                </a:lnTo>
                <a:lnTo>
                  <a:pt x="104648" y="382397"/>
                </a:lnTo>
                <a:lnTo>
                  <a:pt x="68072" y="371983"/>
                </a:lnTo>
                <a:lnTo>
                  <a:pt x="73299" y="353580"/>
                </a:lnTo>
                <a:lnTo>
                  <a:pt x="0" y="332740"/>
                </a:lnTo>
                <a:close/>
              </a:path>
              <a:path w="210820" h="469264">
                <a:moveTo>
                  <a:pt x="73299" y="353580"/>
                </a:moveTo>
                <a:lnTo>
                  <a:pt x="68072" y="371983"/>
                </a:lnTo>
                <a:lnTo>
                  <a:pt x="104648" y="382397"/>
                </a:lnTo>
                <a:lnTo>
                  <a:pt x="109884" y="363983"/>
                </a:lnTo>
                <a:lnTo>
                  <a:pt x="73299" y="353580"/>
                </a:lnTo>
                <a:close/>
              </a:path>
              <a:path w="210820" h="469264">
                <a:moveTo>
                  <a:pt x="109884" y="363983"/>
                </a:moveTo>
                <a:lnTo>
                  <a:pt x="104648" y="382397"/>
                </a:lnTo>
                <a:lnTo>
                  <a:pt x="174647" y="382397"/>
                </a:lnTo>
                <a:lnTo>
                  <a:pt x="109884" y="363983"/>
                </a:lnTo>
                <a:close/>
              </a:path>
              <a:path w="210820" h="469264">
                <a:moveTo>
                  <a:pt x="173736" y="0"/>
                </a:moveTo>
                <a:lnTo>
                  <a:pt x="73299" y="353580"/>
                </a:lnTo>
                <a:lnTo>
                  <a:pt x="109884" y="363983"/>
                </a:lnTo>
                <a:lnTo>
                  <a:pt x="210438" y="10414"/>
                </a:lnTo>
                <a:lnTo>
                  <a:pt x="17373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27190" y="3334003"/>
            <a:ext cx="186055" cy="425450"/>
          </a:xfrm>
          <a:custGeom>
            <a:avLst/>
            <a:gdLst/>
            <a:ahLst/>
            <a:cxnLst/>
            <a:rect l="l" t="t" r="r" b="b"/>
            <a:pathLst>
              <a:path w="186054" h="425450">
                <a:moveTo>
                  <a:pt x="0" y="291719"/>
                </a:moveTo>
                <a:lnTo>
                  <a:pt x="65658" y="425196"/>
                </a:lnTo>
                <a:lnTo>
                  <a:pt x="184311" y="337058"/>
                </a:lnTo>
                <a:lnTo>
                  <a:pt x="106552" y="337058"/>
                </a:lnTo>
                <a:lnTo>
                  <a:pt x="69595" y="328168"/>
                </a:lnTo>
                <a:lnTo>
                  <a:pt x="74079" y="309603"/>
                </a:lnTo>
                <a:lnTo>
                  <a:pt x="0" y="291719"/>
                </a:lnTo>
                <a:close/>
              </a:path>
              <a:path w="186054" h="425450">
                <a:moveTo>
                  <a:pt x="74079" y="309603"/>
                </a:moveTo>
                <a:lnTo>
                  <a:pt x="69595" y="328168"/>
                </a:lnTo>
                <a:lnTo>
                  <a:pt x="106552" y="337058"/>
                </a:lnTo>
                <a:lnTo>
                  <a:pt x="111030" y="318524"/>
                </a:lnTo>
                <a:lnTo>
                  <a:pt x="74079" y="309603"/>
                </a:lnTo>
                <a:close/>
              </a:path>
              <a:path w="186054" h="425450">
                <a:moveTo>
                  <a:pt x="111030" y="318524"/>
                </a:moveTo>
                <a:lnTo>
                  <a:pt x="106552" y="337058"/>
                </a:lnTo>
                <a:lnTo>
                  <a:pt x="184311" y="337058"/>
                </a:lnTo>
                <a:lnTo>
                  <a:pt x="185165" y="336423"/>
                </a:lnTo>
                <a:lnTo>
                  <a:pt x="111030" y="318524"/>
                </a:lnTo>
                <a:close/>
              </a:path>
              <a:path w="186054" h="425450">
                <a:moveTo>
                  <a:pt x="148843" y="0"/>
                </a:moveTo>
                <a:lnTo>
                  <a:pt x="74079" y="309603"/>
                </a:lnTo>
                <a:lnTo>
                  <a:pt x="111030" y="318524"/>
                </a:lnTo>
                <a:lnTo>
                  <a:pt x="185800" y="9017"/>
                </a:lnTo>
                <a:lnTo>
                  <a:pt x="148843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2969" y="5045485"/>
            <a:ext cx="37528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34401" y="5053994"/>
            <a:ext cx="709295" cy="78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>
              <a:lnSpc>
                <a:spcPts val="2535"/>
              </a:lnSpc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ig</a:t>
            </a:r>
            <a:r>
              <a:rPr sz="2400" spc="5" dirty="0">
                <a:latin typeface="Arial Narrow"/>
                <a:cs typeface="Arial Narrow"/>
              </a:rPr>
              <a:t>h</a:t>
            </a:r>
            <a:r>
              <a:rPr sz="2400" dirty="0">
                <a:latin typeface="Arial Narrow"/>
                <a:cs typeface="Arial Narrow"/>
              </a:rPr>
              <a:t>t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4144" y="991234"/>
            <a:ext cx="5556885" cy="197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1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void computeAndOutputArea(int width, </a:t>
            </a: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int main()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</a:t>
            </a:r>
            <a:r>
              <a:rPr sz="2400" spc="-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scanf(“%d%d”, </a:t>
            </a:r>
            <a:r>
              <a:rPr sz="2400" spc="-5" dirty="0">
                <a:latin typeface="Arial Narrow"/>
                <a:cs typeface="Arial Narrow"/>
              </a:rPr>
              <a:t>&amp;rectWidth,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9876" y="3036887"/>
            <a:ext cx="5399405" cy="3797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0"/>
              </a:lnSpc>
            </a:pPr>
            <a:r>
              <a:rPr sz="2400" spc="-5" dirty="0">
                <a:latin typeface="Arial Narrow"/>
                <a:cs typeface="Arial Narrow"/>
              </a:rPr>
              <a:t>computeAndOutputArea(rectWidth,</a:t>
            </a:r>
            <a:r>
              <a:rPr sz="2400" spc="8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144" y="3478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983" y="4284091"/>
            <a:ext cx="1784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144" y="4650104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1" y="298703"/>
            <a:ext cx="1804352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69276" y="40878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81976" y="49768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1976" y="49768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20050" y="4500879"/>
            <a:ext cx="6102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969" y="5045485"/>
            <a:ext cx="101282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Area:</a:t>
            </a:r>
            <a:r>
              <a:rPr sz="2400" b="1" spc="-8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56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34401" y="5053994"/>
            <a:ext cx="709295" cy="78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>
              <a:lnSpc>
                <a:spcPts val="2535"/>
              </a:lnSpc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ig</a:t>
            </a:r>
            <a:r>
              <a:rPr sz="2400" spc="5" dirty="0">
                <a:latin typeface="Arial Narrow"/>
                <a:cs typeface="Arial Narrow"/>
              </a:rPr>
              <a:t>h</a:t>
            </a:r>
            <a:r>
              <a:rPr sz="2400" dirty="0">
                <a:latin typeface="Arial Narrow"/>
                <a:cs typeface="Arial Narrow"/>
              </a:rPr>
              <a:t>t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98587" y="3913187"/>
          <a:ext cx="5875401" cy="739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076"/>
                <a:gridCol w="3803650"/>
                <a:gridCol w="1209675"/>
              </a:tblGrid>
              <a:tr h="360362">
                <a:tc gridSpan="3">
                  <a:txBody>
                    <a:bodyPr/>
                    <a:lstStyle/>
                    <a:p>
                      <a:pPr marL="18415">
                        <a:lnSpc>
                          <a:spcPts val="2845"/>
                        </a:lnSpc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void computeAndOutputArea( int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width, int height)</a:t>
                      </a:r>
                      <a:r>
                        <a:rPr sz="2400" spc="95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{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9412"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775"/>
                        </a:lnSpc>
                      </a:pPr>
                      <a:r>
                        <a:rPr sz="2400" dirty="0">
                          <a:latin typeface="Arial Narrow"/>
                          <a:cs typeface="Arial Narrow"/>
                        </a:rPr>
                        <a:t>printf(“Area: %d\n",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width </a:t>
                      </a:r>
                      <a:r>
                        <a:rPr sz="2400" dirty="0">
                          <a:latin typeface="Arial Narrow"/>
                          <a:cs typeface="Arial Narrow"/>
                        </a:rPr>
                        <a:t>*</a:t>
                      </a:r>
                      <a:r>
                        <a:rPr sz="2400" spc="-6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height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2150" y="1730375"/>
            <a:ext cx="1152525" cy="374650"/>
          </a:xfrm>
          <a:custGeom>
            <a:avLst/>
            <a:gdLst/>
            <a:ahLst/>
            <a:cxnLst/>
            <a:rect l="l" t="t" r="r" b="b"/>
            <a:pathLst>
              <a:path w="1152525" h="374650">
                <a:moveTo>
                  <a:pt x="0" y="374650"/>
                </a:moveTo>
                <a:lnTo>
                  <a:pt x="1152525" y="374650"/>
                </a:lnTo>
                <a:lnTo>
                  <a:pt x="1152525" y="0"/>
                </a:lnTo>
                <a:lnTo>
                  <a:pt x="0" y="0"/>
                </a:lnTo>
                <a:lnTo>
                  <a:pt x="0" y="3746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2150" y="1730375"/>
            <a:ext cx="1152525" cy="374650"/>
          </a:xfrm>
          <a:custGeom>
            <a:avLst/>
            <a:gdLst/>
            <a:ahLst/>
            <a:cxnLst/>
            <a:rect l="l" t="t" r="r" b="b"/>
            <a:pathLst>
              <a:path w="1152525" h="374650">
                <a:moveTo>
                  <a:pt x="0" y="374650"/>
                </a:moveTo>
                <a:lnTo>
                  <a:pt x="1152525" y="374650"/>
                </a:lnTo>
                <a:lnTo>
                  <a:pt x="1152525" y="0"/>
                </a:lnTo>
                <a:lnTo>
                  <a:pt x="0" y="0"/>
                </a:lnTo>
                <a:lnTo>
                  <a:pt x="0" y="374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1294" y="962278"/>
            <a:ext cx="555688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computeAndOutputArea(int width, </a:t>
            </a: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294" y="1694179"/>
            <a:ext cx="122237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6076" y="2060321"/>
            <a:ext cx="455993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</a:pPr>
            <a:r>
              <a:rPr sz="2400" spc="-5" dirty="0">
                <a:latin typeface="Arial Narrow"/>
                <a:cs typeface="Arial Narrow"/>
              </a:rPr>
              <a:t>int rectWidth,</a:t>
            </a:r>
            <a:r>
              <a:rPr sz="2400" spc="2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scanf(“%d%d”, </a:t>
            </a:r>
            <a:r>
              <a:rPr sz="2400" spc="-5" dirty="0">
                <a:latin typeface="Arial Narrow"/>
                <a:cs typeface="Arial Narrow"/>
              </a:rPr>
              <a:t>&amp;rectWidth,</a:t>
            </a:r>
            <a:r>
              <a:rPr sz="2400" spc="1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1294" y="3157854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1294" y="3523615"/>
            <a:ext cx="570992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computeAndOutputArea( int </a:t>
            </a:r>
            <a:r>
              <a:rPr sz="2400" dirty="0">
                <a:latin typeface="Arial Narrow"/>
                <a:cs typeface="Arial Narrow"/>
              </a:rPr>
              <a:t>width, int height) {  printf(“Area: %d\n",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5813" y="298703"/>
            <a:ext cx="170434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812" y="4937125"/>
            <a:ext cx="5629275" cy="1920875"/>
          </a:xfrm>
          <a:custGeom>
            <a:avLst/>
            <a:gdLst/>
            <a:ahLst/>
            <a:cxnLst/>
            <a:rect l="l" t="t" r="r" b="b"/>
            <a:pathLst>
              <a:path w="5629275" h="1920875">
                <a:moveTo>
                  <a:pt x="0" y="1920875"/>
                </a:moveTo>
                <a:lnTo>
                  <a:pt x="5629275" y="1920875"/>
                </a:lnTo>
                <a:lnTo>
                  <a:pt x="5629275" y="0"/>
                </a:lnTo>
                <a:lnTo>
                  <a:pt x="0" y="0"/>
                </a:lnTo>
                <a:lnTo>
                  <a:pt x="0" y="1920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9705" y="3253485"/>
            <a:ext cx="1297940" cy="1053465"/>
          </a:xfrm>
          <a:custGeom>
            <a:avLst/>
            <a:gdLst/>
            <a:ahLst/>
            <a:cxnLst/>
            <a:rect l="l" t="t" r="r" b="b"/>
            <a:pathLst>
              <a:path w="1297940" h="1053464">
                <a:moveTo>
                  <a:pt x="792263" y="68295"/>
                </a:moveTo>
                <a:lnTo>
                  <a:pt x="775624" y="102615"/>
                </a:lnTo>
                <a:lnTo>
                  <a:pt x="852297" y="138684"/>
                </a:lnTo>
                <a:lnTo>
                  <a:pt x="895096" y="159512"/>
                </a:lnTo>
                <a:lnTo>
                  <a:pt x="937387" y="181101"/>
                </a:lnTo>
                <a:lnTo>
                  <a:pt x="978662" y="203580"/>
                </a:lnTo>
                <a:lnTo>
                  <a:pt x="1018032" y="226694"/>
                </a:lnTo>
                <a:lnTo>
                  <a:pt x="1054608" y="250189"/>
                </a:lnTo>
                <a:lnTo>
                  <a:pt x="1088009" y="274192"/>
                </a:lnTo>
                <a:lnTo>
                  <a:pt x="1129665" y="310514"/>
                </a:lnTo>
                <a:lnTo>
                  <a:pt x="1159764" y="347090"/>
                </a:lnTo>
                <a:lnTo>
                  <a:pt x="1184655" y="388874"/>
                </a:lnTo>
                <a:lnTo>
                  <a:pt x="1208024" y="435101"/>
                </a:lnTo>
                <a:lnTo>
                  <a:pt x="1234567" y="502284"/>
                </a:lnTo>
                <a:lnTo>
                  <a:pt x="1249172" y="554355"/>
                </a:lnTo>
                <a:lnTo>
                  <a:pt x="1257553" y="606551"/>
                </a:lnTo>
                <a:lnTo>
                  <a:pt x="1259332" y="640588"/>
                </a:lnTo>
                <a:lnTo>
                  <a:pt x="1258824" y="657351"/>
                </a:lnTo>
                <a:lnTo>
                  <a:pt x="1251712" y="705484"/>
                </a:lnTo>
                <a:lnTo>
                  <a:pt x="1235328" y="750188"/>
                </a:lnTo>
                <a:lnTo>
                  <a:pt x="1208404" y="790320"/>
                </a:lnTo>
                <a:lnTo>
                  <a:pt x="1169162" y="825626"/>
                </a:lnTo>
                <a:lnTo>
                  <a:pt x="1133475" y="846074"/>
                </a:lnTo>
                <a:lnTo>
                  <a:pt x="1086485" y="865251"/>
                </a:lnTo>
                <a:lnTo>
                  <a:pt x="1043177" y="878713"/>
                </a:lnTo>
                <a:lnTo>
                  <a:pt x="994537" y="891286"/>
                </a:lnTo>
                <a:lnTo>
                  <a:pt x="921893" y="907033"/>
                </a:lnTo>
                <a:lnTo>
                  <a:pt x="882903" y="914272"/>
                </a:lnTo>
                <a:lnTo>
                  <a:pt x="800480" y="927862"/>
                </a:lnTo>
                <a:lnTo>
                  <a:pt x="757554" y="934212"/>
                </a:lnTo>
                <a:lnTo>
                  <a:pt x="669544" y="945895"/>
                </a:lnTo>
                <a:lnTo>
                  <a:pt x="489585" y="966215"/>
                </a:lnTo>
                <a:lnTo>
                  <a:pt x="236347" y="990219"/>
                </a:lnTo>
                <a:lnTo>
                  <a:pt x="83439" y="1005077"/>
                </a:lnTo>
                <a:lnTo>
                  <a:pt x="31369" y="1011046"/>
                </a:lnTo>
                <a:lnTo>
                  <a:pt x="19939" y="1012570"/>
                </a:lnTo>
                <a:lnTo>
                  <a:pt x="0" y="1015491"/>
                </a:lnTo>
                <a:lnTo>
                  <a:pt x="5715" y="1053211"/>
                </a:lnTo>
                <a:lnTo>
                  <a:pt x="25400" y="1050289"/>
                </a:lnTo>
                <a:lnTo>
                  <a:pt x="73660" y="1044447"/>
                </a:lnTo>
                <a:lnTo>
                  <a:pt x="133350" y="1038225"/>
                </a:lnTo>
                <a:lnTo>
                  <a:pt x="493395" y="1004062"/>
                </a:lnTo>
                <a:lnTo>
                  <a:pt x="583692" y="994409"/>
                </a:lnTo>
                <a:lnTo>
                  <a:pt x="718693" y="977900"/>
                </a:lnTo>
                <a:lnTo>
                  <a:pt x="762762" y="971931"/>
                </a:lnTo>
                <a:lnTo>
                  <a:pt x="848360" y="958850"/>
                </a:lnTo>
                <a:lnTo>
                  <a:pt x="889253" y="951864"/>
                </a:lnTo>
                <a:lnTo>
                  <a:pt x="928877" y="944371"/>
                </a:lnTo>
                <a:lnTo>
                  <a:pt x="966851" y="936625"/>
                </a:lnTo>
                <a:lnTo>
                  <a:pt x="1037082" y="919861"/>
                </a:lnTo>
                <a:lnTo>
                  <a:pt x="1083945" y="906144"/>
                </a:lnTo>
                <a:lnTo>
                  <a:pt x="1125220" y="891413"/>
                </a:lnTo>
                <a:lnTo>
                  <a:pt x="1160399" y="875157"/>
                </a:lnTo>
                <a:lnTo>
                  <a:pt x="1206500" y="844931"/>
                </a:lnTo>
                <a:lnTo>
                  <a:pt x="1235964" y="816609"/>
                </a:lnTo>
                <a:lnTo>
                  <a:pt x="1259204" y="785368"/>
                </a:lnTo>
                <a:lnTo>
                  <a:pt x="1283080" y="734059"/>
                </a:lnTo>
                <a:lnTo>
                  <a:pt x="1295146" y="679322"/>
                </a:lnTo>
                <a:lnTo>
                  <a:pt x="1297432" y="641857"/>
                </a:lnTo>
                <a:lnTo>
                  <a:pt x="1296924" y="622681"/>
                </a:lnTo>
                <a:lnTo>
                  <a:pt x="1293368" y="584707"/>
                </a:lnTo>
                <a:lnTo>
                  <a:pt x="1286383" y="546734"/>
                </a:lnTo>
                <a:lnTo>
                  <a:pt x="1276730" y="509269"/>
                </a:lnTo>
                <a:lnTo>
                  <a:pt x="1257935" y="455040"/>
                </a:lnTo>
                <a:lnTo>
                  <a:pt x="1226820" y="386969"/>
                </a:lnTo>
                <a:lnTo>
                  <a:pt x="1200912" y="340994"/>
                </a:lnTo>
                <a:lnTo>
                  <a:pt x="1170432" y="298450"/>
                </a:lnTo>
                <a:lnTo>
                  <a:pt x="1143253" y="270890"/>
                </a:lnTo>
                <a:lnTo>
                  <a:pt x="1111758" y="244475"/>
                </a:lnTo>
                <a:lnTo>
                  <a:pt x="1076452" y="218948"/>
                </a:lnTo>
                <a:lnTo>
                  <a:pt x="1038225" y="194310"/>
                </a:lnTo>
                <a:lnTo>
                  <a:pt x="997712" y="170561"/>
                </a:lnTo>
                <a:lnTo>
                  <a:pt x="955548" y="147574"/>
                </a:lnTo>
                <a:lnTo>
                  <a:pt x="912368" y="125602"/>
                </a:lnTo>
                <a:lnTo>
                  <a:pt x="869061" y="104521"/>
                </a:lnTo>
                <a:lnTo>
                  <a:pt x="792263" y="68295"/>
                </a:lnTo>
                <a:close/>
              </a:path>
              <a:path w="1297940" h="1053464">
                <a:moveTo>
                  <a:pt x="825373" y="0"/>
                </a:moveTo>
                <a:lnTo>
                  <a:pt x="612394" y="2539"/>
                </a:lnTo>
                <a:lnTo>
                  <a:pt x="742315" y="171323"/>
                </a:lnTo>
                <a:lnTo>
                  <a:pt x="775624" y="102615"/>
                </a:lnTo>
                <a:lnTo>
                  <a:pt x="758571" y="94614"/>
                </a:lnTo>
                <a:lnTo>
                  <a:pt x="774826" y="60071"/>
                </a:lnTo>
                <a:lnTo>
                  <a:pt x="796250" y="60071"/>
                </a:lnTo>
                <a:lnTo>
                  <a:pt x="825373" y="0"/>
                </a:lnTo>
                <a:close/>
              </a:path>
              <a:path w="1297940" h="1053464">
                <a:moveTo>
                  <a:pt x="774826" y="60071"/>
                </a:moveTo>
                <a:lnTo>
                  <a:pt x="758571" y="94614"/>
                </a:lnTo>
                <a:lnTo>
                  <a:pt x="775624" y="102615"/>
                </a:lnTo>
                <a:lnTo>
                  <a:pt x="792263" y="68295"/>
                </a:lnTo>
                <a:lnTo>
                  <a:pt x="774826" y="60071"/>
                </a:lnTo>
                <a:close/>
              </a:path>
              <a:path w="1297940" h="1053464">
                <a:moveTo>
                  <a:pt x="796250" y="60071"/>
                </a:moveTo>
                <a:lnTo>
                  <a:pt x="774826" y="60071"/>
                </a:lnTo>
                <a:lnTo>
                  <a:pt x="792263" y="68295"/>
                </a:lnTo>
                <a:lnTo>
                  <a:pt x="796250" y="60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53401" y="16192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696363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69" y="5045485"/>
            <a:ext cx="101282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8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Area:</a:t>
            </a:r>
            <a:r>
              <a:rPr sz="2400" b="1" spc="-8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56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320925" y="2503487"/>
          <a:ext cx="658025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126"/>
                <a:gridCol w="58674"/>
                <a:gridCol w="1195451"/>
              </a:tblGrid>
              <a:tr h="325437"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2505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solidFill>
                            <a:srgbClr val="696363"/>
                          </a:solidFill>
                          <a:latin typeface="Arial Narrow"/>
                          <a:cs typeface="Arial Narrow"/>
                        </a:rPr>
                        <a:t>8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24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9062"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260350">
                <a:tc gridSpan="2">
                  <a:txBody>
                    <a:bodyPr/>
                    <a:lstStyle/>
                    <a:p>
                      <a:pPr marL="39370">
                        <a:lnSpc>
                          <a:spcPts val="1614"/>
                        </a:lnSpc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computeAndOutputArea(rectWidth,</a:t>
                      </a:r>
                      <a:r>
                        <a:rPr sz="2400" spc="8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rectHeight);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761351" y="2047240"/>
            <a:ext cx="108140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74051" y="2976245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728" y="1498878"/>
            <a:ext cx="728218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5" dirty="0">
                <a:latin typeface="Perpetua"/>
                <a:cs typeface="Perpetua"/>
              </a:rPr>
              <a:t>structural </a:t>
            </a:r>
            <a:r>
              <a:rPr sz="2600" dirty="0">
                <a:latin typeface="Perpetua"/>
                <a:cs typeface="Perpetua"/>
              </a:rPr>
              <a:t>decomposition, the solution to a</a:t>
            </a:r>
            <a:r>
              <a:rPr sz="2600" spc="-28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sub-problem</a:t>
            </a:r>
          </a:p>
          <a:p>
            <a:pPr marL="287020">
              <a:lnSpc>
                <a:spcPct val="100000"/>
              </a:lnSpc>
            </a:pPr>
            <a:r>
              <a:rPr sz="2600" spc="-35" dirty="0">
                <a:latin typeface="Perpetua"/>
                <a:cs typeface="Perpetua"/>
              </a:rPr>
              <a:t>may </a:t>
            </a:r>
            <a:r>
              <a:rPr sz="2600" spc="10" dirty="0">
                <a:latin typeface="Perpetua"/>
                <a:cs typeface="Perpetua"/>
              </a:rPr>
              <a:t>return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data/info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7900" y="3254438"/>
            <a:ext cx="2498725" cy="944880"/>
          </a:xfrm>
          <a:custGeom>
            <a:avLst/>
            <a:gdLst/>
            <a:ahLst/>
            <a:cxnLst/>
            <a:rect l="l" t="t" r="r" b="b"/>
            <a:pathLst>
              <a:path w="2498725" h="944879">
                <a:moveTo>
                  <a:pt x="0" y="944562"/>
                </a:moveTo>
                <a:lnTo>
                  <a:pt x="2498725" y="944562"/>
                </a:lnTo>
                <a:lnTo>
                  <a:pt x="2498725" y="0"/>
                </a:lnTo>
                <a:lnTo>
                  <a:pt x="0" y="0"/>
                </a:lnTo>
                <a:lnTo>
                  <a:pt x="0" y="944562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7900" y="3254438"/>
            <a:ext cx="2498725" cy="944880"/>
          </a:xfrm>
          <a:custGeom>
            <a:avLst/>
            <a:gdLst/>
            <a:ahLst/>
            <a:cxnLst/>
            <a:rect l="l" t="t" r="r" b="b"/>
            <a:pathLst>
              <a:path w="2498725" h="944879">
                <a:moveTo>
                  <a:pt x="0" y="944562"/>
                </a:moveTo>
                <a:lnTo>
                  <a:pt x="2498725" y="944562"/>
                </a:lnTo>
                <a:lnTo>
                  <a:pt x="2498725" y="0"/>
                </a:lnTo>
                <a:lnTo>
                  <a:pt x="0" y="0"/>
                </a:lnTo>
                <a:lnTo>
                  <a:pt x="0" y="944562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4053" y="3408933"/>
            <a:ext cx="19951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Input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3 letters</a:t>
            </a:r>
            <a:r>
              <a:rPr sz="1800" b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Output first</a:t>
            </a:r>
            <a:r>
              <a:rPr sz="1800" b="1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175" y="5313362"/>
            <a:ext cx="2144395" cy="730250"/>
          </a:xfrm>
          <a:prstGeom prst="rect">
            <a:avLst/>
          </a:prstGeom>
          <a:solidFill>
            <a:srgbClr val="9B2C1F"/>
          </a:solidFill>
          <a:ln w="57150">
            <a:solidFill>
              <a:srgbClr val="FF339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235"/>
              </a:spcBef>
            </a:pP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Read </a:t>
            </a: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3</a:t>
            </a:r>
            <a:r>
              <a:rPr sz="1800" b="1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2426" y="5312568"/>
            <a:ext cx="2616200" cy="697865"/>
          </a:xfrm>
          <a:prstGeom prst="rect">
            <a:avLst/>
          </a:prstGeom>
          <a:solidFill>
            <a:srgbClr val="9B2C1F"/>
          </a:solidFill>
          <a:ln w="57150">
            <a:solidFill>
              <a:srgbClr val="FF3399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240"/>
              </a:spcBef>
            </a:pP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Output first</a:t>
            </a:r>
            <a:r>
              <a:rPr sz="1800" b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9325" y="5326062"/>
            <a:ext cx="2402205" cy="701675"/>
          </a:xfrm>
          <a:prstGeom prst="rect">
            <a:avLst/>
          </a:prstGeom>
          <a:solidFill>
            <a:srgbClr val="9B2C1F"/>
          </a:solidFill>
          <a:ln w="57150">
            <a:solidFill>
              <a:srgbClr val="FF3399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135"/>
              </a:spcBef>
            </a:pPr>
            <a:r>
              <a:rPr sz="1800" b="1" dirty="0">
                <a:solidFill>
                  <a:srgbClr val="660066"/>
                </a:solidFill>
                <a:latin typeface="Arial"/>
                <a:cs typeface="Arial"/>
              </a:rPr>
              <a:t>Find first</a:t>
            </a:r>
            <a:r>
              <a:rPr sz="1800" b="1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66"/>
                </a:solidFill>
                <a:latin typeface="Arial"/>
                <a:cs typeface="Arial"/>
              </a:rPr>
              <a:t>letter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5523" y="4116323"/>
            <a:ext cx="1496060" cy="1211580"/>
          </a:xfrm>
          <a:custGeom>
            <a:avLst/>
            <a:gdLst/>
            <a:ahLst/>
            <a:cxnLst/>
            <a:rect l="l" t="t" r="r" b="b"/>
            <a:pathLst>
              <a:path w="1496060" h="1211579">
                <a:moveTo>
                  <a:pt x="114163" y="961882"/>
                </a:moveTo>
                <a:lnTo>
                  <a:pt x="103489" y="964342"/>
                </a:lnTo>
                <a:lnTo>
                  <a:pt x="94505" y="970660"/>
                </a:lnTo>
                <a:lnTo>
                  <a:pt x="88391" y="980313"/>
                </a:lnTo>
                <a:lnTo>
                  <a:pt x="0" y="1211453"/>
                </a:lnTo>
                <a:lnTo>
                  <a:pt x="88608" y="1198117"/>
                </a:lnTo>
                <a:lnTo>
                  <a:pt x="62102" y="1198117"/>
                </a:lnTo>
                <a:lnTo>
                  <a:pt x="26288" y="1153541"/>
                </a:lnTo>
                <a:lnTo>
                  <a:pt x="108601" y="1087319"/>
                </a:lnTo>
                <a:lnTo>
                  <a:pt x="141731" y="1000632"/>
                </a:lnTo>
                <a:lnTo>
                  <a:pt x="143654" y="989449"/>
                </a:lnTo>
                <a:lnTo>
                  <a:pt x="141208" y="978788"/>
                </a:lnTo>
                <a:lnTo>
                  <a:pt x="134927" y="969843"/>
                </a:lnTo>
                <a:lnTo>
                  <a:pt x="125349" y="963802"/>
                </a:lnTo>
                <a:lnTo>
                  <a:pt x="114163" y="961882"/>
                </a:lnTo>
                <a:close/>
              </a:path>
              <a:path w="1496060" h="1211579">
                <a:moveTo>
                  <a:pt x="108601" y="1087319"/>
                </a:moveTo>
                <a:lnTo>
                  <a:pt x="26288" y="1153541"/>
                </a:lnTo>
                <a:lnTo>
                  <a:pt x="62102" y="1198117"/>
                </a:lnTo>
                <a:lnTo>
                  <a:pt x="77100" y="1186053"/>
                </a:lnTo>
                <a:lnTo>
                  <a:pt x="70865" y="1186053"/>
                </a:lnTo>
                <a:lnTo>
                  <a:pt x="40004" y="1147572"/>
                </a:lnTo>
                <a:lnTo>
                  <a:pt x="88347" y="1140312"/>
                </a:lnTo>
                <a:lnTo>
                  <a:pt x="108601" y="1087319"/>
                </a:lnTo>
                <a:close/>
              </a:path>
              <a:path w="1496060" h="1211579">
                <a:moveTo>
                  <a:pt x="236219" y="1118108"/>
                </a:moveTo>
                <a:lnTo>
                  <a:pt x="144428" y="1131891"/>
                </a:lnTo>
                <a:lnTo>
                  <a:pt x="62102" y="1198117"/>
                </a:lnTo>
                <a:lnTo>
                  <a:pt x="88608" y="1198117"/>
                </a:lnTo>
                <a:lnTo>
                  <a:pt x="244728" y="1174623"/>
                </a:lnTo>
                <a:lnTo>
                  <a:pt x="268731" y="1142111"/>
                </a:lnTo>
                <a:lnTo>
                  <a:pt x="264884" y="1131431"/>
                </a:lnTo>
                <a:lnTo>
                  <a:pt x="257476" y="1123346"/>
                </a:lnTo>
                <a:lnTo>
                  <a:pt x="247568" y="1118643"/>
                </a:lnTo>
                <a:lnTo>
                  <a:pt x="236219" y="1118108"/>
                </a:lnTo>
                <a:close/>
              </a:path>
              <a:path w="1496060" h="1211579">
                <a:moveTo>
                  <a:pt x="88347" y="1140312"/>
                </a:moveTo>
                <a:lnTo>
                  <a:pt x="40004" y="1147572"/>
                </a:lnTo>
                <a:lnTo>
                  <a:pt x="70865" y="1186053"/>
                </a:lnTo>
                <a:lnTo>
                  <a:pt x="88347" y="1140312"/>
                </a:lnTo>
                <a:close/>
              </a:path>
              <a:path w="1496060" h="1211579">
                <a:moveTo>
                  <a:pt x="144428" y="1131891"/>
                </a:moveTo>
                <a:lnTo>
                  <a:pt x="88347" y="1140312"/>
                </a:lnTo>
                <a:lnTo>
                  <a:pt x="70865" y="1186053"/>
                </a:lnTo>
                <a:lnTo>
                  <a:pt x="77100" y="1186053"/>
                </a:lnTo>
                <a:lnTo>
                  <a:pt x="144428" y="1131891"/>
                </a:lnTo>
                <a:close/>
              </a:path>
              <a:path w="1496060" h="1211579">
                <a:moveTo>
                  <a:pt x="1460118" y="0"/>
                </a:moveTo>
                <a:lnTo>
                  <a:pt x="108601" y="1087319"/>
                </a:lnTo>
                <a:lnTo>
                  <a:pt x="88347" y="1140312"/>
                </a:lnTo>
                <a:lnTo>
                  <a:pt x="144428" y="1131891"/>
                </a:lnTo>
                <a:lnTo>
                  <a:pt x="1496060" y="44576"/>
                </a:lnTo>
                <a:lnTo>
                  <a:pt x="1460118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0510" y="4154423"/>
            <a:ext cx="257175" cy="1175385"/>
          </a:xfrm>
          <a:custGeom>
            <a:avLst/>
            <a:gdLst/>
            <a:ahLst/>
            <a:cxnLst/>
            <a:rect l="l" t="t" r="r" b="b"/>
            <a:pathLst>
              <a:path w="257175" h="1175385">
                <a:moveTo>
                  <a:pt x="24632" y="918450"/>
                </a:moveTo>
                <a:lnTo>
                  <a:pt x="13912" y="922146"/>
                </a:lnTo>
                <a:lnTo>
                  <a:pt x="5464" y="929649"/>
                </a:lnTo>
                <a:lnTo>
                  <a:pt x="720" y="939498"/>
                </a:lnTo>
                <a:lnTo>
                  <a:pt x="0" y="950418"/>
                </a:lnTo>
                <a:lnTo>
                  <a:pt x="3625" y="961136"/>
                </a:lnTo>
                <a:lnTo>
                  <a:pt x="128339" y="1175004"/>
                </a:lnTo>
                <a:lnTo>
                  <a:pt x="161443" y="1118235"/>
                </a:lnTo>
                <a:lnTo>
                  <a:pt x="99764" y="1118235"/>
                </a:lnTo>
                <a:lnTo>
                  <a:pt x="99764" y="1012603"/>
                </a:lnTo>
                <a:lnTo>
                  <a:pt x="53028" y="932433"/>
                </a:lnTo>
                <a:lnTo>
                  <a:pt x="45452" y="923915"/>
                </a:lnTo>
                <a:lnTo>
                  <a:pt x="35565" y="919146"/>
                </a:lnTo>
                <a:lnTo>
                  <a:pt x="24632" y="918450"/>
                </a:lnTo>
                <a:close/>
              </a:path>
              <a:path w="257175" h="1175385">
                <a:moveTo>
                  <a:pt x="99764" y="1012603"/>
                </a:moveTo>
                <a:lnTo>
                  <a:pt x="99764" y="1118235"/>
                </a:lnTo>
                <a:lnTo>
                  <a:pt x="156914" y="1118235"/>
                </a:lnTo>
                <a:lnTo>
                  <a:pt x="156914" y="1103884"/>
                </a:lnTo>
                <a:lnTo>
                  <a:pt x="103701" y="1103884"/>
                </a:lnTo>
                <a:lnTo>
                  <a:pt x="128339" y="1061620"/>
                </a:lnTo>
                <a:lnTo>
                  <a:pt x="99764" y="1012603"/>
                </a:lnTo>
                <a:close/>
              </a:path>
              <a:path w="257175" h="1175385">
                <a:moveTo>
                  <a:pt x="232046" y="918450"/>
                </a:moveTo>
                <a:lnTo>
                  <a:pt x="221112" y="919146"/>
                </a:lnTo>
                <a:lnTo>
                  <a:pt x="211226" y="923915"/>
                </a:lnTo>
                <a:lnTo>
                  <a:pt x="203650" y="932433"/>
                </a:lnTo>
                <a:lnTo>
                  <a:pt x="156914" y="1012603"/>
                </a:lnTo>
                <a:lnTo>
                  <a:pt x="156914" y="1118235"/>
                </a:lnTo>
                <a:lnTo>
                  <a:pt x="161443" y="1118235"/>
                </a:lnTo>
                <a:lnTo>
                  <a:pt x="253053" y="961136"/>
                </a:lnTo>
                <a:lnTo>
                  <a:pt x="256678" y="950418"/>
                </a:lnTo>
                <a:lnTo>
                  <a:pt x="255958" y="939498"/>
                </a:lnTo>
                <a:lnTo>
                  <a:pt x="251213" y="929649"/>
                </a:lnTo>
                <a:lnTo>
                  <a:pt x="242766" y="922146"/>
                </a:lnTo>
                <a:lnTo>
                  <a:pt x="232046" y="918450"/>
                </a:lnTo>
                <a:close/>
              </a:path>
              <a:path w="257175" h="1175385">
                <a:moveTo>
                  <a:pt x="128339" y="1061620"/>
                </a:moveTo>
                <a:lnTo>
                  <a:pt x="103701" y="1103884"/>
                </a:lnTo>
                <a:lnTo>
                  <a:pt x="152977" y="1103884"/>
                </a:lnTo>
                <a:lnTo>
                  <a:pt x="128339" y="1061620"/>
                </a:lnTo>
                <a:close/>
              </a:path>
              <a:path w="257175" h="1175385">
                <a:moveTo>
                  <a:pt x="156914" y="1012603"/>
                </a:moveTo>
                <a:lnTo>
                  <a:pt x="128339" y="1061620"/>
                </a:lnTo>
                <a:lnTo>
                  <a:pt x="152977" y="1103884"/>
                </a:lnTo>
                <a:lnTo>
                  <a:pt x="156914" y="1103884"/>
                </a:lnTo>
                <a:lnTo>
                  <a:pt x="156914" y="1012603"/>
                </a:lnTo>
                <a:close/>
              </a:path>
              <a:path w="257175" h="1175385">
                <a:moveTo>
                  <a:pt x="156914" y="0"/>
                </a:moveTo>
                <a:lnTo>
                  <a:pt x="99764" y="0"/>
                </a:lnTo>
                <a:lnTo>
                  <a:pt x="99764" y="1012603"/>
                </a:lnTo>
                <a:lnTo>
                  <a:pt x="128339" y="1061620"/>
                </a:lnTo>
                <a:lnTo>
                  <a:pt x="156914" y="1012603"/>
                </a:lnTo>
                <a:lnTo>
                  <a:pt x="156914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6271" y="4130928"/>
            <a:ext cx="1692910" cy="1168400"/>
          </a:xfrm>
          <a:custGeom>
            <a:avLst/>
            <a:gdLst/>
            <a:ahLst/>
            <a:cxnLst/>
            <a:rect l="l" t="t" r="r" b="b"/>
            <a:pathLst>
              <a:path w="1692909" h="1168400">
                <a:moveTo>
                  <a:pt x="1449831" y="1093597"/>
                </a:moveTo>
                <a:lnTo>
                  <a:pt x="1438566" y="1095101"/>
                </a:lnTo>
                <a:lnTo>
                  <a:pt x="1429051" y="1100582"/>
                </a:lnTo>
                <a:lnTo>
                  <a:pt x="1422274" y="1109206"/>
                </a:lnTo>
                <a:lnTo>
                  <a:pt x="1419225" y="1120140"/>
                </a:lnTo>
                <a:lnTo>
                  <a:pt x="1420675" y="1131403"/>
                </a:lnTo>
                <a:lnTo>
                  <a:pt x="1426162" y="1140904"/>
                </a:lnTo>
                <a:lnTo>
                  <a:pt x="1434816" y="1147643"/>
                </a:lnTo>
                <a:lnTo>
                  <a:pt x="1445768" y="1150620"/>
                </a:lnTo>
                <a:lnTo>
                  <a:pt x="1692528" y="1168273"/>
                </a:lnTo>
                <a:lnTo>
                  <a:pt x="1688547" y="1159891"/>
                </a:lnTo>
                <a:lnTo>
                  <a:pt x="1629663" y="1159891"/>
                </a:lnTo>
                <a:lnTo>
                  <a:pt x="1542208" y="1100174"/>
                </a:lnTo>
                <a:lnTo>
                  <a:pt x="1449831" y="1093597"/>
                </a:lnTo>
                <a:close/>
              </a:path>
              <a:path w="1692909" h="1168400">
                <a:moveTo>
                  <a:pt x="1542208" y="1100174"/>
                </a:moveTo>
                <a:lnTo>
                  <a:pt x="1629663" y="1159891"/>
                </a:lnTo>
                <a:lnTo>
                  <a:pt x="1637437" y="1148461"/>
                </a:lnTo>
                <a:lnTo>
                  <a:pt x="1619884" y="1148461"/>
                </a:lnTo>
                <a:lnTo>
                  <a:pt x="1598839" y="1104206"/>
                </a:lnTo>
                <a:lnTo>
                  <a:pt x="1542208" y="1100174"/>
                </a:lnTo>
                <a:close/>
              </a:path>
              <a:path w="1692909" h="1168400">
                <a:moveTo>
                  <a:pt x="1559264" y="928429"/>
                </a:moveTo>
                <a:lnTo>
                  <a:pt x="1548256" y="931164"/>
                </a:lnTo>
                <a:lnTo>
                  <a:pt x="1539186" y="937956"/>
                </a:lnTo>
                <a:lnTo>
                  <a:pt x="1533604" y="947404"/>
                </a:lnTo>
                <a:lnTo>
                  <a:pt x="1531951" y="958256"/>
                </a:lnTo>
                <a:lnTo>
                  <a:pt x="1534668" y="969264"/>
                </a:lnTo>
                <a:lnTo>
                  <a:pt x="1574515" y="1053057"/>
                </a:lnTo>
                <a:lnTo>
                  <a:pt x="1661795" y="1112647"/>
                </a:lnTo>
                <a:lnTo>
                  <a:pt x="1629663" y="1159891"/>
                </a:lnTo>
                <a:lnTo>
                  <a:pt x="1688547" y="1159891"/>
                </a:lnTo>
                <a:lnTo>
                  <a:pt x="1586356" y="944753"/>
                </a:lnTo>
                <a:lnTo>
                  <a:pt x="1579564" y="935628"/>
                </a:lnTo>
                <a:lnTo>
                  <a:pt x="1570116" y="930052"/>
                </a:lnTo>
                <a:lnTo>
                  <a:pt x="1559264" y="928429"/>
                </a:lnTo>
                <a:close/>
              </a:path>
              <a:path w="1692909" h="1168400">
                <a:moveTo>
                  <a:pt x="1598839" y="1104206"/>
                </a:moveTo>
                <a:lnTo>
                  <a:pt x="1619884" y="1148461"/>
                </a:lnTo>
                <a:lnTo>
                  <a:pt x="1647825" y="1107694"/>
                </a:lnTo>
                <a:lnTo>
                  <a:pt x="1598839" y="1104206"/>
                </a:lnTo>
                <a:close/>
              </a:path>
              <a:path w="1692909" h="1168400">
                <a:moveTo>
                  <a:pt x="1574515" y="1053057"/>
                </a:moveTo>
                <a:lnTo>
                  <a:pt x="1598839" y="1104206"/>
                </a:lnTo>
                <a:lnTo>
                  <a:pt x="1647825" y="1107694"/>
                </a:lnTo>
                <a:lnTo>
                  <a:pt x="1619884" y="1148461"/>
                </a:lnTo>
                <a:lnTo>
                  <a:pt x="1637437" y="1148461"/>
                </a:lnTo>
                <a:lnTo>
                  <a:pt x="1661795" y="1112647"/>
                </a:lnTo>
                <a:lnTo>
                  <a:pt x="1574515" y="1053057"/>
                </a:lnTo>
                <a:close/>
              </a:path>
              <a:path w="1692909" h="1168400">
                <a:moveTo>
                  <a:pt x="32130" y="0"/>
                </a:moveTo>
                <a:lnTo>
                  <a:pt x="0" y="47117"/>
                </a:lnTo>
                <a:lnTo>
                  <a:pt x="1542208" y="1100174"/>
                </a:lnTo>
                <a:lnTo>
                  <a:pt x="1598839" y="1104206"/>
                </a:lnTo>
                <a:lnTo>
                  <a:pt x="1574515" y="1053057"/>
                </a:lnTo>
                <a:lnTo>
                  <a:pt x="3213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2950" y="3995166"/>
            <a:ext cx="60642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er1,  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er2,  letter3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3354" y="4078223"/>
            <a:ext cx="317500" cy="273685"/>
          </a:xfrm>
          <a:custGeom>
            <a:avLst/>
            <a:gdLst/>
            <a:ahLst/>
            <a:cxnLst/>
            <a:rect l="l" t="t" r="r" b="b"/>
            <a:pathLst>
              <a:path w="317500" h="273685">
                <a:moveTo>
                  <a:pt x="271805" y="38568"/>
                </a:moveTo>
                <a:lnTo>
                  <a:pt x="242111" y="38847"/>
                </a:lnTo>
                <a:lnTo>
                  <a:pt x="0" y="244348"/>
                </a:lnTo>
                <a:lnTo>
                  <a:pt x="24764" y="273303"/>
                </a:lnTo>
                <a:lnTo>
                  <a:pt x="266734" y="67831"/>
                </a:lnTo>
                <a:lnTo>
                  <a:pt x="271805" y="38568"/>
                </a:lnTo>
                <a:close/>
              </a:path>
              <a:path w="317500" h="273685">
                <a:moveTo>
                  <a:pt x="316405" y="4825"/>
                </a:moveTo>
                <a:lnTo>
                  <a:pt x="282194" y="4825"/>
                </a:lnTo>
                <a:lnTo>
                  <a:pt x="306831" y="33781"/>
                </a:lnTo>
                <a:lnTo>
                  <a:pt x="266734" y="67831"/>
                </a:lnTo>
                <a:lnTo>
                  <a:pt x="250317" y="162559"/>
                </a:lnTo>
                <a:lnTo>
                  <a:pt x="250469" y="170156"/>
                </a:lnTo>
                <a:lnTo>
                  <a:pt x="253444" y="176847"/>
                </a:lnTo>
                <a:lnTo>
                  <a:pt x="258728" y="181919"/>
                </a:lnTo>
                <a:lnTo>
                  <a:pt x="265811" y="184657"/>
                </a:lnTo>
                <a:lnTo>
                  <a:pt x="273333" y="184433"/>
                </a:lnTo>
                <a:lnTo>
                  <a:pt x="279987" y="181435"/>
                </a:lnTo>
                <a:lnTo>
                  <a:pt x="285045" y="176174"/>
                </a:lnTo>
                <a:lnTo>
                  <a:pt x="287781" y="169163"/>
                </a:lnTo>
                <a:lnTo>
                  <a:pt x="316405" y="4825"/>
                </a:lnTo>
                <a:close/>
              </a:path>
              <a:path w="317500" h="273685">
                <a:moveTo>
                  <a:pt x="291703" y="16001"/>
                </a:moveTo>
                <a:lnTo>
                  <a:pt x="275717" y="16001"/>
                </a:lnTo>
                <a:lnTo>
                  <a:pt x="294639" y="38353"/>
                </a:lnTo>
                <a:lnTo>
                  <a:pt x="271805" y="38568"/>
                </a:lnTo>
                <a:lnTo>
                  <a:pt x="266734" y="67831"/>
                </a:lnTo>
                <a:lnTo>
                  <a:pt x="306831" y="33781"/>
                </a:lnTo>
                <a:lnTo>
                  <a:pt x="291703" y="16001"/>
                </a:lnTo>
                <a:close/>
              </a:path>
              <a:path w="317500" h="273685">
                <a:moveTo>
                  <a:pt x="317245" y="0"/>
                </a:moveTo>
                <a:lnTo>
                  <a:pt x="145542" y="1650"/>
                </a:lnTo>
                <a:lnTo>
                  <a:pt x="126745" y="20827"/>
                </a:lnTo>
                <a:lnTo>
                  <a:pt x="128260" y="28231"/>
                </a:lnTo>
                <a:lnTo>
                  <a:pt x="132381" y="34242"/>
                </a:lnTo>
                <a:lnTo>
                  <a:pt x="138479" y="38276"/>
                </a:lnTo>
                <a:lnTo>
                  <a:pt x="145922" y="39750"/>
                </a:lnTo>
                <a:lnTo>
                  <a:pt x="242111" y="38847"/>
                </a:lnTo>
                <a:lnTo>
                  <a:pt x="282194" y="4825"/>
                </a:lnTo>
                <a:lnTo>
                  <a:pt x="316405" y="4825"/>
                </a:lnTo>
                <a:lnTo>
                  <a:pt x="317245" y="0"/>
                </a:lnTo>
                <a:close/>
              </a:path>
              <a:path w="317500" h="273685">
                <a:moveTo>
                  <a:pt x="282194" y="4825"/>
                </a:moveTo>
                <a:lnTo>
                  <a:pt x="242111" y="38847"/>
                </a:lnTo>
                <a:lnTo>
                  <a:pt x="271805" y="38568"/>
                </a:lnTo>
                <a:lnTo>
                  <a:pt x="275717" y="16001"/>
                </a:lnTo>
                <a:lnTo>
                  <a:pt x="291703" y="16001"/>
                </a:lnTo>
                <a:lnTo>
                  <a:pt x="282194" y="4825"/>
                </a:lnTo>
                <a:close/>
              </a:path>
              <a:path w="317500" h="273685">
                <a:moveTo>
                  <a:pt x="275717" y="16001"/>
                </a:moveTo>
                <a:lnTo>
                  <a:pt x="271805" y="38568"/>
                </a:lnTo>
                <a:lnTo>
                  <a:pt x="294639" y="38353"/>
                </a:lnTo>
                <a:lnTo>
                  <a:pt x="275717" y="16001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93309" y="4717795"/>
            <a:ext cx="8515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fir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st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9279" y="4556125"/>
            <a:ext cx="228600" cy="335280"/>
          </a:xfrm>
          <a:custGeom>
            <a:avLst/>
            <a:gdLst/>
            <a:ahLst/>
            <a:cxnLst/>
            <a:rect l="l" t="t" r="r" b="b"/>
            <a:pathLst>
              <a:path w="228600" h="335279">
                <a:moveTo>
                  <a:pt x="114236" y="59512"/>
                </a:moveTo>
                <a:lnTo>
                  <a:pt x="95123" y="82448"/>
                </a:lnTo>
                <a:lnTo>
                  <a:pt x="95123" y="335025"/>
                </a:lnTo>
                <a:lnTo>
                  <a:pt x="133223" y="335025"/>
                </a:lnTo>
                <a:lnTo>
                  <a:pt x="133223" y="82295"/>
                </a:lnTo>
                <a:lnTo>
                  <a:pt x="114236" y="59512"/>
                </a:lnTo>
                <a:close/>
              </a:path>
              <a:path w="228600" h="335279">
                <a:moveTo>
                  <a:pt x="114173" y="0"/>
                </a:moveTo>
                <a:lnTo>
                  <a:pt x="4318" y="131825"/>
                </a:lnTo>
                <a:lnTo>
                  <a:pt x="730" y="138495"/>
                </a:lnTo>
                <a:lnTo>
                  <a:pt x="0" y="145748"/>
                </a:lnTo>
                <a:lnTo>
                  <a:pt x="2032" y="152739"/>
                </a:lnTo>
                <a:lnTo>
                  <a:pt x="6731" y="158623"/>
                </a:lnTo>
                <a:lnTo>
                  <a:pt x="13402" y="162228"/>
                </a:lnTo>
                <a:lnTo>
                  <a:pt x="20669" y="162988"/>
                </a:lnTo>
                <a:lnTo>
                  <a:pt x="27697" y="160962"/>
                </a:lnTo>
                <a:lnTo>
                  <a:pt x="33655" y="156210"/>
                </a:lnTo>
                <a:lnTo>
                  <a:pt x="95123" y="82448"/>
                </a:lnTo>
                <a:lnTo>
                  <a:pt x="95123" y="29718"/>
                </a:lnTo>
                <a:lnTo>
                  <a:pt x="138966" y="29718"/>
                </a:lnTo>
                <a:lnTo>
                  <a:pt x="114173" y="0"/>
                </a:lnTo>
                <a:close/>
              </a:path>
              <a:path w="228600" h="335279">
                <a:moveTo>
                  <a:pt x="138966" y="29718"/>
                </a:moveTo>
                <a:lnTo>
                  <a:pt x="133223" y="29718"/>
                </a:lnTo>
                <a:lnTo>
                  <a:pt x="133223" y="82295"/>
                </a:lnTo>
                <a:lnTo>
                  <a:pt x="194818" y="156210"/>
                </a:lnTo>
                <a:lnTo>
                  <a:pt x="200719" y="160962"/>
                </a:lnTo>
                <a:lnTo>
                  <a:pt x="207740" y="162988"/>
                </a:lnTo>
                <a:lnTo>
                  <a:pt x="214999" y="162228"/>
                </a:lnTo>
                <a:lnTo>
                  <a:pt x="221615" y="158623"/>
                </a:lnTo>
                <a:lnTo>
                  <a:pt x="226387" y="152739"/>
                </a:lnTo>
                <a:lnTo>
                  <a:pt x="228457" y="145748"/>
                </a:lnTo>
                <a:lnTo>
                  <a:pt x="227740" y="138495"/>
                </a:lnTo>
                <a:lnTo>
                  <a:pt x="224155" y="131825"/>
                </a:lnTo>
                <a:lnTo>
                  <a:pt x="138966" y="29718"/>
                </a:lnTo>
                <a:close/>
              </a:path>
              <a:path w="228600" h="335279">
                <a:moveTo>
                  <a:pt x="133223" y="29718"/>
                </a:moveTo>
                <a:lnTo>
                  <a:pt x="95123" y="29718"/>
                </a:lnTo>
                <a:lnTo>
                  <a:pt x="95123" y="82448"/>
                </a:lnTo>
                <a:lnTo>
                  <a:pt x="114236" y="59512"/>
                </a:lnTo>
                <a:lnTo>
                  <a:pt x="99568" y="41910"/>
                </a:lnTo>
                <a:lnTo>
                  <a:pt x="133223" y="41910"/>
                </a:lnTo>
                <a:lnTo>
                  <a:pt x="133223" y="29718"/>
                </a:lnTo>
                <a:close/>
              </a:path>
              <a:path w="228600" h="335279">
                <a:moveTo>
                  <a:pt x="133223" y="41910"/>
                </a:moveTo>
                <a:lnTo>
                  <a:pt x="128905" y="41910"/>
                </a:lnTo>
                <a:lnTo>
                  <a:pt x="114236" y="59512"/>
                </a:lnTo>
                <a:lnTo>
                  <a:pt x="133223" y="82295"/>
                </a:lnTo>
                <a:lnTo>
                  <a:pt x="133223" y="41910"/>
                </a:lnTo>
                <a:close/>
              </a:path>
              <a:path w="228600" h="335279">
                <a:moveTo>
                  <a:pt x="128905" y="41910"/>
                </a:moveTo>
                <a:lnTo>
                  <a:pt x="99568" y="41910"/>
                </a:lnTo>
                <a:lnTo>
                  <a:pt x="114236" y="59512"/>
                </a:lnTo>
                <a:lnTo>
                  <a:pt x="128905" y="4191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26128" y="4452366"/>
            <a:ext cx="60706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er1, 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er2,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letter3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0204" y="4824348"/>
            <a:ext cx="228600" cy="337185"/>
          </a:xfrm>
          <a:custGeom>
            <a:avLst/>
            <a:gdLst/>
            <a:ahLst/>
            <a:cxnLst/>
            <a:rect l="l" t="t" r="r" b="b"/>
            <a:pathLst>
              <a:path w="228600" h="337185">
                <a:moveTo>
                  <a:pt x="20701" y="173608"/>
                </a:moveTo>
                <a:lnTo>
                  <a:pt x="13448" y="174339"/>
                </a:lnTo>
                <a:lnTo>
                  <a:pt x="6778" y="177926"/>
                </a:lnTo>
                <a:lnTo>
                  <a:pt x="2026" y="183830"/>
                </a:lnTo>
                <a:lnTo>
                  <a:pt x="0" y="190865"/>
                </a:lnTo>
                <a:lnTo>
                  <a:pt x="760" y="198161"/>
                </a:lnTo>
                <a:lnTo>
                  <a:pt x="4365" y="204850"/>
                </a:lnTo>
                <a:lnTo>
                  <a:pt x="114220" y="336676"/>
                </a:lnTo>
                <a:lnTo>
                  <a:pt x="139091" y="306831"/>
                </a:lnTo>
                <a:lnTo>
                  <a:pt x="95170" y="306831"/>
                </a:lnTo>
                <a:lnTo>
                  <a:pt x="95170" y="254254"/>
                </a:lnTo>
                <a:lnTo>
                  <a:pt x="33575" y="180339"/>
                </a:lnTo>
                <a:lnTo>
                  <a:pt x="27691" y="175640"/>
                </a:lnTo>
                <a:lnTo>
                  <a:pt x="20701" y="173608"/>
                </a:lnTo>
                <a:close/>
              </a:path>
              <a:path w="228600" h="337185">
                <a:moveTo>
                  <a:pt x="95170" y="254254"/>
                </a:moveTo>
                <a:lnTo>
                  <a:pt x="95170" y="306831"/>
                </a:lnTo>
                <a:lnTo>
                  <a:pt x="133270" y="306831"/>
                </a:lnTo>
                <a:lnTo>
                  <a:pt x="133270" y="294639"/>
                </a:lnTo>
                <a:lnTo>
                  <a:pt x="99615" y="294639"/>
                </a:lnTo>
                <a:lnTo>
                  <a:pt x="114220" y="277114"/>
                </a:lnTo>
                <a:lnTo>
                  <a:pt x="95170" y="254254"/>
                </a:lnTo>
                <a:close/>
              </a:path>
              <a:path w="228600" h="337185">
                <a:moveTo>
                  <a:pt x="207740" y="173608"/>
                </a:moveTo>
                <a:lnTo>
                  <a:pt x="200749" y="175640"/>
                </a:lnTo>
                <a:lnTo>
                  <a:pt x="194865" y="180339"/>
                </a:lnTo>
                <a:lnTo>
                  <a:pt x="133270" y="254254"/>
                </a:lnTo>
                <a:lnTo>
                  <a:pt x="133270" y="306831"/>
                </a:lnTo>
                <a:lnTo>
                  <a:pt x="139091" y="306831"/>
                </a:lnTo>
                <a:lnTo>
                  <a:pt x="224075" y="204850"/>
                </a:lnTo>
                <a:lnTo>
                  <a:pt x="227681" y="198161"/>
                </a:lnTo>
                <a:lnTo>
                  <a:pt x="228441" y="190865"/>
                </a:lnTo>
                <a:lnTo>
                  <a:pt x="226415" y="183830"/>
                </a:lnTo>
                <a:lnTo>
                  <a:pt x="221662" y="177926"/>
                </a:lnTo>
                <a:lnTo>
                  <a:pt x="214993" y="174339"/>
                </a:lnTo>
                <a:lnTo>
                  <a:pt x="207740" y="173608"/>
                </a:lnTo>
                <a:close/>
              </a:path>
              <a:path w="228600" h="337185">
                <a:moveTo>
                  <a:pt x="114220" y="277114"/>
                </a:moveTo>
                <a:lnTo>
                  <a:pt x="99615" y="294639"/>
                </a:lnTo>
                <a:lnTo>
                  <a:pt x="128825" y="294639"/>
                </a:lnTo>
                <a:lnTo>
                  <a:pt x="114220" y="277114"/>
                </a:lnTo>
                <a:close/>
              </a:path>
              <a:path w="228600" h="337185">
                <a:moveTo>
                  <a:pt x="133270" y="254254"/>
                </a:moveTo>
                <a:lnTo>
                  <a:pt x="114220" y="277114"/>
                </a:lnTo>
                <a:lnTo>
                  <a:pt x="128825" y="294639"/>
                </a:lnTo>
                <a:lnTo>
                  <a:pt x="133270" y="294639"/>
                </a:lnTo>
                <a:lnTo>
                  <a:pt x="133270" y="254254"/>
                </a:lnTo>
                <a:close/>
              </a:path>
              <a:path w="228600" h="337185">
                <a:moveTo>
                  <a:pt x="133270" y="0"/>
                </a:moveTo>
                <a:lnTo>
                  <a:pt x="95170" y="0"/>
                </a:lnTo>
                <a:lnTo>
                  <a:pt x="95170" y="254254"/>
                </a:lnTo>
                <a:lnTo>
                  <a:pt x="114220" y="277114"/>
                </a:lnTo>
                <a:lnTo>
                  <a:pt x="133270" y="254254"/>
                </a:lnTo>
                <a:lnTo>
                  <a:pt x="133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40143" y="4196715"/>
            <a:ext cx="8515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fir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08646" y="4642484"/>
            <a:ext cx="240029" cy="194945"/>
          </a:xfrm>
          <a:custGeom>
            <a:avLst/>
            <a:gdLst/>
            <a:ahLst/>
            <a:cxnLst/>
            <a:rect l="l" t="t" r="r" b="b"/>
            <a:pathLst>
              <a:path w="240029" h="194945">
                <a:moveTo>
                  <a:pt x="162508" y="151252"/>
                </a:moveTo>
                <a:lnTo>
                  <a:pt x="66421" y="156590"/>
                </a:lnTo>
                <a:lnTo>
                  <a:pt x="48513" y="176656"/>
                </a:lnTo>
                <a:lnTo>
                  <a:pt x="50381" y="184011"/>
                </a:lnTo>
                <a:lnTo>
                  <a:pt x="54784" y="189864"/>
                </a:lnTo>
                <a:lnTo>
                  <a:pt x="61069" y="193623"/>
                </a:lnTo>
                <a:lnTo>
                  <a:pt x="68579" y="194690"/>
                </a:lnTo>
                <a:lnTo>
                  <a:pt x="239902" y="185165"/>
                </a:lnTo>
                <a:lnTo>
                  <a:pt x="239290" y="182625"/>
                </a:lnTo>
                <a:lnTo>
                  <a:pt x="204724" y="182625"/>
                </a:lnTo>
                <a:lnTo>
                  <a:pt x="162508" y="151252"/>
                </a:lnTo>
                <a:close/>
              </a:path>
              <a:path w="240029" h="194945">
                <a:moveTo>
                  <a:pt x="192119" y="149607"/>
                </a:moveTo>
                <a:lnTo>
                  <a:pt x="162508" y="151252"/>
                </a:lnTo>
                <a:lnTo>
                  <a:pt x="204724" y="182625"/>
                </a:lnTo>
                <a:lnTo>
                  <a:pt x="212775" y="171831"/>
                </a:lnTo>
                <a:lnTo>
                  <a:pt x="197484" y="171831"/>
                </a:lnTo>
                <a:lnTo>
                  <a:pt x="192119" y="149607"/>
                </a:lnTo>
                <a:close/>
              </a:path>
              <a:path w="240029" h="194945">
                <a:moveTo>
                  <a:pt x="184177" y="3929"/>
                </a:moveTo>
                <a:lnTo>
                  <a:pt x="176656" y="4190"/>
                </a:lnTo>
                <a:lnTo>
                  <a:pt x="169775" y="7425"/>
                </a:lnTo>
                <a:lnTo>
                  <a:pt x="164846" y="12826"/>
                </a:lnTo>
                <a:lnTo>
                  <a:pt x="162298" y="19657"/>
                </a:lnTo>
                <a:lnTo>
                  <a:pt x="162559" y="27177"/>
                </a:lnTo>
                <a:lnTo>
                  <a:pt x="185144" y="120720"/>
                </a:lnTo>
                <a:lnTo>
                  <a:pt x="227456" y="152145"/>
                </a:lnTo>
                <a:lnTo>
                  <a:pt x="204724" y="182625"/>
                </a:lnTo>
                <a:lnTo>
                  <a:pt x="239290" y="182625"/>
                </a:lnTo>
                <a:lnTo>
                  <a:pt x="199644" y="18287"/>
                </a:lnTo>
                <a:lnTo>
                  <a:pt x="196409" y="11406"/>
                </a:lnTo>
                <a:lnTo>
                  <a:pt x="191007" y="6476"/>
                </a:lnTo>
                <a:lnTo>
                  <a:pt x="184177" y="3929"/>
                </a:lnTo>
                <a:close/>
              </a:path>
              <a:path w="240029" h="194945">
                <a:moveTo>
                  <a:pt x="215010" y="148335"/>
                </a:moveTo>
                <a:lnTo>
                  <a:pt x="192119" y="149607"/>
                </a:lnTo>
                <a:lnTo>
                  <a:pt x="197484" y="171831"/>
                </a:lnTo>
                <a:lnTo>
                  <a:pt x="215010" y="148335"/>
                </a:lnTo>
                <a:close/>
              </a:path>
              <a:path w="240029" h="194945">
                <a:moveTo>
                  <a:pt x="222327" y="148335"/>
                </a:moveTo>
                <a:lnTo>
                  <a:pt x="215010" y="148335"/>
                </a:lnTo>
                <a:lnTo>
                  <a:pt x="197484" y="171831"/>
                </a:lnTo>
                <a:lnTo>
                  <a:pt x="212775" y="171831"/>
                </a:lnTo>
                <a:lnTo>
                  <a:pt x="227456" y="152145"/>
                </a:lnTo>
                <a:lnTo>
                  <a:pt x="222327" y="148335"/>
                </a:lnTo>
                <a:close/>
              </a:path>
              <a:path w="240029" h="194945">
                <a:moveTo>
                  <a:pt x="22605" y="0"/>
                </a:moveTo>
                <a:lnTo>
                  <a:pt x="0" y="30479"/>
                </a:lnTo>
                <a:lnTo>
                  <a:pt x="162508" y="151252"/>
                </a:lnTo>
                <a:lnTo>
                  <a:pt x="192119" y="149607"/>
                </a:lnTo>
                <a:lnTo>
                  <a:pt x="185144" y="120720"/>
                </a:lnTo>
                <a:lnTo>
                  <a:pt x="22605" y="0"/>
                </a:lnTo>
                <a:close/>
              </a:path>
              <a:path w="240029" h="194945">
                <a:moveTo>
                  <a:pt x="185144" y="120720"/>
                </a:moveTo>
                <a:lnTo>
                  <a:pt x="192119" y="149607"/>
                </a:lnTo>
                <a:lnTo>
                  <a:pt x="215010" y="148335"/>
                </a:lnTo>
                <a:lnTo>
                  <a:pt x="222327" y="148335"/>
                </a:lnTo>
                <a:lnTo>
                  <a:pt x="185144" y="120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9325" y="3209925"/>
            <a:ext cx="2530475" cy="977900"/>
          </a:xfrm>
          <a:custGeom>
            <a:avLst/>
            <a:gdLst/>
            <a:ahLst/>
            <a:cxnLst/>
            <a:rect l="l" t="t" r="r" b="b"/>
            <a:pathLst>
              <a:path w="2530475" h="977900">
                <a:moveTo>
                  <a:pt x="0" y="977900"/>
                </a:moveTo>
                <a:lnTo>
                  <a:pt x="2530475" y="977900"/>
                </a:lnTo>
                <a:lnTo>
                  <a:pt x="2530475" y="0"/>
                </a:lnTo>
                <a:lnTo>
                  <a:pt x="0" y="0"/>
                </a:lnTo>
                <a:lnTo>
                  <a:pt x="0" y="977900"/>
                </a:lnTo>
                <a:close/>
              </a:path>
            </a:pathLst>
          </a:custGeom>
          <a:ln w="5715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544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pc="-5" dirty="0"/>
              <a:t>Function </a:t>
            </a:r>
            <a:r>
              <a:rPr dirty="0"/>
              <a:t>That Returns a</a:t>
            </a:r>
            <a:r>
              <a:rPr spc="-215" dirty="0"/>
              <a:t> </a:t>
            </a:r>
            <a:r>
              <a:rPr spc="-95" dirty="0"/>
              <a:t>Value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44" y="1263903"/>
            <a:ext cx="7550150" cy="475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Besides </a:t>
            </a:r>
            <a:r>
              <a:rPr sz="2800" spc="-5" dirty="0">
                <a:latin typeface="Perpetua"/>
                <a:cs typeface="Perpetua"/>
              </a:rPr>
              <a:t>receiving </a:t>
            </a:r>
            <a:r>
              <a:rPr sz="2800" spc="-10" dirty="0">
                <a:latin typeface="Perpetua"/>
                <a:cs typeface="Perpetua"/>
              </a:rPr>
              <a:t>data from </a:t>
            </a:r>
            <a:r>
              <a:rPr sz="2800" dirty="0">
                <a:latin typeface="Perpetua"/>
                <a:cs typeface="Perpetua"/>
              </a:rPr>
              <a:t>the </a:t>
            </a:r>
            <a:r>
              <a:rPr sz="2800" spc="-40" dirty="0">
                <a:latin typeface="Perpetua"/>
                <a:cs typeface="Perpetua"/>
              </a:rPr>
              <a:t>caller, </a:t>
            </a:r>
            <a:r>
              <a:rPr sz="2800" dirty="0">
                <a:latin typeface="Perpetua"/>
                <a:cs typeface="Perpetua"/>
              </a:rPr>
              <a:t>a </a:t>
            </a:r>
            <a:r>
              <a:rPr sz="2800" spc="-5" dirty="0">
                <a:latin typeface="Perpetua"/>
                <a:cs typeface="Perpetua"/>
              </a:rPr>
              <a:t>function </a:t>
            </a:r>
            <a:r>
              <a:rPr sz="2800" dirty="0">
                <a:latin typeface="Perpetua"/>
                <a:cs typeface="Perpetua"/>
              </a:rPr>
              <a:t>can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also  </a:t>
            </a:r>
            <a:r>
              <a:rPr sz="2800" spc="5" dirty="0">
                <a:latin typeface="Perpetua"/>
                <a:cs typeface="Perpetua"/>
              </a:rPr>
              <a:t>return </a:t>
            </a:r>
            <a:r>
              <a:rPr sz="2800" dirty="0">
                <a:latin typeface="Perpetua"/>
                <a:cs typeface="Perpetua"/>
              </a:rPr>
              <a:t>a </a:t>
            </a:r>
            <a:r>
              <a:rPr sz="2800" spc="-15" dirty="0">
                <a:latin typeface="Perpetua"/>
                <a:cs typeface="Perpetua"/>
              </a:rPr>
              <a:t>value </a:t>
            </a:r>
            <a:r>
              <a:rPr sz="2800" dirty="0">
                <a:latin typeface="Perpetua"/>
                <a:cs typeface="Perpetua"/>
              </a:rPr>
              <a:t>to the</a:t>
            </a:r>
            <a:r>
              <a:rPr sz="2800" spc="-65" dirty="0">
                <a:latin typeface="Perpetua"/>
                <a:cs typeface="Perpetua"/>
              </a:rPr>
              <a:t> </a:t>
            </a:r>
            <a:r>
              <a:rPr sz="2800" spc="-40" dirty="0">
                <a:latin typeface="Perpetua"/>
                <a:cs typeface="Perpetua"/>
              </a:rPr>
              <a:t>caller.</a:t>
            </a:r>
            <a:endParaRPr sz="28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Perpetua"/>
                <a:cs typeface="Perpetua"/>
              </a:rPr>
              <a:t>Example:</a:t>
            </a:r>
            <a:endParaRPr sz="28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820419">
              <a:lnSpc>
                <a:spcPct val="100000"/>
              </a:lnSpc>
            </a:pP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int computeRectArea(int </a:t>
            </a: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width, </a:t>
            </a: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int height)</a:t>
            </a:r>
            <a:r>
              <a:rPr sz="3200" spc="-4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3200">
              <a:latin typeface="Arial Narrow"/>
              <a:cs typeface="Arial Narrow"/>
            </a:endParaRPr>
          </a:p>
          <a:p>
            <a:pPr marL="1735455">
              <a:lnSpc>
                <a:spcPct val="100000"/>
              </a:lnSpc>
            </a:pP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int</a:t>
            </a:r>
            <a:r>
              <a:rPr sz="3200" spc="-10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area;</a:t>
            </a:r>
            <a:endParaRPr sz="3200">
              <a:latin typeface="Arial Narrow"/>
              <a:cs typeface="Arial Narrow"/>
            </a:endParaRPr>
          </a:p>
          <a:p>
            <a:pPr marL="1735455">
              <a:lnSpc>
                <a:spcPct val="100000"/>
              </a:lnSpc>
            </a:pP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area </a:t>
            </a: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= width *</a:t>
            </a:r>
            <a:r>
              <a:rPr sz="3200" spc="-9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height;</a:t>
            </a:r>
            <a:endParaRPr sz="3200">
              <a:latin typeface="Arial Narrow"/>
              <a:cs typeface="Arial Narrow"/>
            </a:endParaRPr>
          </a:p>
          <a:p>
            <a:pPr marL="1735455">
              <a:lnSpc>
                <a:spcPct val="100000"/>
              </a:lnSpc>
            </a:pP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return</a:t>
            </a:r>
            <a:r>
              <a:rPr sz="3200" spc="-10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area;</a:t>
            </a:r>
            <a:endParaRPr sz="3200">
              <a:latin typeface="Arial Narrow"/>
              <a:cs typeface="Arial Narrow"/>
            </a:endParaRPr>
          </a:p>
          <a:p>
            <a:pPr marL="820419">
              <a:lnSpc>
                <a:spcPct val="100000"/>
              </a:lnSpc>
            </a:pP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544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pc="-5" dirty="0"/>
              <a:t>Function </a:t>
            </a:r>
            <a:r>
              <a:rPr dirty="0"/>
              <a:t>That Returns a</a:t>
            </a:r>
            <a:r>
              <a:rPr spc="-215" dirty="0"/>
              <a:t> </a:t>
            </a:r>
            <a:r>
              <a:rPr spc="-95" dirty="0"/>
              <a:t>Value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0550" y="2495613"/>
            <a:ext cx="1784350" cy="5194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400"/>
              </a:spcBef>
            </a:pPr>
            <a:r>
              <a:rPr sz="2800" dirty="0">
                <a:solidFill>
                  <a:srgbClr val="696363"/>
                </a:solidFill>
                <a:latin typeface="Arial Narrow"/>
                <a:cs typeface="Arial Narrow"/>
              </a:rPr>
              <a:t>return_type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25" y="4727575"/>
            <a:ext cx="5116830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2400" b="1" spc="-25" dirty="0">
                <a:solidFill>
                  <a:srgbClr val="FFFF00"/>
                </a:solidFill>
                <a:latin typeface="Arial Narrow"/>
                <a:cs typeface="Arial Narrow"/>
              </a:rPr>
              <a:t>Value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type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being returned by </a:t>
            </a: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the</a:t>
            </a:r>
            <a:r>
              <a:rPr sz="2400" b="1" spc="2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function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57" y="1133906"/>
            <a:ext cx="6684009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>
              <a:lnSpc>
                <a:spcPct val="1435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Perpetua"/>
                <a:cs typeface="Perpetua"/>
              </a:rPr>
              <a:t>The </a:t>
            </a:r>
            <a:r>
              <a:rPr sz="2800" spc="-10" dirty="0">
                <a:latin typeface="Perpetua"/>
                <a:cs typeface="Perpetua"/>
              </a:rPr>
              <a:t>data </a:t>
            </a:r>
            <a:r>
              <a:rPr sz="2800" dirty="0">
                <a:latin typeface="Perpetua"/>
                <a:cs typeface="Perpetua"/>
              </a:rPr>
              <a:t>type of the </a:t>
            </a:r>
            <a:r>
              <a:rPr sz="2800" spc="-15" dirty="0">
                <a:latin typeface="Perpetua"/>
                <a:cs typeface="Perpetua"/>
              </a:rPr>
              <a:t>value </a:t>
            </a:r>
            <a:r>
              <a:rPr sz="2800" dirty="0">
                <a:latin typeface="Perpetua"/>
                <a:cs typeface="Perpetua"/>
              </a:rPr>
              <a:t>being </a:t>
            </a:r>
            <a:r>
              <a:rPr sz="2800" spc="5" dirty="0">
                <a:latin typeface="Perpetua"/>
                <a:cs typeface="Perpetua"/>
              </a:rPr>
              <a:t>returned </a:t>
            </a:r>
            <a:r>
              <a:rPr sz="2800" spc="-5" dirty="0">
                <a:latin typeface="Perpetua"/>
                <a:cs typeface="Perpetua"/>
              </a:rPr>
              <a:t>must</a:t>
            </a:r>
            <a:r>
              <a:rPr sz="2800" spc="-1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be  specified in the </a:t>
            </a:r>
            <a:r>
              <a:rPr sz="2800" spc="-5" dirty="0">
                <a:latin typeface="Perpetua"/>
                <a:cs typeface="Perpetua"/>
              </a:rPr>
              <a:t>function</a:t>
            </a:r>
            <a:r>
              <a:rPr sz="2800" spc="-6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definition.</a:t>
            </a:r>
            <a:endParaRPr sz="2800" dirty="0">
              <a:latin typeface="Perpetua"/>
              <a:cs typeface="Perpetua"/>
            </a:endParaRPr>
          </a:p>
          <a:p>
            <a:pPr marL="1841500" marR="66040" indent="-1111885">
              <a:lnSpc>
                <a:spcPct val="122100"/>
              </a:lnSpc>
              <a:spcBef>
                <a:spcPts val="735"/>
              </a:spcBef>
              <a:tabLst>
                <a:tab pos="2481580" algn="l"/>
              </a:tabLst>
            </a:pPr>
            <a:r>
              <a:rPr sz="4200" b="1" baseline="1984" dirty="0">
                <a:solidFill>
                  <a:srgbClr val="FFFF00"/>
                </a:solidFill>
                <a:latin typeface="Arial Narrow"/>
                <a:cs typeface="Arial Narrow"/>
              </a:rPr>
              <a:t>return_type	</a:t>
            </a:r>
            <a:r>
              <a:rPr sz="2800" spc="-5" dirty="0">
                <a:solidFill>
                  <a:srgbClr val="696363"/>
                </a:solidFill>
                <a:latin typeface="Arial Narrow"/>
                <a:cs typeface="Arial Narrow"/>
              </a:rPr>
              <a:t>function_name(parameter_list)</a:t>
            </a:r>
            <a:r>
              <a:rPr sz="2800" spc="-75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696363"/>
                </a:solidFill>
                <a:latin typeface="Arial Narrow"/>
                <a:cs typeface="Arial Narrow"/>
              </a:rPr>
              <a:t>{  </a:t>
            </a:r>
            <a:r>
              <a:rPr sz="2800" spc="-5" dirty="0">
                <a:solidFill>
                  <a:srgbClr val="696363"/>
                </a:solidFill>
                <a:latin typeface="Arial Narrow"/>
                <a:cs typeface="Arial Narrow"/>
              </a:rPr>
              <a:t>local_variable_definition;  statements;</a:t>
            </a:r>
            <a:endParaRPr sz="2800" dirty="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  <a:spcBef>
                <a:spcPts val="595"/>
              </a:spcBef>
            </a:pPr>
            <a:r>
              <a:rPr sz="2800" dirty="0">
                <a:solidFill>
                  <a:srgbClr val="696363"/>
                </a:solidFill>
                <a:latin typeface="Arial Narrow"/>
                <a:cs typeface="Arial Narrow"/>
              </a:rPr>
              <a:t>}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8707" y="3000375"/>
            <a:ext cx="882650" cy="1736089"/>
          </a:xfrm>
          <a:custGeom>
            <a:avLst/>
            <a:gdLst/>
            <a:ahLst/>
            <a:cxnLst/>
            <a:rect l="l" t="t" r="r" b="b"/>
            <a:pathLst>
              <a:path w="882650" h="1736089">
                <a:moveTo>
                  <a:pt x="779889" y="161801"/>
                </a:moveTo>
                <a:lnTo>
                  <a:pt x="0" y="1718691"/>
                </a:lnTo>
                <a:lnTo>
                  <a:pt x="34036" y="1735708"/>
                </a:lnTo>
                <a:lnTo>
                  <a:pt x="813910" y="178850"/>
                </a:lnTo>
                <a:lnTo>
                  <a:pt x="779889" y="161801"/>
                </a:lnTo>
                <a:close/>
              </a:path>
              <a:path w="882650" h="1736089">
                <a:moveTo>
                  <a:pt x="882096" y="144779"/>
                </a:moveTo>
                <a:lnTo>
                  <a:pt x="788416" y="144779"/>
                </a:lnTo>
                <a:lnTo>
                  <a:pt x="822451" y="161798"/>
                </a:lnTo>
                <a:lnTo>
                  <a:pt x="813910" y="178850"/>
                </a:lnTo>
                <a:lnTo>
                  <a:pt x="882015" y="212978"/>
                </a:lnTo>
                <a:lnTo>
                  <a:pt x="882096" y="144779"/>
                </a:lnTo>
                <a:close/>
              </a:path>
              <a:path w="882650" h="1736089">
                <a:moveTo>
                  <a:pt x="788416" y="144779"/>
                </a:moveTo>
                <a:lnTo>
                  <a:pt x="779889" y="161801"/>
                </a:lnTo>
                <a:lnTo>
                  <a:pt x="813910" y="178850"/>
                </a:lnTo>
                <a:lnTo>
                  <a:pt x="822451" y="161798"/>
                </a:lnTo>
                <a:lnTo>
                  <a:pt x="788416" y="144779"/>
                </a:lnTo>
                <a:close/>
              </a:path>
              <a:path w="882650" h="1736089">
                <a:moveTo>
                  <a:pt x="882269" y="0"/>
                </a:moveTo>
                <a:lnTo>
                  <a:pt x="711707" y="127635"/>
                </a:lnTo>
                <a:lnTo>
                  <a:pt x="779889" y="161801"/>
                </a:lnTo>
                <a:lnTo>
                  <a:pt x="788416" y="144779"/>
                </a:lnTo>
                <a:lnTo>
                  <a:pt x="882096" y="144779"/>
                </a:lnTo>
                <a:lnTo>
                  <a:pt x="8822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544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pc="-5" dirty="0"/>
              <a:t>Function </a:t>
            </a:r>
            <a:r>
              <a:rPr dirty="0"/>
              <a:t>That Returns a</a:t>
            </a:r>
            <a:r>
              <a:rPr spc="-215" dirty="0"/>
              <a:t> </a:t>
            </a:r>
            <a:r>
              <a:rPr spc="-95" dirty="0"/>
              <a:t>Value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331340"/>
            <a:ext cx="7686039" cy="6703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 smtClean="0"/>
              <a:t>header </a:t>
            </a:r>
            <a:r>
              <a:rPr lang="en-US" dirty="0"/>
              <a:t>files : “</a:t>
            </a:r>
            <a:r>
              <a:rPr lang="en-US" dirty="0" err="1"/>
              <a:t>ctype.h</a:t>
            </a:r>
            <a:r>
              <a:rPr lang="en-US" dirty="0" smtClean="0"/>
              <a:t>”</a:t>
            </a:r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isalnum</a:t>
            </a:r>
            <a:r>
              <a:rPr lang="en-US" b="1" dirty="0"/>
              <a:t>() ®	</a:t>
            </a:r>
            <a:r>
              <a:rPr lang="en-US" dirty="0"/>
              <a:t>a function that returns non-zero if its argument is either a letter of the alphabet or a digit.</a:t>
            </a:r>
          </a:p>
          <a:p>
            <a:r>
              <a:rPr lang="en-US" dirty="0"/>
              <a:t>     </a:t>
            </a:r>
            <a:r>
              <a:rPr lang="en-US" i="1" dirty="0"/>
              <a:t>syntax: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isalnum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char</a:t>
            </a:r>
            <a:r>
              <a:rPr lang="en-US" b="1" dirty="0" smtClean="0"/>
              <a:t>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isalpha</a:t>
            </a:r>
            <a:r>
              <a:rPr lang="en-US" b="1" dirty="0"/>
              <a:t>()  ® 	</a:t>
            </a:r>
            <a:r>
              <a:rPr lang="en-US" dirty="0"/>
              <a:t>a function that returns non-zero if char is a letter of the alphabet otherwise zero is returned.</a:t>
            </a:r>
          </a:p>
          <a:p>
            <a:r>
              <a:rPr lang="en-US" dirty="0"/>
              <a:t>     </a:t>
            </a:r>
            <a:r>
              <a:rPr lang="en-US" i="1" dirty="0"/>
              <a:t>syntax: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isalpha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char</a:t>
            </a:r>
            <a:r>
              <a:rPr lang="en-US" b="1" dirty="0" smtClean="0"/>
              <a:t>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isdigit</a:t>
            </a:r>
            <a:r>
              <a:rPr lang="en-US" b="1" dirty="0"/>
              <a:t>()	 ® </a:t>
            </a:r>
            <a:r>
              <a:rPr lang="en-US" dirty="0"/>
              <a:t>a function that return non-zero if char is a digit, that is 0-9; otherwise zero is returned.  </a:t>
            </a:r>
          </a:p>
          <a:p>
            <a:r>
              <a:rPr lang="en-US" dirty="0"/>
              <a:t>     </a:t>
            </a:r>
            <a:r>
              <a:rPr lang="en-US" i="1" dirty="0"/>
              <a:t>syntax: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isdigit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char</a:t>
            </a:r>
            <a:r>
              <a:rPr lang="en-US" b="1" dirty="0" smtClean="0"/>
              <a:t>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islower</a:t>
            </a:r>
            <a:r>
              <a:rPr lang="en-US" b="1" dirty="0"/>
              <a:t>()  ® </a:t>
            </a:r>
            <a:r>
              <a:rPr lang="en-US" dirty="0"/>
              <a:t>a function that returns non-zero if char is a lowercase letter (a-z); otherwise zero is returned.</a:t>
            </a:r>
          </a:p>
          <a:p>
            <a:r>
              <a:rPr lang="en-US" dirty="0"/>
              <a:t>     </a:t>
            </a:r>
            <a:r>
              <a:rPr lang="en-US" i="1" dirty="0"/>
              <a:t>syntax: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islower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char</a:t>
            </a:r>
            <a:r>
              <a:rPr lang="en-US" b="1" dirty="0" smtClean="0"/>
              <a:t>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ispunct</a:t>
            </a:r>
            <a:r>
              <a:rPr lang="en-US" b="1" dirty="0"/>
              <a:t>()  ® </a:t>
            </a:r>
            <a:r>
              <a:rPr lang="en-US" dirty="0"/>
              <a:t>a function that returns non-zero if char is a punctuation character, excluding the space; otherwise zero is returned. </a:t>
            </a:r>
          </a:p>
          <a:p>
            <a:r>
              <a:rPr lang="en-US" dirty="0"/>
              <a:t>     </a:t>
            </a:r>
            <a:r>
              <a:rPr lang="en-US" i="1" dirty="0"/>
              <a:t>syntax: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ispunct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char);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pPr marL="12700" marR="5080">
              <a:lnSpc>
                <a:spcPct val="120000"/>
              </a:lnSpc>
              <a:buClr>
                <a:srgbClr val="D24717"/>
              </a:buClr>
              <a:buSzPct val="83928"/>
              <a:tabLst>
                <a:tab pos="287020" algn="l"/>
              </a:tabLst>
            </a:pPr>
            <a:endParaRPr dirty="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052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77471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lang="en-US" spc="-40" dirty="0" smtClean="0"/>
              <a:t>Pre-defined functions – </a:t>
            </a:r>
            <a:r>
              <a:rPr lang="en-US" sz="2400" spc="-40" dirty="0" smtClean="0"/>
              <a:t>character functions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1795199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189" y="1490590"/>
            <a:ext cx="7089140" cy="16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function </a:t>
            </a:r>
            <a:r>
              <a:rPr sz="2600" spc="10" dirty="0">
                <a:latin typeface="Perpetua"/>
                <a:cs typeface="Perpetua"/>
              </a:rPr>
              <a:t>returns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value </a:t>
            </a:r>
            <a:r>
              <a:rPr sz="2600" dirty="0">
                <a:latin typeface="Perpetua"/>
                <a:cs typeface="Perpetua"/>
              </a:rPr>
              <a:t>via a </a:t>
            </a:r>
            <a:r>
              <a:rPr sz="2600" b="1" spc="10" dirty="0">
                <a:latin typeface="Perpetua"/>
                <a:cs typeface="Perpetua"/>
              </a:rPr>
              <a:t>return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statement</a:t>
            </a:r>
            <a:endParaRPr sz="2600" dirty="0">
              <a:latin typeface="Perpetua"/>
              <a:cs typeface="Perpetua"/>
            </a:endParaRPr>
          </a:p>
          <a:p>
            <a:pPr marL="287020" indent="-274320">
              <a:lnSpc>
                <a:spcPts val="2970"/>
              </a:lnSpc>
              <a:spcBef>
                <a:spcPts val="28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 a </a:t>
            </a:r>
            <a:r>
              <a:rPr sz="2600" spc="10" dirty="0">
                <a:latin typeface="Perpetua"/>
                <a:cs typeface="Perpetua"/>
              </a:rPr>
              <a:t>return </a:t>
            </a:r>
            <a:r>
              <a:rPr sz="2600" spc="-5" dirty="0">
                <a:latin typeface="Perpetua"/>
                <a:cs typeface="Perpetua"/>
              </a:rPr>
              <a:t>statement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executed, </a:t>
            </a:r>
            <a:r>
              <a:rPr sz="2600" dirty="0">
                <a:latin typeface="Perpetua"/>
                <a:cs typeface="Perpetua"/>
              </a:rPr>
              <a:t>program control</a:t>
            </a:r>
            <a:r>
              <a:rPr sz="2600" spc="-28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</a:p>
          <a:p>
            <a:pPr marL="287020">
              <a:lnSpc>
                <a:spcPts val="2970"/>
              </a:lnSpc>
            </a:pPr>
            <a:r>
              <a:rPr sz="2600" spc="5" dirty="0">
                <a:latin typeface="Perpetua"/>
                <a:cs typeface="Perpetua"/>
              </a:rPr>
              <a:t>returned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-10" dirty="0">
                <a:latin typeface="Perpetua"/>
                <a:cs typeface="Perpetua"/>
              </a:rPr>
              <a:t>caller </a:t>
            </a:r>
            <a:r>
              <a:rPr sz="2600" spc="-5" dirty="0">
                <a:latin typeface="Perpetua"/>
                <a:cs typeface="Perpetua"/>
              </a:rPr>
              <a:t>along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10" dirty="0">
                <a:latin typeface="Perpetua"/>
                <a:cs typeface="Perpetua"/>
              </a:rPr>
              <a:t>return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value</a:t>
            </a:r>
            <a:endParaRPr sz="26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7825" y="3998848"/>
            <a:ext cx="5534025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int computeRectArea(int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width, </a:t>
            </a: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int height)</a:t>
            </a:r>
            <a:r>
              <a:rPr sz="2800" spc="-4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28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solidFill>
                  <a:srgbClr val="993300"/>
                </a:solidFill>
                <a:latin typeface="Arial Narrow"/>
                <a:cs typeface="Arial Narrow"/>
              </a:rPr>
              <a:t>int</a:t>
            </a:r>
            <a:r>
              <a:rPr sz="2800" spc="-8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area;</a:t>
            </a:r>
            <a:endParaRPr sz="28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area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= width *</a:t>
            </a:r>
            <a:r>
              <a:rPr sz="2800" spc="-12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height;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2751" y="5341937"/>
            <a:ext cx="1755775" cy="4781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2720"/>
              </a:lnSpc>
            </a:pP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return</a:t>
            </a:r>
            <a:r>
              <a:rPr sz="2800" spc="-114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area;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7825" y="5706427"/>
            <a:ext cx="123189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8759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>
              <a:lnSpc>
                <a:spcPct val="100000"/>
              </a:lnSpc>
            </a:pPr>
            <a:r>
              <a:rPr dirty="0"/>
              <a:t>return</a:t>
            </a:r>
            <a:r>
              <a:rPr spc="-100" dirty="0"/>
              <a:t> </a:t>
            </a:r>
            <a:r>
              <a:rPr dirty="0"/>
              <a:t>Statement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"/>
            <a:ext cx="18646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419" y="670178"/>
            <a:ext cx="6234430" cy="563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 marR="3386454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  int main()</a:t>
            </a:r>
            <a:r>
              <a:rPr sz="2400" spc="-12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 marR="508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 rectArea;  scanf("%d%d", &amp;rectWidth, &amp;rectHeight);  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 rectHeight);  outputArea(rectArea);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computeArea(int </a:t>
            </a:r>
            <a:r>
              <a:rPr sz="2400" dirty="0">
                <a:latin typeface="Arial Narrow"/>
                <a:cs typeface="Arial Narrow"/>
              </a:rPr>
              <a:t>width, int height)</a:t>
            </a:r>
            <a:r>
              <a:rPr sz="2400" spc="-4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return width *</a:t>
            </a:r>
            <a:r>
              <a:rPr sz="2400" spc="-7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printf(“Rectangle area: %d\n",</a:t>
            </a:r>
            <a:r>
              <a:rPr sz="2400" spc="-6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637" y="1809813"/>
            <a:ext cx="1123950" cy="392430"/>
          </a:xfrm>
          <a:custGeom>
            <a:avLst/>
            <a:gdLst/>
            <a:ahLst/>
            <a:cxnLst/>
            <a:rect l="l" t="t" r="r" b="b"/>
            <a:pathLst>
              <a:path w="1123950" h="392430">
                <a:moveTo>
                  <a:pt x="0" y="392112"/>
                </a:moveTo>
                <a:lnTo>
                  <a:pt x="1123950" y="392112"/>
                </a:lnTo>
                <a:lnTo>
                  <a:pt x="11239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637" y="1809813"/>
            <a:ext cx="1123950" cy="392430"/>
          </a:xfrm>
          <a:custGeom>
            <a:avLst/>
            <a:gdLst/>
            <a:ahLst/>
            <a:cxnLst/>
            <a:rect l="l" t="t" r="r" b="b"/>
            <a:pathLst>
              <a:path w="1123950" h="392430">
                <a:moveTo>
                  <a:pt x="0" y="392112"/>
                </a:moveTo>
                <a:lnTo>
                  <a:pt x="1123950" y="392112"/>
                </a:lnTo>
                <a:lnTo>
                  <a:pt x="11239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5638" y="38100"/>
            <a:ext cx="181864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719" y="654303"/>
            <a:ext cx="4164329" cy="146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 marR="131635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5119" y="2117978"/>
            <a:ext cx="3855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5119" y="2483865"/>
            <a:ext cx="45720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119" y="2849879"/>
            <a:ext cx="532003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719" y="3581654"/>
            <a:ext cx="4246245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927100" marR="5080" indent="-9144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computeArea(int </a:t>
            </a:r>
            <a:r>
              <a:rPr sz="2400" dirty="0">
                <a:latin typeface="Arial Narrow"/>
                <a:cs typeface="Arial Narrow"/>
              </a:rPr>
              <a:t>width, int height) {  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2596" y="5159375"/>
            <a:ext cx="4401820" cy="1698625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80"/>
              </a:spcBef>
            </a:pPr>
            <a:r>
              <a:rPr sz="2400" spc="-5" dirty="0">
                <a:latin typeface="Arial Narrow"/>
                <a:cs typeface="Arial Narrow"/>
              </a:rPr>
              <a:t>",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5700" y="458851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34"/>
              </a:spcBef>
            </a:pPr>
            <a:r>
              <a:rPr sz="2400" b="1" spc="-5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176" y="1319275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35"/>
              </a:spcBef>
            </a:pPr>
            <a:r>
              <a:rPr sz="2400" b="1" spc="-5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4026" y="897254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81900" y="1764284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8400" y="22209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3825" y="2688590"/>
            <a:ext cx="97091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97075" y="2133663"/>
            <a:ext cx="4011929" cy="392430"/>
          </a:xfrm>
          <a:custGeom>
            <a:avLst/>
            <a:gdLst/>
            <a:ahLst/>
            <a:cxnLst/>
            <a:rect l="l" t="t" r="r" b="b"/>
            <a:pathLst>
              <a:path w="4011929" h="392430">
                <a:moveTo>
                  <a:pt x="0" y="392112"/>
                </a:moveTo>
                <a:lnTo>
                  <a:pt x="4011549" y="392112"/>
                </a:lnTo>
                <a:lnTo>
                  <a:pt x="4011549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2825" y="5159375"/>
            <a:ext cx="4321175" cy="1698625"/>
          </a:xfrm>
          <a:custGeom>
            <a:avLst/>
            <a:gdLst/>
            <a:ahLst/>
            <a:cxnLst/>
            <a:rect l="l" t="t" r="r" b="b"/>
            <a:pathLst>
              <a:path w="4321175" h="1698625">
                <a:moveTo>
                  <a:pt x="0" y="1698625"/>
                </a:moveTo>
                <a:lnTo>
                  <a:pt x="4321175" y="1698625"/>
                </a:lnTo>
                <a:lnTo>
                  <a:pt x="432117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2825" y="5159375"/>
            <a:ext cx="4321175" cy="1698625"/>
          </a:xfrm>
          <a:custGeom>
            <a:avLst/>
            <a:gdLst/>
            <a:ahLst/>
            <a:cxnLst/>
            <a:rect l="l" t="t" r="r" b="b"/>
            <a:pathLst>
              <a:path w="4321175" h="1698625">
                <a:moveTo>
                  <a:pt x="0" y="1698625"/>
                </a:moveTo>
                <a:lnTo>
                  <a:pt x="4321175" y="1698625"/>
                </a:lnTo>
                <a:lnTo>
                  <a:pt x="432117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95119" y="5332881"/>
            <a:ext cx="3160395" cy="4521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Arial Narrow"/>
                <a:cs typeface="Arial Narrow"/>
              </a:rPr>
              <a:t>printf(“Rectangle area:</a:t>
            </a:r>
            <a:r>
              <a:rPr sz="2400" spc="-70" dirty="0">
                <a:latin typeface="Arial Narrow"/>
                <a:cs typeface="Arial Narrow"/>
              </a:rPr>
              <a:t> </a:t>
            </a:r>
            <a:r>
              <a:rPr sz="2400" spc="-220" dirty="0">
                <a:latin typeface="Arial Narrow"/>
                <a:cs typeface="Arial Narrow"/>
              </a:rPr>
              <a:t>%</a:t>
            </a:r>
            <a:r>
              <a:rPr sz="3600" b="1" spc="-330" baseline="21990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r>
              <a:rPr sz="2400" spc="-220" dirty="0">
                <a:latin typeface="Arial Narrow"/>
                <a:cs typeface="Arial Narrow"/>
              </a:rPr>
              <a:t>d\n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719" y="5820503"/>
            <a:ext cx="109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"/>
            <a:ext cx="17884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344" y="670178"/>
            <a:ext cx="4164329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687" y="1795462"/>
            <a:ext cx="4823460" cy="71247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625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75994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126" y="2499740"/>
            <a:ext cx="45720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126" y="2865754"/>
            <a:ext cx="532003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344" y="3597529"/>
            <a:ext cx="4246245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computeArea(int </a:t>
            </a:r>
            <a:r>
              <a:rPr sz="2400" dirty="0">
                <a:latin typeface="Arial Narrow"/>
                <a:cs typeface="Arial Narrow"/>
              </a:rPr>
              <a:t>width, int height) {  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0375" y="5159375"/>
            <a:ext cx="4873625" cy="169862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105"/>
              </a:spcBef>
            </a:pPr>
            <a:r>
              <a:rPr sz="2400" dirty="0">
                <a:latin typeface="Arial Narrow"/>
                <a:cs typeface="Arial Narrow"/>
              </a:rPr>
              <a:t>%d\n",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6851" y="4302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34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9551" y="1319275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35"/>
              </a:spcBef>
            </a:pPr>
            <a:r>
              <a:rPr sz="2400" b="1" spc="-95" dirty="0">
                <a:solidFill>
                  <a:srgbClr val="696363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2426" y="867028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7275" y="1750059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5200" y="22209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7826" y="2704846"/>
            <a:ext cx="9715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4500" y="2500312"/>
            <a:ext cx="4705350" cy="392430"/>
          </a:xfrm>
          <a:custGeom>
            <a:avLst/>
            <a:gdLst/>
            <a:ahLst/>
            <a:cxnLst/>
            <a:rect l="l" t="t" r="r" b="b"/>
            <a:pathLst>
              <a:path w="4705350" h="392430">
                <a:moveTo>
                  <a:pt x="0" y="392112"/>
                </a:moveTo>
                <a:lnTo>
                  <a:pt x="4705350" y="392112"/>
                </a:lnTo>
                <a:lnTo>
                  <a:pt x="47053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70126" y="5332881"/>
            <a:ext cx="3082290" cy="6965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740"/>
              </a:spcBef>
            </a:pPr>
            <a:r>
              <a:rPr sz="2400" dirty="0">
                <a:latin typeface="Arial Narrow"/>
                <a:cs typeface="Arial Narrow"/>
              </a:rPr>
              <a:t>printf(“Rectangle area: </a:t>
            </a:r>
            <a:r>
              <a:rPr sz="3600" b="1" baseline="25462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3600" b="1" spc="112" baseline="25462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75" baseline="25462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3600" baseline="25462">
              <a:latin typeface="Arial Narrow"/>
              <a:cs typeface="Arial Narrow"/>
            </a:endParaRPr>
          </a:p>
          <a:p>
            <a:pPr marR="342265" algn="r">
              <a:lnSpc>
                <a:spcPts val="234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344" y="5836378"/>
            <a:ext cx="109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550" y="1795462"/>
            <a:ext cx="1123950" cy="392430"/>
          </a:xfrm>
          <a:custGeom>
            <a:avLst/>
            <a:gdLst/>
            <a:ahLst/>
            <a:cxnLst/>
            <a:rect l="l" t="t" r="r" b="b"/>
            <a:pathLst>
              <a:path w="1123950" h="392430">
                <a:moveTo>
                  <a:pt x="0" y="392112"/>
                </a:moveTo>
                <a:lnTo>
                  <a:pt x="1123950" y="392112"/>
                </a:lnTo>
                <a:lnTo>
                  <a:pt x="11239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50" y="1795462"/>
            <a:ext cx="1123950" cy="392430"/>
          </a:xfrm>
          <a:custGeom>
            <a:avLst/>
            <a:gdLst/>
            <a:ahLst/>
            <a:cxnLst/>
            <a:rect l="l" t="t" r="r" b="b"/>
            <a:pathLst>
              <a:path w="1123950" h="392430">
                <a:moveTo>
                  <a:pt x="0" y="392112"/>
                </a:moveTo>
                <a:lnTo>
                  <a:pt x="1123950" y="392112"/>
                </a:lnTo>
                <a:lnTo>
                  <a:pt x="11239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38100"/>
            <a:ext cx="19408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769" y="670178"/>
            <a:ext cx="4164329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69" y="1767840"/>
            <a:ext cx="122237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551" y="2133853"/>
            <a:ext cx="3855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1551" y="2499740"/>
            <a:ext cx="45720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1551" y="2865754"/>
            <a:ext cx="532003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769" y="3231515"/>
            <a:ext cx="4246245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computeArea(int </a:t>
            </a:r>
            <a:r>
              <a:rPr sz="2400" dirty="0">
                <a:latin typeface="Arial Narrow"/>
                <a:cs typeface="Arial Narrow"/>
              </a:rPr>
              <a:t>width, int height) {  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0375" y="5159375"/>
            <a:ext cx="4873625" cy="169862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2105"/>
              </a:spcBef>
            </a:pPr>
            <a:r>
              <a:rPr sz="2400" dirty="0">
                <a:latin typeface="Arial Narrow"/>
                <a:cs typeface="Arial Narrow"/>
              </a:rPr>
              <a:t>%d\n",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6851" y="4302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34"/>
              </a:spcBef>
            </a:pPr>
            <a:r>
              <a:rPr sz="2400" b="1" dirty="0">
                <a:solidFill>
                  <a:srgbClr val="696363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9551" y="1319275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35"/>
              </a:spcBef>
            </a:pPr>
            <a:r>
              <a:rPr sz="2400" b="1" spc="-95" dirty="0">
                <a:solidFill>
                  <a:srgbClr val="696363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2426" y="867028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07275" y="1750059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5200" y="22209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696363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7826" y="2704846"/>
            <a:ext cx="9715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11551" y="2881312"/>
            <a:ext cx="4073525" cy="392430"/>
          </a:xfrm>
          <a:custGeom>
            <a:avLst/>
            <a:gdLst/>
            <a:ahLst/>
            <a:cxnLst/>
            <a:rect l="l" t="t" r="r" b="b"/>
            <a:pathLst>
              <a:path w="4073525" h="392429">
                <a:moveTo>
                  <a:pt x="0" y="392112"/>
                </a:moveTo>
                <a:lnTo>
                  <a:pt x="4073525" y="392112"/>
                </a:lnTo>
                <a:lnTo>
                  <a:pt x="4073525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8685" y="2932683"/>
            <a:ext cx="843915" cy="995044"/>
          </a:xfrm>
          <a:custGeom>
            <a:avLst/>
            <a:gdLst/>
            <a:ahLst/>
            <a:cxnLst/>
            <a:rect l="l" t="t" r="r" b="b"/>
            <a:pathLst>
              <a:path w="843914" h="995045">
                <a:moveTo>
                  <a:pt x="76606" y="806077"/>
                </a:moveTo>
                <a:lnTo>
                  <a:pt x="0" y="811402"/>
                </a:lnTo>
                <a:lnTo>
                  <a:pt x="108203" y="994790"/>
                </a:lnTo>
                <a:lnTo>
                  <a:pt x="179055" y="824483"/>
                </a:lnTo>
                <a:lnTo>
                  <a:pt x="77215" y="824483"/>
                </a:lnTo>
                <a:lnTo>
                  <a:pt x="76606" y="806077"/>
                </a:lnTo>
                <a:close/>
              </a:path>
              <a:path w="843914" h="995045">
                <a:moveTo>
                  <a:pt x="114631" y="803433"/>
                </a:moveTo>
                <a:lnTo>
                  <a:pt x="76606" y="806077"/>
                </a:lnTo>
                <a:lnTo>
                  <a:pt x="77215" y="824483"/>
                </a:lnTo>
                <a:lnTo>
                  <a:pt x="115315" y="823086"/>
                </a:lnTo>
                <a:lnTo>
                  <a:pt x="114631" y="803433"/>
                </a:lnTo>
                <a:close/>
              </a:path>
              <a:path w="843914" h="995045">
                <a:moveTo>
                  <a:pt x="189991" y="798194"/>
                </a:moveTo>
                <a:lnTo>
                  <a:pt x="114631" y="803433"/>
                </a:lnTo>
                <a:lnTo>
                  <a:pt x="115315" y="823086"/>
                </a:lnTo>
                <a:lnTo>
                  <a:pt x="77215" y="824483"/>
                </a:lnTo>
                <a:lnTo>
                  <a:pt x="179055" y="824483"/>
                </a:lnTo>
                <a:lnTo>
                  <a:pt x="189991" y="798194"/>
                </a:lnTo>
                <a:close/>
              </a:path>
              <a:path w="843914" h="995045">
                <a:moveTo>
                  <a:pt x="834644" y="0"/>
                </a:moveTo>
                <a:lnTo>
                  <a:pt x="796797" y="7619"/>
                </a:lnTo>
                <a:lnTo>
                  <a:pt x="677417" y="25145"/>
                </a:lnTo>
                <a:lnTo>
                  <a:pt x="642112" y="30733"/>
                </a:lnTo>
                <a:lnTo>
                  <a:pt x="568578" y="44068"/>
                </a:lnTo>
                <a:lnTo>
                  <a:pt x="495045" y="61594"/>
                </a:lnTo>
                <a:lnTo>
                  <a:pt x="442213" y="77977"/>
                </a:lnTo>
                <a:lnTo>
                  <a:pt x="393826" y="97789"/>
                </a:lnTo>
                <a:lnTo>
                  <a:pt x="351154" y="121792"/>
                </a:lnTo>
                <a:lnTo>
                  <a:pt x="315594" y="150367"/>
                </a:lnTo>
                <a:lnTo>
                  <a:pt x="273684" y="195071"/>
                </a:lnTo>
                <a:lnTo>
                  <a:pt x="236727" y="246252"/>
                </a:lnTo>
                <a:lnTo>
                  <a:pt x="204215" y="302005"/>
                </a:lnTo>
                <a:lnTo>
                  <a:pt x="175894" y="360806"/>
                </a:lnTo>
                <a:lnTo>
                  <a:pt x="151256" y="420877"/>
                </a:lnTo>
                <a:lnTo>
                  <a:pt x="129920" y="480440"/>
                </a:lnTo>
                <a:lnTo>
                  <a:pt x="112013" y="537844"/>
                </a:lnTo>
                <a:lnTo>
                  <a:pt x="96900" y="592327"/>
                </a:lnTo>
                <a:lnTo>
                  <a:pt x="86106" y="646938"/>
                </a:lnTo>
                <a:lnTo>
                  <a:pt x="79375" y="701166"/>
                </a:lnTo>
                <a:lnTo>
                  <a:pt x="76200" y="755395"/>
                </a:lnTo>
                <a:lnTo>
                  <a:pt x="75818" y="782319"/>
                </a:lnTo>
                <a:lnTo>
                  <a:pt x="76606" y="806077"/>
                </a:lnTo>
                <a:lnTo>
                  <a:pt x="114631" y="803433"/>
                </a:lnTo>
                <a:lnTo>
                  <a:pt x="113918" y="782954"/>
                </a:lnTo>
                <a:lnTo>
                  <a:pt x="114300" y="757046"/>
                </a:lnTo>
                <a:lnTo>
                  <a:pt x="117220" y="705230"/>
                </a:lnTo>
                <a:lnTo>
                  <a:pt x="123570" y="653541"/>
                </a:lnTo>
                <a:lnTo>
                  <a:pt x="133731" y="601852"/>
                </a:lnTo>
                <a:lnTo>
                  <a:pt x="148335" y="548893"/>
                </a:lnTo>
                <a:lnTo>
                  <a:pt x="165988" y="492760"/>
                </a:lnTo>
                <a:lnTo>
                  <a:pt x="186689" y="434848"/>
                </a:lnTo>
                <a:lnTo>
                  <a:pt x="210438" y="376808"/>
                </a:lnTo>
                <a:lnTo>
                  <a:pt x="237616" y="320420"/>
                </a:lnTo>
                <a:lnTo>
                  <a:pt x="268223" y="267715"/>
                </a:lnTo>
                <a:lnTo>
                  <a:pt x="302513" y="219963"/>
                </a:lnTo>
                <a:lnTo>
                  <a:pt x="340613" y="178942"/>
                </a:lnTo>
                <a:lnTo>
                  <a:pt x="371728" y="153924"/>
                </a:lnTo>
                <a:lnTo>
                  <a:pt x="409447" y="132461"/>
                </a:lnTo>
                <a:lnTo>
                  <a:pt x="454406" y="114045"/>
                </a:lnTo>
                <a:lnTo>
                  <a:pt x="504444" y="98551"/>
                </a:lnTo>
                <a:lnTo>
                  <a:pt x="575690" y="81533"/>
                </a:lnTo>
                <a:lnTo>
                  <a:pt x="648081" y="68325"/>
                </a:lnTo>
                <a:lnTo>
                  <a:pt x="732663" y="55499"/>
                </a:lnTo>
                <a:lnTo>
                  <a:pt x="790701" y="47116"/>
                </a:lnTo>
                <a:lnTo>
                  <a:pt x="814832" y="43179"/>
                </a:lnTo>
                <a:lnTo>
                  <a:pt x="825626" y="41148"/>
                </a:lnTo>
                <a:lnTo>
                  <a:pt x="835532" y="38988"/>
                </a:lnTo>
                <a:lnTo>
                  <a:pt x="843788" y="37083"/>
                </a:lnTo>
                <a:lnTo>
                  <a:pt x="8346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0126" y="2882963"/>
            <a:ext cx="4016375" cy="392430"/>
          </a:xfrm>
          <a:custGeom>
            <a:avLst/>
            <a:gdLst/>
            <a:ahLst/>
            <a:cxnLst/>
            <a:rect l="l" t="t" r="r" b="b"/>
            <a:pathLst>
              <a:path w="4016375" h="392429">
                <a:moveTo>
                  <a:pt x="0" y="392112"/>
                </a:moveTo>
                <a:lnTo>
                  <a:pt x="4016375" y="392112"/>
                </a:lnTo>
                <a:lnTo>
                  <a:pt x="4016375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6769" y="5104540"/>
            <a:ext cx="3434079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printf(“Rectangle</a:t>
            </a:r>
            <a:r>
              <a:rPr sz="2400" spc="-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area: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0384" y="5332881"/>
            <a:ext cx="502284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2750" y="2911538"/>
            <a:ext cx="4248150" cy="392430"/>
          </a:xfrm>
          <a:custGeom>
            <a:avLst/>
            <a:gdLst/>
            <a:ahLst/>
            <a:cxnLst/>
            <a:rect l="l" t="t" r="r" b="b"/>
            <a:pathLst>
              <a:path w="4248150" h="392429">
                <a:moveTo>
                  <a:pt x="0" y="392112"/>
                </a:moveTo>
                <a:lnTo>
                  <a:pt x="4248150" y="392112"/>
                </a:lnTo>
                <a:lnTo>
                  <a:pt x="42481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8100"/>
            <a:ext cx="18646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344" y="670178"/>
            <a:ext cx="4164329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675" y="1811430"/>
            <a:ext cx="4796790" cy="69659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2500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4932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126" y="2499740"/>
            <a:ext cx="45720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0126" y="2865754"/>
            <a:ext cx="532003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126" y="3231515"/>
            <a:ext cx="243522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344" y="3597529"/>
            <a:ext cx="4250055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Arial Narrow"/>
                <a:cs typeface="Arial Narrow"/>
              </a:rPr>
              <a:t>int </a:t>
            </a:r>
            <a:r>
              <a:rPr sz="2400" spc="-5" dirty="0">
                <a:solidFill>
                  <a:srgbClr val="0000CC"/>
                </a:solidFill>
                <a:latin typeface="Arial Narrow"/>
                <a:cs typeface="Arial Narrow"/>
              </a:rPr>
              <a:t>computeArea(int </a:t>
            </a:r>
            <a:r>
              <a:rPr sz="2400" dirty="0">
                <a:solidFill>
                  <a:srgbClr val="0000CC"/>
                </a:solidFill>
                <a:latin typeface="Arial Narrow"/>
                <a:cs typeface="Arial Narrow"/>
              </a:rPr>
              <a:t>width, int height) </a:t>
            </a:r>
            <a:r>
              <a:rPr sz="2400" dirty="0">
                <a:latin typeface="Arial Narrow"/>
                <a:cs typeface="Arial Narrow"/>
              </a:rPr>
              <a:t>{  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0375" y="5159375"/>
            <a:ext cx="4873625" cy="169862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105"/>
              </a:spcBef>
            </a:pPr>
            <a:r>
              <a:rPr sz="2400" dirty="0">
                <a:latin typeface="Arial Narrow"/>
                <a:cs typeface="Arial Narrow"/>
              </a:rPr>
              <a:t>%d\n",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6851" y="4302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6851" y="430276"/>
            <a:ext cx="1254125" cy="444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34"/>
              </a:spcBef>
            </a:pP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29551" y="1319275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29551" y="1319275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12405" y="1354073"/>
            <a:ext cx="2794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95" dirty="0">
                <a:solidFill>
                  <a:srgbClr val="0000CC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2426" y="867028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7275" y="1750059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15200" y="22209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00" y="2220976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01533" y="2256154"/>
            <a:ext cx="4826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CC"/>
                </a:solidFill>
                <a:latin typeface="Arial Narrow"/>
                <a:cs typeface="Arial Narrow"/>
              </a:rPr>
              <a:t>???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97826" y="2704846"/>
            <a:ext cx="9715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4945" y="2977514"/>
            <a:ext cx="687705" cy="1110615"/>
          </a:xfrm>
          <a:custGeom>
            <a:avLst/>
            <a:gdLst/>
            <a:ahLst/>
            <a:cxnLst/>
            <a:rect l="l" t="t" r="r" b="b"/>
            <a:pathLst>
              <a:path w="687705" h="1110614">
                <a:moveTo>
                  <a:pt x="76632" y="921077"/>
                </a:moveTo>
                <a:lnTo>
                  <a:pt x="0" y="925068"/>
                </a:lnTo>
                <a:lnTo>
                  <a:pt x="105029" y="1110361"/>
                </a:lnTo>
                <a:lnTo>
                  <a:pt x="179600" y="939546"/>
                </a:lnTo>
                <a:lnTo>
                  <a:pt x="77089" y="939546"/>
                </a:lnTo>
                <a:lnTo>
                  <a:pt x="76632" y="921077"/>
                </a:lnTo>
                <a:close/>
              </a:path>
              <a:path w="687705" h="1110614">
                <a:moveTo>
                  <a:pt x="114695" y="919095"/>
                </a:moveTo>
                <a:lnTo>
                  <a:pt x="76632" y="921077"/>
                </a:lnTo>
                <a:lnTo>
                  <a:pt x="77089" y="939546"/>
                </a:lnTo>
                <a:lnTo>
                  <a:pt x="115189" y="938657"/>
                </a:lnTo>
                <a:lnTo>
                  <a:pt x="114695" y="919095"/>
                </a:lnTo>
                <a:close/>
              </a:path>
              <a:path w="687705" h="1110614">
                <a:moveTo>
                  <a:pt x="190246" y="915162"/>
                </a:moveTo>
                <a:lnTo>
                  <a:pt x="114695" y="919095"/>
                </a:lnTo>
                <a:lnTo>
                  <a:pt x="115189" y="938657"/>
                </a:lnTo>
                <a:lnTo>
                  <a:pt x="77089" y="939546"/>
                </a:lnTo>
                <a:lnTo>
                  <a:pt x="179600" y="939546"/>
                </a:lnTo>
                <a:lnTo>
                  <a:pt x="190246" y="915162"/>
                </a:lnTo>
                <a:close/>
              </a:path>
              <a:path w="687705" h="1110614">
                <a:moveTo>
                  <a:pt x="675259" y="0"/>
                </a:moveTo>
                <a:lnTo>
                  <a:pt x="603631" y="17399"/>
                </a:lnTo>
                <a:lnTo>
                  <a:pt x="578739" y="22351"/>
                </a:lnTo>
                <a:lnTo>
                  <a:pt x="552196" y="27939"/>
                </a:lnTo>
                <a:lnTo>
                  <a:pt x="495173" y="41275"/>
                </a:lnTo>
                <a:lnTo>
                  <a:pt x="436372" y="58547"/>
                </a:lnTo>
                <a:lnTo>
                  <a:pt x="378968" y="80899"/>
                </a:lnTo>
                <a:lnTo>
                  <a:pt x="326517" y="109982"/>
                </a:lnTo>
                <a:lnTo>
                  <a:pt x="291973" y="137413"/>
                </a:lnTo>
                <a:lnTo>
                  <a:pt x="263525" y="169672"/>
                </a:lnTo>
                <a:lnTo>
                  <a:pt x="230759" y="219583"/>
                </a:lnTo>
                <a:lnTo>
                  <a:pt x="201676" y="276733"/>
                </a:lnTo>
                <a:lnTo>
                  <a:pt x="176149" y="338709"/>
                </a:lnTo>
                <a:lnTo>
                  <a:pt x="154051" y="404113"/>
                </a:lnTo>
                <a:lnTo>
                  <a:pt x="134620" y="470915"/>
                </a:lnTo>
                <a:lnTo>
                  <a:pt x="117983" y="537337"/>
                </a:lnTo>
                <a:lnTo>
                  <a:pt x="103759" y="601345"/>
                </a:lnTo>
                <a:lnTo>
                  <a:pt x="91948" y="661924"/>
                </a:lnTo>
                <a:lnTo>
                  <a:pt x="83439" y="722503"/>
                </a:lnTo>
                <a:lnTo>
                  <a:pt x="78231" y="782701"/>
                </a:lnTo>
                <a:lnTo>
                  <a:pt x="75818" y="842772"/>
                </a:lnTo>
                <a:lnTo>
                  <a:pt x="75437" y="872744"/>
                </a:lnTo>
                <a:lnTo>
                  <a:pt x="76632" y="921077"/>
                </a:lnTo>
                <a:lnTo>
                  <a:pt x="114695" y="919095"/>
                </a:lnTo>
                <a:lnTo>
                  <a:pt x="113537" y="873252"/>
                </a:lnTo>
                <a:lnTo>
                  <a:pt x="113918" y="843915"/>
                </a:lnTo>
                <a:lnTo>
                  <a:pt x="116205" y="785495"/>
                </a:lnTo>
                <a:lnTo>
                  <a:pt x="121285" y="727202"/>
                </a:lnTo>
                <a:lnTo>
                  <a:pt x="129412" y="668909"/>
                </a:lnTo>
                <a:lnTo>
                  <a:pt x="140970" y="609346"/>
                </a:lnTo>
                <a:lnTo>
                  <a:pt x="155067" y="546226"/>
                </a:lnTo>
                <a:lnTo>
                  <a:pt x="171323" y="481202"/>
                </a:lnTo>
                <a:lnTo>
                  <a:pt x="190246" y="415925"/>
                </a:lnTo>
                <a:lnTo>
                  <a:pt x="211709" y="352551"/>
                </a:lnTo>
                <a:lnTo>
                  <a:pt x="236093" y="293115"/>
                </a:lnTo>
                <a:lnTo>
                  <a:pt x="263271" y="239522"/>
                </a:lnTo>
                <a:lnTo>
                  <a:pt x="285496" y="204088"/>
                </a:lnTo>
                <a:lnTo>
                  <a:pt x="309245" y="174244"/>
                </a:lnTo>
                <a:lnTo>
                  <a:pt x="346329" y="142494"/>
                </a:lnTo>
                <a:lnTo>
                  <a:pt x="393827" y="116077"/>
                </a:lnTo>
                <a:lnTo>
                  <a:pt x="447675" y="94869"/>
                </a:lnTo>
                <a:lnTo>
                  <a:pt x="504190" y="78359"/>
                </a:lnTo>
                <a:lnTo>
                  <a:pt x="586359" y="59689"/>
                </a:lnTo>
                <a:lnTo>
                  <a:pt x="634111" y="49911"/>
                </a:lnTo>
                <a:lnTo>
                  <a:pt x="654939" y="45338"/>
                </a:lnTo>
                <a:lnTo>
                  <a:pt x="664210" y="43052"/>
                </a:lnTo>
                <a:lnTo>
                  <a:pt x="672973" y="40767"/>
                </a:lnTo>
                <a:lnTo>
                  <a:pt x="680974" y="38354"/>
                </a:lnTo>
                <a:lnTo>
                  <a:pt x="687451" y="36195"/>
                </a:lnTo>
                <a:lnTo>
                  <a:pt x="6752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3300" y="4256151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83300" y="4256151"/>
            <a:ext cx="1254125" cy="444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4"/>
              </a:spcBef>
            </a:pP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27925" y="4230751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7925" y="4230751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10906" y="4266565"/>
            <a:ext cx="2794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95" dirty="0">
                <a:solidFill>
                  <a:srgbClr val="0000CC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8621" y="4694554"/>
            <a:ext cx="6096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08976" y="4678679"/>
            <a:ext cx="70929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ig</a:t>
            </a:r>
            <a:r>
              <a:rPr sz="2400" spc="5" dirty="0">
                <a:latin typeface="Arial Narrow"/>
                <a:cs typeface="Arial Narrow"/>
              </a:rPr>
              <a:t>h</a:t>
            </a:r>
            <a:r>
              <a:rPr sz="2400" dirty="0">
                <a:latin typeface="Arial Narrow"/>
                <a:cs typeface="Arial Narrow"/>
              </a:rPr>
              <a:t>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2702" y="640715"/>
            <a:ext cx="969010" cy="3686810"/>
          </a:xfrm>
          <a:custGeom>
            <a:avLst/>
            <a:gdLst/>
            <a:ahLst/>
            <a:cxnLst/>
            <a:rect l="l" t="t" r="r" b="b"/>
            <a:pathLst>
              <a:path w="969009" h="3686810">
                <a:moveTo>
                  <a:pt x="0" y="3481704"/>
                </a:moveTo>
                <a:lnTo>
                  <a:pt x="57023" y="3686810"/>
                </a:lnTo>
                <a:lnTo>
                  <a:pt x="183839" y="3522345"/>
                </a:lnTo>
                <a:lnTo>
                  <a:pt x="108584" y="3522345"/>
                </a:lnTo>
                <a:lnTo>
                  <a:pt x="71247" y="3514852"/>
                </a:lnTo>
                <a:lnTo>
                  <a:pt x="74947" y="3496307"/>
                </a:lnTo>
                <a:lnTo>
                  <a:pt x="0" y="3481704"/>
                </a:lnTo>
                <a:close/>
              </a:path>
              <a:path w="969009" h="3686810">
                <a:moveTo>
                  <a:pt x="74947" y="3496307"/>
                </a:moveTo>
                <a:lnTo>
                  <a:pt x="71247" y="3514852"/>
                </a:lnTo>
                <a:lnTo>
                  <a:pt x="108584" y="3522345"/>
                </a:lnTo>
                <a:lnTo>
                  <a:pt x="112343" y="3503594"/>
                </a:lnTo>
                <a:lnTo>
                  <a:pt x="74947" y="3496307"/>
                </a:lnTo>
                <a:close/>
              </a:path>
              <a:path w="969009" h="3686810">
                <a:moveTo>
                  <a:pt x="112343" y="3503594"/>
                </a:moveTo>
                <a:lnTo>
                  <a:pt x="108584" y="3522345"/>
                </a:lnTo>
                <a:lnTo>
                  <a:pt x="183839" y="3522345"/>
                </a:lnTo>
                <a:lnTo>
                  <a:pt x="187071" y="3518154"/>
                </a:lnTo>
                <a:lnTo>
                  <a:pt x="112343" y="3503594"/>
                </a:lnTo>
                <a:close/>
              </a:path>
              <a:path w="969009" h="3686810">
                <a:moveTo>
                  <a:pt x="945515" y="0"/>
                </a:moveTo>
                <a:lnTo>
                  <a:pt x="901065" y="28321"/>
                </a:lnTo>
                <a:lnTo>
                  <a:pt x="777113" y="86233"/>
                </a:lnTo>
                <a:lnTo>
                  <a:pt x="756284" y="96265"/>
                </a:lnTo>
                <a:lnTo>
                  <a:pt x="713104" y="118110"/>
                </a:lnTo>
                <a:lnTo>
                  <a:pt x="669036" y="142621"/>
                </a:lnTo>
                <a:lnTo>
                  <a:pt x="624458" y="170561"/>
                </a:lnTo>
                <a:lnTo>
                  <a:pt x="580517" y="202184"/>
                </a:lnTo>
                <a:lnTo>
                  <a:pt x="537845" y="237998"/>
                </a:lnTo>
                <a:lnTo>
                  <a:pt x="497586" y="278384"/>
                </a:lnTo>
                <a:lnTo>
                  <a:pt x="460248" y="324104"/>
                </a:lnTo>
                <a:lnTo>
                  <a:pt x="426847" y="375412"/>
                </a:lnTo>
                <a:lnTo>
                  <a:pt x="398272" y="432688"/>
                </a:lnTo>
                <a:lnTo>
                  <a:pt x="375539" y="496443"/>
                </a:lnTo>
                <a:lnTo>
                  <a:pt x="358267" y="567309"/>
                </a:lnTo>
                <a:lnTo>
                  <a:pt x="351536" y="605536"/>
                </a:lnTo>
                <a:lnTo>
                  <a:pt x="345948" y="645287"/>
                </a:lnTo>
                <a:lnTo>
                  <a:pt x="341122" y="686815"/>
                </a:lnTo>
                <a:lnTo>
                  <a:pt x="337439" y="729869"/>
                </a:lnTo>
                <a:lnTo>
                  <a:pt x="334518" y="774573"/>
                </a:lnTo>
                <a:lnTo>
                  <a:pt x="332231" y="820420"/>
                </a:lnTo>
                <a:lnTo>
                  <a:pt x="330073" y="915924"/>
                </a:lnTo>
                <a:lnTo>
                  <a:pt x="329946" y="1015873"/>
                </a:lnTo>
                <a:lnTo>
                  <a:pt x="331597" y="1119505"/>
                </a:lnTo>
                <a:lnTo>
                  <a:pt x="334264" y="1225931"/>
                </a:lnTo>
                <a:lnTo>
                  <a:pt x="337566" y="1334389"/>
                </a:lnTo>
                <a:lnTo>
                  <a:pt x="340741" y="1444244"/>
                </a:lnTo>
                <a:lnTo>
                  <a:pt x="343280" y="1554352"/>
                </a:lnTo>
                <a:lnTo>
                  <a:pt x="344797" y="1663827"/>
                </a:lnTo>
                <a:lnTo>
                  <a:pt x="344677" y="1773174"/>
                </a:lnTo>
                <a:lnTo>
                  <a:pt x="342265" y="1880108"/>
                </a:lnTo>
                <a:lnTo>
                  <a:pt x="337184" y="1984375"/>
                </a:lnTo>
                <a:lnTo>
                  <a:pt x="328675" y="2085086"/>
                </a:lnTo>
                <a:lnTo>
                  <a:pt x="316865" y="2186051"/>
                </a:lnTo>
                <a:lnTo>
                  <a:pt x="302768" y="2291461"/>
                </a:lnTo>
                <a:lnTo>
                  <a:pt x="286512" y="2399792"/>
                </a:lnTo>
                <a:lnTo>
                  <a:pt x="268350" y="2510409"/>
                </a:lnTo>
                <a:lnTo>
                  <a:pt x="228346" y="2734691"/>
                </a:lnTo>
                <a:lnTo>
                  <a:pt x="207009" y="2846451"/>
                </a:lnTo>
                <a:lnTo>
                  <a:pt x="185420" y="2956941"/>
                </a:lnTo>
                <a:lnTo>
                  <a:pt x="163702" y="3065018"/>
                </a:lnTo>
                <a:lnTo>
                  <a:pt x="142113" y="3170047"/>
                </a:lnTo>
                <a:lnTo>
                  <a:pt x="121284" y="3271012"/>
                </a:lnTo>
                <a:lnTo>
                  <a:pt x="101346" y="3366897"/>
                </a:lnTo>
                <a:lnTo>
                  <a:pt x="91948" y="3412744"/>
                </a:lnTo>
                <a:lnTo>
                  <a:pt x="82803" y="3456940"/>
                </a:lnTo>
                <a:lnTo>
                  <a:pt x="74947" y="3496307"/>
                </a:lnTo>
                <a:lnTo>
                  <a:pt x="112343" y="3503594"/>
                </a:lnTo>
                <a:lnTo>
                  <a:pt x="120142" y="3464687"/>
                </a:lnTo>
                <a:lnTo>
                  <a:pt x="129286" y="3420364"/>
                </a:lnTo>
                <a:lnTo>
                  <a:pt x="138683" y="3374644"/>
                </a:lnTo>
                <a:lnTo>
                  <a:pt x="158623" y="3278632"/>
                </a:lnTo>
                <a:lnTo>
                  <a:pt x="179450" y="3177667"/>
                </a:lnTo>
                <a:lnTo>
                  <a:pt x="201041" y="3072511"/>
                </a:lnTo>
                <a:lnTo>
                  <a:pt x="222757" y="2964307"/>
                </a:lnTo>
                <a:lnTo>
                  <a:pt x="244475" y="2853563"/>
                </a:lnTo>
                <a:lnTo>
                  <a:pt x="265811" y="2741422"/>
                </a:lnTo>
                <a:lnTo>
                  <a:pt x="306070" y="2516505"/>
                </a:lnTo>
                <a:lnTo>
                  <a:pt x="324103" y="2405380"/>
                </a:lnTo>
                <a:lnTo>
                  <a:pt x="340487" y="2296414"/>
                </a:lnTo>
                <a:lnTo>
                  <a:pt x="354711" y="2190496"/>
                </a:lnTo>
                <a:lnTo>
                  <a:pt x="366522" y="2088261"/>
                </a:lnTo>
                <a:lnTo>
                  <a:pt x="375157" y="1986280"/>
                </a:lnTo>
                <a:lnTo>
                  <a:pt x="380365" y="1880997"/>
                </a:lnTo>
                <a:lnTo>
                  <a:pt x="382777" y="1773174"/>
                </a:lnTo>
                <a:lnTo>
                  <a:pt x="382904" y="1663827"/>
                </a:lnTo>
                <a:lnTo>
                  <a:pt x="381380" y="1553464"/>
                </a:lnTo>
                <a:lnTo>
                  <a:pt x="378841" y="1443101"/>
                </a:lnTo>
                <a:lnTo>
                  <a:pt x="375539" y="1333246"/>
                </a:lnTo>
                <a:lnTo>
                  <a:pt x="372364" y="1224914"/>
                </a:lnTo>
                <a:lnTo>
                  <a:pt x="369697" y="1118870"/>
                </a:lnTo>
                <a:lnTo>
                  <a:pt x="368046" y="1015873"/>
                </a:lnTo>
                <a:lnTo>
                  <a:pt x="368173" y="916813"/>
                </a:lnTo>
                <a:lnTo>
                  <a:pt x="370331" y="822198"/>
                </a:lnTo>
                <a:lnTo>
                  <a:pt x="372491" y="776986"/>
                </a:lnTo>
                <a:lnTo>
                  <a:pt x="375284" y="733171"/>
                </a:lnTo>
                <a:lnTo>
                  <a:pt x="378968" y="691134"/>
                </a:lnTo>
                <a:lnTo>
                  <a:pt x="383540" y="650748"/>
                </a:lnTo>
                <a:lnTo>
                  <a:pt x="389127" y="612013"/>
                </a:lnTo>
                <a:lnTo>
                  <a:pt x="403098" y="540765"/>
                </a:lnTo>
                <a:lnTo>
                  <a:pt x="421640" y="477647"/>
                </a:lnTo>
                <a:lnTo>
                  <a:pt x="445516" y="421132"/>
                </a:lnTo>
                <a:lnTo>
                  <a:pt x="474345" y="370586"/>
                </a:lnTo>
                <a:lnTo>
                  <a:pt x="507365" y="325374"/>
                </a:lnTo>
                <a:lnTo>
                  <a:pt x="543687" y="285114"/>
                </a:lnTo>
                <a:lnTo>
                  <a:pt x="582929" y="249047"/>
                </a:lnTo>
                <a:lnTo>
                  <a:pt x="623951" y="217170"/>
                </a:lnTo>
                <a:lnTo>
                  <a:pt x="666369" y="188722"/>
                </a:lnTo>
                <a:lnTo>
                  <a:pt x="709295" y="163575"/>
                </a:lnTo>
                <a:lnTo>
                  <a:pt x="751840" y="140970"/>
                </a:lnTo>
                <a:lnTo>
                  <a:pt x="793242" y="120904"/>
                </a:lnTo>
                <a:lnTo>
                  <a:pt x="832866" y="102488"/>
                </a:lnTo>
                <a:lnTo>
                  <a:pt x="851789" y="93980"/>
                </a:lnTo>
                <a:lnTo>
                  <a:pt x="887349" y="77470"/>
                </a:lnTo>
                <a:lnTo>
                  <a:pt x="933830" y="53848"/>
                </a:lnTo>
                <a:lnTo>
                  <a:pt x="968882" y="29972"/>
                </a:lnTo>
                <a:lnTo>
                  <a:pt x="9455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90052" y="1559433"/>
            <a:ext cx="718820" cy="2753995"/>
          </a:xfrm>
          <a:custGeom>
            <a:avLst/>
            <a:gdLst/>
            <a:ahLst/>
            <a:cxnLst/>
            <a:rect l="l" t="t" r="r" b="b"/>
            <a:pathLst>
              <a:path w="718820" h="2753995">
                <a:moveTo>
                  <a:pt x="145033" y="2541016"/>
                </a:moveTo>
                <a:lnTo>
                  <a:pt x="138049" y="2753867"/>
                </a:lnTo>
                <a:lnTo>
                  <a:pt x="312547" y="2631821"/>
                </a:lnTo>
                <a:lnTo>
                  <a:pt x="276701" y="2612390"/>
                </a:lnTo>
                <a:lnTo>
                  <a:pt x="236347" y="2612390"/>
                </a:lnTo>
                <a:lnTo>
                  <a:pt x="203073" y="2593847"/>
                </a:lnTo>
                <a:lnTo>
                  <a:pt x="212278" y="2577467"/>
                </a:lnTo>
                <a:lnTo>
                  <a:pt x="145033" y="2541016"/>
                </a:lnTo>
                <a:close/>
              </a:path>
              <a:path w="718820" h="2753995">
                <a:moveTo>
                  <a:pt x="212278" y="2577467"/>
                </a:moveTo>
                <a:lnTo>
                  <a:pt x="203073" y="2593847"/>
                </a:lnTo>
                <a:lnTo>
                  <a:pt x="236347" y="2612390"/>
                </a:lnTo>
                <a:lnTo>
                  <a:pt x="245778" y="2595627"/>
                </a:lnTo>
                <a:lnTo>
                  <a:pt x="212278" y="2577467"/>
                </a:lnTo>
                <a:close/>
              </a:path>
              <a:path w="718820" h="2753995">
                <a:moveTo>
                  <a:pt x="245778" y="2595627"/>
                </a:moveTo>
                <a:lnTo>
                  <a:pt x="236347" y="2612390"/>
                </a:lnTo>
                <a:lnTo>
                  <a:pt x="276701" y="2612390"/>
                </a:lnTo>
                <a:lnTo>
                  <a:pt x="245778" y="2595627"/>
                </a:lnTo>
                <a:close/>
              </a:path>
              <a:path w="718820" h="2753995">
                <a:moveTo>
                  <a:pt x="31496" y="0"/>
                </a:moveTo>
                <a:lnTo>
                  <a:pt x="0" y="21336"/>
                </a:lnTo>
                <a:lnTo>
                  <a:pt x="8000" y="33146"/>
                </a:lnTo>
                <a:lnTo>
                  <a:pt x="17399" y="46354"/>
                </a:lnTo>
                <a:lnTo>
                  <a:pt x="27813" y="60705"/>
                </a:lnTo>
                <a:lnTo>
                  <a:pt x="51180" y="92201"/>
                </a:lnTo>
                <a:lnTo>
                  <a:pt x="77850" y="127507"/>
                </a:lnTo>
                <a:lnTo>
                  <a:pt x="92455" y="146557"/>
                </a:lnTo>
                <a:lnTo>
                  <a:pt x="155828" y="230250"/>
                </a:lnTo>
                <a:lnTo>
                  <a:pt x="189992" y="276097"/>
                </a:lnTo>
                <a:lnTo>
                  <a:pt x="225044" y="323976"/>
                </a:lnTo>
                <a:lnTo>
                  <a:pt x="260350" y="373506"/>
                </a:lnTo>
                <a:lnTo>
                  <a:pt x="295528" y="424433"/>
                </a:lnTo>
                <a:lnTo>
                  <a:pt x="330073" y="476250"/>
                </a:lnTo>
                <a:lnTo>
                  <a:pt x="363093" y="528446"/>
                </a:lnTo>
                <a:lnTo>
                  <a:pt x="394334" y="580770"/>
                </a:lnTo>
                <a:lnTo>
                  <a:pt x="423037" y="632713"/>
                </a:lnTo>
                <a:lnTo>
                  <a:pt x="449072" y="684021"/>
                </a:lnTo>
                <a:lnTo>
                  <a:pt x="471424" y="734187"/>
                </a:lnTo>
                <a:lnTo>
                  <a:pt x="492378" y="784478"/>
                </a:lnTo>
                <a:lnTo>
                  <a:pt x="514096" y="835787"/>
                </a:lnTo>
                <a:lnTo>
                  <a:pt x="535813" y="887476"/>
                </a:lnTo>
                <a:lnTo>
                  <a:pt x="557149" y="939800"/>
                </a:lnTo>
                <a:lnTo>
                  <a:pt x="577850" y="992758"/>
                </a:lnTo>
                <a:lnTo>
                  <a:pt x="597534" y="1046226"/>
                </a:lnTo>
                <a:lnTo>
                  <a:pt x="615950" y="1100327"/>
                </a:lnTo>
                <a:lnTo>
                  <a:pt x="632714" y="1155191"/>
                </a:lnTo>
                <a:lnTo>
                  <a:pt x="647446" y="1210564"/>
                </a:lnTo>
                <a:lnTo>
                  <a:pt x="659892" y="1266825"/>
                </a:lnTo>
                <a:lnTo>
                  <a:pt x="669671" y="1323975"/>
                </a:lnTo>
                <a:lnTo>
                  <a:pt x="676401" y="1381759"/>
                </a:lnTo>
                <a:lnTo>
                  <a:pt x="679830" y="1440561"/>
                </a:lnTo>
                <a:lnTo>
                  <a:pt x="680212" y="1470152"/>
                </a:lnTo>
                <a:lnTo>
                  <a:pt x="679703" y="1500124"/>
                </a:lnTo>
                <a:lnTo>
                  <a:pt x="675386" y="1560702"/>
                </a:lnTo>
                <a:lnTo>
                  <a:pt x="666876" y="1622170"/>
                </a:lnTo>
                <a:lnTo>
                  <a:pt x="652652" y="1686432"/>
                </a:lnTo>
                <a:lnTo>
                  <a:pt x="631825" y="1755266"/>
                </a:lnTo>
                <a:lnTo>
                  <a:pt x="605281" y="1827911"/>
                </a:lnTo>
                <a:lnTo>
                  <a:pt x="590169" y="1865502"/>
                </a:lnTo>
                <a:lnTo>
                  <a:pt x="573913" y="1903602"/>
                </a:lnTo>
                <a:lnTo>
                  <a:pt x="556641" y="1942211"/>
                </a:lnTo>
                <a:lnTo>
                  <a:pt x="538479" y="1981453"/>
                </a:lnTo>
                <a:lnTo>
                  <a:pt x="519429" y="2020824"/>
                </a:lnTo>
                <a:lnTo>
                  <a:pt x="499745" y="2060447"/>
                </a:lnTo>
                <a:lnTo>
                  <a:pt x="479425" y="2100198"/>
                </a:lnTo>
                <a:lnTo>
                  <a:pt x="458597" y="2139949"/>
                </a:lnTo>
                <a:lnTo>
                  <a:pt x="415925" y="2219197"/>
                </a:lnTo>
                <a:lnTo>
                  <a:pt x="372618" y="2297175"/>
                </a:lnTo>
                <a:lnTo>
                  <a:pt x="351027" y="2335403"/>
                </a:lnTo>
                <a:lnTo>
                  <a:pt x="308355" y="2410333"/>
                </a:lnTo>
                <a:lnTo>
                  <a:pt x="227838" y="2549779"/>
                </a:lnTo>
                <a:lnTo>
                  <a:pt x="212278" y="2577467"/>
                </a:lnTo>
                <a:lnTo>
                  <a:pt x="245778" y="2595627"/>
                </a:lnTo>
                <a:lnTo>
                  <a:pt x="260857" y="2568829"/>
                </a:lnTo>
                <a:lnTo>
                  <a:pt x="280162" y="2535428"/>
                </a:lnTo>
                <a:lnTo>
                  <a:pt x="299847" y="2501010"/>
                </a:lnTo>
                <a:lnTo>
                  <a:pt x="320421" y="2465578"/>
                </a:lnTo>
                <a:lnTo>
                  <a:pt x="384175" y="2354198"/>
                </a:lnTo>
                <a:lnTo>
                  <a:pt x="406019" y="2315591"/>
                </a:lnTo>
                <a:lnTo>
                  <a:pt x="449579" y="2237231"/>
                </a:lnTo>
                <a:lnTo>
                  <a:pt x="492378" y="2157603"/>
                </a:lnTo>
                <a:lnTo>
                  <a:pt x="513333" y="2117471"/>
                </a:lnTo>
                <a:lnTo>
                  <a:pt x="533780" y="2077465"/>
                </a:lnTo>
                <a:lnTo>
                  <a:pt x="553720" y="2037333"/>
                </a:lnTo>
                <a:lnTo>
                  <a:pt x="573024" y="1997455"/>
                </a:lnTo>
                <a:lnTo>
                  <a:pt x="591439" y="1957831"/>
                </a:lnTo>
                <a:lnTo>
                  <a:pt x="608965" y="1918589"/>
                </a:lnTo>
                <a:lnTo>
                  <a:pt x="625475" y="1879727"/>
                </a:lnTo>
                <a:lnTo>
                  <a:pt x="640969" y="1841500"/>
                </a:lnTo>
                <a:lnTo>
                  <a:pt x="655193" y="1803907"/>
                </a:lnTo>
                <a:lnTo>
                  <a:pt x="668147" y="1766824"/>
                </a:lnTo>
                <a:lnTo>
                  <a:pt x="689609" y="1695450"/>
                </a:lnTo>
                <a:lnTo>
                  <a:pt x="704596" y="1628139"/>
                </a:lnTo>
                <a:lnTo>
                  <a:pt x="713358" y="1563877"/>
                </a:lnTo>
                <a:lnTo>
                  <a:pt x="717676" y="1500886"/>
                </a:lnTo>
                <a:lnTo>
                  <a:pt x="718312" y="1469643"/>
                </a:lnTo>
                <a:lnTo>
                  <a:pt x="717930" y="1438909"/>
                </a:lnTo>
                <a:lnTo>
                  <a:pt x="714248" y="1377822"/>
                </a:lnTo>
                <a:lnTo>
                  <a:pt x="707263" y="1317878"/>
                </a:lnTo>
                <a:lnTo>
                  <a:pt x="697102" y="1259204"/>
                </a:lnTo>
                <a:lnTo>
                  <a:pt x="684402" y="1201165"/>
                </a:lnTo>
                <a:lnTo>
                  <a:pt x="669163" y="1144142"/>
                </a:lnTo>
                <a:lnTo>
                  <a:pt x="652018" y="1088136"/>
                </a:lnTo>
                <a:lnTo>
                  <a:pt x="633349" y="1033144"/>
                </a:lnTo>
                <a:lnTo>
                  <a:pt x="613409" y="978788"/>
                </a:lnTo>
                <a:lnTo>
                  <a:pt x="592454" y="925449"/>
                </a:lnTo>
                <a:lnTo>
                  <a:pt x="570865" y="872743"/>
                </a:lnTo>
                <a:lnTo>
                  <a:pt x="549148" y="820927"/>
                </a:lnTo>
                <a:lnTo>
                  <a:pt x="527557" y="769746"/>
                </a:lnTo>
                <a:lnTo>
                  <a:pt x="506349" y="718946"/>
                </a:lnTo>
                <a:lnTo>
                  <a:pt x="483107" y="667130"/>
                </a:lnTo>
                <a:lnTo>
                  <a:pt x="456565" y="614679"/>
                </a:lnTo>
                <a:lnTo>
                  <a:pt x="427227" y="561466"/>
                </a:lnTo>
                <a:lnTo>
                  <a:pt x="395350" y="508000"/>
                </a:lnTo>
                <a:lnTo>
                  <a:pt x="361696" y="455167"/>
                </a:lnTo>
                <a:lnTo>
                  <a:pt x="326898" y="402716"/>
                </a:lnTo>
                <a:lnTo>
                  <a:pt x="291338" y="351408"/>
                </a:lnTo>
                <a:lnTo>
                  <a:pt x="255777" y="301497"/>
                </a:lnTo>
                <a:lnTo>
                  <a:pt x="220599" y="253364"/>
                </a:lnTo>
                <a:lnTo>
                  <a:pt x="169672" y="185292"/>
                </a:lnTo>
                <a:lnTo>
                  <a:pt x="122681" y="123570"/>
                </a:lnTo>
                <a:lnTo>
                  <a:pt x="108330" y="104520"/>
                </a:lnTo>
                <a:lnTo>
                  <a:pt x="81661" y="69341"/>
                </a:lnTo>
                <a:lnTo>
                  <a:pt x="58547" y="38226"/>
                </a:lnTo>
                <a:lnTo>
                  <a:pt x="39497" y="11811"/>
                </a:lnTo>
                <a:lnTo>
                  <a:pt x="31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3201" y="3191891"/>
            <a:ext cx="1315085" cy="808990"/>
          </a:xfrm>
          <a:custGeom>
            <a:avLst/>
            <a:gdLst/>
            <a:ahLst/>
            <a:cxnLst/>
            <a:rect l="l" t="t" r="r" b="b"/>
            <a:pathLst>
              <a:path w="1315085" h="808989">
                <a:moveTo>
                  <a:pt x="50164" y="644779"/>
                </a:moveTo>
                <a:lnTo>
                  <a:pt x="0" y="784733"/>
                </a:lnTo>
                <a:lnTo>
                  <a:pt x="146812" y="808863"/>
                </a:lnTo>
                <a:lnTo>
                  <a:pt x="113823" y="752856"/>
                </a:lnTo>
                <a:lnTo>
                  <a:pt x="91694" y="752856"/>
                </a:lnTo>
                <a:lnTo>
                  <a:pt x="72389" y="720090"/>
                </a:lnTo>
                <a:lnTo>
                  <a:pt x="88823" y="710412"/>
                </a:lnTo>
                <a:lnTo>
                  <a:pt x="50164" y="644779"/>
                </a:lnTo>
                <a:close/>
              </a:path>
              <a:path w="1315085" h="808989">
                <a:moveTo>
                  <a:pt x="88823" y="710412"/>
                </a:moveTo>
                <a:lnTo>
                  <a:pt x="72389" y="720090"/>
                </a:lnTo>
                <a:lnTo>
                  <a:pt x="91694" y="752856"/>
                </a:lnTo>
                <a:lnTo>
                  <a:pt x="108125" y="743182"/>
                </a:lnTo>
                <a:lnTo>
                  <a:pt x="88823" y="710412"/>
                </a:lnTo>
                <a:close/>
              </a:path>
              <a:path w="1315085" h="808989">
                <a:moveTo>
                  <a:pt x="108125" y="743182"/>
                </a:moveTo>
                <a:lnTo>
                  <a:pt x="91694" y="752856"/>
                </a:lnTo>
                <a:lnTo>
                  <a:pt x="113823" y="752856"/>
                </a:lnTo>
                <a:lnTo>
                  <a:pt x="108125" y="743182"/>
                </a:lnTo>
                <a:close/>
              </a:path>
              <a:path w="1315085" h="808989">
                <a:moveTo>
                  <a:pt x="1295146" y="0"/>
                </a:moveTo>
                <a:lnTo>
                  <a:pt x="88823" y="710412"/>
                </a:lnTo>
                <a:lnTo>
                  <a:pt x="108125" y="743182"/>
                </a:lnTo>
                <a:lnTo>
                  <a:pt x="1314577" y="32893"/>
                </a:lnTo>
                <a:lnTo>
                  <a:pt x="129514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9551" y="3192526"/>
            <a:ext cx="1142365" cy="786130"/>
          </a:xfrm>
          <a:custGeom>
            <a:avLst/>
            <a:gdLst/>
            <a:ahLst/>
            <a:cxnLst/>
            <a:rect l="l" t="t" r="r" b="b"/>
            <a:pathLst>
              <a:path w="1142364" h="786129">
                <a:moveTo>
                  <a:pt x="42290" y="627253"/>
                </a:moveTo>
                <a:lnTo>
                  <a:pt x="0" y="769874"/>
                </a:lnTo>
                <a:lnTo>
                  <a:pt x="147827" y="785749"/>
                </a:lnTo>
                <a:lnTo>
                  <a:pt x="112648" y="732917"/>
                </a:lnTo>
                <a:lnTo>
                  <a:pt x="89788" y="732917"/>
                </a:lnTo>
                <a:lnTo>
                  <a:pt x="68707" y="701167"/>
                </a:lnTo>
                <a:lnTo>
                  <a:pt x="84501" y="690645"/>
                </a:lnTo>
                <a:lnTo>
                  <a:pt x="42290" y="627253"/>
                </a:lnTo>
                <a:close/>
              </a:path>
              <a:path w="1142364" h="786129">
                <a:moveTo>
                  <a:pt x="84501" y="690645"/>
                </a:moveTo>
                <a:lnTo>
                  <a:pt x="68707" y="701167"/>
                </a:lnTo>
                <a:lnTo>
                  <a:pt x="89788" y="732917"/>
                </a:lnTo>
                <a:lnTo>
                  <a:pt x="105623" y="722366"/>
                </a:lnTo>
                <a:lnTo>
                  <a:pt x="84501" y="690645"/>
                </a:lnTo>
                <a:close/>
              </a:path>
              <a:path w="1142364" h="786129">
                <a:moveTo>
                  <a:pt x="105623" y="722366"/>
                </a:moveTo>
                <a:lnTo>
                  <a:pt x="89788" y="732917"/>
                </a:lnTo>
                <a:lnTo>
                  <a:pt x="112648" y="732917"/>
                </a:lnTo>
                <a:lnTo>
                  <a:pt x="105623" y="722366"/>
                </a:lnTo>
                <a:close/>
              </a:path>
              <a:path w="1142364" h="786129">
                <a:moveTo>
                  <a:pt x="1121283" y="0"/>
                </a:moveTo>
                <a:lnTo>
                  <a:pt x="84501" y="690645"/>
                </a:lnTo>
                <a:lnTo>
                  <a:pt x="105623" y="722366"/>
                </a:lnTo>
                <a:lnTo>
                  <a:pt x="1142364" y="31623"/>
                </a:lnTo>
                <a:lnTo>
                  <a:pt x="1121283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26769" y="5104540"/>
            <a:ext cx="3434079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printf(“Rectangle</a:t>
            </a:r>
            <a:r>
              <a:rPr sz="2400" spc="-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area: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0384" y="5332881"/>
            <a:ext cx="502284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444" y="670178"/>
            <a:ext cx="6234430" cy="293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 marR="3386454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  int main()</a:t>
            </a:r>
            <a:r>
              <a:rPr sz="2400" spc="-12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 marR="508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 rectArea;  scanf("%d%d", &amp;rectWidth, &amp;rectHeight);  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 rectHeight);  outputArea(rectArea);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444" y="3597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8915" y="3963416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444" y="4695190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0375" y="5159375"/>
            <a:ext cx="4873625" cy="169862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105"/>
              </a:spcBef>
            </a:pPr>
            <a:r>
              <a:rPr sz="2400" dirty="0">
                <a:latin typeface="Arial Narrow"/>
                <a:cs typeface="Arial Narrow"/>
              </a:rPr>
              <a:t>a: %d\n",</a:t>
            </a:r>
            <a:r>
              <a:rPr sz="2400" spc="-9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4926" y="2882963"/>
            <a:ext cx="4104004" cy="392430"/>
          </a:xfrm>
          <a:custGeom>
            <a:avLst/>
            <a:gdLst/>
            <a:ahLst/>
            <a:cxnLst/>
            <a:rect l="l" t="t" r="r" b="b"/>
            <a:pathLst>
              <a:path w="4104004" h="392429">
                <a:moveTo>
                  <a:pt x="0" y="392112"/>
                </a:moveTo>
                <a:lnTo>
                  <a:pt x="4103624" y="392112"/>
                </a:lnTo>
                <a:lnTo>
                  <a:pt x="4103624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38100"/>
            <a:ext cx="19408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83300" y="4256151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4"/>
              </a:spcBef>
            </a:pP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7925" y="4230751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244"/>
              </a:spcBef>
            </a:pPr>
            <a:r>
              <a:rPr sz="2400" b="1" spc="-95" dirty="0">
                <a:solidFill>
                  <a:srgbClr val="0000CC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4718" y="4650104"/>
            <a:ext cx="61023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51775" y="4648454"/>
            <a:ext cx="70929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ig</a:t>
            </a:r>
            <a:r>
              <a:rPr sz="2400" spc="5" dirty="0">
                <a:latin typeface="Arial Narrow"/>
                <a:cs typeface="Arial Narrow"/>
              </a:rPr>
              <a:t>h</a:t>
            </a:r>
            <a:r>
              <a:rPr sz="2400" dirty="0">
                <a:latin typeface="Arial Narrow"/>
                <a:cs typeface="Arial Narrow"/>
              </a:rPr>
              <a:t>t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69962" y="3989451"/>
          <a:ext cx="4287901" cy="761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150"/>
                <a:gridCol w="2392426"/>
                <a:gridCol w="822325"/>
              </a:tblGrid>
              <a:tr h="392112">
                <a:tc gridSpan="3">
                  <a:txBody>
                    <a:bodyPr/>
                    <a:lstStyle/>
                    <a:p>
                      <a:pPr marL="180340">
                        <a:lnSpc>
                          <a:spcPts val="2600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int </a:t>
                      </a:r>
                      <a:r>
                        <a:rPr sz="2400" spc="-5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computeArea(int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width, int</a:t>
                      </a:r>
                      <a:r>
                        <a:rPr sz="2400" spc="-25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height)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9824"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280"/>
                        </a:lnSpc>
                      </a:pPr>
                      <a:r>
                        <a:rPr sz="2400" dirty="0">
                          <a:latin typeface="Arial Narrow"/>
                          <a:cs typeface="Arial Narrow"/>
                        </a:rPr>
                        <a:t>return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width </a:t>
                      </a:r>
                      <a:r>
                        <a:rPr sz="2400" dirty="0">
                          <a:latin typeface="Arial Narrow"/>
                          <a:cs typeface="Arial Narrow"/>
                        </a:rPr>
                        <a:t>*</a:t>
                      </a:r>
                      <a:r>
                        <a:rPr sz="2400" spc="-4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height;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416171" y="3398901"/>
            <a:ext cx="1285875" cy="1390650"/>
          </a:xfrm>
          <a:custGeom>
            <a:avLst/>
            <a:gdLst/>
            <a:ahLst/>
            <a:cxnLst/>
            <a:rect l="l" t="t" r="r" b="b"/>
            <a:pathLst>
              <a:path w="1285875" h="1390650">
                <a:moveTo>
                  <a:pt x="979904" y="147236"/>
                </a:moveTo>
                <a:lnTo>
                  <a:pt x="948349" y="168518"/>
                </a:lnTo>
                <a:lnTo>
                  <a:pt x="982726" y="218821"/>
                </a:lnTo>
                <a:lnTo>
                  <a:pt x="1007109" y="255016"/>
                </a:lnTo>
                <a:lnTo>
                  <a:pt x="1031113" y="292100"/>
                </a:lnTo>
                <a:lnTo>
                  <a:pt x="1054480" y="329819"/>
                </a:lnTo>
                <a:lnTo>
                  <a:pt x="1076832" y="367665"/>
                </a:lnTo>
                <a:lnTo>
                  <a:pt x="1097661" y="405638"/>
                </a:lnTo>
                <a:lnTo>
                  <a:pt x="1116711" y="443611"/>
                </a:lnTo>
                <a:lnTo>
                  <a:pt x="1133348" y="480694"/>
                </a:lnTo>
                <a:lnTo>
                  <a:pt x="1147317" y="517017"/>
                </a:lnTo>
                <a:lnTo>
                  <a:pt x="1168653" y="590169"/>
                </a:lnTo>
                <a:lnTo>
                  <a:pt x="1180338" y="629031"/>
                </a:lnTo>
                <a:lnTo>
                  <a:pt x="1192656" y="669036"/>
                </a:lnTo>
                <a:lnTo>
                  <a:pt x="1204976" y="709930"/>
                </a:lnTo>
                <a:lnTo>
                  <a:pt x="1216659" y="751332"/>
                </a:lnTo>
                <a:lnTo>
                  <a:pt x="1227327" y="793115"/>
                </a:lnTo>
                <a:lnTo>
                  <a:pt x="1236217" y="834517"/>
                </a:lnTo>
                <a:lnTo>
                  <a:pt x="1242821" y="875284"/>
                </a:lnTo>
                <a:lnTo>
                  <a:pt x="1246504" y="915416"/>
                </a:lnTo>
                <a:lnTo>
                  <a:pt x="1247266" y="934719"/>
                </a:lnTo>
                <a:lnTo>
                  <a:pt x="1247013" y="953643"/>
                </a:lnTo>
                <a:lnTo>
                  <a:pt x="1240408" y="1008253"/>
                </a:lnTo>
                <a:lnTo>
                  <a:pt x="1223771" y="1057783"/>
                </a:lnTo>
                <a:lnTo>
                  <a:pt x="1195069" y="1102233"/>
                </a:lnTo>
                <a:lnTo>
                  <a:pt x="1151508" y="1140968"/>
                </a:lnTo>
                <a:lnTo>
                  <a:pt x="1110995" y="1164209"/>
                </a:lnTo>
                <a:lnTo>
                  <a:pt x="1072261" y="1180719"/>
                </a:lnTo>
                <a:lnTo>
                  <a:pt x="1027302" y="1196213"/>
                </a:lnTo>
                <a:lnTo>
                  <a:pt x="958976" y="1215517"/>
                </a:lnTo>
                <a:lnTo>
                  <a:pt x="921892" y="1224534"/>
                </a:lnTo>
                <a:lnTo>
                  <a:pt x="882903" y="1233043"/>
                </a:lnTo>
                <a:lnTo>
                  <a:pt x="842390" y="1241298"/>
                </a:lnTo>
                <a:lnTo>
                  <a:pt x="800607" y="1249045"/>
                </a:lnTo>
                <a:lnTo>
                  <a:pt x="757808" y="1256538"/>
                </a:lnTo>
                <a:lnTo>
                  <a:pt x="713993" y="1263650"/>
                </a:lnTo>
                <a:lnTo>
                  <a:pt x="669798" y="1270381"/>
                </a:lnTo>
                <a:lnTo>
                  <a:pt x="579881" y="1282954"/>
                </a:lnTo>
                <a:lnTo>
                  <a:pt x="489838" y="1294384"/>
                </a:lnTo>
                <a:lnTo>
                  <a:pt x="113791" y="1336675"/>
                </a:lnTo>
                <a:lnTo>
                  <a:pt x="83819" y="1340358"/>
                </a:lnTo>
                <a:lnTo>
                  <a:pt x="43306" y="1345819"/>
                </a:lnTo>
                <a:lnTo>
                  <a:pt x="20065" y="1349375"/>
                </a:lnTo>
                <a:lnTo>
                  <a:pt x="0" y="1352804"/>
                </a:lnTo>
                <a:lnTo>
                  <a:pt x="6857" y="1390396"/>
                </a:lnTo>
                <a:lnTo>
                  <a:pt x="16382" y="1388618"/>
                </a:lnTo>
                <a:lnTo>
                  <a:pt x="26415" y="1386967"/>
                </a:lnTo>
                <a:lnTo>
                  <a:pt x="61467" y="1381760"/>
                </a:lnTo>
                <a:lnTo>
                  <a:pt x="118490" y="1374521"/>
                </a:lnTo>
                <a:lnTo>
                  <a:pt x="494411" y="1332230"/>
                </a:lnTo>
                <a:lnTo>
                  <a:pt x="584707" y="1320800"/>
                </a:lnTo>
                <a:lnTo>
                  <a:pt x="675004" y="1308227"/>
                </a:lnTo>
                <a:lnTo>
                  <a:pt x="763904" y="1294130"/>
                </a:lnTo>
                <a:lnTo>
                  <a:pt x="807212" y="1286637"/>
                </a:lnTo>
                <a:lnTo>
                  <a:pt x="890396" y="1270508"/>
                </a:lnTo>
                <a:lnTo>
                  <a:pt x="930148" y="1261745"/>
                </a:lnTo>
                <a:lnTo>
                  <a:pt x="968120" y="1252474"/>
                </a:lnTo>
                <a:lnTo>
                  <a:pt x="1021714" y="1237742"/>
                </a:lnTo>
                <a:lnTo>
                  <a:pt x="1070482" y="1221994"/>
                </a:lnTo>
                <a:lnTo>
                  <a:pt x="1113789" y="1204849"/>
                </a:lnTo>
                <a:lnTo>
                  <a:pt x="1151127" y="1186180"/>
                </a:lnTo>
                <a:lnTo>
                  <a:pt x="1190878" y="1159383"/>
                </a:lnTo>
                <a:lnTo>
                  <a:pt x="1222882" y="1128268"/>
                </a:lnTo>
                <a:lnTo>
                  <a:pt x="1247520" y="1093851"/>
                </a:lnTo>
                <a:lnTo>
                  <a:pt x="1265427" y="1056894"/>
                </a:lnTo>
                <a:lnTo>
                  <a:pt x="1277239" y="1017778"/>
                </a:lnTo>
                <a:lnTo>
                  <a:pt x="1283589" y="976884"/>
                </a:lnTo>
                <a:lnTo>
                  <a:pt x="1285366" y="935228"/>
                </a:lnTo>
                <a:lnTo>
                  <a:pt x="1284604" y="914019"/>
                </a:lnTo>
                <a:lnTo>
                  <a:pt x="1280667" y="871219"/>
                </a:lnTo>
                <a:lnTo>
                  <a:pt x="1273682" y="827913"/>
                </a:lnTo>
                <a:lnTo>
                  <a:pt x="1264412" y="784732"/>
                </a:lnTo>
                <a:lnTo>
                  <a:pt x="1253616" y="741934"/>
                </a:lnTo>
                <a:lnTo>
                  <a:pt x="1241678" y="699643"/>
                </a:lnTo>
                <a:lnTo>
                  <a:pt x="1229105" y="657987"/>
                </a:lnTo>
                <a:lnTo>
                  <a:pt x="1216787" y="617728"/>
                </a:lnTo>
                <a:lnTo>
                  <a:pt x="1205102" y="579119"/>
                </a:lnTo>
                <a:lnTo>
                  <a:pt x="1189736" y="524256"/>
                </a:lnTo>
                <a:lnTo>
                  <a:pt x="1176527" y="486029"/>
                </a:lnTo>
                <a:lnTo>
                  <a:pt x="1160399" y="447167"/>
                </a:lnTo>
                <a:lnTo>
                  <a:pt x="1131696" y="388493"/>
                </a:lnTo>
                <a:lnTo>
                  <a:pt x="1110233" y="349376"/>
                </a:lnTo>
                <a:lnTo>
                  <a:pt x="1087246" y="310388"/>
                </a:lnTo>
                <a:lnTo>
                  <a:pt x="1063498" y="272034"/>
                </a:lnTo>
                <a:lnTo>
                  <a:pt x="1039113" y="234315"/>
                </a:lnTo>
                <a:lnTo>
                  <a:pt x="1014476" y="197612"/>
                </a:lnTo>
                <a:lnTo>
                  <a:pt x="990091" y="162178"/>
                </a:lnTo>
                <a:lnTo>
                  <a:pt x="979904" y="147236"/>
                </a:lnTo>
                <a:close/>
              </a:path>
              <a:path w="1285875" h="1390650">
                <a:moveTo>
                  <a:pt x="857503" y="0"/>
                </a:moveTo>
                <a:lnTo>
                  <a:pt x="885063" y="211200"/>
                </a:lnTo>
                <a:lnTo>
                  <a:pt x="948349" y="168518"/>
                </a:lnTo>
                <a:lnTo>
                  <a:pt x="937640" y="152908"/>
                </a:lnTo>
                <a:lnTo>
                  <a:pt x="969137" y="131445"/>
                </a:lnTo>
                <a:lnTo>
                  <a:pt x="1003318" y="131445"/>
                </a:lnTo>
                <a:lnTo>
                  <a:pt x="1043051" y="104648"/>
                </a:lnTo>
                <a:lnTo>
                  <a:pt x="857503" y="0"/>
                </a:lnTo>
                <a:close/>
              </a:path>
              <a:path w="1285875" h="1390650">
                <a:moveTo>
                  <a:pt x="969137" y="131445"/>
                </a:moveTo>
                <a:lnTo>
                  <a:pt x="937640" y="152908"/>
                </a:lnTo>
                <a:lnTo>
                  <a:pt x="948349" y="168518"/>
                </a:lnTo>
                <a:lnTo>
                  <a:pt x="979904" y="147236"/>
                </a:lnTo>
                <a:lnTo>
                  <a:pt x="969137" y="131445"/>
                </a:lnTo>
                <a:close/>
              </a:path>
              <a:path w="1285875" h="1390650">
                <a:moveTo>
                  <a:pt x="1003318" y="131445"/>
                </a:moveTo>
                <a:lnTo>
                  <a:pt x="969137" y="131445"/>
                </a:lnTo>
                <a:lnTo>
                  <a:pt x="979904" y="147236"/>
                </a:lnTo>
                <a:lnTo>
                  <a:pt x="1003318" y="1314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15000" y="3633851"/>
            <a:ext cx="463550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7444" y="5104540"/>
            <a:ext cx="370522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printf(“Rectangle </a:t>
            </a:r>
            <a:r>
              <a:rPr sz="2400" spc="5" dirty="0">
                <a:latin typeface="Arial Narrow"/>
                <a:cs typeface="Arial Narrow"/>
              </a:rPr>
              <a:t>are</a:t>
            </a:r>
            <a:r>
              <a:rPr sz="3600" b="1" spc="7" baseline="25462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3600" b="1" spc="-75" baseline="25462" dirty="0">
                <a:solidFill>
                  <a:srgbClr val="FFFFFF"/>
                </a:solidFill>
                <a:latin typeface="Arial Narrow"/>
                <a:cs typeface="Arial Narrow"/>
              </a:rPr>
              <a:t> 11</a:t>
            </a:r>
            <a:endParaRPr sz="3600" baseline="25462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0384" y="5698900"/>
            <a:ext cx="16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7444" y="5836378"/>
            <a:ext cx="109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4237" y="1797113"/>
            <a:ext cx="1170305" cy="392430"/>
          </a:xfrm>
          <a:custGeom>
            <a:avLst/>
            <a:gdLst/>
            <a:ahLst/>
            <a:cxnLst/>
            <a:rect l="l" t="t" r="r" b="b"/>
            <a:pathLst>
              <a:path w="1170305" h="392430">
                <a:moveTo>
                  <a:pt x="0" y="392112"/>
                </a:moveTo>
                <a:lnTo>
                  <a:pt x="1169987" y="392112"/>
                </a:lnTo>
                <a:lnTo>
                  <a:pt x="1169987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4237" y="1797113"/>
            <a:ext cx="1170305" cy="392430"/>
          </a:xfrm>
          <a:custGeom>
            <a:avLst/>
            <a:gdLst/>
            <a:ahLst/>
            <a:cxnLst/>
            <a:rect l="l" t="t" r="r" b="b"/>
            <a:pathLst>
              <a:path w="1170305" h="392430">
                <a:moveTo>
                  <a:pt x="0" y="392112"/>
                </a:moveTo>
                <a:lnTo>
                  <a:pt x="1169987" y="392112"/>
                </a:lnTo>
                <a:lnTo>
                  <a:pt x="1169987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2332" y="670178"/>
            <a:ext cx="4164329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332" y="1767840"/>
            <a:ext cx="12217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7050" y="2133853"/>
            <a:ext cx="3855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7050" y="2499740"/>
            <a:ext cx="45720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7050" y="2865754"/>
            <a:ext cx="532003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332" y="3231515"/>
            <a:ext cx="4246245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algn="ctr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computeArea(int </a:t>
            </a:r>
            <a:r>
              <a:rPr sz="2400" dirty="0">
                <a:latin typeface="Arial Narrow"/>
                <a:cs typeface="Arial Narrow"/>
              </a:rPr>
              <a:t>width, int height) {  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0375" y="5159375"/>
            <a:ext cx="4873625" cy="169862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105"/>
              </a:spcBef>
            </a:pPr>
            <a:r>
              <a:rPr sz="2400" dirty="0">
                <a:latin typeface="Arial Narrow"/>
                <a:cs typeface="Arial Narrow"/>
              </a:rPr>
              <a:t>%d\n",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5526" y="2897187"/>
            <a:ext cx="5405755" cy="392430"/>
          </a:xfrm>
          <a:custGeom>
            <a:avLst/>
            <a:gdLst/>
            <a:ahLst/>
            <a:cxnLst/>
            <a:rect l="l" t="t" r="r" b="b"/>
            <a:pathLst>
              <a:path w="5405755" h="392429">
                <a:moveTo>
                  <a:pt x="0" y="392112"/>
                </a:moveTo>
                <a:lnTo>
                  <a:pt x="5405374" y="392112"/>
                </a:lnTo>
                <a:lnTo>
                  <a:pt x="5405374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1000" y="38100"/>
            <a:ext cx="20932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6851" y="4302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34"/>
              </a:spcBef>
            </a:pP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2332" y="5104540"/>
            <a:ext cx="3970654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printf(“Rectangle area: </a:t>
            </a:r>
            <a:r>
              <a:rPr sz="3600" b="1" baseline="25462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3600" b="1" spc="-202" baseline="25462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75" baseline="25462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3600" baseline="25462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0384" y="5698900"/>
            <a:ext cx="16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2332" y="5836378"/>
            <a:ext cx="109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9551" y="1319275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35"/>
              </a:spcBef>
            </a:pPr>
            <a:r>
              <a:rPr sz="2400" b="1" spc="-95" dirty="0">
                <a:solidFill>
                  <a:srgbClr val="0000CC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2426" y="867028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07275" y="1750059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200" y="22209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400" b="1" spc="5" dirty="0">
                <a:solidFill>
                  <a:srgbClr val="0000CC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7826" y="2704846"/>
            <a:ext cx="9715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5" y="1870138"/>
            <a:ext cx="1170305" cy="392430"/>
          </a:xfrm>
          <a:custGeom>
            <a:avLst/>
            <a:gdLst/>
            <a:ahLst/>
            <a:cxnLst/>
            <a:rect l="l" t="t" r="r" b="b"/>
            <a:pathLst>
              <a:path w="1170305" h="392430">
                <a:moveTo>
                  <a:pt x="0" y="392112"/>
                </a:moveTo>
                <a:lnTo>
                  <a:pt x="1169987" y="392112"/>
                </a:lnTo>
                <a:lnTo>
                  <a:pt x="1169987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775" y="1870138"/>
            <a:ext cx="1170305" cy="392430"/>
          </a:xfrm>
          <a:custGeom>
            <a:avLst/>
            <a:gdLst/>
            <a:ahLst/>
            <a:cxnLst/>
            <a:rect l="l" t="t" r="r" b="b"/>
            <a:pathLst>
              <a:path w="1170305" h="392430">
                <a:moveTo>
                  <a:pt x="0" y="392112"/>
                </a:moveTo>
                <a:lnTo>
                  <a:pt x="1169987" y="392112"/>
                </a:lnTo>
                <a:lnTo>
                  <a:pt x="1169987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7457" y="714628"/>
            <a:ext cx="4164329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457" y="1812290"/>
            <a:ext cx="12217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2175" y="2178303"/>
            <a:ext cx="3855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2175" y="2544190"/>
            <a:ext cx="45720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2175" y="2910204"/>
            <a:ext cx="532003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7457" y="3275965"/>
            <a:ext cx="4246245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algn="ctr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computeArea(int </a:t>
            </a:r>
            <a:r>
              <a:rPr sz="2400" dirty="0">
                <a:latin typeface="Arial Narrow"/>
                <a:cs typeface="Arial Narrow"/>
              </a:rPr>
              <a:t>width, int height) {  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-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0375" y="5159375"/>
            <a:ext cx="4873625" cy="16986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ea: %d\n",</a:t>
            </a:r>
            <a:r>
              <a:rPr sz="2400" spc="-9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87575" y="3336988"/>
            <a:ext cx="2535555" cy="392430"/>
          </a:xfrm>
          <a:custGeom>
            <a:avLst/>
            <a:gdLst/>
            <a:ahLst/>
            <a:cxnLst/>
            <a:rect l="l" t="t" r="r" b="b"/>
            <a:pathLst>
              <a:path w="2535554" h="392429">
                <a:moveTo>
                  <a:pt x="0" y="392112"/>
                </a:moveTo>
                <a:lnTo>
                  <a:pt x="2535301" y="392112"/>
                </a:lnTo>
                <a:lnTo>
                  <a:pt x="2535301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9600" y="38100"/>
            <a:ext cx="18646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0375" y="515937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6851" y="4302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34"/>
              </a:spcBef>
            </a:pP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9551" y="1319275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35"/>
              </a:spcBef>
            </a:pPr>
            <a:r>
              <a:rPr sz="2400" b="1" spc="-95" dirty="0">
                <a:solidFill>
                  <a:srgbClr val="0000CC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2426" y="867028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07275" y="1750059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200" y="222097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400" b="1" spc="5" dirty="0">
                <a:solidFill>
                  <a:srgbClr val="0000CC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7826" y="2704846"/>
            <a:ext cx="9715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00886" y="3548888"/>
            <a:ext cx="688340" cy="1779270"/>
          </a:xfrm>
          <a:custGeom>
            <a:avLst/>
            <a:gdLst/>
            <a:ahLst/>
            <a:cxnLst/>
            <a:rect l="l" t="t" r="r" b="b"/>
            <a:pathLst>
              <a:path w="688339" h="1779270">
                <a:moveTo>
                  <a:pt x="76137" y="1589253"/>
                </a:moveTo>
                <a:lnTo>
                  <a:pt x="0" y="1592199"/>
                </a:lnTo>
                <a:lnTo>
                  <a:pt x="102488" y="1778762"/>
                </a:lnTo>
                <a:lnTo>
                  <a:pt x="179783" y="1608201"/>
                </a:lnTo>
                <a:lnTo>
                  <a:pt x="76834" y="1608201"/>
                </a:lnTo>
                <a:lnTo>
                  <a:pt x="76137" y="1589253"/>
                </a:lnTo>
                <a:close/>
              </a:path>
              <a:path w="688339" h="1779270">
                <a:moveTo>
                  <a:pt x="114217" y="1587779"/>
                </a:moveTo>
                <a:lnTo>
                  <a:pt x="76137" y="1589253"/>
                </a:lnTo>
                <a:lnTo>
                  <a:pt x="76834" y="1608201"/>
                </a:lnTo>
                <a:lnTo>
                  <a:pt x="114934" y="1606804"/>
                </a:lnTo>
                <a:lnTo>
                  <a:pt x="114217" y="1587779"/>
                </a:lnTo>
                <a:close/>
              </a:path>
              <a:path w="688339" h="1779270">
                <a:moveTo>
                  <a:pt x="190372" y="1584833"/>
                </a:moveTo>
                <a:lnTo>
                  <a:pt x="114217" y="1587779"/>
                </a:lnTo>
                <a:lnTo>
                  <a:pt x="114934" y="1606804"/>
                </a:lnTo>
                <a:lnTo>
                  <a:pt x="76834" y="1608201"/>
                </a:lnTo>
                <a:lnTo>
                  <a:pt x="179783" y="1608201"/>
                </a:lnTo>
                <a:lnTo>
                  <a:pt x="190372" y="1584833"/>
                </a:lnTo>
                <a:close/>
              </a:path>
              <a:path w="688339" h="1779270">
                <a:moveTo>
                  <a:pt x="669670" y="0"/>
                </a:moveTo>
                <a:lnTo>
                  <a:pt x="621411" y="19938"/>
                </a:lnTo>
                <a:lnTo>
                  <a:pt x="598932" y="27304"/>
                </a:lnTo>
                <a:lnTo>
                  <a:pt x="547496" y="44576"/>
                </a:lnTo>
                <a:lnTo>
                  <a:pt x="490093" y="66293"/>
                </a:lnTo>
                <a:lnTo>
                  <a:pt x="431038" y="94234"/>
                </a:lnTo>
                <a:lnTo>
                  <a:pt x="386969" y="120776"/>
                </a:lnTo>
                <a:lnTo>
                  <a:pt x="345694" y="152907"/>
                </a:lnTo>
                <a:lnTo>
                  <a:pt x="308228" y="191516"/>
                </a:lnTo>
                <a:lnTo>
                  <a:pt x="276732" y="237362"/>
                </a:lnTo>
                <a:lnTo>
                  <a:pt x="258709" y="272288"/>
                </a:lnTo>
                <a:lnTo>
                  <a:pt x="242188" y="310006"/>
                </a:lnTo>
                <a:lnTo>
                  <a:pt x="226568" y="351155"/>
                </a:lnTo>
                <a:lnTo>
                  <a:pt x="211836" y="395224"/>
                </a:lnTo>
                <a:lnTo>
                  <a:pt x="197993" y="441706"/>
                </a:lnTo>
                <a:lnTo>
                  <a:pt x="185165" y="490219"/>
                </a:lnTo>
                <a:lnTo>
                  <a:pt x="172846" y="540638"/>
                </a:lnTo>
                <a:lnTo>
                  <a:pt x="161544" y="592328"/>
                </a:lnTo>
                <a:lnTo>
                  <a:pt x="150875" y="645160"/>
                </a:lnTo>
                <a:lnTo>
                  <a:pt x="140843" y="698500"/>
                </a:lnTo>
                <a:lnTo>
                  <a:pt x="131699" y="752220"/>
                </a:lnTo>
                <a:lnTo>
                  <a:pt x="123062" y="805688"/>
                </a:lnTo>
                <a:lnTo>
                  <a:pt x="115188" y="858647"/>
                </a:lnTo>
                <a:lnTo>
                  <a:pt x="107695" y="910717"/>
                </a:lnTo>
                <a:lnTo>
                  <a:pt x="100964" y="961517"/>
                </a:lnTo>
                <a:lnTo>
                  <a:pt x="94741" y="1010666"/>
                </a:lnTo>
                <a:lnTo>
                  <a:pt x="89280" y="1058926"/>
                </a:lnTo>
                <a:lnTo>
                  <a:pt x="84581" y="1107059"/>
                </a:lnTo>
                <a:lnTo>
                  <a:pt x="80898" y="1155319"/>
                </a:lnTo>
                <a:lnTo>
                  <a:pt x="77977" y="1203579"/>
                </a:lnTo>
                <a:lnTo>
                  <a:pt x="75691" y="1251712"/>
                </a:lnTo>
                <a:lnTo>
                  <a:pt x="74167" y="1299718"/>
                </a:lnTo>
                <a:lnTo>
                  <a:pt x="73272" y="1348486"/>
                </a:lnTo>
                <a:lnTo>
                  <a:pt x="72901" y="1396111"/>
                </a:lnTo>
                <a:lnTo>
                  <a:pt x="73659" y="1491614"/>
                </a:lnTo>
                <a:lnTo>
                  <a:pt x="76050" y="1586611"/>
                </a:lnTo>
                <a:lnTo>
                  <a:pt x="76137" y="1589253"/>
                </a:lnTo>
                <a:lnTo>
                  <a:pt x="114217" y="1587779"/>
                </a:lnTo>
                <a:lnTo>
                  <a:pt x="114127" y="1584833"/>
                </a:lnTo>
                <a:lnTo>
                  <a:pt x="111759" y="1491361"/>
                </a:lnTo>
                <a:lnTo>
                  <a:pt x="111001" y="1395730"/>
                </a:lnTo>
                <a:lnTo>
                  <a:pt x="111393" y="1347724"/>
                </a:lnTo>
                <a:lnTo>
                  <a:pt x="112267" y="1300988"/>
                </a:lnTo>
                <a:lnTo>
                  <a:pt x="113791" y="1253489"/>
                </a:lnTo>
                <a:lnTo>
                  <a:pt x="115950" y="1205864"/>
                </a:lnTo>
                <a:lnTo>
                  <a:pt x="118872" y="1158367"/>
                </a:lnTo>
                <a:lnTo>
                  <a:pt x="122554" y="1110742"/>
                </a:lnTo>
                <a:lnTo>
                  <a:pt x="127126" y="1063117"/>
                </a:lnTo>
                <a:lnTo>
                  <a:pt x="132461" y="1015364"/>
                </a:lnTo>
                <a:lnTo>
                  <a:pt x="138683" y="966597"/>
                </a:lnTo>
                <a:lnTo>
                  <a:pt x="145414" y="916051"/>
                </a:lnTo>
                <a:lnTo>
                  <a:pt x="152781" y="864235"/>
                </a:lnTo>
                <a:lnTo>
                  <a:pt x="160655" y="811784"/>
                </a:lnTo>
                <a:lnTo>
                  <a:pt x="169290" y="758698"/>
                </a:lnTo>
                <a:lnTo>
                  <a:pt x="178307" y="705485"/>
                </a:lnTo>
                <a:lnTo>
                  <a:pt x="188213" y="652780"/>
                </a:lnTo>
                <a:lnTo>
                  <a:pt x="198627" y="600582"/>
                </a:lnTo>
                <a:lnTo>
                  <a:pt x="209931" y="549656"/>
                </a:lnTo>
                <a:lnTo>
                  <a:pt x="221869" y="499999"/>
                </a:lnTo>
                <a:lnTo>
                  <a:pt x="234569" y="452374"/>
                </a:lnTo>
                <a:lnTo>
                  <a:pt x="248031" y="407035"/>
                </a:lnTo>
                <a:lnTo>
                  <a:pt x="262255" y="364363"/>
                </a:lnTo>
                <a:lnTo>
                  <a:pt x="277240" y="324866"/>
                </a:lnTo>
                <a:lnTo>
                  <a:pt x="292988" y="288925"/>
                </a:lnTo>
                <a:lnTo>
                  <a:pt x="317881" y="242824"/>
                </a:lnTo>
                <a:lnTo>
                  <a:pt x="347599" y="204343"/>
                </a:lnTo>
                <a:lnTo>
                  <a:pt x="382396" y="171576"/>
                </a:lnTo>
                <a:lnTo>
                  <a:pt x="420877" y="144144"/>
                </a:lnTo>
                <a:lnTo>
                  <a:pt x="475995" y="114173"/>
                </a:lnTo>
                <a:lnTo>
                  <a:pt x="532257" y="90550"/>
                </a:lnTo>
                <a:lnTo>
                  <a:pt x="585977" y="71755"/>
                </a:lnTo>
                <a:lnTo>
                  <a:pt x="610869" y="63626"/>
                </a:lnTo>
                <a:lnTo>
                  <a:pt x="633983" y="55879"/>
                </a:lnTo>
                <a:lnTo>
                  <a:pt x="673226" y="40894"/>
                </a:lnTo>
                <a:lnTo>
                  <a:pt x="687958" y="33400"/>
                </a:lnTo>
                <a:lnTo>
                  <a:pt x="6696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3450" y="3294062"/>
            <a:ext cx="2535555" cy="392430"/>
          </a:xfrm>
          <a:custGeom>
            <a:avLst/>
            <a:gdLst/>
            <a:ahLst/>
            <a:cxnLst/>
            <a:rect l="l" t="t" r="r" b="b"/>
            <a:pathLst>
              <a:path w="2535554" h="392429">
                <a:moveTo>
                  <a:pt x="0" y="392112"/>
                </a:moveTo>
                <a:lnTo>
                  <a:pt x="2535301" y="392112"/>
                </a:lnTo>
                <a:lnTo>
                  <a:pt x="2535301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47457" y="5148990"/>
            <a:ext cx="2936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62175" y="5332881"/>
            <a:ext cx="2690495" cy="5124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Arial Narrow"/>
                <a:cs typeface="Arial Narrow"/>
              </a:rPr>
              <a:t>printf(“Rectangle ar </a:t>
            </a:r>
            <a:r>
              <a:rPr sz="3600" b="1" baseline="33564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3600" b="1" spc="-405" baseline="3356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75" baseline="33564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3600" baseline="33564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0384" y="5698900"/>
            <a:ext cx="16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7457" y="5880828"/>
            <a:ext cx="109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450" y="3322637"/>
            <a:ext cx="2535555" cy="392430"/>
          </a:xfrm>
          <a:custGeom>
            <a:avLst/>
            <a:gdLst/>
            <a:ahLst/>
            <a:cxnLst/>
            <a:rect l="l" t="t" r="r" b="b"/>
            <a:pathLst>
              <a:path w="2535554" h="392429">
                <a:moveTo>
                  <a:pt x="0" y="392112"/>
                </a:moveTo>
                <a:lnTo>
                  <a:pt x="2535301" y="392112"/>
                </a:lnTo>
                <a:lnTo>
                  <a:pt x="2535301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0419" y="670178"/>
            <a:ext cx="4164329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2062" y="1811337"/>
            <a:ext cx="1280160" cy="39243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2500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2133853"/>
            <a:ext cx="3855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200" y="2499740"/>
            <a:ext cx="532003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8114" y="3667125"/>
            <a:ext cx="4876165" cy="175513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R="3582670" indent="3111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height)</a:t>
            </a:r>
            <a:r>
              <a:rPr sz="2400" spc="-11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  </a:t>
            </a:r>
            <a:r>
              <a:rPr sz="2400" spc="-5" dirty="0">
                <a:latin typeface="Arial Narrow"/>
                <a:cs typeface="Arial Narrow"/>
              </a:rPr>
              <a:t>ht;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08585">
              <a:lnSpc>
                <a:spcPts val="2845"/>
              </a:lnSpc>
            </a:pP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38100"/>
            <a:ext cx="19408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0375" y="366712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0375" y="366712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0419" y="3231515"/>
            <a:ext cx="3532504" cy="220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ts val="2880"/>
              </a:lnSpc>
              <a:tabLst>
                <a:tab pos="3042285" algn="l"/>
              </a:tabLst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computeArea(int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width,	</a:t>
            </a:r>
            <a:r>
              <a:rPr sz="3600" b="1" baseline="30092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3600" b="1" spc="-135" baseline="30092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75" baseline="30092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3600" baseline="30092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 </a:t>
            </a:r>
            <a:r>
              <a:rPr sz="2400" spc="-5" dirty="0">
                <a:latin typeface="Arial Narrow"/>
                <a:cs typeface="Arial Narrow"/>
              </a:rPr>
              <a:t>heig</a:t>
            </a:r>
            <a:r>
              <a:rPr sz="2400" spc="155" dirty="0">
                <a:latin typeface="Arial Narrow"/>
                <a:cs typeface="Arial Narrow"/>
              </a:rPr>
              <a:t> </a:t>
            </a:r>
            <a:r>
              <a:rPr sz="3600" b="1" baseline="30092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3600" baseline="30092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CC"/>
                </a:solidFill>
                <a:latin typeface="Arial Narrow"/>
                <a:cs typeface="Arial Narrow"/>
              </a:rPr>
              <a:t>void </a:t>
            </a: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outputArea(int</a:t>
            </a:r>
            <a:r>
              <a:rPr sz="2400" b="1" spc="-90" dirty="0">
                <a:solidFill>
                  <a:srgbClr val="0000CC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 Narrow"/>
                <a:cs typeface="Arial Narrow"/>
              </a:rPr>
              <a:t>area)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4976" y="385825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34"/>
              </a:spcBef>
            </a:pP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9901" y="12763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35"/>
              </a:spcBef>
            </a:pPr>
            <a:r>
              <a:rPr sz="2400" b="1" spc="-95" dirty="0">
                <a:solidFill>
                  <a:srgbClr val="0000CC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1501" y="881379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1976" y="1735709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0000" y="2206625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20000" y="2206625"/>
            <a:ext cx="1254125" cy="444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400" b="1" spc="5" dirty="0">
                <a:solidFill>
                  <a:srgbClr val="0000CC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6850" y="2704846"/>
            <a:ext cx="9715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00886" y="3548888"/>
            <a:ext cx="688340" cy="1779270"/>
          </a:xfrm>
          <a:custGeom>
            <a:avLst/>
            <a:gdLst/>
            <a:ahLst/>
            <a:cxnLst/>
            <a:rect l="l" t="t" r="r" b="b"/>
            <a:pathLst>
              <a:path w="688339" h="1779270">
                <a:moveTo>
                  <a:pt x="76137" y="1589253"/>
                </a:moveTo>
                <a:lnTo>
                  <a:pt x="0" y="1592199"/>
                </a:lnTo>
                <a:lnTo>
                  <a:pt x="102488" y="1778762"/>
                </a:lnTo>
                <a:lnTo>
                  <a:pt x="179783" y="1608201"/>
                </a:lnTo>
                <a:lnTo>
                  <a:pt x="76834" y="1608201"/>
                </a:lnTo>
                <a:lnTo>
                  <a:pt x="76137" y="1589253"/>
                </a:lnTo>
                <a:close/>
              </a:path>
              <a:path w="688339" h="1779270">
                <a:moveTo>
                  <a:pt x="114217" y="1587779"/>
                </a:moveTo>
                <a:lnTo>
                  <a:pt x="76137" y="1589253"/>
                </a:lnTo>
                <a:lnTo>
                  <a:pt x="76834" y="1608201"/>
                </a:lnTo>
                <a:lnTo>
                  <a:pt x="114934" y="1606804"/>
                </a:lnTo>
                <a:lnTo>
                  <a:pt x="114217" y="1587779"/>
                </a:lnTo>
                <a:close/>
              </a:path>
              <a:path w="688339" h="1779270">
                <a:moveTo>
                  <a:pt x="190372" y="1584833"/>
                </a:moveTo>
                <a:lnTo>
                  <a:pt x="114217" y="1587779"/>
                </a:lnTo>
                <a:lnTo>
                  <a:pt x="114934" y="1606804"/>
                </a:lnTo>
                <a:lnTo>
                  <a:pt x="76834" y="1608201"/>
                </a:lnTo>
                <a:lnTo>
                  <a:pt x="179783" y="1608201"/>
                </a:lnTo>
                <a:lnTo>
                  <a:pt x="190372" y="1584833"/>
                </a:lnTo>
                <a:close/>
              </a:path>
              <a:path w="688339" h="1779270">
                <a:moveTo>
                  <a:pt x="669670" y="0"/>
                </a:moveTo>
                <a:lnTo>
                  <a:pt x="621411" y="19938"/>
                </a:lnTo>
                <a:lnTo>
                  <a:pt x="598932" y="27304"/>
                </a:lnTo>
                <a:lnTo>
                  <a:pt x="547496" y="44576"/>
                </a:lnTo>
                <a:lnTo>
                  <a:pt x="490093" y="66293"/>
                </a:lnTo>
                <a:lnTo>
                  <a:pt x="431038" y="94234"/>
                </a:lnTo>
                <a:lnTo>
                  <a:pt x="386969" y="120776"/>
                </a:lnTo>
                <a:lnTo>
                  <a:pt x="345694" y="152907"/>
                </a:lnTo>
                <a:lnTo>
                  <a:pt x="308228" y="191516"/>
                </a:lnTo>
                <a:lnTo>
                  <a:pt x="276732" y="237362"/>
                </a:lnTo>
                <a:lnTo>
                  <a:pt x="258709" y="272288"/>
                </a:lnTo>
                <a:lnTo>
                  <a:pt x="242188" y="310006"/>
                </a:lnTo>
                <a:lnTo>
                  <a:pt x="226568" y="351155"/>
                </a:lnTo>
                <a:lnTo>
                  <a:pt x="211836" y="395224"/>
                </a:lnTo>
                <a:lnTo>
                  <a:pt x="197993" y="441706"/>
                </a:lnTo>
                <a:lnTo>
                  <a:pt x="185165" y="490219"/>
                </a:lnTo>
                <a:lnTo>
                  <a:pt x="172846" y="540638"/>
                </a:lnTo>
                <a:lnTo>
                  <a:pt x="161544" y="592328"/>
                </a:lnTo>
                <a:lnTo>
                  <a:pt x="150875" y="645160"/>
                </a:lnTo>
                <a:lnTo>
                  <a:pt x="140843" y="698500"/>
                </a:lnTo>
                <a:lnTo>
                  <a:pt x="131699" y="752220"/>
                </a:lnTo>
                <a:lnTo>
                  <a:pt x="123062" y="805688"/>
                </a:lnTo>
                <a:lnTo>
                  <a:pt x="115188" y="858647"/>
                </a:lnTo>
                <a:lnTo>
                  <a:pt x="107695" y="910717"/>
                </a:lnTo>
                <a:lnTo>
                  <a:pt x="100964" y="961517"/>
                </a:lnTo>
                <a:lnTo>
                  <a:pt x="94741" y="1010666"/>
                </a:lnTo>
                <a:lnTo>
                  <a:pt x="89280" y="1058926"/>
                </a:lnTo>
                <a:lnTo>
                  <a:pt x="84581" y="1107059"/>
                </a:lnTo>
                <a:lnTo>
                  <a:pt x="80898" y="1155319"/>
                </a:lnTo>
                <a:lnTo>
                  <a:pt x="77977" y="1203579"/>
                </a:lnTo>
                <a:lnTo>
                  <a:pt x="75691" y="1251712"/>
                </a:lnTo>
                <a:lnTo>
                  <a:pt x="74167" y="1299718"/>
                </a:lnTo>
                <a:lnTo>
                  <a:pt x="73272" y="1348486"/>
                </a:lnTo>
                <a:lnTo>
                  <a:pt x="72901" y="1396111"/>
                </a:lnTo>
                <a:lnTo>
                  <a:pt x="73659" y="1491614"/>
                </a:lnTo>
                <a:lnTo>
                  <a:pt x="76050" y="1586611"/>
                </a:lnTo>
                <a:lnTo>
                  <a:pt x="76137" y="1589253"/>
                </a:lnTo>
                <a:lnTo>
                  <a:pt x="114217" y="1587779"/>
                </a:lnTo>
                <a:lnTo>
                  <a:pt x="114127" y="1584833"/>
                </a:lnTo>
                <a:lnTo>
                  <a:pt x="111759" y="1491361"/>
                </a:lnTo>
                <a:lnTo>
                  <a:pt x="111001" y="1395730"/>
                </a:lnTo>
                <a:lnTo>
                  <a:pt x="111393" y="1347724"/>
                </a:lnTo>
                <a:lnTo>
                  <a:pt x="112267" y="1300988"/>
                </a:lnTo>
                <a:lnTo>
                  <a:pt x="113791" y="1253489"/>
                </a:lnTo>
                <a:lnTo>
                  <a:pt x="115950" y="1205864"/>
                </a:lnTo>
                <a:lnTo>
                  <a:pt x="118872" y="1158367"/>
                </a:lnTo>
                <a:lnTo>
                  <a:pt x="122554" y="1110742"/>
                </a:lnTo>
                <a:lnTo>
                  <a:pt x="127126" y="1063117"/>
                </a:lnTo>
                <a:lnTo>
                  <a:pt x="132461" y="1015364"/>
                </a:lnTo>
                <a:lnTo>
                  <a:pt x="138683" y="966597"/>
                </a:lnTo>
                <a:lnTo>
                  <a:pt x="145414" y="916051"/>
                </a:lnTo>
                <a:lnTo>
                  <a:pt x="152781" y="864235"/>
                </a:lnTo>
                <a:lnTo>
                  <a:pt x="160655" y="811784"/>
                </a:lnTo>
                <a:lnTo>
                  <a:pt x="169290" y="758698"/>
                </a:lnTo>
                <a:lnTo>
                  <a:pt x="178307" y="705485"/>
                </a:lnTo>
                <a:lnTo>
                  <a:pt x="188213" y="652780"/>
                </a:lnTo>
                <a:lnTo>
                  <a:pt x="198627" y="600582"/>
                </a:lnTo>
                <a:lnTo>
                  <a:pt x="209931" y="549656"/>
                </a:lnTo>
                <a:lnTo>
                  <a:pt x="221869" y="499999"/>
                </a:lnTo>
                <a:lnTo>
                  <a:pt x="234569" y="452374"/>
                </a:lnTo>
                <a:lnTo>
                  <a:pt x="248031" y="407035"/>
                </a:lnTo>
                <a:lnTo>
                  <a:pt x="262255" y="364363"/>
                </a:lnTo>
                <a:lnTo>
                  <a:pt x="277240" y="324866"/>
                </a:lnTo>
                <a:lnTo>
                  <a:pt x="292988" y="288925"/>
                </a:lnTo>
                <a:lnTo>
                  <a:pt x="317881" y="242824"/>
                </a:lnTo>
                <a:lnTo>
                  <a:pt x="347599" y="204343"/>
                </a:lnTo>
                <a:lnTo>
                  <a:pt x="382396" y="171576"/>
                </a:lnTo>
                <a:lnTo>
                  <a:pt x="420877" y="144144"/>
                </a:lnTo>
                <a:lnTo>
                  <a:pt x="475995" y="114173"/>
                </a:lnTo>
                <a:lnTo>
                  <a:pt x="532257" y="90550"/>
                </a:lnTo>
                <a:lnTo>
                  <a:pt x="585977" y="71755"/>
                </a:lnTo>
                <a:lnTo>
                  <a:pt x="610869" y="63626"/>
                </a:lnTo>
                <a:lnTo>
                  <a:pt x="633983" y="55879"/>
                </a:lnTo>
                <a:lnTo>
                  <a:pt x="673226" y="40894"/>
                </a:lnTo>
                <a:lnTo>
                  <a:pt x="687958" y="33400"/>
                </a:lnTo>
                <a:lnTo>
                  <a:pt x="6696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9626" y="5956300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9626" y="5956300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6058" y="2451861"/>
            <a:ext cx="599440" cy="3628390"/>
          </a:xfrm>
          <a:custGeom>
            <a:avLst/>
            <a:gdLst/>
            <a:ahLst/>
            <a:cxnLst/>
            <a:rect l="l" t="t" r="r" b="b"/>
            <a:pathLst>
              <a:path w="599440" h="3628390">
                <a:moveTo>
                  <a:pt x="359743" y="3442897"/>
                </a:moveTo>
                <a:lnTo>
                  <a:pt x="284480" y="3454387"/>
                </a:lnTo>
                <a:lnTo>
                  <a:pt x="407416" y="3628326"/>
                </a:lnTo>
                <a:lnTo>
                  <a:pt x="461153" y="3461791"/>
                </a:lnTo>
                <a:lnTo>
                  <a:pt x="362712" y="3461791"/>
                </a:lnTo>
                <a:lnTo>
                  <a:pt x="359743" y="3442897"/>
                </a:lnTo>
                <a:close/>
              </a:path>
              <a:path w="599440" h="3628390">
                <a:moveTo>
                  <a:pt x="397490" y="3437134"/>
                </a:moveTo>
                <a:lnTo>
                  <a:pt x="359743" y="3442897"/>
                </a:lnTo>
                <a:lnTo>
                  <a:pt x="362712" y="3461791"/>
                </a:lnTo>
                <a:lnTo>
                  <a:pt x="400431" y="3455885"/>
                </a:lnTo>
                <a:lnTo>
                  <a:pt x="397490" y="3437134"/>
                </a:lnTo>
                <a:close/>
              </a:path>
              <a:path w="599440" h="3628390">
                <a:moveTo>
                  <a:pt x="472821" y="3425634"/>
                </a:moveTo>
                <a:lnTo>
                  <a:pt x="397490" y="3437134"/>
                </a:lnTo>
                <a:lnTo>
                  <a:pt x="400431" y="3455885"/>
                </a:lnTo>
                <a:lnTo>
                  <a:pt x="362712" y="3461791"/>
                </a:lnTo>
                <a:lnTo>
                  <a:pt x="461153" y="3461791"/>
                </a:lnTo>
                <a:lnTo>
                  <a:pt x="472821" y="3425634"/>
                </a:lnTo>
                <a:close/>
              </a:path>
              <a:path w="599440" h="3628390">
                <a:moveTo>
                  <a:pt x="580898" y="0"/>
                </a:moveTo>
                <a:lnTo>
                  <a:pt x="542798" y="16383"/>
                </a:lnTo>
                <a:lnTo>
                  <a:pt x="521843" y="23367"/>
                </a:lnTo>
                <a:lnTo>
                  <a:pt x="458724" y="44323"/>
                </a:lnTo>
                <a:lnTo>
                  <a:pt x="401447" y="65912"/>
                </a:lnTo>
                <a:lnTo>
                  <a:pt x="342138" y="93979"/>
                </a:lnTo>
                <a:lnTo>
                  <a:pt x="298323" y="120396"/>
                </a:lnTo>
                <a:lnTo>
                  <a:pt x="256921" y="152526"/>
                </a:lnTo>
                <a:lnTo>
                  <a:pt x="219456" y="191262"/>
                </a:lnTo>
                <a:lnTo>
                  <a:pt x="187960" y="237109"/>
                </a:lnTo>
                <a:lnTo>
                  <a:pt x="178943" y="252602"/>
                </a:lnTo>
                <a:lnTo>
                  <a:pt x="170180" y="266953"/>
                </a:lnTo>
                <a:lnTo>
                  <a:pt x="152273" y="294259"/>
                </a:lnTo>
                <a:lnTo>
                  <a:pt x="116205" y="347090"/>
                </a:lnTo>
                <a:lnTo>
                  <a:pt x="98425" y="374903"/>
                </a:lnTo>
                <a:lnTo>
                  <a:pt x="72517" y="420877"/>
                </a:lnTo>
                <a:lnTo>
                  <a:pt x="56642" y="455675"/>
                </a:lnTo>
                <a:lnTo>
                  <a:pt x="42164" y="494538"/>
                </a:lnTo>
                <a:lnTo>
                  <a:pt x="29337" y="538861"/>
                </a:lnTo>
                <a:lnTo>
                  <a:pt x="18542" y="588899"/>
                </a:lnTo>
                <a:lnTo>
                  <a:pt x="10033" y="646049"/>
                </a:lnTo>
                <a:lnTo>
                  <a:pt x="3937" y="711073"/>
                </a:lnTo>
                <a:lnTo>
                  <a:pt x="1219" y="767207"/>
                </a:lnTo>
                <a:lnTo>
                  <a:pt x="244" y="805814"/>
                </a:lnTo>
                <a:lnTo>
                  <a:pt x="0" y="825626"/>
                </a:lnTo>
                <a:lnTo>
                  <a:pt x="0" y="846836"/>
                </a:lnTo>
                <a:lnTo>
                  <a:pt x="635" y="891286"/>
                </a:lnTo>
                <a:lnTo>
                  <a:pt x="2032" y="938402"/>
                </a:lnTo>
                <a:lnTo>
                  <a:pt x="3175" y="963167"/>
                </a:lnTo>
                <a:lnTo>
                  <a:pt x="4318" y="988567"/>
                </a:lnTo>
                <a:lnTo>
                  <a:pt x="9651" y="1070610"/>
                </a:lnTo>
                <a:lnTo>
                  <a:pt x="14859" y="1131570"/>
                </a:lnTo>
                <a:lnTo>
                  <a:pt x="21082" y="1197229"/>
                </a:lnTo>
                <a:lnTo>
                  <a:pt x="28701" y="1267587"/>
                </a:lnTo>
                <a:lnTo>
                  <a:pt x="37211" y="1341882"/>
                </a:lnTo>
                <a:lnTo>
                  <a:pt x="46736" y="1419860"/>
                </a:lnTo>
                <a:lnTo>
                  <a:pt x="57276" y="1501394"/>
                </a:lnTo>
                <a:lnTo>
                  <a:pt x="68580" y="1585976"/>
                </a:lnTo>
                <a:lnTo>
                  <a:pt x="80772" y="1673225"/>
                </a:lnTo>
                <a:lnTo>
                  <a:pt x="93472" y="1762887"/>
                </a:lnTo>
                <a:lnTo>
                  <a:pt x="106807" y="1854454"/>
                </a:lnTo>
                <a:lnTo>
                  <a:pt x="120776" y="1947926"/>
                </a:lnTo>
                <a:lnTo>
                  <a:pt x="149860" y="2138172"/>
                </a:lnTo>
                <a:lnTo>
                  <a:pt x="180086" y="2331085"/>
                </a:lnTo>
                <a:lnTo>
                  <a:pt x="210820" y="2523744"/>
                </a:lnTo>
                <a:lnTo>
                  <a:pt x="241426" y="2713355"/>
                </a:lnTo>
                <a:lnTo>
                  <a:pt x="256667" y="2806191"/>
                </a:lnTo>
                <a:lnTo>
                  <a:pt x="300100" y="3072384"/>
                </a:lnTo>
                <a:lnTo>
                  <a:pt x="326771" y="3236188"/>
                </a:lnTo>
                <a:lnTo>
                  <a:pt x="350774" y="3385794"/>
                </a:lnTo>
                <a:lnTo>
                  <a:pt x="359743" y="3442897"/>
                </a:lnTo>
                <a:lnTo>
                  <a:pt x="397490" y="3437134"/>
                </a:lnTo>
                <a:lnTo>
                  <a:pt x="388493" y="3379749"/>
                </a:lnTo>
                <a:lnTo>
                  <a:pt x="376682" y="3306876"/>
                </a:lnTo>
                <a:lnTo>
                  <a:pt x="364363" y="3230079"/>
                </a:lnTo>
                <a:lnTo>
                  <a:pt x="279146" y="2707259"/>
                </a:lnTo>
                <a:lnTo>
                  <a:pt x="248412" y="2517775"/>
                </a:lnTo>
                <a:lnTo>
                  <a:pt x="217677" y="2325243"/>
                </a:lnTo>
                <a:lnTo>
                  <a:pt x="187451" y="2132457"/>
                </a:lnTo>
                <a:lnTo>
                  <a:pt x="158496" y="1942211"/>
                </a:lnTo>
                <a:lnTo>
                  <a:pt x="144525" y="1848993"/>
                </a:lnTo>
                <a:lnTo>
                  <a:pt x="131191" y="1757552"/>
                </a:lnTo>
                <a:lnTo>
                  <a:pt x="118491" y="1667890"/>
                </a:lnTo>
                <a:lnTo>
                  <a:pt x="106425" y="1580895"/>
                </a:lnTo>
                <a:lnTo>
                  <a:pt x="95123" y="1496440"/>
                </a:lnTo>
                <a:lnTo>
                  <a:pt x="84582" y="1415288"/>
                </a:lnTo>
                <a:lnTo>
                  <a:pt x="75057" y="1337437"/>
                </a:lnTo>
                <a:lnTo>
                  <a:pt x="66548" y="1263523"/>
                </a:lnTo>
                <a:lnTo>
                  <a:pt x="59055" y="1193673"/>
                </a:lnTo>
                <a:lnTo>
                  <a:pt x="52705" y="1128267"/>
                </a:lnTo>
                <a:lnTo>
                  <a:pt x="47625" y="1067942"/>
                </a:lnTo>
                <a:lnTo>
                  <a:pt x="43815" y="1012698"/>
                </a:lnTo>
                <a:lnTo>
                  <a:pt x="41148" y="961516"/>
                </a:lnTo>
                <a:lnTo>
                  <a:pt x="39370" y="913384"/>
                </a:lnTo>
                <a:lnTo>
                  <a:pt x="38354" y="868426"/>
                </a:lnTo>
                <a:lnTo>
                  <a:pt x="38100" y="846836"/>
                </a:lnTo>
                <a:lnTo>
                  <a:pt x="38104" y="825626"/>
                </a:lnTo>
                <a:lnTo>
                  <a:pt x="38765" y="784987"/>
                </a:lnTo>
                <a:lnTo>
                  <a:pt x="40894" y="731138"/>
                </a:lnTo>
                <a:lnTo>
                  <a:pt x="44576" y="681609"/>
                </a:lnTo>
                <a:lnTo>
                  <a:pt x="51689" y="622680"/>
                </a:lnTo>
                <a:lnTo>
                  <a:pt x="60833" y="571753"/>
                </a:lnTo>
                <a:lnTo>
                  <a:pt x="71882" y="527303"/>
                </a:lnTo>
                <a:lnTo>
                  <a:pt x="84709" y="488441"/>
                </a:lnTo>
                <a:lnTo>
                  <a:pt x="106299" y="438530"/>
                </a:lnTo>
                <a:lnTo>
                  <a:pt x="130556" y="395477"/>
                </a:lnTo>
                <a:lnTo>
                  <a:pt x="165862" y="342138"/>
                </a:lnTo>
                <a:lnTo>
                  <a:pt x="184276" y="315087"/>
                </a:lnTo>
                <a:lnTo>
                  <a:pt x="202692" y="286765"/>
                </a:lnTo>
                <a:lnTo>
                  <a:pt x="211836" y="271779"/>
                </a:lnTo>
                <a:lnTo>
                  <a:pt x="220599" y="256793"/>
                </a:lnTo>
                <a:lnTo>
                  <a:pt x="229108" y="242570"/>
                </a:lnTo>
                <a:lnTo>
                  <a:pt x="258825" y="203962"/>
                </a:lnTo>
                <a:lnTo>
                  <a:pt x="293750" y="171323"/>
                </a:lnTo>
                <a:lnTo>
                  <a:pt x="332105" y="143890"/>
                </a:lnTo>
                <a:lnTo>
                  <a:pt x="387223" y="113791"/>
                </a:lnTo>
                <a:lnTo>
                  <a:pt x="443357" y="90297"/>
                </a:lnTo>
                <a:lnTo>
                  <a:pt x="497205" y="71500"/>
                </a:lnTo>
                <a:lnTo>
                  <a:pt x="545211" y="55879"/>
                </a:lnTo>
                <a:lnTo>
                  <a:pt x="566039" y="48513"/>
                </a:lnTo>
                <a:lnTo>
                  <a:pt x="575437" y="44830"/>
                </a:lnTo>
                <a:lnTo>
                  <a:pt x="584454" y="40893"/>
                </a:lnTo>
                <a:lnTo>
                  <a:pt x="592709" y="36957"/>
                </a:lnTo>
                <a:lnTo>
                  <a:pt x="599186" y="33527"/>
                </a:lnTo>
                <a:lnTo>
                  <a:pt x="5808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10076" y="3584575"/>
            <a:ext cx="190500" cy="1510030"/>
          </a:xfrm>
          <a:custGeom>
            <a:avLst/>
            <a:gdLst/>
            <a:ahLst/>
            <a:cxnLst/>
            <a:rect l="l" t="t" r="r" b="b"/>
            <a:pathLst>
              <a:path w="190500" h="1510029">
                <a:moveTo>
                  <a:pt x="76198" y="1395349"/>
                </a:moveTo>
                <a:lnTo>
                  <a:pt x="0" y="1395349"/>
                </a:lnTo>
                <a:lnTo>
                  <a:pt x="95250" y="1509649"/>
                </a:lnTo>
                <a:lnTo>
                  <a:pt x="174519" y="1414526"/>
                </a:lnTo>
                <a:lnTo>
                  <a:pt x="76200" y="1414526"/>
                </a:lnTo>
                <a:lnTo>
                  <a:pt x="76198" y="1395349"/>
                </a:lnTo>
                <a:close/>
              </a:path>
              <a:path w="190500" h="1510029">
                <a:moveTo>
                  <a:pt x="114173" y="0"/>
                </a:moveTo>
                <a:lnTo>
                  <a:pt x="76073" y="0"/>
                </a:lnTo>
                <a:lnTo>
                  <a:pt x="76200" y="1414526"/>
                </a:lnTo>
                <a:lnTo>
                  <a:pt x="114300" y="1414399"/>
                </a:lnTo>
                <a:lnTo>
                  <a:pt x="114173" y="0"/>
                </a:lnTo>
                <a:close/>
              </a:path>
              <a:path w="190500" h="1510029">
                <a:moveTo>
                  <a:pt x="190500" y="1395349"/>
                </a:moveTo>
                <a:lnTo>
                  <a:pt x="114298" y="1395349"/>
                </a:lnTo>
                <a:lnTo>
                  <a:pt x="114300" y="1414399"/>
                </a:lnTo>
                <a:lnTo>
                  <a:pt x="76200" y="1414526"/>
                </a:lnTo>
                <a:lnTo>
                  <a:pt x="174519" y="1414526"/>
                </a:lnTo>
                <a:lnTo>
                  <a:pt x="190500" y="139534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5200" y="5470359"/>
            <a:ext cx="4044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</a:pPr>
            <a:r>
              <a:rPr sz="2400" dirty="0">
                <a:latin typeface="Arial Narrow"/>
                <a:cs typeface="Arial Narrow"/>
              </a:rPr>
              <a:t>printf(“Rectangle area: %d\n",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0419" y="5836378"/>
            <a:ext cx="109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41743" y="6036403"/>
            <a:ext cx="598170" cy="77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>
              <a:lnSpc>
                <a:spcPts val="2535"/>
              </a:lnSpc>
            </a:pPr>
            <a:r>
              <a:rPr sz="2400" b="1" spc="5" dirty="0">
                <a:solidFill>
                  <a:srgbClr val="0000CC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spc="5" dirty="0">
                <a:latin typeface="Arial Narrow"/>
                <a:cs typeface="Arial Narrow"/>
              </a:rPr>
              <a:t>area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410" y="685800"/>
            <a:ext cx="7586345" cy="631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200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400" spc="-60" dirty="0" smtClean="0">
                <a:latin typeface="Perpetua"/>
                <a:cs typeface="Perpetua"/>
              </a:rPr>
              <a:t>Character functions</a:t>
            </a:r>
          </a:p>
          <a:p>
            <a:r>
              <a:rPr lang="en-US" dirty="0"/>
              <a:t>header files : “</a:t>
            </a:r>
            <a:r>
              <a:rPr lang="en-US" dirty="0" err="1"/>
              <a:t>ctype.h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isspace</a:t>
            </a:r>
            <a:r>
              <a:rPr lang="en-US" b="1" dirty="0"/>
              <a:t>() ® </a:t>
            </a:r>
            <a:r>
              <a:rPr lang="en-US" dirty="0"/>
              <a:t>a function that returns non-zero if char is one of the following: a space, tab, vertical tab, form feed, carriage return, newline; otherwise zero is returned.</a:t>
            </a:r>
          </a:p>
          <a:p>
            <a:r>
              <a:rPr lang="en-US" dirty="0"/>
              <a:t>     </a:t>
            </a:r>
            <a:r>
              <a:rPr lang="en-US" i="1" dirty="0"/>
              <a:t>syntax: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isspace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char);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 err="1" smtClean="0"/>
              <a:t>tolower</a:t>
            </a:r>
            <a:r>
              <a:rPr lang="en-US" b="1" dirty="0"/>
              <a:t>() ®	 </a:t>
            </a:r>
            <a:r>
              <a:rPr lang="en-US" dirty="0"/>
              <a:t>returns the lowercase equivalent of the character pointed to by char, if char is in lowercase it is unchanged.</a:t>
            </a:r>
          </a:p>
          <a:p>
            <a:r>
              <a:rPr lang="en-US" dirty="0"/>
              <a:t>     </a:t>
            </a:r>
            <a:r>
              <a:rPr lang="en-US" i="1" dirty="0"/>
              <a:t>syntax:</a:t>
            </a:r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tolower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char);</a:t>
            </a:r>
            <a:endParaRPr lang="en-US" dirty="0"/>
          </a:p>
          <a:p>
            <a:r>
              <a:rPr lang="en-US" dirty="0"/>
              <a:t> </a:t>
            </a:r>
            <a:r>
              <a:rPr lang="en-US" i="1" dirty="0" smtClean="0"/>
              <a:t>example</a:t>
            </a:r>
            <a:r>
              <a:rPr lang="en-US" i="1" dirty="0"/>
              <a:t>:</a:t>
            </a:r>
            <a:endParaRPr lang="en-US" dirty="0"/>
          </a:p>
          <a:p>
            <a:r>
              <a:rPr lang="en-US" dirty="0"/>
              <a:t>char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r>
              <a:rPr lang="en-US" dirty="0" err="1"/>
              <a:t>scanf</a:t>
            </a:r>
            <a:r>
              <a:rPr lang="en-US" dirty="0"/>
              <a:t>(“%c”, &amp;</a:t>
            </a:r>
            <a:r>
              <a:rPr lang="en-US" dirty="0" err="1"/>
              <a:t>ans</a:t>
            </a:r>
            <a:r>
              <a:rPr lang="en-US" dirty="0"/>
              <a:t>);</a:t>
            </a:r>
          </a:p>
          <a:p>
            <a:r>
              <a:rPr lang="en-US" dirty="0"/>
              <a:t>if (</a:t>
            </a:r>
            <a:r>
              <a:rPr lang="en-US" dirty="0" err="1"/>
              <a:t>tolower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)==‘y’)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(“bye”);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(“again?”);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 err="1" smtClean="0"/>
              <a:t>toupper</a:t>
            </a:r>
            <a:r>
              <a:rPr lang="en-US" b="1" dirty="0"/>
              <a:t>()  ®  </a:t>
            </a:r>
            <a:r>
              <a:rPr lang="en-US" dirty="0"/>
              <a:t>returns the uppercase equivalent of the character pointed to by char, if char is in uppercase it is unchanged.</a:t>
            </a:r>
          </a:p>
          <a:p>
            <a:r>
              <a:rPr lang="en-US" i="1" dirty="0"/>
              <a:t>	syntax:</a:t>
            </a:r>
            <a:r>
              <a:rPr lang="en-US" dirty="0"/>
              <a:t>	</a:t>
            </a:r>
            <a:r>
              <a:rPr lang="en-US" b="1" dirty="0" err="1"/>
              <a:t>touppper</a:t>
            </a:r>
            <a:r>
              <a:rPr lang="en-US" b="1" dirty="0"/>
              <a:t>(char);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pPr marL="12700" marR="5080">
              <a:lnSpc>
                <a:spcPct val="120000"/>
              </a:lnSpc>
              <a:buClr>
                <a:srgbClr val="D24717"/>
              </a:buClr>
              <a:buSzPct val="83928"/>
              <a:tabLst>
                <a:tab pos="287020" algn="l"/>
              </a:tabLst>
            </a:pPr>
            <a:endParaRPr dirty="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052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581400" y="555862"/>
            <a:ext cx="8229600" cy="55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lang="en-US" spc="-40" dirty="0" smtClean="0"/>
              <a:t>Pre-defined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47778"/>
      </p:ext>
    </p:extLst>
  </p:cSld>
  <p:clrMapOvr>
    <a:masterClrMapping/>
  </p:clrMapOvr>
  <p:transition spd="slow" advClick="0" advTm="5000">
    <p:pull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450" y="3322637"/>
            <a:ext cx="2535555" cy="392430"/>
          </a:xfrm>
          <a:custGeom>
            <a:avLst/>
            <a:gdLst/>
            <a:ahLst/>
            <a:cxnLst/>
            <a:rect l="l" t="t" r="r" b="b"/>
            <a:pathLst>
              <a:path w="2535554" h="392429">
                <a:moveTo>
                  <a:pt x="0" y="392112"/>
                </a:moveTo>
                <a:lnTo>
                  <a:pt x="2535301" y="392112"/>
                </a:lnTo>
                <a:lnTo>
                  <a:pt x="2535301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5969" y="670178"/>
            <a:ext cx="6234430" cy="293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 marR="3386454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  int main()</a:t>
            </a:r>
            <a:r>
              <a:rPr sz="2400" spc="-12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 marR="508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 rectArea;  scanf("%d%d", &amp;rectWidth, &amp;rectHeight);  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 rectHeight);  outputArea(rectArea);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969" y="3597529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969" y="3963416"/>
            <a:ext cx="29203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computeArea(int</a:t>
            </a:r>
            <a:r>
              <a:rPr sz="2400" spc="-5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width,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5287" y="3667125"/>
            <a:ext cx="4888865" cy="16986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07314" marR="3627120" indent="-10795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height)</a:t>
            </a:r>
            <a:r>
              <a:rPr sz="2400" spc="-11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  </a:t>
            </a:r>
            <a:r>
              <a:rPr sz="2400" spc="-5" dirty="0">
                <a:latin typeface="Arial Narrow"/>
                <a:cs typeface="Arial Narrow"/>
              </a:rPr>
              <a:t>t;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5969" y="4695190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38100"/>
            <a:ext cx="20170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0375" y="366712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0375" y="366712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23681" y="3665601"/>
            <a:ext cx="2458720" cy="11874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3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r>
              <a:rPr sz="3600" baseline="-30092" dirty="0">
                <a:latin typeface="Arial Narrow"/>
                <a:cs typeface="Arial Narrow"/>
              </a:rPr>
              <a:t>h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9626" y="5956300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9626" y="5956300"/>
            <a:ext cx="1254125" cy="444500"/>
          </a:xfrm>
          <a:custGeom>
            <a:avLst/>
            <a:gdLst/>
            <a:ahLst/>
            <a:cxnLst/>
            <a:rect l="l" t="t" r="r" b="b"/>
            <a:pathLst>
              <a:path w="1254125" h="444500">
                <a:moveTo>
                  <a:pt x="0" y="444500"/>
                </a:moveTo>
                <a:lnTo>
                  <a:pt x="1254125" y="444500"/>
                </a:lnTo>
                <a:lnTo>
                  <a:pt x="1254125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77937" y="5057775"/>
          <a:ext cx="5073650" cy="779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076"/>
                <a:gridCol w="1952625"/>
                <a:gridCol w="2258949"/>
              </a:tblGrid>
              <a:tr h="387350">
                <a:tc gridSpan="2">
                  <a:txBody>
                    <a:bodyPr/>
                    <a:lstStyle/>
                    <a:p>
                      <a:pPr marL="635">
                        <a:lnSpc>
                          <a:spcPts val="2830"/>
                        </a:lnSpc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void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outputArea(int</a:t>
                      </a:r>
                      <a:r>
                        <a:rPr sz="2400" spc="-85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dirty="0">
                          <a:solidFill>
                            <a:srgbClr val="FFFF00"/>
                          </a:solidFill>
                          <a:latin typeface="Arial Narrow"/>
                          <a:cs typeface="Arial Narrow"/>
                        </a:rPr>
                        <a:t>area)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870"/>
                        </a:lnSpc>
                      </a:pPr>
                      <a:r>
                        <a:rPr sz="2400" dirty="0">
                          <a:latin typeface="Arial Narrow"/>
                          <a:cs typeface="Arial Narrow"/>
                        </a:rPr>
                        <a:t>{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92112">
                <a:tc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283075" y="3665601"/>
            <a:ext cx="2399030" cy="1187450"/>
          </a:xfrm>
          <a:custGeom>
            <a:avLst/>
            <a:gdLst/>
            <a:ahLst/>
            <a:cxnLst/>
            <a:rect l="l" t="t" r="r" b="b"/>
            <a:pathLst>
              <a:path w="2399029" h="1187450">
                <a:moveTo>
                  <a:pt x="0" y="1187450"/>
                </a:moveTo>
                <a:lnTo>
                  <a:pt x="2398776" y="1187450"/>
                </a:lnTo>
                <a:lnTo>
                  <a:pt x="2398776" y="0"/>
                </a:lnTo>
                <a:lnTo>
                  <a:pt x="0" y="0"/>
                </a:lnTo>
                <a:lnTo>
                  <a:pt x="0" y="1187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63084" y="3707765"/>
            <a:ext cx="502284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5200" y="5470359"/>
            <a:ext cx="4044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</a:pPr>
            <a:r>
              <a:rPr sz="2400" dirty="0">
                <a:latin typeface="Arial Narrow"/>
                <a:cs typeface="Arial Narrow"/>
              </a:rPr>
              <a:t>printf(“Rectangle area: %d\n",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0419" y="5836378"/>
            <a:ext cx="109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1743" y="6036403"/>
            <a:ext cx="598170" cy="77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>
              <a:lnSpc>
                <a:spcPts val="2535"/>
              </a:lnSpc>
            </a:pPr>
            <a:r>
              <a:rPr sz="2400" b="1" spc="5" dirty="0">
                <a:solidFill>
                  <a:srgbClr val="0000CC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spc="5" dirty="0">
                <a:latin typeface="Arial Narrow"/>
                <a:cs typeface="Arial Narrow"/>
              </a:rPr>
              <a:t>area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3084" y="4073525"/>
            <a:ext cx="223837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Rectangle area:</a:t>
            </a:r>
            <a:r>
              <a:rPr sz="2400" b="1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0750" y="4329048"/>
            <a:ext cx="233743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84400" algn="l"/>
              </a:tabLst>
            </a:pPr>
            <a:r>
              <a:rPr sz="2400" dirty="0">
                <a:latin typeface="Arial Narrow"/>
                <a:cs typeface="Arial Narrow"/>
              </a:rPr>
              <a:t>r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dirty="0">
                <a:latin typeface="Arial Narrow"/>
                <a:cs typeface="Arial Narrow"/>
              </a:rPr>
              <a:t>turn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w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spc="5" dirty="0">
                <a:latin typeface="Arial Narrow"/>
                <a:cs typeface="Arial Narrow"/>
              </a:rPr>
              <a:t>d</a:t>
            </a:r>
            <a:r>
              <a:rPr sz="2400" spc="-5" dirty="0">
                <a:latin typeface="Arial Narrow"/>
                <a:cs typeface="Arial Narrow"/>
              </a:rPr>
              <a:t>t</a:t>
            </a:r>
            <a:r>
              <a:rPr sz="2400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*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</a:t>
            </a:r>
            <a:r>
              <a:rPr sz="2400" spc="5" dirty="0">
                <a:latin typeface="Arial Narrow"/>
                <a:cs typeface="Arial Narrow"/>
              </a:rPr>
              <a:t>e</a:t>
            </a:r>
            <a:r>
              <a:rPr sz="2400" spc="-5" dirty="0">
                <a:latin typeface="Arial Narrow"/>
                <a:cs typeface="Arial Narrow"/>
              </a:rPr>
              <a:t>i</a:t>
            </a:r>
            <a:r>
              <a:rPr sz="2400" dirty="0">
                <a:latin typeface="Arial Narrow"/>
                <a:cs typeface="Arial Narrow"/>
              </a:rPr>
              <a:t>g	</a:t>
            </a:r>
            <a:r>
              <a:rPr sz="3600" b="1" baseline="-19675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3600" baseline="-19675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450" y="3322637"/>
            <a:ext cx="2535555" cy="392430"/>
          </a:xfrm>
          <a:custGeom>
            <a:avLst/>
            <a:gdLst/>
            <a:ahLst/>
            <a:cxnLst/>
            <a:rect l="l" t="t" r="r" b="b"/>
            <a:pathLst>
              <a:path w="2535554" h="392429">
                <a:moveTo>
                  <a:pt x="0" y="392112"/>
                </a:moveTo>
                <a:lnTo>
                  <a:pt x="2535301" y="392112"/>
                </a:lnTo>
                <a:lnTo>
                  <a:pt x="2535301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5625" y="1884362"/>
            <a:ext cx="1078230" cy="392430"/>
          </a:xfrm>
          <a:custGeom>
            <a:avLst/>
            <a:gdLst/>
            <a:ahLst/>
            <a:cxnLst/>
            <a:rect l="l" t="t" r="r" b="b"/>
            <a:pathLst>
              <a:path w="1078230" h="392430">
                <a:moveTo>
                  <a:pt x="0" y="392112"/>
                </a:moveTo>
                <a:lnTo>
                  <a:pt x="1077912" y="392112"/>
                </a:lnTo>
                <a:lnTo>
                  <a:pt x="1077912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5625" y="1884362"/>
            <a:ext cx="1078230" cy="392430"/>
          </a:xfrm>
          <a:custGeom>
            <a:avLst/>
            <a:gdLst/>
            <a:ahLst/>
            <a:cxnLst/>
            <a:rect l="l" t="t" r="r" b="b"/>
            <a:pathLst>
              <a:path w="1078230" h="392430">
                <a:moveTo>
                  <a:pt x="0" y="392112"/>
                </a:moveTo>
                <a:lnTo>
                  <a:pt x="1077912" y="392112"/>
                </a:lnTo>
                <a:lnTo>
                  <a:pt x="1077912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6194" y="713104"/>
            <a:ext cx="4164329" cy="146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ts val="288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 marR="131635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  </a:t>
            </a: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0976" y="2176779"/>
            <a:ext cx="3855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0976" y="2542540"/>
            <a:ext cx="532003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0976" y="3274440"/>
            <a:ext cx="243522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6194" y="3640454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3890" y="3667125"/>
            <a:ext cx="4890135" cy="1698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R="3596640" indent="3111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height)</a:t>
            </a:r>
            <a:r>
              <a:rPr sz="2400" spc="-11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  </a:t>
            </a:r>
            <a:r>
              <a:rPr sz="2400" spc="-5" dirty="0">
                <a:latin typeface="Arial Narrow"/>
                <a:cs typeface="Arial Narrow"/>
              </a:rPr>
              <a:t>ht;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6194" y="4738116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6194" y="5103876"/>
            <a:ext cx="29362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9600" y="38100"/>
            <a:ext cx="18646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0375" y="366712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0375" y="366712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50384" y="3796665"/>
            <a:ext cx="502284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6194" y="4006215"/>
            <a:ext cx="528256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56255" algn="l"/>
              </a:tabLst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computeArea(int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width,	</a:t>
            </a:r>
            <a:r>
              <a:rPr sz="3600" b="1" spc="-7" baseline="-28935" dirty="0">
                <a:solidFill>
                  <a:srgbClr val="FFFFFF"/>
                </a:solidFill>
                <a:latin typeface="Arial Narrow"/>
                <a:cs typeface="Arial Narrow"/>
              </a:rPr>
              <a:t>Rectangle area:</a:t>
            </a:r>
            <a:r>
              <a:rPr sz="3600" b="1" spc="-30" baseline="-289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7" baseline="-28935" dirty="0">
                <a:solidFill>
                  <a:srgbClr val="FFFFFF"/>
                </a:solidFill>
                <a:latin typeface="Arial Narrow"/>
                <a:cs typeface="Arial Narrow"/>
              </a:rPr>
              <a:t>77</a:t>
            </a:r>
            <a:endParaRPr sz="3600" baseline="-28935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0976" y="4371975"/>
            <a:ext cx="22942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 </a:t>
            </a:r>
            <a:r>
              <a:rPr sz="2400" spc="-5" dirty="0">
                <a:latin typeface="Arial Narrow"/>
                <a:cs typeface="Arial Narrow"/>
              </a:rPr>
              <a:t>heig</a:t>
            </a:r>
            <a:r>
              <a:rPr sz="2400" spc="265" dirty="0">
                <a:latin typeface="Arial Narrow"/>
                <a:cs typeface="Arial Narrow"/>
              </a:rPr>
              <a:t> </a:t>
            </a:r>
            <a:r>
              <a:rPr sz="3600" b="1" baseline="-28935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3600" baseline="-28935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16475" y="3305428"/>
            <a:ext cx="2336165" cy="2505075"/>
          </a:xfrm>
          <a:custGeom>
            <a:avLst/>
            <a:gdLst/>
            <a:ahLst/>
            <a:cxnLst/>
            <a:rect l="l" t="t" r="r" b="b"/>
            <a:pathLst>
              <a:path w="2336165" h="2505075">
                <a:moveTo>
                  <a:pt x="190668" y="74696"/>
                </a:moveTo>
                <a:lnTo>
                  <a:pt x="183382" y="112064"/>
                </a:lnTo>
                <a:lnTo>
                  <a:pt x="191008" y="113537"/>
                </a:lnTo>
                <a:lnTo>
                  <a:pt x="785113" y="220725"/>
                </a:lnTo>
                <a:lnTo>
                  <a:pt x="1018921" y="266954"/>
                </a:lnTo>
                <a:lnTo>
                  <a:pt x="1132713" y="291465"/>
                </a:lnTo>
                <a:lnTo>
                  <a:pt x="1242314" y="316738"/>
                </a:lnTo>
                <a:lnTo>
                  <a:pt x="1346200" y="342900"/>
                </a:lnTo>
                <a:lnTo>
                  <a:pt x="1395476" y="356235"/>
                </a:lnTo>
                <a:lnTo>
                  <a:pt x="1442720" y="369697"/>
                </a:lnTo>
                <a:lnTo>
                  <a:pt x="1487677" y="383413"/>
                </a:lnTo>
                <a:lnTo>
                  <a:pt x="1530223" y="397256"/>
                </a:lnTo>
                <a:lnTo>
                  <a:pt x="1570101" y="411226"/>
                </a:lnTo>
                <a:lnTo>
                  <a:pt x="1817370" y="506222"/>
                </a:lnTo>
                <a:lnTo>
                  <a:pt x="1914144" y="544449"/>
                </a:lnTo>
                <a:lnTo>
                  <a:pt x="1974342" y="570484"/>
                </a:lnTo>
                <a:lnTo>
                  <a:pt x="2030856" y="597154"/>
                </a:lnTo>
                <a:lnTo>
                  <a:pt x="2083053" y="625221"/>
                </a:lnTo>
                <a:lnTo>
                  <a:pt x="2130298" y="655066"/>
                </a:lnTo>
                <a:lnTo>
                  <a:pt x="2172461" y="687070"/>
                </a:lnTo>
                <a:lnTo>
                  <a:pt x="2209038" y="721614"/>
                </a:lnTo>
                <a:lnTo>
                  <a:pt x="2239645" y="759206"/>
                </a:lnTo>
                <a:lnTo>
                  <a:pt x="2264282" y="800481"/>
                </a:lnTo>
                <a:lnTo>
                  <a:pt x="2282444" y="846074"/>
                </a:lnTo>
                <a:lnTo>
                  <a:pt x="2294001" y="896747"/>
                </a:lnTo>
                <a:lnTo>
                  <a:pt x="2298065" y="953135"/>
                </a:lnTo>
                <a:lnTo>
                  <a:pt x="2297049" y="983742"/>
                </a:lnTo>
                <a:lnTo>
                  <a:pt x="2290318" y="1033780"/>
                </a:lnTo>
                <a:lnTo>
                  <a:pt x="2281554" y="1071372"/>
                </a:lnTo>
                <a:lnTo>
                  <a:pt x="2269617" y="1112012"/>
                </a:lnTo>
                <a:lnTo>
                  <a:pt x="2254504" y="1155319"/>
                </a:lnTo>
                <a:lnTo>
                  <a:pt x="2236597" y="1201039"/>
                </a:lnTo>
                <a:lnTo>
                  <a:pt x="2216150" y="1248918"/>
                </a:lnTo>
                <a:lnTo>
                  <a:pt x="2180844" y="1324229"/>
                </a:lnTo>
                <a:lnTo>
                  <a:pt x="2154681" y="1376553"/>
                </a:lnTo>
                <a:lnTo>
                  <a:pt x="2126742" y="1430020"/>
                </a:lnTo>
                <a:lnTo>
                  <a:pt x="2097024" y="1484757"/>
                </a:lnTo>
                <a:lnTo>
                  <a:pt x="2065908" y="1540383"/>
                </a:lnTo>
                <a:lnTo>
                  <a:pt x="2033524" y="1596517"/>
                </a:lnTo>
                <a:lnTo>
                  <a:pt x="2000250" y="1653159"/>
                </a:lnTo>
                <a:lnTo>
                  <a:pt x="1966086" y="1709928"/>
                </a:lnTo>
                <a:lnTo>
                  <a:pt x="1931543" y="1766697"/>
                </a:lnTo>
                <a:lnTo>
                  <a:pt x="1896491" y="1823212"/>
                </a:lnTo>
                <a:lnTo>
                  <a:pt x="1861311" y="1879092"/>
                </a:lnTo>
                <a:lnTo>
                  <a:pt x="1826259" y="1934337"/>
                </a:lnTo>
                <a:lnTo>
                  <a:pt x="1757299" y="2041906"/>
                </a:lnTo>
                <a:lnTo>
                  <a:pt x="1723644" y="2093595"/>
                </a:lnTo>
                <a:lnTo>
                  <a:pt x="1691131" y="2143887"/>
                </a:lnTo>
                <a:lnTo>
                  <a:pt x="1644523" y="2215388"/>
                </a:lnTo>
                <a:lnTo>
                  <a:pt x="1601215" y="2282317"/>
                </a:lnTo>
                <a:lnTo>
                  <a:pt x="1587753" y="2303322"/>
                </a:lnTo>
                <a:lnTo>
                  <a:pt x="1574546" y="2323795"/>
                </a:lnTo>
                <a:lnTo>
                  <a:pt x="1549908" y="2362568"/>
                </a:lnTo>
                <a:lnTo>
                  <a:pt x="1517141" y="2415095"/>
                </a:lnTo>
                <a:lnTo>
                  <a:pt x="1490090" y="2460447"/>
                </a:lnTo>
                <a:lnTo>
                  <a:pt x="1475613" y="2486050"/>
                </a:lnTo>
                <a:lnTo>
                  <a:pt x="1509014" y="2504528"/>
                </a:lnTo>
                <a:lnTo>
                  <a:pt x="1515745" y="2492336"/>
                </a:lnTo>
                <a:lnTo>
                  <a:pt x="1523111" y="2479281"/>
                </a:lnTo>
                <a:lnTo>
                  <a:pt x="1531365" y="2465425"/>
                </a:lnTo>
                <a:lnTo>
                  <a:pt x="1540128" y="2450592"/>
                </a:lnTo>
                <a:lnTo>
                  <a:pt x="1559940" y="2418334"/>
                </a:lnTo>
                <a:lnTo>
                  <a:pt x="1594103" y="2363939"/>
                </a:lnTo>
                <a:lnTo>
                  <a:pt x="1661667" y="2259076"/>
                </a:lnTo>
                <a:lnTo>
                  <a:pt x="1691767" y="2212975"/>
                </a:lnTo>
                <a:lnTo>
                  <a:pt x="1789302" y="2062607"/>
                </a:lnTo>
                <a:lnTo>
                  <a:pt x="1858391" y="1954911"/>
                </a:lnTo>
                <a:lnTo>
                  <a:pt x="1893443" y="1899539"/>
                </a:lnTo>
                <a:lnTo>
                  <a:pt x="1928749" y="1843405"/>
                </a:lnTo>
                <a:lnTo>
                  <a:pt x="1963927" y="1786763"/>
                </a:lnTo>
                <a:lnTo>
                  <a:pt x="1998599" y="1729740"/>
                </a:lnTo>
                <a:lnTo>
                  <a:pt x="2032889" y="1672844"/>
                </a:lnTo>
                <a:lnTo>
                  <a:pt x="2066417" y="1615948"/>
                </a:lnTo>
                <a:lnTo>
                  <a:pt x="2098929" y="1559306"/>
                </a:lnTo>
                <a:lnTo>
                  <a:pt x="2130298" y="1503426"/>
                </a:lnTo>
                <a:lnTo>
                  <a:pt x="2160143" y="1448308"/>
                </a:lnTo>
                <a:lnTo>
                  <a:pt x="2188464" y="1394206"/>
                </a:lnTo>
                <a:lnTo>
                  <a:pt x="2215006" y="1341374"/>
                </a:lnTo>
                <a:lnTo>
                  <a:pt x="2239391" y="1289812"/>
                </a:lnTo>
                <a:lnTo>
                  <a:pt x="2261616" y="1240028"/>
                </a:lnTo>
                <a:lnTo>
                  <a:pt x="2281301" y="1192149"/>
                </a:lnTo>
                <a:lnTo>
                  <a:pt x="2298192" y="1146175"/>
                </a:lnTo>
                <a:lnTo>
                  <a:pt x="2312416" y="1102741"/>
                </a:lnTo>
                <a:lnTo>
                  <a:pt x="2323338" y="1061466"/>
                </a:lnTo>
                <a:lnTo>
                  <a:pt x="2330957" y="1022858"/>
                </a:lnTo>
                <a:lnTo>
                  <a:pt x="2336165" y="954405"/>
                </a:lnTo>
                <a:lnTo>
                  <a:pt x="2335022" y="922782"/>
                </a:lnTo>
                <a:lnTo>
                  <a:pt x="2326640" y="863854"/>
                </a:lnTo>
                <a:lnTo>
                  <a:pt x="2310129" y="810006"/>
                </a:lnTo>
                <a:lnTo>
                  <a:pt x="2286254" y="761238"/>
                </a:lnTo>
                <a:lnTo>
                  <a:pt x="2255520" y="717042"/>
                </a:lnTo>
                <a:lnTo>
                  <a:pt x="2218435" y="677164"/>
                </a:lnTo>
                <a:lnTo>
                  <a:pt x="2175764" y="641096"/>
                </a:lnTo>
                <a:lnTo>
                  <a:pt x="2128139" y="608076"/>
                </a:lnTo>
                <a:lnTo>
                  <a:pt x="2076069" y="577723"/>
                </a:lnTo>
                <a:lnTo>
                  <a:pt x="2019934" y="549402"/>
                </a:lnTo>
                <a:lnTo>
                  <a:pt x="1959991" y="522605"/>
                </a:lnTo>
                <a:lnTo>
                  <a:pt x="1896999" y="496443"/>
                </a:lnTo>
                <a:lnTo>
                  <a:pt x="1831085" y="470662"/>
                </a:lnTo>
                <a:lnTo>
                  <a:pt x="1583689" y="375666"/>
                </a:lnTo>
                <a:lnTo>
                  <a:pt x="1542796" y="361315"/>
                </a:lnTo>
                <a:lnTo>
                  <a:pt x="1499489" y="347218"/>
                </a:lnTo>
                <a:lnTo>
                  <a:pt x="1453769" y="333248"/>
                </a:lnTo>
                <a:lnTo>
                  <a:pt x="1405889" y="319532"/>
                </a:lnTo>
                <a:lnTo>
                  <a:pt x="1356105" y="306070"/>
                </a:lnTo>
                <a:lnTo>
                  <a:pt x="1251458" y="279781"/>
                </a:lnTo>
                <a:lnTo>
                  <a:pt x="1141222" y="254381"/>
                </a:lnTo>
                <a:lnTo>
                  <a:pt x="1026922" y="229743"/>
                </a:lnTo>
                <a:lnTo>
                  <a:pt x="792479" y="183261"/>
                </a:lnTo>
                <a:lnTo>
                  <a:pt x="197865" y="76073"/>
                </a:lnTo>
                <a:lnTo>
                  <a:pt x="190668" y="74696"/>
                </a:lnTo>
                <a:close/>
              </a:path>
              <a:path w="2336165" h="2505075">
                <a:moveTo>
                  <a:pt x="205232" y="0"/>
                </a:moveTo>
                <a:lnTo>
                  <a:pt x="0" y="56896"/>
                </a:lnTo>
                <a:lnTo>
                  <a:pt x="168783" y="186944"/>
                </a:lnTo>
                <a:lnTo>
                  <a:pt x="183382" y="112064"/>
                </a:lnTo>
                <a:lnTo>
                  <a:pt x="164719" y="108458"/>
                </a:lnTo>
                <a:lnTo>
                  <a:pt x="171958" y="71120"/>
                </a:lnTo>
                <a:lnTo>
                  <a:pt x="191365" y="71120"/>
                </a:lnTo>
                <a:lnTo>
                  <a:pt x="205232" y="0"/>
                </a:lnTo>
                <a:close/>
              </a:path>
              <a:path w="2336165" h="2505075">
                <a:moveTo>
                  <a:pt x="171958" y="71120"/>
                </a:moveTo>
                <a:lnTo>
                  <a:pt x="164719" y="108458"/>
                </a:lnTo>
                <a:lnTo>
                  <a:pt x="183382" y="112064"/>
                </a:lnTo>
                <a:lnTo>
                  <a:pt x="190668" y="74696"/>
                </a:lnTo>
                <a:lnTo>
                  <a:pt x="171958" y="71120"/>
                </a:lnTo>
                <a:close/>
              </a:path>
              <a:path w="2336165" h="2505075">
                <a:moveTo>
                  <a:pt x="191365" y="71120"/>
                </a:moveTo>
                <a:lnTo>
                  <a:pt x="171958" y="71120"/>
                </a:lnTo>
                <a:lnTo>
                  <a:pt x="190668" y="74696"/>
                </a:lnTo>
                <a:lnTo>
                  <a:pt x="191365" y="711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34275" y="44450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35"/>
              </a:spcBef>
            </a:pP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0976" y="5513222"/>
            <a:ext cx="40449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</a:pPr>
            <a:r>
              <a:rPr sz="2400" dirty="0">
                <a:latin typeface="Arial Narrow"/>
                <a:cs typeface="Arial Narrow"/>
              </a:rPr>
              <a:t>printf(“Rectangle area: %d\n",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6194" y="5879240"/>
            <a:ext cx="109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32751" y="13351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35"/>
              </a:spcBef>
            </a:pPr>
            <a:r>
              <a:rPr sz="2400" b="1" spc="-95" dirty="0">
                <a:solidFill>
                  <a:srgbClr val="0000CC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2700" y="867028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4826" y="1750059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2751" y="223520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400" b="1" spc="5" dirty="0">
                <a:solidFill>
                  <a:srgbClr val="0000CC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43825" y="2720721"/>
            <a:ext cx="97155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625" y="1884362"/>
            <a:ext cx="1078230" cy="392430"/>
          </a:xfrm>
          <a:custGeom>
            <a:avLst/>
            <a:gdLst/>
            <a:ahLst/>
            <a:cxnLst/>
            <a:rect l="l" t="t" r="r" b="b"/>
            <a:pathLst>
              <a:path w="1078230" h="392430">
                <a:moveTo>
                  <a:pt x="0" y="392112"/>
                </a:moveTo>
                <a:lnTo>
                  <a:pt x="1077912" y="392112"/>
                </a:lnTo>
                <a:lnTo>
                  <a:pt x="1077912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5625" y="1884362"/>
            <a:ext cx="1078230" cy="392430"/>
          </a:xfrm>
          <a:custGeom>
            <a:avLst/>
            <a:gdLst/>
            <a:ahLst/>
            <a:cxnLst/>
            <a:rect l="l" t="t" r="r" b="b"/>
            <a:pathLst>
              <a:path w="1078230" h="392430">
                <a:moveTo>
                  <a:pt x="0" y="392112"/>
                </a:moveTo>
                <a:lnTo>
                  <a:pt x="1077912" y="392112"/>
                </a:lnTo>
                <a:lnTo>
                  <a:pt x="1077912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0419" y="698753"/>
            <a:ext cx="4164329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#include</a:t>
            </a:r>
            <a:r>
              <a:rPr sz="2400" spc="-2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&lt;stdio.h&gt;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computeArea(int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419" y="1796415"/>
            <a:ext cx="122237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 Narrow"/>
                <a:cs typeface="Arial Narrow"/>
              </a:rPr>
              <a:t>int main()</a:t>
            </a:r>
            <a:r>
              <a:rPr sz="2400" spc="-114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200" y="2162428"/>
            <a:ext cx="3855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5200" y="2528315"/>
            <a:ext cx="45720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200" y="2894329"/>
            <a:ext cx="532003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computeArea(rectWidth,</a:t>
            </a:r>
            <a:r>
              <a:rPr sz="2400" spc="6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outputArea(rectArea);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0419" y="3626104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8114" y="3667125"/>
            <a:ext cx="4876165" cy="1698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R="3582670" indent="3111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height)</a:t>
            </a:r>
            <a:r>
              <a:rPr sz="2400" spc="-11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  </a:t>
            </a:r>
            <a:r>
              <a:rPr sz="2400" spc="-5" dirty="0">
                <a:latin typeface="Arial Narrow"/>
                <a:cs typeface="Arial Narrow"/>
              </a:rPr>
              <a:t>ht;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419" y="4723765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1000" y="38100"/>
            <a:ext cx="2093277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00000"/>
                </a:solidFill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0375" y="366712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0375" y="3667125"/>
            <a:ext cx="4873625" cy="1698625"/>
          </a:xfrm>
          <a:custGeom>
            <a:avLst/>
            <a:gdLst/>
            <a:ahLst/>
            <a:cxnLst/>
            <a:rect l="l" t="t" r="r" b="b"/>
            <a:pathLst>
              <a:path w="4873625" h="1698625">
                <a:moveTo>
                  <a:pt x="0" y="1698625"/>
                </a:moveTo>
                <a:lnTo>
                  <a:pt x="4873625" y="1698625"/>
                </a:lnTo>
                <a:lnTo>
                  <a:pt x="4873625" y="0"/>
                </a:lnTo>
                <a:lnTo>
                  <a:pt x="0" y="0"/>
                </a:lnTo>
                <a:lnTo>
                  <a:pt x="0" y="169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50384" y="3796665"/>
            <a:ext cx="502284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7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0419" y="5133115"/>
            <a:ext cx="495935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spc="-5" dirty="0">
                <a:latin typeface="Arial Narrow"/>
                <a:cs typeface="Arial Narrow"/>
              </a:rPr>
              <a:t>void </a:t>
            </a:r>
            <a:r>
              <a:rPr sz="2400" dirty="0">
                <a:latin typeface="Arial Narrow"/>
                <a:cs typeface="Arial Narrow"/>
              </a:rPr>
              <a:t>outputArea(int area)</a:t>
            </a:r>
            <a:r>
              <a:rPr sz="2400" spc="-8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printf(“Rectangle area: %d\n",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419" y="3991991"/>
            <a:ext cx="526796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42285" algn="l"/>
              </a:tabLst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computeArea(int</a:t>
            </a:r>
            <a:r>
              <a:rPr sz="2400" spc="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width,	</a:t>
            </a:r>
            <a:r>
              <a:rPr sz="3600" b="1" spc="-7" baseline="-31250" dirty="0">
                <a:solidFill>
                  <a:srgbClr val="FFFFFF"/>
                </a:solidFill>
                <a:latin typeface="Arial Narrow"/>
                <a:cs typeface="Arial Narrow"/>
              </a:rPr>
              <a:t>Rectangle area:</a:t>
            </a:r>
            <a:r>
              <a:rPr sz="3600" b="1" spc="-30" baseline="-312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7" baseline="-31250" dirty="0">
                <a:solidFill>
                  <a:srgbClr val="FFFFFF"/>
                </a:solidFill>
                <a:latin typeface="Arial Narrow"/>
                <a:cs typeface="Arial Narrow"/>
              </a:rPr>
              <a:t>77</a:t>
            </a:r>
            <a:endParaRPr sz="3600" baseline="-3125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5200" y="4357623"/>
            <a:ext cx="228028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return </a:t>
            </a:r>
            <a:r>
              <a:rPr sz="2400" spc="-5" dirty="0">
                <a:latin typeface="Arial Narrow"/>
                <a:cs typeface="Arial Narrow"/>
              </a:rPr>
              <a:t>width </a:t>
            </a:r>
            <a:r>
              <a:rPr sz="2400" dirty="0">
                <a:latin typeface="Arial Narrow"/>
                <a:cs typeface="Arial Narrow"/>
              </a:rPr>
              <a:t>* </a:t>
            </a:r>
            <a:r>
              <a:rPr sz="2400" spc="-5" dirty="0">
                <a:latin typeface="Arial Narrow"/>
                <a:cs typeface="Arial Narrow"/>
              </a:rPr>
              <a:t>heig</a:t>
            </a:r>
            <a:r>
              <a:rPr sz="2400" spc="155" dirty="0">
                <a:latin typeface="Arial Narrow"/>
                <a:cs typeface="Arial Narrow"/>
              </a:rPr>
              <a:t> </a:t>
            </a:r>
            <a:r>
              <a:rPr sz="3600" b="1" baseline="-31250" dirty="0">
                <a:solidFill>
                  <a:srgbClr val="FFFFFF"/>
                </a:solidFill>
                <a:latin typeface="Arial Narrow"/>
                <a:cs typeface="Arial Narrow"/>
              </a:rPr>
              <a:t>_</a:t>
            </a:r>
            <a:endParaRPr sz="3600" baseline="-3125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20051" y="44450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35"/>
              </a:spcBef>
            </a:pP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46975" y="1347850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235"/>
              </a:spcBef>
            </a:pPr>
            <a:r>
              <a:rPr sz="2400" b="1" spc="-95" dirty="0">
                <a:solidFill>
                  <a:srgbClr val="0000CC"/>
                </a:solidFill>
                <a:latin typeface="Arial Narrow"/>
                <a:cs typeface="Arial Narrow"/>
              </a:rPr>
              <a:t>11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88250" y="867028"/>
            <a:ext cx="10820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rectWidth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1900" y="1719834"/>
            <a:ext cx="11658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rectHeight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8400" y="2265426"/>
            <a:ext cx="1254125" cy="4445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400" b="1" spc="5" dirty="0">
                <a:solidFill>
                  <a:srgbClr val="0000CC"/>
                </a:solidFill>
                <a:latin typeface="Arial Narrow"/>
                <a:cs typeface="Arial Narrow"/>
              </a:rPr>
              <a:t>77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56576" y="2661665"/>
            <a:ext cx="97091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233159"/>
            <a:ext cx="3032760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8340" y="6446518"/>
            <a:ext cx="406400" cy="40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7588" y="1774347"/>
            <a:ext cx="7207884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3685" algn="just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a function </a:t>
            </a:r>
            <a:r>
              <a:rPr sz="2600" spc="10" dirty="0">
                <a:latin typeface="Perpetua"/>
                <a:cs typeface="Perpetua"/>
              </a:rPr>
              <a:t>which </a:t>
            </a:r>
            <a:r>
              <a:rPr sz="2600" dirty="0">
                <a:latin typeface="Perpetua"/>
                <a:cs typeface="Perpetua"/>
              </a:rPr>
              <a:t>does not </a:t>
            </a:r>
            <a:r>
              <a:rPr sz="2600" spc="10" dirty="0">
                <a:latin typeface="Perpetua"/>
                <a:cs typeface="Perpetua"/>
              </a:rPr>
              <a:t>return </a:t>
            </a:r>
            <a:r>
              <a:rPr sz="2600" spc="-25" dirty="0">
                <a:latin typeface="Perpetua"/>
                <a:cs typeface="Perpetua"/>
              </a:rPr>
              <a:t>any </a:t>
            </a:r>
            <a:r>
              <a:rPr sz="2600" spc="-20" dirty="0">
                <a:latin typeface="Perpetua"/>
                <a:cs typeface="Perpetua"/>
              </a:rPr>
              <a:t>value,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75" dirty="0">
                <a:latin typeface="Perpetua"/>
                <a:cs typeface="Perpetua"/>
              </a:rPr>
              <a:t> </a:t>
            </a:r>
            <a:r>
              <a:rPr sz="2600" b="1" spc="10" dirty="0">
                <a:latin typeface="Perpetua"/>
                <a:cs typeface="Perpetua"/>
              </a:rPr>
              <a:t>return  </a:t>
            </a:r>
            <a:r>
              <a:rPr sz="2600" spc="-5" dirty="0">
                <a:latin typeface="Perpetua"/>
                <a:cs typeface="Perpetua"/>
              </a:rPr>
              <a:t>statement </a:t>
            </a:r>
            <a:r>
              <a:rPr sz="2600" dirty="0">
                <a:latin typeface="Perpetua"/>
                <a:cs typeface="Perpetua"/>
              </a:rPr>
              <a:t>(without </a:t>
            </a:r>
            <a:r>
              <a:rPr sz="2600" spc="-5" dirty="0">
                <a:latin typeface="Perpetua"/>
                <a:cs typeface="Perpetua"/>
              </a:rPr>
              <a:t>expression) </a:t>
            </a:r>
            <a:r>
              <a:rPr sz="2600" dirty="0">
                <a:latin typeface="Perpetua"/>
                <a:cs typeface="Perpetua"/>
              </a:rPr>
              <a:t>will </a:t>
            </a:r>
            <a:r>
              <a:rPr sz="2600" spc="-5" dirty="0">
                <a:latin typeface="Perpetua"/>
                <a:cs typeface="Perpetua"/>
              </a:rPr>
              <a:t>result </a:t>
            </a:r>
            <a:r>
              <a:rPr sz="2600" dirty="0">
                <a:latin typeface="Perpetua"/>
                <a:cs typeface="Perpetua"/>
              </a:rPr>
              <a:t>in the program  control being </a:t>
            </a:r>
            <a:r>
              <a:rPr sz="2600" spc="5" dirty="0">
                <a:latin typeface="Perpetua"/>
                <a:cs typeface="Perpetua"/>
              </a:rPr>
              <a:t>returned </a:t>
            </a:r>
            <a:r>
              <a:rPr sz="2600" dirty="0">
                <a:latin typeface="Perpetua"/>
                <a:cs typeface="Perpetua"/>
              </a:rPr>
              <a:t>to the</a:t>
            </a:r>
            <a:r>
              <a:rPr sz="2600" spc="-15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caller.</a:t>
            </a:r>
            <a:endParaRPr sz="2600" dirty="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5920" y="0"/>
            <a:ext cx="87122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7860">
              <a:lnSpc>
                <a:spcPct val="100000"/>
              </a:lnSpc>
            </a:pPr>
            <a:r>
              <a:rPr dirty="0"/>
              <a:t>return</a:t>
            </a:r>
            <a:r>
              <a:rPr spc="-100" dirty="0"/>
              <a:t> </a:t>
            </a:r>
            <a:r>
              <a:rPr dirty="0"/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929688" y="6524625"/>
            <a:ext cx="214312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93457" y="6311457"/>
            <a:ext cx="2814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Introduction </a:t>
            </a:r>
            <a:r>
              <a:rPr sz="1400" b="1" dirty="0">
                <a:solidFill>
                  <a:srgbClr val="696363"/>
                </a:solidFill>
                <a:latin typeface="Arial Narrow"/>
                <a:cs typeface="Arial Narrow"/>
              </a:rPr>
              <a:t>to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Computer </a:t>
            </a:r>
            <a:r>
              <a:rPr sz="1400" b="1" spc="30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Programming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539" y="6233159"/>
            <a:ext cx="3032760" cy="40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8340" y="6446518"/>
            <a:ext cx="406400" cy="40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7887" y="1389268"/>
            <a:ext cx="5074285" cy="519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Example:</a:t>
            </a:r>
            <a:endParaRPr sz="2600" dirty="0">
              <a:latin typeface="Perpetua"/>
              <a:cs typeface="Perpetua"/>
            </a:endParaRPr>
          </a:p>
          <a:p>
            <a:pPr marR="483870" algn="r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solidFill>
                  <a:srgbClr val="993300"/>
                </a:solidFill>
                <a:latin typeface="Arial Narrow"/>
                <a:cs typeface="Arial Narrow"/>
              </a:rPr>
              <a:t>void displayLine(int </a:t>
            </a: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length)</a:t>
            </a:r>
            <a:r>
              <a:rPr sz="2800" spc="3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2800" dirty="0">
              <a:latin typeface="Arial Narrow"/>
              <a:cs typeface="Arial Narrow"/>
            </a:endParaRPr>
          </a:p>
          <a:p>
            <a:pPr marR="303530" algn="ctr">
              <a:lnSpc>
                <a:spcPct val="100000"/>
              </a:lnSpc>
            </a:pPr>
            <a:r>
              <a:rPr sz="2800" spc="-10" dirty="0">
                <a:solidFill>
                  <a:srgbClr val="993300"/>
                </a:solidFill>
                <a:latin typeface="Arial Narrow"/>
                <a:cs typeface="Arial Narrow"/>
              </a:rPr>
              <a:t>int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i =</a:t>
            </a:r>
            <a:r>
              <a:rPr sz="2800" spc="-9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0;</a:t>
            </a:r>
            <a:endParaRPr sz="2800" dirty="0">
              <a:latin typeface="Arial Narrow"/>
              <a:cs typeface="Arial Narrow"/>
            </a:endParaRPr>
          </a:p>
          <a:p>
            <a:pPr marR="49530" algn="ctr">
              <a:lnSpc>
                <a:spcPct val="100000"/>
              </a:lnSpc>
            </a:pP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while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(1)</a:t>
            </a:r>
            <a:r>
              <a:rPr sz="2800" spc="-7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2800" dirty="0">
              <a:latin typeface="Arial Narrow"/>
              <a:cs typeface="Arial Narrow"/>
            </a:endParaRPr>
          </a:p>
          <a:p>
            <a:pPr marL="2781300">
              <a:lnSpc>
                <a:spcPct val="100000"/>
              </a:lnSpc>
            </a:pPr>
            <a:r>
              <a:rPr sz="2800" spc="-10" dirty="0">
                <a:solidFill>
                  <a:srgbClr val="993300"/>
                </a:solidFill>
                <a:latin typeface="Arial Narrow"/>
                <a:cs typeface="Arial Narrow"/>
              </a:rPr>
              <a:t>if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(i == </a:t>
            </a: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length)</a:t>
            </a:r>
            <a:r>
              <a:rPr sz="2800" spc="-9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2800" dirty="0">
              <a:latin typeface="Arial Narrow"/>
              <a:cs typeface="Arial Narrow"/>
            </a:endParaRPr>
          </a:p>
          <a:p>
            <a:pPr marR="5080" algn="r">
              <a:lnSpc>
                <a:spcPct val="100000"/>
              </a:lnSpc>
            </a:pP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pr</a:t>
            </a:r>
            <a:r>
              <a:rPr sz="2800" spc="-15" dirty="0">
                <a:solidFill>
                  <a:srgbClr val="993300"/>
                </a:solidFill>
                <a:latin typeface="Arial Narrow"/>
                <a:cs typeface="Arial Narrow"/>
              </a:rPr>
              <a:t>i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ntf(</a:t>
            </a:r>
            <a:r>
              <a:rPr sz="2800" spc="20" dirty="0">
                <a:solidFill>
                  <a:srgbClr val="993300"/>
                </a:solidFill>
                <a:latin typeface="Arial Narrow"/>
                <a:cs typeface="Arial Narrow"/>
              </a:rPr>
              <a:t>“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\n</a:t>
            </a:r>
            <a:r>
              <a:rPr sz="2800" spc="15" dirty="0">
                <a:solidFill>
                  <a:srgbClr val="993300"/>
                </a:solidFill>
                <a:latin typeface="Arial Narrow"/>
                <a:cs typeface="Arial Narrow"/>
              </a:rPr>
              <a:t>”</a:t>
            </a: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);</a:t>
            </a:r>
            <a:endParaRPr sz="2800" dirty="0">
              <a:latin typeface="Arial Narrow"/>
              <a:cs typeface="Arial Narrow"/>
            </a:endParaRPr>
          </a:p>
          <a:p>
            <a:pPr marR="525780" algn="r">
              <a:lnSpc>
                <a:spcPct val="100000"/>
              </a:lnSpc>
            </a:pP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return;</a:t>
            </a:r>
            <a:endParaRPr sz="2800" dirty="0">
              <a:latin typeface="Arial Narrow"/>
              <a:cs typeface="Arial Narrow"/>
            </a:endParaRPr>
          </a:p>
          <a:p>
            <a:pPr marL="586740" algn="ctr">
              <a:lnSpc>
                <a:spcPct val="100000"/>
              </a:lnSpc>
            </a:pP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800" dirty="0">
              <a:latin typeface="Arial Narrow"/>
              <a:cs typeface="Arial Narrow"/>
            </a:endParaRPr>
          </a:p>
          <a:p>
            <a:pPr marL="2781300">
              <a:lnSpc>
                <a:spcPct val="100000"/>
              </a:lnSpc>
            </a:pP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printf(“*”);</a:t>
            </a:r>
            <a:endParaRPr sz="2800" dirty="0">
              <a:latin typeface="Arial Narrow"/>
              <a:cs typeface="Arial Narrow"/>
            </a:endParaRPr>
          </a:p>
          <a:p>
            <a:pPr marL="974725" algn="ctr">
              <a:lnSpc>
                <a:spcPct val="100000"/>
              </a:lnSpc>
            </a:pPr>
            <a:r>
              <a:rPr sz="2800" spc="-5" dirty="0">
                <a:solidFill>
                  <a:srgbClr val="993300"/>
                </a:solidFill>
                <a:latin typeface="Arial Narrow"/>
                <a:cs typeface="Arial Narrow"/>
              </a:rPr>
              <a:t>i++;</a:t>
            </a:r>
            <a:endParaRPr sz="2800" dirty="0">
              <a:latin typeface="Arial Narrow"/>
              <a:cs typeface="Arial Narrow"/>
            </a:endParaRPr>
          </a:p>
          <a:p>
            <a:pPr marR="1233170" algn="ctr">
              <a:lnSpc>
                <a:spcPct val="100000"/>
              </a:lnSpc>
            </a:pP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800" dirty="0">
              <a:latin typeface="Arial Narrow"/>
              <a:cs typeface="Arial Narrow"/>
            </a:endParaRPr>
          </a:p>
          <a:p>
            <a:pPr marL="952500">
              <a:lnSpc>
                <a:spcPct val="100000"/>
              </a:lnSpc>
            </a:pPr>
            <a:r>
              <a:rPr sz="28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5920" y="0"/>
            <a:ext cx="87122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7860">
              <a:lnSpc>
                <a:spcPct val="100000"/>
              </a:lnSpc>
            </a:pPr>
            <a:r>
              <a:rPr dirty="0"/>
              <a:t>return</a:t>
            </a:r>
            <a:r>
              <a:rPr spc="-100" dirty="0"/>
              <a:t> </a:t>
            </a:r>
            <a:r>
              <a:rPr dirty="0"/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929688" y="6524625"/>
            <a:ext cx="214312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93457" y="6311457"/>
            <a:ext cx="2814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Introduction </a:t>
            </a:r>
            <a:r>
              <a:rPr sz="1400" b="1" dirty="0">
                <a:solidFill>
                  <a:srgbClr val="696363"/>
                </a:solidFill>
                <a:latin typeface="Arial Narrow"/>
                <a:cs typeface="Arial Narrow"/>
              </a:rPr>
              <a:t>to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Computer </a:t>
            </a:r>
            <a:r>
              <a:rPr sz="1400" b="1" spc="30" dirty="0">
                <a:solidFill>
                  <a:srgbClr val="696363"/>
                </a:solidFill>
                <a:latin typeface="Arial Narrow"/>
                <a:cs typeface="Arial Narrow"/>
              </a:rPr>
              <a:t> </a:t>
            </a:r>
            <a:r>
              <a:rPr sz="1400" b="1" spc="-5" dirty="0">
                <a:solidFill>
                  <a:srgbClr val="696363"/>
                </a:solidFill>
                <a:latin typeface="Arial Narrow"/>
                <a:cs typeface="Arial Narrow"/>
              </a:rPr>
              <a:t>Programming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573" y="1446505"/>
            <a:ext cx="7549515" cy="182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30" dirty="0">
                <a:latin typeface="Perpetua"/>
                <a:cs typeface="Perpetua"/>
              </a:rPr>
              <a:t>Variables </a:t>
            </a:r>
            <a:r>
              <a:rPr sz="2800" spc="5" dirty="0">
                <a:latin typeface="Perpetua"/>
                <a:cs typeface="Perpetua"/>
              </a:rPr>
              <a:t>which </a:t>
            </a:r>
            <a:r>
              <a:rPr sz="2800" spc="-15" dirty="0">
                <a:latin typeface="Perpetua"/>
                <a:cs typeface="Perpetua"/>
              </a:rPr>
              <a:t>are </a:t>
            </a:r>
            <a:r>
              <a:rPr sz="2800" spc="-5" dirty="0">
                <a:latin typeface="Perpetua"/>
                <a:cs typeface="Perpetua"/>
              </a:rPr>
              <a:t>defined </a:t>
            </a:r>
            <a:r>
              <a:rPr sz="2800" dirty="0">
                <a:latin typeface="Perpetua"/>
                <a:cs typeface="Perpetua"/>
              </a:rPr>
              <a:t>in a </a:t>
            </a:r>
            <a:r>
              <a:rPr sz="2800" spc="-5" dirty="0">
                <a:latin typeface="Perpetua"/>
                <a:cs typeface="Perpetua"/>
              </a:rPr>
              <a:t>function </a:t>
            </a:r>
            <a:r>
              <a:rPr sz="2800" dirty="0">
                <a:latin typeface="Perpetua"/>
                <a:cs typeface="Perpetua"/>
              </a:rPr>
              <a:t>can </a:t>
            </a:r>
            <a:r>
              <a:rPr sz="2800" spc="-15" dirty="0">
                <a:latin typeface="Perpetua"/>
                <a:cs typeface="Perpetua"/>
              </a:rPr>
              <a:t>only </a:t>
            </a:r>
            <a:r>
              <a:rPr sz="2800" dirty="0">
                <a:latin typeface="Perpetua"/>
                <a:cs typeface="Perpetua"/>
              </a:rPr>
              <a:t>be  used </a:t>
            </a:r>
            <a:r>
              <a:rPr sz="2800" spc="-5" dirty="0">
                <a:latin typeface="Perpetua"/>
                <a:cs typeface="Perpetua"/>
              </a:rPr>
              <a:t>within </a:t>
            </a:r>
            <a:r>
              <a:rPr sz="2800" spc="-10" dirty="0">
                <a:latin typeface="Perpetua"/>
                <a:cs typeface="Perpetua"/>
              </a:rPr>
              <a:t>that </a:t>
            </a:r>
            <a:r>
              <a:rPr sz="2800" spc="10" dirty="0">
                <a:latin typeface="Perpetua"/>
                <a:cs typeface="Perpetua"/>
              </a:rPr>
              <a:t>function.This </a:t>
            </a:r>
            <a:r>
              <a:rPr sz="2800" dirty="0">
                <a:latin typeface="Perpetua"/>
                <a:cs typeface="Perpetua"/>
              </a:rPr>
              <a:t>type of </a:t>
            </a:r>
            <a:r>
              <a:rPr sz="2800" spc="-5" dirty="0">
                <a:latin typeface="Perpetua"/>
                <a:cs typeface="Perpetua"/>
              </a:rPr>
              <a:t>variables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125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known  </a:t>
            </a:r>
            <a:r>
              <a:rPr sz="2800" spc="-5" dirty="0">
                <a:latin typeface="Perpetua"/>
                <a:cs typeface="Perpetua"/>
              </a:rPr>
              <a:t>as </a:t>
            </a:r>
            <a:r>
              <a:rPr sz="2800" b="1" i="1" dirty="0">
                <a:latin typeface="Perpetua"/>
                <a:cs typeface="Perpetua"/>
              </a:rPr>
              <a:t>local</a:t>
            </a:r>
            <a:r>
              <a:rPr sz="2800" b="1" i="1" spc="-85" dirty="0">
                <a:latin typeface="Perpetua"/>
                <a:cs typeface="Perpetua"/>
              </a:rPr>
              <a:t> </a:t>
            </a:r>
            <a:r>
              <a:rPr sz="2800" b="1" i="1" spc="-25" dirty="0">
                <a:latin typeface="Perpetua"/>
                <a:cs typeface="Perpetua"/>
              </a:rPr>
              <a:t>variable</a:t>
            </a:r>
            <a:r>
              <a:rPr sz="2800" spc="-25" dirty="0">
                <a:latin typeface="Perpetua"/>
                <a:cs typeface="Perpetua"/>
              </a:rPr>
              <a:t>.</a:t>
            </a:r>
            <a:endParaRPr sz="28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15" dirty="0">
                <a:latin typeface="Perpetua"/>
                <a:cs typeface="Perpetua"/>
              </a:rPr>
              <a:t>Example,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9619" y="3402329"/>
            <a:ext cx="4641850" cy="98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void displayLine(</a:t>
            </a:r>
            <a:r>
              <a:rPr sz="3200" b="1" spc="-5" dirty="0">
                <a:solidFill>
                  <a:srgbClr val="0000FF"/>
                </a:solidFill>
                <a:latin typeface="Arial Narrow"/>
                <a:cs typeface="Arial Narrow"/>
              </a:rPr>
              <a:t>int lineNum</a:t>
            </a: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)</a:t>
            </a:r>
            <a:r>
              <a:rPr sz="3200" spc="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32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3200" b="1" spc="-5" dirty="0">
                <a:solidFill>
                  <a:srgbClr val="0000FF"/>
                </a:solidFill>
                <a:latin typeface="Arial Narrow"/>
                <a:cs typeface="Arial Narrow"/>
              </a:rPr>
              <a:t>int</a:t>
            </a:r>
            <a:r>
              <a:rPr sz="3200" b="1" spc="-95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Arial Narrow"/>
                <a:cs typeface="Arial Narrow"/>
              </a:rPr>
              <a:t>i;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619" y="4378325"/>
            <a:ext cx="5086985" cy="147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for </a:t>
            </a: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(i = </a:t>
            </a: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0; </a:t>
            </a: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i &lt; </a:t>
            </a: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lineNum;</a:t>
            </a:r>
            <a:r>
              <a:rPr sz="3200" spc="-7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Arial Narrow"/>
                <a:cs typeface="Arial Narrow"/>
              </a:rPr>
              <a:t>i++)</a:t>
            </a:r>
            <a:endParaRPr sz="3200">
              <a:latin typeface="Arial Narrow"/>
              <a:cs typeface="Arial Narrow"/>
            </a:endParaRPr>
          </a:p>
          <a:p>
            <a:pPr marL="1842135">
              <a:lnSpc>
                <a:spcPct val="100000"/>
              </a:lnSpc>
            </a:pPr>
            <a:r>
              <a:rPr sz="3200" spc="-10" dirty="0">
                <a:solidFill>
                  <a:srgbClr val="993300"/>
                </a:solidFill>
                <a:latin typeface="Arial Narrow"/>
                <a:cs typeface="Arial Narrow"/>
              </a:rPr>
              <a:t>printf("#########\n");</a:t>
            </a:r>
            <a:endParaRPr sz="3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0651" y="3964051"/>
            <a:ext cx="1995805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2400" b="1" dirty="0">
                <a:solidFill>
                  <a:srgbClr val="FFFF00"/>
                </a:solidFill>
                <a:latin typeface="Arial Narrow"/>
                <a:cs typeface="Arial Narrow"/>
              </a:rPr>
              <a:t>Local</a:t>
            </a:r>
            <a:r>
              <a:rPr sz="2400" b="1" spc="-65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variables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2125" y="4132326"/>
            <a:ext cx="2927350" cy="190500"/>
          </a:xfrm>
          <a:custGeom>
            <a:avLst/>
            <a:gdLst/>
            <a:ahLst/>
            <a:cxnLst/>
            <a:rect l="l" t="t" r="r" b="b"/>
            <a:pathLst>
              <a:path w="292735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2927350" h="190500">
                <a:moveTo>
                  <a:pt x="190500" y="76199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2927350" h="190500">
                <a:moveTo>
                  <a:pt x="190500" y="114299"/>
                </a:moveTo>
                <a:lnTo>
                  <a:pt x="171450" y="114300"/>
                </a:lnTo>
                <a:lnTo>
                  <a:pt x="190500" y="114300"/>
                </a:lnTo>
                <a:close/>
              </a:path>
              <a:path w="2927350" h="190500">
                <a:moveTo>
                  <a:pt x="2927350" y="76073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2927350" y="114173"/>
                </a:lnTo>
                <a:lnTo>
                  <a:pt x="2927350" y="760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3073" y="3009900"/>
            <a:ext cx="2978150" cy="948055"/>
          </a:xfrm>
          <a:custGeom>
            <a:avLst/>
            <a:gdLst/>
            <a:ahLst/>
            <a:cxnLst/>
            <a:rect l="l" t="t" r="r" b="b"/>
            <a:pathLst>
              <a:path w="2978150" h="948054">
                <a:moveTo>
                  <a:pt x="2940050" y="19050"/>
                </a:moveTo>
                <a:lnTo>
                  <a:pt x="2940050" y="947674"/>
                </a:lnTo>
                <a:lnTo>
                  <a:pt x="2978150" y="947674"/>
                </a:lnTo>
                <a:lnTo>
                  <a:pt x="2978150" y="38100"/>
                </a:lnTo>
                <a:lnTo>
                  <a:pt x="2959100" y="38100"/>
                </a:lnTo>
                <a:lnTo>
                  <a:pt x="2940050" y="19050"/>
                </a:lnTo>
                <a:close/>
              </a:path>
              <a:path w="2978150" h="948054">
                <a:moveTo>
                  <a:pt x="76200" y="239649"/>
                </a:moveTo>
                <a:lnTo>
                  <a:pt x="0" y="239649"/>
                </a:lnTo>
                <a:lnTo>
                  <a:pt x="95250" y="430149"/>
                </a:lnTo>
                <a:lnTo>
                  <a:pt x="180975" y="258699"/>
                </a:lnTo>
                <a:lnTo>
                  <a:pt x="76200" y="258699"/>
                </a:lnTo>
                <a:lnTo>
                  <a:pt x="76200" y="239649"/>
                </a:lnTo>
                <a:close/>
              </a:path>
              <a:path w="2978150" h="948054">
                <a:moveTo>
                  <a:pt x="2959100" y="0"/>
                </a:moveTo>
                <a:lnTo>
                  <a:pt x="95250" y="0"/>
                </a:lnTo>
                <a:lnTo>
                  <a:pt x="87880" y="1494"/>
                </a:lnTo>
                <a:lnTo>
                  <a:pt x="81819" y="5572"/>
                </a:lnTo>
                <a:lnTo>
                  <a:pt x="77712" y="11626"/>
                </a:lnTo>
                <a:lnTo>
                  <a:pt x="76200" y="19050"/>
                </a:lnTo>
                <a:lnTo>
                  <a:pt x="76200" y="258699"/>
                </a:lnTo>
                <a:lnTo>
                  <a:pt x="114300" y="258699"/>
                </a:lnTo>
                <a:lnTo>
                  <a:pt x="114300" y="38100"/>
                </a:lnTo>
                <a:lnTo>
                  <a:pt x="95250" y="38100"/>
                </a:lnTo>
                <a:lnTo>
                  <a:pt x="114300" y="19050"/>
                </a:lnTo>
                <a:lnTo>
                  <a:pt x="2978150" y="19050"/>
                </a:lnTo>
                <a:lnTo>
                  <a:pt x="2976655" y="11626"/>
                </a:lnTo>
                <a:lnTo>
                  <a:pt x="2972577" y="5572"/>
                </a:lnTo>
                <a:lnTo>
                  <a:pt x="2966523" y="1494"/>
                </a:lnTo>
                <a:lnTo>
                  <a:pt x="2959100" y="0"/>
                </a:lnTo>
                <a:close/>
              </a:path>
              <a:path w="2978150" h="948054">
                <a:moveTo>
                  <a:pt x="190500" y="239649"/>
                </a:moveTo>
                <a:lnTo>
                  <a:pt x="114300" y="239649"/>
                </a:lnTo>
                <a:lnTo>
                  <a:pt x="114300" y="258699"/>
                </a:lnTo>
                <a:lnTo>
                  <a:pt x="180975" y="258699"/>
                </a:lnTo>
                <a:lnTo>
                  <a:pt x="190500" y="239649"/>
                </a:lnTo>
                <a:close/>
              </a:path>
              <a:path w="2978150" h="948054">
                <a:moveTo>
                  <a:pt x="114300" y="19050"/>
                </a:moveTo>
                <a:lnTo>
                  <a:pt x="95250" y="38100"/>
                </a:lnTo>
                <a:lnTo>
                  <a:pt x="114300" y="38100"/>
                </a:lnTo>
                <a:lnTo>
                  <a:pt x="114300" y="19050"/>
                </a:lnTo>
                <a:close/>
              </a:path>
              <a:path w="2978150" h="948054">
                <a:moveTo>
                  <a:pt x="2940050" y="19050"/>
                </a:moveTo>
                <a:lnTo>
                  <a:pt x="114300" y="19050"/>
                </a:lnTo>
                <a:lnTo>
                  <a:pt x="114300" y="38100"/>
                </a:lnTo>
                <a:lnTo>
                  <a:pt x="2940050" y="38100"/>
                </a:lnTo>
                <a:lnTo>
                  <a:pt x="2940050" y="19050"/>
                </a:lnTo>
                <a:close/>
              </a:path>
              <a:path w="2978150" h="948054">
                <a:moveTo>
                  <a:pt x="2978150" y="19050"/>
                </a:moveTo>
                <a:lnTo>
                  <a:pt x="2940050" y="19050"/>
                </a:lnTo>
                <a:lnTo>
                  <a:pt x="2959100" y="38100"/>
                </a:lnTo>
                <a:lnTo>
                  <a:pt x="2978150" y="38100"/>
                </a:lnTo>
                <a:lnTo>
                  <a:pt x="297815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1759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Local</a:t>
            </a:r>
            <a:r>
              <a:rPr spc="-160" dirty="0"/>
              <a:t> </a:t>
            </a:r>
            <a:r>
              <a:rPr spc="-55" dirty="0"/>
              <a:t>Variables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21759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Local</a:t>
            </a:r>
            <a:r>
              <a:rPr spc="-160" dirty="0"/>
              <a:t> </a:t>
            </a:r>
            <a:r>
              <a:rPr spc="-55" dirty="0"/>
              <a:t>Variables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295400"/>
            <a:ext cx="7485380" cy="5757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Local </a:t>
            </a:r>
            <a:r>
              <a:rPr sz="2600" spc="-10" dirty="0">
                <a:latin typeface="Perpetua"/>
                <a:cs typeface="Perpetua"/>
              </a:rPr>
              <a:t>variable </a:t>
            </a:r>
            <a:r>
              <a:rPr sz="2600" dirty="0">
                <a:latin typeface="Perpetua"/>
                <a:cs typeface="Perpetua"/>
              </a:rPr>
              <a:t>cannot be </a:t>
            </a:r>
            <a:r>
              <a:rPr sz="2600" spc="-5" dirty="0">
                <a:latin typeface="Perpetua"/>
                <a:cs typeface="Perpetua"/>
              </a:rPr>
              <a:t>accessed </a:t>
            </a:r>
            <a:r>
              <a:rPr sz="2600" dirty="0">
                <a:latin typeface="Perpetua"/>
                <a:cs typeface="Perpetua"/>
              </a:rPr>
              <a:t>outside the function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which</a:t>
            </a:r>
            <a:endParaRPr sz="2600" dirty="0">
              <a:latin typeface="Perpetua"/>
              <a:cs typeface="Perpetu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defines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</a:p>
          <a:p>
            <a:pPr marL="25019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computeRectArea(int,</a:t>
            </a:r>
            <a:r>
              <a:rPr sz="2400" dirty="0">
                <a:latin typeface="Arial Narrow"/>
                <a:cs typeface="Arial Narrow"/>
              </a:rPr>
              <a:t> int);</a:t>
            </a:r>
          </a:p>
          <a:p>
            <a:pPr marL="25019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int main()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</a:p>
          <a:p>
            <a:pPr marL="116522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rectWidth, rectHeight,</a:t>
            </a:r>
            <a:r>
              <a:rPr sz="2400" spc="2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rectArea;</a:t>
            </a:r>
            <a:endParaRPr sz="24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16522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scanf("%d%d", &amp;rectWidth,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&amp;rectHeight);</a:t>
            </a:r>
            <a:endParaRPr sz="2400" dirty="0">
              <a:latin typeface="Arial Narrow"/>
              <a:cs typeface="Arial Narrow"/>
            </a:endParaRPr>
          </a:p>
          <a:p>
            <a:pPr marL="1165225" marR="504190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rectArea </a:t>
            </a:r>
            <a:r>
              <a:rPr sz="2400" dirty="0">
                <a:latin typeface="Arial Narrow"/>
                <a:cs typeface="Arial Narrow"/>
              </a:rPr>
              <a:t>= </a:t>
            </a:r>
            <a:r>
              <a:rPr sz="2400" spc="-5" dirty="0">
                <a:latin typeface="Arial Narrow"/>
                <a:cs typeface="Arial Narrow"/>
              </a:rPr>
              <a:t>computeRectArea(rectWidth, rectHeight);  </a:t>
            </a:r>
            <a:r>
              <a:rPr sz="2400" dirty="0">
                <a:latin typeface="Arial Narrow"/>
                <a:cs typeface="Arial Narrow"/>
              </a:rPr>
              <a:t>printf(“Rectangle area: %d",</a:t>
            </a:r>
            <a:r>
              <a:rPr sz="2400" spc="-7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area);</a:t>
            </a:r>
          </a:p>
          <a:p>
            <a:pPr marL="25019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}</a:t>
            </a:r>
          </a:p>
          <a:p>
            <a:pPr marL="25019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 Narrow"/>
                <a:cs typeface="Arial Narrow"/>
              </a:rPr>
              <a:t>int computeRectArea(int </a:t>
            </a:r>
            <a:r>
              <a:rPr sz="2400" dirty="0">
                <a:latin typeface="Arial Narrow"/>
                <a:cs typeface="Arial Narrow"/>
              </a:rPr>
              <a:t>width, </a:t>
            </a:r>
            <a:r>
              <a:rPr sz="2400" spc="-5" dirty="0">
                <a:latin typeface="Arial Narrow"/>
                <a:cs typeface="Arial Narrow"/>
              </a:rPr>
              <a:t>int height)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{</a:t>
            </a:r>
          </a:p>
          <a:p>
            <a:pPr marL="116522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</a:t>
            </a:r>
            <a:r>
              <a:rPr sz="2400" spc="-10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area;</a:t>
            </a:r>
          </a:p>
          <a:p>
            <a:pPr marL="116522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area </a:t>
            </a:r>
            <a:r>
              <a:rPr sz="2400" dirty="0">
                <a:latin typeface="Arial Narrow"/>
                <a:cs typeface="Arial Narrow"/>
              </a:rPr>
              <a:t>= width *</a:t>
            </a:r>
            <a:r>
              <a:rPr sz="2400" spc="-4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height;</a:t>
            </a:r>
            <a:endParaRPr sz="2400" dirty="0">
              <a:latin typeface="Arial Narrow"/>
              <a:cs typeface="Arial Narrow"/>
            </a:endParaRPr>
          </a:p>
          <a:p>
            <a:pPr marL="1165225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return</a:t>
            </a:r>
            <a:r>
              <a:rPr sz="2400" spc="-8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area;</a:t>
            </a:r>
            <a:endParaRPr sz="2400" dirty="0">
              <a:latin typeface="Arial Narrow"/>
              <a:cs typeface="Arial Narrow"/>
            </a:endParaRPr>
          </a:p>
          <a:p>
            <a:pPr marL="25019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4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994" y="1257934"/>
            <a:ext cx="327088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computeRectArea(int,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int);  int main()</a:t>
            </a:r>
            <a:r>
              <a:rPr sz="2400" spc="-12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1913" y="1725676"/>
            <a:ext cx="3842385" cy="155257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80"/>
              </a:spcBef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rea;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0776" y="3087370"/>
            <a:ext cx="583247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rectArea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=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computeRectArea(rectWidth,</a:t>
            </a:r>
            <a:r>
              <a:rPr sz="2400" spc="8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994" y="3453129"/>
            <a:ext cx="4761230" cy="264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printf(“Rectangle area: %d",</a:t>
            </a:r>
            <a:r>
              <a:rPr sz="2400" spc="-7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area);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computeRectArea(int width,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 height)</a:t>
            </a:r>
            <a:r>
              <a:rPr sz="2400" spc="1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int</a:t>
            </a:r>
            <a:r>
              <a:rPr sz="2400" spc="-8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area;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area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=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width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*</a:t>
            </a:r>
            <a:r>
              <a:rPr sz="2400" spc="-3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return</a:t>
            </a:r>
            <a:r>
              <a:rPr sz="2400" spc="-8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area;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4325" y="4656137"/>
            <a:ext cx="5243830" cy="1214755"/>
          </a:xfrm>
          <a:custGeom>
            <a:avLst/>
            <a:gdLst/>
            <a:ahLst/>
            <a:cxnLst/>
            <a:rect l="l" t="t" r="r" b="b"/>
            <a:pathLst>
              <a:path w="5243830" h="1214754">
                <a:moveTo>
                  <a:pt x="0" y="1214437"/>
                </a:moveTo>
                <a:lnTo>
                  <a:pt x="5243576" y="1214437"/>
                </a:lnTo>
                <a:lnTo>
                  <a:pt x="5243576" y="0"/>
                </a:lnTo>
                <a:lnTo>
                  <a:pt x="0" y="0"/>
                </a:lnTo>
                <a:lnTo>
                  <a:pt x="0" y="12144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7175" y="765176"/>
            <a:ext cx="3806825" cy="1224533"/>
          </a:xfrm>
          <a:custGeom>
            <a:avLst/>
            <a:gdLst/>
            <a:ahLst/>
            <a:cxnLst/>
            <a:rect l="l" t="t" r="r" b="b"/>
            <a:pathLst>
              <a:path w="3806825" h="1552575">
                <a:moveTo>
                  <a:pt x="0" y="1552575"/>
                </a:moveTo>
                <a:lnTo>
                  <a:pt x="3806825" y="1552575"/>
                </a:lnTo>
                <a:lnTo>
                  <a:pt x="3806825" y="0"/>
                </a:lnTo>
                <a:lnTo>
                  <a:pt x="0" y="0"/>
                </a:lnTo>
                <a:lnTo>
                  <a:pt x="0" y="1552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r>
              <a:rPr lang="en-US" sz="2000" dirty="0" smtClean="0">
                <a:solidFill>
                  <a:srgbClr val="FFFF00"/>
                </a:solidFill>
              </a:rPr>
              <a:t>The local variable </a:t>
            </a:r>
            <a:r>
              <a:rPr lang="en-US" sz="2000" i="1" dirty="0" smtClean="0">
                <a:solidFill>
                  <a:srgbClr val="FFFF00"/>
                </a:solidFill>
              </a:rPr>
              <a:t>area</a:t>
            </a:r>
            <a:r>
              <a:rPr lang="en-US" sz="2000" dirty="0" smtClean="0">
                <a:solidFill>
                  <a:srgbClr val="FFFF00"/>
                </a:solidFill>
              </a:rPr>
              <a:t> is only for usage within function </a:t>
            </a:r>
            <a:r>
              <a:rPr lang="en-US" sz="2000" dirty="0" err="1" smtClean="0">
                <a:solidFill>
                  <a:srgbClr val="FFFF00"/>
                </a:solidFill>
              </a:rPr>
              <a:t>computeRectArea</a:t>
            </a:r>
            <a:r>
              <a:rPr lang="en-US" sz="2000" dirty="0" smtClean="0">
                <a:solidFill>
                  <a:srgbClr val="FFFF00"/>
                </a:solidFill>
              </a:rPr>
              <a:t>() – the function which defines it.</a:t>
            </a:r>
            <a:endParaRPr sz="2000" dirty="0">
              <a:solidFill>
                <a:srgbClr val="FFFF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776" y="1989709"/>
            <a:ext cx="65258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38854" algn="l"/>
              </a:tabLst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int rectWidth,</a:t>
            </a:r>
            <a:r>
              <a:rPr sz="2400" spc="7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rectHeight,</a:t>
            </a:r>
            <a:r>
              <a:rPr sz="2400" spc="3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rectA	</a:t>
            </a:r>
            <a:endParaRPr sz="3600" baseline="-26620" dirty="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0776" y="2721609"/>
            <a:ext cx="69983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scanf("%d%d", &amp;rectWidth,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&amp;</a:t>
            </a:r>
            <a:r>
              <a:rPr sz="2400" dirty="0" smtClean="0">
                <a:solidFill>
                  <a:srgbClr val="993300"/>
                </a:solidFill>
                <a:latin typeface="Arial Narrow"/>
                <a:cs typeface="Arial Narrow"/>
              </a:rPr>
              <a:t>re</a:t>
            </a:r>
            <a:endParaRPr sz="3600" baseline="-26620" dirty="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9425" y="1849771"/>
            <a:ext cx="1874266" cy="3463908"/>
          </a:xfrm>
          <a:custGeom>
            <a:avLst/>
            <a:gdLst/>
            <a:ahLst/>
            <a:cxnLst/>
            <a:rect l="l" t="t" r="r" b="b"/>
            <a:pathLst>
              <a:path w="1151890" h="2082800">
                <a:moveTo>
                  <a:pt x="7874" y="1869694"/>
                </a:moveTo>
                <a:lnTo>
                  <a:pt x="0" y="2082419"/>
                </a:lnTo>
                <a:lnTo>
                  <a:pt x="175005" y="1961134"/>
                </a:lnTo>
                <a:lnTo>
                  <a:pt x="138561" y="1941195"/>
                </a:lnTo>
                <a:lnTo>
                  <a:pt x="99059" y="1941195"/>
                </a:lnTo>
                <a:lnTo>
                  <a:pt x="65658" y="1922907"/>
                </a:lnTo>
                <a:lnTo>
                  <a:pt x="74757" y="1906286"/>
                </a:lnTo>
                <a:lnTo>
                  <a:pt x="7874" y="1869694"/>
                </a:lnTo>
                <a:close/>
              </a:path>
              <a:path w="1151890" h="2082800">
                <a:moveTo>
                  <a:pt x="74757" y="1906286"/>
                </a:moveTo>
                <a:lnTo>
                  <a:pt x="65658" y="1922907"/>
                </a:lnTo>
                <a:lnTo>
                  <a:pt x="99059" y="1941195"/>
                </a:lnTo>
                <a:lnTo>
                  <a:pt x="108165" y="1924564"/>
                </a:lnTo>
                <a:lnTo>
                  <a:pt x="74757" y="1906286"/>
                </a:lnTo>
                <a:close/>
              </a:path>
              <a:path w="1151890" h="2082800">
                <a:moveTo>
                  <a:pt x="108165" y="1924564"/>
                </a:moveTo>
                <a:lnTo>
                  <a:pt x="99059" y="1941195"/>
                </a:lnTo>
                <a:lnTo>
                  <a:pt x="138561" y="1941195"/>
                </a:lnTo>
                <a:lnTo>
                  <a:pt x="108165" y="1924564"/>
                </a:lnTo>
                <a:close/>
              </a:path>
              <a:path w="1151890" h="2082800">
                <a:moveTo>
                  <a:pt x="1118361" y="0"/>
                </a:moveTo>
                <a:lnTo>
                  <a:pt x="74757" y="1906286"/>
                </a:lnTo>
                <a:lnTo>
                  <a:pt x="108165" y="1924564"/>
                </a:lnTo>
                <a:lnTo>
                  <a:pt x="1151763" y="18415"/>
                </a:lnTo>
                <a:lnTo>
                  <a:pt x="11183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1759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57200" y="774720"/>
            <a:ext cx="462821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Local</a:t>
            </a:r>
            <a:r>
              <a:rPr spc="-160" dirty="0"/>
              <a:t> </a:t>
            </a:r>
            <a:r>
              <a:rPr spc="-55" dirty="0"/>
              <a:t>Variables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419" y="1257934"/>
            <a:ext cx="3683635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783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computeRectArea(int,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int);  int main()</a:t>
            </a:r>
            <a:r>
              <a:rPr sz="2400" spc="-12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int rectWidth,</a:t>
            </a:r>
            <a:r>
              <a:rPr sz="2400" spc="1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rectHeight;</a:t>
            </a:r>
            <a:endParaRPr sz="2400">
              <a:latin typeface="Arial Narrow"/>
              <a:cs typeface="Arial Narro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</a:t>
            </a:r>
            <a:r>
              <a:rPr sz="2400" spc="-8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rectArea;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2201" y="2721609"/>
            <a:ext cx="583247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scanf("%d%d", &amp;rectWidth,</a:t>
            </a:r>
            <a:r>
              <a:rPr sz="2400" spc="5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&amp;rectHeight);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rectArea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=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computeRectArea(rectWidth,</a:t>
            </a:r>
            <a:r>
              <a:rPr sz="2400" spc="8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rectHeight);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2201" y="3453129"/>
            <a:ext cx="385064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printf(“Rectangle area: %d",</a:t>
            </a:r>
            <a:r>
              <a:rPr sz="2400" spc="-4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0000CC"/>
                </a:solidFill>
                <a:latin typeface="Arial Narrow"/>
                <a:cs typeface="Arial Narrow"/>
              </a:rPr>
              <a:t>area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);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19" y="3819270"/>
            <a:ext cx="4761230" cy="81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computeRectArea(int width,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int height)</a:t>
            </a:r>
            <a:r>
              <a:rPr sz="2400" spc="10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{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6125" y="4652962"/>
            <a:ext cx="5243830" cy="117475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9725">
              <a:lnSpc>
                <a:spcPts val="2505"/>
              </a:lnSpc>
            </a:pPr>
            <a:r>
              <a:rPr sz="2400" b="1" spc="-5" dirty="0">
                <a:solidFill>
                  <a:srgbClr val="0000CC"/>
                </a:solidFill>
                <a:latin typeface="Arial Narrow"/>
                <a:cs typeface="Arial Narrow"/>
              </a:rPr>
              <a:t>int</a:t>
            </a:r>
            <a:r>
              <a:rPr sz="2400" b="1" spc="-65" dirty="0">
                <a:solidFill>
                  <a:srgbClr val="0000CC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 Narrow"/>
                <a:cs typeface="Arial Narrow"/>
              </a:rPr>
              <a:t>area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;</a:t>
            </a:r>
            <a:endParaRPr sz="2400">
              <a:latin typeface="Arial Narrow"/>
              <a:cs typeface="Arial Narrow"/>
            </a:endParaRPr>
          </a:p>
          <a:p>
            <a:pPr marL="339725">
              <a:lnSpc>
                <a:spcPct val="100000"/>
              </a:lnSpc>
            </a:pPr>
            <a:r>
              <a:rPr sz="2400" b="1" spc="-5" dirty="0">
                <a:solidFill>
                  <a:srgbClr val="0000CC"/>
                </a:solidFill>
                <a:latin typeface="Arial Narrow"/>
                <a:cs typeface="Arial Narrow"/>
              </a:rPr>
              <a:t>area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=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width </a:t>
            </a: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*</a:t>
            </a:r>
            <a:r>
              <a:rPr sz="2400" spc="-3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height;</a:t>
            </a:r>
            <a:endParaRPr sz="2400">
              <a:latin typeface="Arial Narrow"/>
              <a:cs typeface="Arial Narrow"/>
            </a:endParaRPr>
          </a:p>
          <a:p>
            <a:pPr marL="339725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return</a:t>
            </a:r>
            <a:r>
              <a:rPr sz="2400" spc="-85" dirty="0">
                <a:solidFill>
                  <a:srgbClr val="993300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 Narrow"/>
                <a:cs typeface="Arial Narrow"/>
              </a:rPr>
              <a:t>area</a:t>
            </a:r>
            <a:r>
              <a:rPr sz="2400" spc="-5" dirty="0">
                <a:solidFill>
                  <a:srgbClr val="993300"/>
                </a:solidFill>
                <a:latin typeface="Arial Narrow"/>
                <a:cs typeface="Arial Narrow"/>
              </a:rPr>
              <a:t>;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419" y="5722302"/>
            <a:ext cx="1092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3300"/>
                </a:solidFill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02376" y="1235075"/>
            <a:ext cx="3342004" cy="1187450"/>
          </a:xfrm>
          <a:custGeom>
            <a:avLst/>
            <a:gdLst/>
            <a:ahLst/>
            <a:cxnLst/>
            <a:rect l="l" t="t" r="r" b="b"/>
            <a:pathLst>
              <a:path w="3342004" h="1187450">
                <a:moveTo>
                  <a:pt x="0" y="1187450"/>
                </a:moveTo>
                <a:lnTo>
                  <a:pt x="3341624" y="1187450"/>
                </a:lnTo>
                <a:lnTo>
                  <a:pt x="3341624" y="0"/>
                </a:lnTo>
                <a:lnTo>
                  <a:pt x="0" y="0"/>
                </a:lnTo>
                <a:lnTo>
                  <a:pt x="0" y="1187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82640" y="1276350"/>
            <a:ext cx="307340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20" dirty="0">
                <a:solidFill>
                  <a:srgbClr val="FFFFFF"/>
                </a:solidFill>
                <a:latin typeface="Arial Narrow"/>
                <a:cs typeface="Arial Narrow"/>
              </a:rPr>
              <a:t>Variable </a:t>
            </a:r>
            <a:r>
              <a:rPr sz="2400" b="1" spc="-5" dirty="0">
                <a:solidFill>
                  <a:srgbClr val="FFFF00"/>
                </a:solidFill>
                <a:latin typeface="Arial Narrow"/>
                <a:cs typeface="Arial Narrow"/>
              </a:rPr>
              <a:t>area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function  computeRectArea()  cannot </a:t>
            </a: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be accessed</a:t>
            </a:r>
            <a:r>
              <a:rPr sz="2400" b="1" spc="-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 Narrow"/>
                <a:cs typeface="Arial Narrow"/>
              </a:rPr>
              <a:t>here.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4726" y="3697351"/>
            <a:ext cx="1171575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2400" b="1" dirty="0">
                <a:solidFill>
                  <a:srgbClr val="FFFFFF"/>
                </a:solidFill>
                <a:latin typeface="Arial Narrow"/>
                <a:cs typeface="Arial Narrow"/>
              </a:rPr>
              <a:t>ERROR!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30926" y="2409444"/>
            <a:ext cx="2745105" cy="1097280"/>
          </a:xfrm>
          <a:custGeom>
            <a:avLst/>
            <a:gdLst/>
            <a:ahLst/>
            <a:cxnLst/>
            <a:rect l="l" t="t" r="r" b="b"/>
            <a:pathLst>
              <a:path w="2745104" h="1097279">
                <a:moveTo>
                  <a:pt x="101726" y="907922"/>
                </a:moveTo>
                <a:lnTo>
                  <a:pt x="0" y="1016380"/>
                </a:lnTo>
                <a:lnTo>
                  <a:pt x="125095" y="1096898"/>
                </a:lnTo>
                <a:lnTo>
                  <a:pt x="116033" y="1023619"/>
                </a:lnTo>
                <a:lnTo>
                  <a:pt x="96774" y="1023619"/>
                </a:lnTo>
                <a:lnTo>
                  <a:pt x="92201" y="985773"/>
                </a:lnTo>
                <a:lnTo>
                  <a:pt x="111074" y="983512"/>
                </a:lnTo>
                <a:lnTo>
                  <a:pt x="101726" y="907922"/>
                </a:lnTo>
                <a:close/>
              </a:path>
              <a:path w="2745104" h="1097279">
                <a:moveTo>
                  <a:pt x="111074" y="983512"/>
                </a:moveTo>
                <a:lnTo>
                  <a:pt x="92201" y="985773"/>
                </a:lnTo>
                <a:lnTo>
                  <a:pt x="96774" y="1023619"/>
                </a:lnTo>
                <a:lnTo>
                  <a:pt x="115759" y="1021402"/>
                </a:lnTo>
                <a:lnTo>
                  <a:pt x="111074" y="983512"/>
                </a:lnTo>
                <a:close/>
              </a:path>
              <a:path w="2745104" h="1097279">
                <a:moveTo>
                  <a:pt x="115759" y="1021402"/>
                </a:moveTo>
                <a:lnTo>
                  <a:pt x="96774" y="1023619"/>
                </a:lnTo>
                <a:lnTo>
                  <a:pt x="116033" y="1023619"/>
                </a:lnTo>
                <a:lnTo>
                  <a:pt x="115759" y="1021402"/>
                </a:lnTo>
                <a:close/>
              </a:path>
              <a:path w="2745104" h="1097279">
                <a:moveTo>
                  <a:pt x="2348865" y="0"/>
                </a:moveTo>
                <a:lnTo>
                  <a:pt x="2324607" y="29336"/>
                </a:lnTo>
                <a:lnTo>
                  <a:pt x="2379853" y="74929"/>
                </a:lnTo>
                <a:lnTo>
                  <a:pt x="2433954" y="120268"/>
                </a:lnTo>
                <a:lnTo>
                  <a:pt x="2485898" y="165100"/>
                </a:lnTo>
                <a:lnTo>
                  <a:pt x="2534793" y="209676"/>
                </a:lnTo>
                <a:lnTo>
                  <a:pt x="2579624" y="253491"/>
                </a:lnTo>
                <a:lnTo>
                  <a:pt x="2619121" y="296544"/>
                </a:lnTo>
                <a:lnTo>
                  <a:pt x="2652395" y="338581"/>
                </a:lnTo>
                <a:lnTo>
                  <a:pt x="2678683" y="379348"/>
                </a:lnTo>
                <a:lnTo>
                  <a:pt x="2696591" y="418338"/>
                </a:lnTo>
                <a:lnTo>
                  <a:pt x="2706497" y="463422"/>
                </a:lnTo>
                <a:lnTo>
                  <a:pt x="2706624" y="480694"/>
                </a:lnTo>
                <a:lnTo>
                  <a:pt x="2705734" y="488950"/>
                </a:lnTo>
                <a:lnTo>
                  <a:pt x="2692146" y="529970"/>
                </a:lnTo>
                <a:lnTo>
                  <a:pt x="2668778" y="562355"/>
                </a:lnTo>
                <a:lnTo>
                  <a:pt x="2632329" y="594740"/>
                </a:lnTo>
                <a:lnTo>
                  <a:pt x="2595245" y="618743"/>
                </a:lnTo>
                <a:lnTo>
                  <a:pt x="2549652" y="641984"/>
                </a:lnTo>
                <a:lnTo>
                  <a:pt x="2513583" y="657351"/>
                </a:lnTo>
                <a:lnTo>
                  <a:pt x="2470784" y="672210"/>
                </a:lnTo>
                <a:lnTo>
                  <a:pt x="2420366" y="687069"/>
                </a:lnTo>
                <a:lnTo>
                  <a:pt x="2363216" y="701801"/>
                </a:lnTo>
                <a:lnTo>
                  <a:pt x="2265679" y="723391"/>
                </a:lnTo>
                <a:lnTo>
                  <a:pt x="2193798" y="737488"/>
                </a:lnTo>
                <a:lnTo>
                  <a:pt x="2116835" y="751331"/>
                </a:lnTo>
                <a:lnTo>
                  <a:pt x="1949957" y="778382"/>
                </a:lnTo>
                <a:lnTo>
                  <a:pt x="1861184" y="791336"/>
                </a:lnTo>
                <a:lnTo>
                  <a:pt x="1674622" y="816609"/>
                </a:lnTo>
                <a:lnTo>
                  <a:pt x="1280922" y="863218"/>
                </a:lnTo>
                <a:lnTo>
                  <a:pt x="119761" y="982471"/>
                </a:lnTo>
                <a:lnTo>
                  <a:pt x="111074" y="983512"/>
                </a:lnTo>
                <a:lnTo>
                  <a:pt x="115759" y="1021402"/>
                </a:lnTo>
                <a:lnTo>
                  <a:pt x="1285240" y="901191"/>
                </a:lnTo>
                <a:lnTo>
                  <a:pt x="1679575" y="854328"/>
                </a:lnTo>
                <a:lnTo>
                  <a:pt x="1866646" y="829055"/>
                </a:lnTo>
                <a:lnTo>
                  <a:pt x="1955927" y="815975"/>
                </a:lnTo>
                <a:lnTo>
                  <a:pt x="2041778" y="802513"/>
                </a:lnTo>
                <a:lnTo>
                  <a:pt x="2123567" y="788796"/>
                </a:lnTo>
                <a:lnTo>
                  <a:pt x="2201164" y="774826"/>
                </a:lnTo>
                <a:lnTo>
                  <a:pt x="2273680" y="760602"/>
                </a:lnTo>
                <a:lnTo>
                  <a:pt x="2340864" y="746125"/>
                </a:lnTo>
                <a:lnTo>
                  <a:pt x="2402331" y="731265"/>
                </a:lnTo>
                <a:lnTo>
                  <a:pt x="2457577" y="716152"/>
                </a:lnTo>
                <a:lnTo>
                  <a:pt x="2506218" y="700531"/>
                </a:lnTo>
                <a:lnTo>
                  <a:pt x="2547747" y="684529"/>
                </a:lnTo>
                <a:lnTo>
                  <a:pt x="2583179" y="668273"/>
                </a:lnTo>
                <a:lnTo>
                  <a:pt x="2629280" y="642746"/>
                </a:lnTo>
                <a:lnTo>
                  <a:pt x="2667507" y="615695"/>
                </a:lnTo>
                <a:lnTo>
                  <a:pt x="2697733" y="587247"/>
                </a:lnTo>
                <a:lnTo>
                  <a:pt x="2726308" y="546734"/>
                </a:lnTo>
                <a:lnTo>
                  <a:pt x="2741676" y="503808"/>
                </a:lnTo>
                <a:lnTo>
                  <a:pt x="2744851" y="470534"/>
                </a:lnTo>
                <a:lnTo>
                  <a:pt x="2744343" y="459358"/>
                </a:lnTo>
                <a:lnTo>
                  <a:pt x="2735706" y="415163"/>
                </a:lnTo>
                <a:lnTo>
                  <a:pt x="2711196" y="359536"/>
                </a:lnTo>
                <a:lnTo>
                  <a:pt x="2682875" y="315594"/>
                </a:lnTo>
                <a:lnTo>
                  <a:pt x="2647569" y="271271"/>
                </a:lnTo>
                <a:lnTo>
                  <a:pt x="2606548" y="226567"/>
                </a:lnTo>
                <a:lnTo>
                  <a:pt x="2560701" y="181609"/>
                </a:lnTo>
                <a:lnTo>
                  <a:pt x="2511044" y="136397"/>
                </a:lnTo>
                <a:lnTo>
                  <a:pt x="2458466" y="91058"/>
                </a:lnTo>
                <a:lnTo>
                  <a:pt x="2404109" y="45465"/>
                </a:lnTo>
                <a:lnTo>
                  <a:pt x="2348865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1759" y="0"/>
            <a:ext cx="871219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>
              <a:lnSpc>
                <a:spcPct val="100000"/>
              </a:lnSpc>
            </a:pPr>
            <a:r>
              <a:rPr dirty="0"/>
              <a:t>Local</a:t>
            </a:r>
            <a:r>
              <a:rPr spc="-160" dirty="0"/>
              <a:t> </a:t>
            </a:r>
            <a:r>
              <a:rPr spc="-55" dirty="0"/>
              <a:t>Variables</a:t>
            </a:r>
          </a:p>
        </p:txBody>
      </p:sp>
      <p:sp>
        <p:nvSpPr>
          <p:cNvPr id="16" name="object 16"/>
          <p:cNvSpPr/>
          <p:nvPr/>
        </p:nvSpPr>
        <p:spPr>
          <a:xfrm>
            <a:off x="4921250" y="3425825"/>
            <a:ext cx="739775" cy="494030"/>
          </a:xfrm>
          <a:custGeom>
            <a:avLst/>
            <a:gdLst/>
            <a:ahLst/>
            <a:cxnLst/>
            <a:rect l="l" t="t" r="r" b="b"/>
            <a:pathLst>
              <a:path w="739775" h="494029">
                <a:moveTo>
                  <a:pt x="0" y="246887"/>
                </a:moveTo>
                <a:lnTo>
                  <a:pt x="15661" y="175566"/>
                </a:lnTo>
                <a:lnTo>
                  <a:pt x="59595" y="112434"/>
                </a:lnTo>
                <a:lnTo>
                  <a:pt x="90734" y="84892"/>
                </a:lnTo>
                <a:lnTo>
                  <a:pt x="127225" y="60542"/>
                </a:lnTo>
                <a:lnTo>
                  <a:pt x="168497" y="39763"/>
                </a:lnTo>
                <a:lnTo>
                  <a:pt x="213978" y="22939"/>
                </a:lnTo>
                <a:lnTo>
                  <a:pt x="263095" y="10449"/>
                </a:lnTo>
                <a:lnTo>
                  <a:pt x="315276" y="2675"/>
                </a:lnTo>
                <a:lnTo>
                  <a:pt x="369950" y="0"/>
                </a:lnTo>
                <a:lnTo>
                  <a:pt x="424593" y="2675"/>
                </a:lnTo>
                <a:lnTo>
                  <a:pt x="476749" y="10449"/>
                </a:lnTo>
                <a:lnTo>
                  <a:pt x="525845" y="22939"/>
                </a:lnTo>
                <a:lnTo>
                  <a:pt x="571309" y="39763"/>
                </a:lnTo>
                <a:lnTo>
                  <a:pt x="612569" y="60542"/>
                </a:lnTo>
                <a:lnTo>
                  <a:pt x="649052" y="84892"/>
                </a:lnTo>
                <a:lnTo>
                  <a:pt x="680185" y="112434"/>
                </a:lnTo>
                <a:lnTo>
                  <a:pt x="705397" y="142786"/>
                </a:lnTo>
                <a:lnTo>
                  <a:pt x="735764" y="210394"/>
                </a:lnTo>
                <a:lnTo>
                  <a:pt x="739775" y="246887"/>
                </a:lnTo>
                <a:lnTo>
                  <a:pt x="735764" y="283352"/>
                </a:lnTo>
                <a:lnTo>
                  <a:pt x="705397" y="350934"/>
                </a:lnTo>
                <a:lnTo>
                  <a:pt x="680185" y="381285"/>
                </a:lnTo>
                <a:lnTo>
                  <a:pt x="649052" y="408831"/>
                </a:lnTo>
                <a:lnTo>
                  <a:pt x="612569" y="433190"/>
                </a:lnTo>
                <a:lnTo>
                  <a:pt x="571309" y="453980"/>
                </a:lnTo>
                <a:lnTo>
                  <a:pt x="525845" y="470816"/>
                </a:lnTo>
                <a:lnTo>
                  <a:pt x="476749" y="483316"/>
                </a:lnTo>
                <a:lnTo>
                  <a:pt x="424593" y="491097"/>
                </a:lnTo>
                <a:lnTo>
                  <a:pt x="369950" y="493775"/>
                </a:lnTo>
                <a:lnTo>
                  <a:pt x="315276" y="491097"/>
                </a:lnTo>
                <a:lnTo>
                  <a:pt x="263095" y="483316"/>
                </a:lnTo>
                <a:lnTo>
                  <a:pt x="213978" y="470816"/>
                </a:lnTo>
                <a:lnTo>
                  <a:pt x="168497" y="453980"/>
                </a:lnTo>
                <a:lnTo>
                  <a:pt x="127225" y="433190"/>
                </a:lnTo>
                <a:lnTo>
                  <a:pt x="90734" y="408831"/>
                </a:lnTo>
                <a:lnTo>
                  <a:pt x="59595" y="381285"/>
                </a:lnTo>
                <a:lnTo>
                  <a:pt x="34380" y="350934"/>
                </a:lnTo>
                <a:lnTo>
                  <a:pt x="4010" y="283352"/>
                </a:lnTo>
                <a:lnTo>
                  <a:pt x="0" y="24688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278" y="2209800"/>
            <a:ext cx="7686039" cy="2271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pPr marL="12700" marR="5080">
              <a:lnSpc>
                <a:spcPct val="120000"/>
              </a:lnSpc>
              <a:buClr>
                <a:srgbClr val="D24717"/>
              </a:buClr>
              <a:buSzPct val="83928"/>
              <a:tabLst>
                <a:tab pos="287020" algn="l"/>
              </a:tabLst>
            </a:pPr>
            <a:endParaRPr dirty="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052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441278" y="643731"/>
            <a:ext cx="8229600" cy="922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lang="en-US" spc="-40" dirty="0" smtClean="0"/>
              <a:t>Pre-defined functions – </a:t>
            </a:r>
            <a:r>
              <a:rPr lang="en-US" sz="2400" spc="-40" dirty="0" smtClean="0"/>
              <a:t>mathematical functions</a:t>
            </a:r>
            <a:endParaRPr sz="2400" dirty="0"/>
          </a:p>
        </p:txBody>
      </p:sp>
      <p:sp>
        <p:nvSpPr>
          <p:cNvPr id="3" name="Rectangle 2"/>
          <p:cNvSpPr/>
          <p:nvPr/>
        </p:nvSpPr>
        <p:spPr>
          <a:xfrm>
            <a:off x="441278" y="1566069"/>
            <a:ext cx="855032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header file : “</a:t>
            </a:r>
            <a:r>
              <a:rPr lang="en-US" sz="1200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math.h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ceil()	  </a:t>
            </a:r>
            <a:r>
              <a:rPr lang="en-US" sz="1200" b="1" dirty="0"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function smallest integer represented as double not less than num.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200" i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syntax: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 ceil(double </a:t>
            </a:r>
            <a:r>
              <a:rPr lang="en-US" sz="1200" b="1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floor()  </a:t>
            </a:r>
            <a:r>
              <a:rPr lang="en-US" sz="1200" b="1" dirty="0"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function that returns the largest integer, represented as double not greater than num.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200" i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syntax: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 floor(double </a:t>
            </a:r>
            <a:r>
              <a:rPr lang="en-US" sz="1200" b="1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en-US" sz="12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502920" algn="l"/>
              </a:tabLst>
            </a:pP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pow() </a:t>
            </a:r>
            <a:r>
              <a:rPr lang="en-US" sz="1400" b="1" dirty="0"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function that returns based to the </a:t>
            </a:r>
            <a:r>
              <a:rPr lang="en-US" sz="1400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</a:t>
            </a: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power (base exp.)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400" i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syntax:</a:t>
            </a: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 pow(double base, double </a:t>
            </a:r>
            <a:r>
              <a:rPr lang="en-US" sz="1400" b="1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</a:t>
            </a: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502920" algn="l"/>
                <a:tab pos="571500" algn="l"/>
              </a:tabLst>
            </a:pPr>
            <a:r>
              <a:rPr lang="en-US" sz="1400" b="1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sqrt</a:t>
            </a: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 </a:t>
            </a:r>
            <a:r>
              <a:rPr lang="en-US" sz="1400" b="1" dirty="0"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returns the square root of num. If called with a negative argument domain error will occur.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syntax:	 </a:t>
            </a: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 </a:t>
            </a:r>
            <a:r>
              <a:rPr lang="en-US" sz="1400" b="1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sqrt</a:t>
            </a: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(double </a:t>
            </a:r>
            <a:r>
              <a:rPr lang="en-US" sz="1400" b="1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Header file: “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stdlib.h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b="1" dirty="0" smtClean="0"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12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and() – </a:t>
            </a:r>
            <a:r>
              <a:rPr lang="en-US" sz="1400" dirty="0"/>
              <a:t>a function that  returns a pseudo-random number in the range of 0 to </a:t>
            </a:r>
            <a:r>
              <a:rPr lang="en-US" sz="1400" i="1" dirty="0"/>
              <a:t>RAND_MAX</a:t>
            </a:r>
            <a:r>
              <a:rPr lang="en-US" sz="1400" dirty="0" smtClean="0"/>
              <a:t>. </a:t>
            </a:r>
            <a:r>
              <a:rPr lang="en-US" sz="1400" dirty="0"/>
              <a:t>RAND_MAX is a constant whose default value may vary between implementations but it is granted to be at least 32767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200" i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syntax: </a:t>
            </a:r>
            <a:r>
              <a:rPr lang="en-US" sz="1200" b="1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rand(void</a:t>
            </a:r>
            <a:r>
              <a:rPr lang="en-US" sz="12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1200" b="1" dirty="0"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 err="1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srand</a:t>
            </a:r>
            <a:r>
              <a:rPr lang="en-US" sz="12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– </a:t>
            </a:r>
            <a:r>
              <a:rPr lang="en-US" sz="12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function that 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seeds the random number generator used by the function 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</a:t>
            </a:r>
            <a:r>
              <a:rPr lang="en-US" sz="12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syntax: </a:t>
            </a:r>
            <a:r>
              <a:rPr lang="en-US" sz="14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 </a:t>
            </a:r>
            <a:r>
              <a:rPr lang="en-US" sz="1400" b="1" dirty="0" err="1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srand</a:t>
            </a:r>
            <a:r>
              <a:rPr lang="en-US" sz="14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(unsigned </a:t>
            </a:r>
            <a:r>
              <a:rPr lang="en-US" sz="1400" b="1" dirty="0" err="1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4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seed)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8">
              <a:spcBef>
                <a:spcPts val="0"/>
              </a:spcBef>
              <a:spcAft>
                <a:spcPts val="0"/>
              </a:spcAft>
              <a:tabLst>
                <a:tab pos="1005840" algn="l"/>
              </a:tabLst>
            </a:pPr>
            <a:r>
              <a:rPr lang="en-US" sz="2400" b="1" cap="small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400" b="1" cap="small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10364"/>
      </p:ext>
    </p:extLst>
  </p:cSld>
  <p:clrMapOvr>
    <a:masterClrMapping/>
  </p:clrMapOvr>
  <p:transition spd="slow" advClick="0" advTm="5000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278" y="2209800"/>
            <a:ext cx="7686039" cy="2271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pPr marL="12700" marR="5080">
              <a:lnSpc>
                <a:spcPct val="120000"/>
              </a:lnSpc>
              <a:buClr>
                <a:srgbClr val="D24717"/>
              </a:buClr>
              <a:buSzPct val="83928"/>
              <a:tabLst>
                <a:tab pos="287020" algn="l"/>
              </a:tabLst>
            </a:pPr>
            <a:endParaRPr dirty="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0520" y="0"/>
            <a:ext cx="87122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-102283" y="-145133"/>
            <a:ext cx="8229600" cy="922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lang="en-US" spc="-40" dirty="0" smtClean="0"/>
              <a:t>Pre-defined functions – </a:t>
            </a:r>
            <a:r>
              <a:rPr lang="en-US" sz="2400" spc="-40" dirty="0" smtClean="0"/>
              <a:t>mathematical functions</a:t>
            </a:r>
            <a:endParaRPr sz="2400" dirty="0"/>
          </a:p>
        </p:txBody>
      </p:sp>
      <p:sp>
        <p:nvSpPr>
          <p:cNvPr id="3" name="Rectangle 2"/>
          <p:cNvSpPr/>
          <p:nvPr/>
        </p:nvSpPr>
        <p:spPr>
          <a:xfrm>
            <a:off x="152400" y="524007"/>
            <a:ext cx="855032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Header file: “</a:t>
            </a:r>
            <a:r>
              <a:rPr lang="en-US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stdlib.h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b="1" dirty="0" smtClean="0"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12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and() – </a:t>
            </a:r>
            <a:r>
              <a:rPr lang="en-US" sz="1400" dirty="0"/>
              <a:t>a function that  returns a pseudo-random number in the range of 0 to </a:t>
            </a:r>
            <a:r>
              <a:rPr lang="en-US" sz="1400" i="1" dirty="0"/>
              <a:t>RAND_MAX</a:t>
            </a:r>
            <a:r>
              <a:rPr lang="en-US" sz="1400" dirty="0" smtClean="0"/>
              <a:t>. </a:t>
            </a:r>
            <a:r>
              <a:rPr lang="en-US" sz="1400" dirty="0"/>
              <a:t>RAND_MAX is a constant whose default value may vary between implementations but it is granted to be at least 32767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200" i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syntax: </a:t>
            </a:r>
            <a:r>
              <a:rPr lang="en-US" sz="1200" b="1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rand(void</a:t>
            </a:r>
            <a:r>
              <a:rPr lang="en-US" sz="12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1200" b="1" dirty="0"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 err="1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srand</a:t>
            </a:r>
            <a:r>
              <a:rPr lang="en-US" sz="12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– </a:t>
            </a:r>
            <a:r>
              <a:rPr lang="en-US" sz="12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function that 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seeds the random number generator used by the function </a:t>
            </a:r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</a:t>
            </a:r>
            <a:r>
              <a:rPr lang="en-US" sz="12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syntax: </a:t>
            </a:r>
            <a:r>
              <a:rPr lang="en-US" sz="14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 </a:t>
            </a:r>
            <a:r>
              <a:rPr lang="en-US" sz="1400" b="1" dirty="0" err="1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srand</a:t>
            </a:r>
            <a:r>
              <a:rPr lang="en-US" sz="14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(unsigned </a:t>
            </a:r>
            <a:r>
              <a:rPr lang="en-US" sz="1400" b="1" dirty="0" err="1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400" b="1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seed)</a:t>
            </a:r>
          </a:p>
          <a:p>
            <a:pPr algn="just"/>
            <a:endParaRPr lang="en-US" sz="1400" b="1" dirty="0"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8">
              <a:spcBef>
                <a:spcPts val="0"/>
              </a:spcBef>
              <a:spcAft>
                <a:spcPts val="0"/>
              </a:spcAft>
              <a:tabLst>
                <a:tab pos="1005840" algn="l"/>
              </a:tabLst>
            </a:pPr>
            <a:r>
              <a:rPr lang="en-US" sz="2400" b="1" cap="small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400" b="1" cap="small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774465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main(){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t;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5;      /*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Intializes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random number generator */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((unsigned) time(&amp;t));   /* Print 5 random numbers from 0 to 50 */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 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rand() % 50);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</p:txBody>
      </p:sp>
    </p:spTree>
    <p:extLst>
      <p:ext uri="{BB962C8B-B14F-4D97-AF65-F5344CB8AC3E}">
        <p14:creationId xmlns:p14="http://schemas.microsoft.com/office/powerpoint/2010/main" val="2402737517"/>
      </p:ext>
    </p:extLst>
  </p:cSld>
  <p:clrMapOvr>
    <a:masterClrMapping/>
  </p:clrMapOvr>
  <p:transition spd="slow" advClick="0" advTm="5000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ki FEU them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ki FEU theme" id="{4CC91819-258F-48DB-BA84-64E377054835}" vid="{35E0BECC-F7B8-4F8C-8134-D14FAD3E1575}"/>
    </a:ext>
  </a:extLst>
</a:theme>
</file>

<file path=ppt/theme/theme10.xml><?xml version="1.0" encoding="utf-8"?>
<a:theme xmlns:a="http://schemas.openxmlformats.org/drawingml/2006/main" name="7_FEU_temp">
  <a:themeElements>
    <a:clrScheme name="7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7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CSDeptTheme">
  <a:themeElements>
    <a:clrScheme name="1_CSDept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SDeptTheme">
      <a:majorFont>
        <a:latin typeface="Georgia"/>
        <a:ea typeface="Georgia"/>
        <a:cs typeface="Georgia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CSDept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CSDeptTheme">
  <a:themeElements>
    <a:clrScheme name="2_CSDept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CSDeptTheme">
      <a:majorFont>
        <a:latin typeface="Georgia"/>
        <a:ea typeface="Georgia"/>
        <a:cs typeface="Georgia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CSDept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_aki FEU them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ki FEU theme" id="{4CC91819-258F-48DB-BA84-64E377054835}" vid="{35E0BECC-F7B8-4F8C-8134-D14FAD3E1575}"/>
    </a:ext>
  </a:extLst>
</a:theme>
</file>

<file path=ppt/theme/theme14.xml><?xml version="1.0" encoding="utf-8"?>
<a:theme xmlns:a="http://schemas.openxmlformats.org/drawingml/2006/main" name="2_FEUTECH_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IS feuC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 feuCS THEME" id="{C7792498-D383-4B02-99A7-138C3A1639A8}" vid="{8DF70F86-E879-4D3E-B4A9-23B976C03ACE}"/>
    </a:ext>
  </a:extLst>
</a:theme>
</file>

<file path=ppt/theme/theme2.xml><?xml version="1.0" encoding="utf-8"?>
<a:theme xmlns:a="http://schemas.openxmlformats.org/drawingml/2006/main" name="1_FEUTECH_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eu cs theme">
  <a:themeElements>
    <a:clrScheme name="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eu cs theme" id="{8BCF3D2E-4307-4C64-BF28-E3F49C4D9C03}" vid="{FD4C3317-0C78-4462-B801-D6F5FD5B6ED7}"/>
    </a:ext>
  </a:extLst>
</a:theme>
</file>

<file path=ppt/theme/theme4.xml><?xml version="1.0" encoding="utf-8"?>
<a:theme xmlns:a="http://schemas.openxmlformats.org/drawingml/2006/main" name="1_FEU_temp">
  <a:themeElements>
    <a:clrScheme name="1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FEU_temp">
  <a:themeElements>
    <a:clrScheme name="2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2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FEU_temp">
  <a:themeElements>
    <a:clrScheme name="3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3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FEU_temp">
  <a:themeElements>
    <a:clrScheme name="4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4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FEU_temp">
  <a:themeElements>
    <a:clrScheme name="5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5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FEU_temp">
  <a:themeElements>
    <a:clrScheme name="6_FEU_temp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FEU_tem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22222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6_FEU_temp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aki FEU theme</Template>
  <TotalTime>61</TotalTime>
  <Words>4332</Words>
  <Application>Microsoft Office PowerPoint</Application>
  <PresentationFormat>On-screen Show (4:3)</PresentationFormat>
  <Paragraphs>1159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78</vt:i4>
      </vt:variant>
    </vt:vector>
  </HeadingPairs>
  <TitlesOfParts>
    <vt:vector size="109" baseType="lpstr">
      <vt:lpstr>Arial</vt:lpstr>
      <vt:lpstr>Arial Narrow</vt:lpstr>
      <vt:lpstr>Calibri</vt:lpstr>
      <vt:lpstr>Courier New</vt:lpstr>
      <vt:lpstr>DellaRobbia BT</vt:lpstr>
      <vt:lpstr>Georgia</vt:lpstr>
      <vt:lpstr>Gotham Black</vt:lpstr>
      <vt:lpstr>Gotham Bold</vt:lpstr>
      <vt:lpstr>Gotham Book</vt:lpstr>
      <vt:lpstr>Perpetua</vt:lpstr>
      <vt:lpstr>Symbol</vt:lpstr>
      <vt:lpstr>Times New Roman</vt:lpstr>
      <vt:lpstr>Trebuchet MS</vt:lpstr>
      <vt:lpstr>Verdana</vt:lpstr>
      <vt:lpstr>Wingdings</vt:lpstr>
      <vt:lpstr>Wingdings 2</vt:lpstr>
      <vt:lpstr>aki FEU theme</vt:lpstr>
      <vt:lpstr>1_FEUTECH_ITE</vt:lpstr>
      <vt:lpstr>feu cs theme</vt:lpstr>
      <vt:lpstr>1_FEU_temp</vt:lpstr>
      <vt:lpstr>2_FEU_temp</vt:lpstr>
      <vt:lpstr>3_FEU_temp</vt:lpstr>
      <vt:lpstr>4_FEU_temp</vt:lpstr>
      <vt:lpstr>5_FEU_temp</vt:lpstr>
      <vt:lpstr>6_FEU_temp</vt:lpstr>
      <vt:lpstr>7_FEU_temp</vt:lpstr>
      <vt:lpstr>1_CSDeptTheme</vt:lpstr>
      <vt:lpstr>2_CSDeptTheme</vt:lpstr>
      <vt:lpstr>1_aki FEU theme</vt:lpstr>
      <vt:lpstr>2_FEUTECH_ITE</vt:lpstr>
      <vt:lpstr>THIS feuCS THEME</vt:lpstr>
      <vt:lpstr>FUNCTIONS</vt:lpstr>
      <vt:lpstr>Structural Decomposition</vt:lpstr>
      <vt:lpstr>Structure Charts</vt:lpstr>
      <vt:lpstr>Input 3 letters and  output the first letter  by chronological order</vt:lpstr>
      <vt:lpstr>Top-Down Design</vt:lpstr>
      <vt:lpstr>Pre-defined functions – character functions</vt:lpstr>
      <vt:lpstr>Pre-defined functions</vt:lpstr>
      <vt:lpstr>Pre-defined functions – mathematical functions</vt:lpstr>
      <vt:lpstr>Pre-defined functions – mathematical functions</vt:lpstr>
      <vt:lpstr>User-Defined Functions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Function Calls</vt:lpstr>
      <vt:lpstr>Function Prototypes</vt:lpstr>
      <vt:lpstr>Function Characteristics</vt:lpstr>
      <vt:lpstr>Function Without Parameter  and Not Returning Any Value</vt:lpstr>
      <vt:lpstr>Example:</vt:lpstr>
      <vt:lpstr>Example:</vt:lpstr>
      <vt:lpstr>Example:</vt:lpstr>
      <vt:lpstr>PowerPoint Presentation</vt:lpstr>
      <vt:lpstr>Example:</vt:lpstr>
      <vt:lpstr>Example:</vt:lpstr>
      <vt:lpstr>Example:</vt:lpstr>
      <vt:lpstr>Function With Parameters</vt:lpstr>
      <vt:lpstr>Function With Parameters</vt:lpstr>
      <vt:lpstr>Function With Parameters</vt:lpstr>
      <vt:lpstr>Example:</vt:lpstr>
      <vt:lpstr>Example:</vt:lpstr>
      <vt:lpstr>PowerPoint Presentation</vt:lpstr>
      <vt:lpstr>Example:</vt:lpstr>
      <vt:lpstr>Example:</vt:lpstr>
      <vt:lpstr>Example:</vt:lpstr>
      <vt:lpstr>Example:</vt:lpstr>
      <vt:lpstr>Function That Returns a Value</vt:lpstr>
      <vt:lpstr>Function That Returns a Value</vt:lpstr>
      <vt:lpstr>Function That Returns a Value</vt:lpstr>
      <vt:lpstr>return Statement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return Statement</vt:lpstr>
      <vt:lpstr>return Statement</vt:lpstr>
      <vt:lpstr>Local Variables</vt:lpstr>
      <vt:lpstr>Local Variables</vt:lpstr>
      <vt:lpstr>Local Variables</vt:lpstr>
      <vt:lpstr>Local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IRPA 04-02-02-0008-EA008</dc:creator>
  <cp:lastModifiedBy>Corporate Edition</cp:lastModifiedBy>
  <cp:revision>12</cp:revision>
  <dcterms:created xsi:type="dcterms:W3CDTF">2016-07-12T02:15:26Z</dcterms:created>
  <dcterms:modified xsi:type="dcterms:W3CDTF">2016-07-13T01:45:08Z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2016-07-12T00:00:00Z</vt:filetime>
  </property>
</Properties>
</file>