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3"/>
  </p:notesMasterIdLst>
  <p:handoutMasterIdLst>
    <p:handoutMasterId r:id="rId14"/>
  </p:handoutMasterIdLst>
  <p:sldIdLst>
    <p:sldId id="366" r:id="rId2"/>
    <p:sldId id="371" r:id="rId3"/>
    <p:sldId id="376" r:id="rId4"/>
    <p:sldId id="377" r:id="rId5"/>
    <p:sldId id="372" r:id="rId6"/>
    <p:sldId id="373" r:id="rId7"/>
    <p:sldId id="378" r:id="rId8"/>
    <p:sldId id="379" r:id="rId9"/>
    <p:sldId id="374" r:id="rId10"/>
    <p:sldId id="375" r:id="rId11"/>
    <p:sldId id="380" r:id="rId12"/>
  </p:sldIdLst>
  <p:sldSz cx="9144000" cy="6858000" type="screen4x3"/>
  <p:notesSz cx="7315200" cy="9601200"/>
  <p:custShowLst>
    <p:custShow name="Custom Show 1" id="0">
      <p:sldLst/>
    </p:custShow>
  </p:custShowLst>
  <p:defaultTextStyle>
    <a:defPPr>
      <a:defRPr lang="en-CA"/>
    </a:defPPr>
    <a:lvl1pPr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1pPr>
    <a:lvl2pPr marL="4572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2pPr>
    <a:lvl3pPr marL="9144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3pPr>
    <a:lvl4pPr marL="13716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4pPr>
    <a:lvl5pPr marL="1828800" algn="l" rtl="0" fontAlgn="base">
      <a:spcBef>
        <a:spcPct val="0"/>
      </a:spcBef>
      <a:spcAft>
        <a:spcPct val="0"/>
      </a:spcAft>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5pPr>
    <a:lvl6pPr marL="22860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6pPr>
    <a:lvl7pPr marL="27432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7pPr>
    <a:lvl8pPr marL="32004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8pPr>
    <a:lvl9pPr marL="3657600" algn="l" defTabSz="914400" rtl="0" eaLnBrk="1" latinLnBrk="0" hangingPunct="1">
      <a:defRPr sz="2800" kern="1200">
        <a:solidFill>
          <a:srgbClr val="FFFF00"/>
        </a:solidFill>
        <a:latin typeface="Arial" panose="020B0604020202020204" pitchFamily="34" charset="0"/>
        <a:ea typeface="+mn-ea"/>
        <a:cs typeface="Arial" panose="020B0604020202020204" pitchFamily="34" charset="0"/>
        <a:sym typeface="Symbol" panose="05050102010706020507" pitchFamily="18"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00CCFF"/>
    <a:srgbClr val="00CC00"/>
    <a:srgbClr val="FF3300"/>
    <a:srgbClr val="66FF33"/>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7" autoAdjust="0"/>
    <p:restoredTop sz="93933" autoAdjust="0"/>
  </p:normalViewPr>
  <p:slideViewPr>
    <p:cSldViewPr>
      <p:cViewPr varScale="1">
        <p:scale>
          <a:sx n="61" d="100"/>
          <a:sy n="61" d="100"/>
        </p:scale>
        <p:origin x="1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3" d="100"/>
          <a:sy n="63"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spcBef>
                <a:spcPct val="20000"/>
              </a:spcBef>
              <a:defRPr sz="1200">
                <a:effectLst>
                  <a:outerShdw blurRad="38100" dist="38100" dir="2700000" algn="tl">
                    <a:srgbClr val="000000">
                      <a:alpha val="43137"/>
                    </a:srgbClr>
                  </a:outerShdw>
                </a:effectLst>
                <a:latin typeface="Georgi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spcBef>
                <a:spcPct val="20000"/>
              </a:spcBef>
              <a:defRPr sz="1200">
                <a:effectLst>
                  <a:outerShdw blurRad="38100" dist="38100" dir="2700000" algn="tl">
                    <a:srgbClr val="000000">
                      <a:alpha val="43137"/>
                    </a:srgbClr>
                  </a:outerShdw>
                </a:effectLst>
                <a:latin typeface="Georgia"/>
                <a:cs typeface="+mn-cs"/>
              </a:defRPr>
            </a:lvl1pPr>
          </a:lstStyle>
          <a:p>
            <a:pPr>
              <a:defRPr/>
            </a:pPr>
            <a:fld id="{54CAE748-4CC5-4C98-81CE-8C54BC0FEDD7}" type="datetimeFigureOut">
              <a:rPr lang="en-US"/>
              <a:pPr>
                <a:defRPr/>
              </a:pPr>
              <a:t>7/13/2016</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spcBef>
                <a:spcPct val="20000"/>
              </a:spcBef>
              <a:defRPr sz="1200">
                <a:effectLst>
                  <a:outerShdw blurRad="38100" dist="38100" dir="2700000" algn="tl">
                    <a:srgbClr val="000000">
                      <a:alpha val="43137"/>
                    </a:srgbClr>
                  </a:outerShdw>
                </a:effectLst>
                <a:latin typeface="Georgi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spcBef>
                <a:spcPct val="20000"/>
              </a:spcBef>
              <a:defRPr sz="1200">
                <a:effectLst>
                  <a:outerShdw blurRad="38100" dist="38100" dir="2700000" algn="tl">
                    <a:srgbClr val="C0C0C0"/>
                  </a:outerShdw>
                </a:effectLst>
                <a:latin typeface="Georgia" panose="02040502050405020303" pitchFamily="18" charset="0"/>
              </a:defRPr>
            </a:lvl1pPr>
          </a:lstStyle>
          <a:p>
            <a:fld id="{8594BB0C-1AF7-48B5-B1CA-205F39A7BD73}" type="slidenum">
              <a:rPr lang="en-US" altLang="en-US"/>
              <a:pPr/>
              <a:t>‹#›</a:t>
            </a:fld>
            <a:endParaRPr lang="en-US" altLang="en-US"/>
          </a:p>
        </p:txBody>
      </p:sp>
    </p:spTree>
    <p:extLst>
      <p:ext uri="{BB962C8B-B14F-4D97-AF65-F5344CB8AC3E}">
        <p14:creationId xmlns:p14="http://schemas.microsoft.com/office/powerpoint/2010/main" val="1112760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spcBef>
                <a:spcPct val="0"/>
              </a:spcBef>
              <a:defRPr sz="1300">
                <a:solidFill>
                  <a:schemeClr val="tx1"/>
                </a:solidFill>
                <a:effectLst/>
                <a:latin typeface="Georgia"/>
                <a:cs typeface="+mn-cs"/>
              </a:defRPr>
            </a:lvl1pPr>
          </a:lstStyle>
          <a:p>
            <a:pPr>
              <a:defRPr/>
            </a:pPr>
            <a:endParaRPr lang="en-CA"/>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spcBef>
                <a:spcPct val="0"/>
              </a:spcBef>
              <a:defRPr sz="1300">
                <a:solidFill>
                  <a:schemeClr val="tx1"/>
                </a:solidFill>
                <a:effectLst/>
                <a:latin typeface="Georgia"/>
                <a:cs typeface="+mn-cs"/>
              </a:defRPr>
            </a:lvl1pPr>
          </a:lstStyle>
          <a:p>
            <a:pPr>
              <a:defRPr/>
            </a:pPr>
            <a:endParaRPr lang="en-CA"/>
          </a:p>
        </p:txBody>
      </p:sp>
      <p:sp>
        <p:nvSpPr>
          <p:cNvPr id="174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spcBef>
                <a:spcPct val="0"/>
              </a:spcBef>
              <a:defRPr sz="1300">
                <a:solidFill>
                  <a:schemeClr val="tx1"/>
                </a:solidFill>
                <a:effectLst/>
                <a:latin typeface="Georgia"/>
                <a:cs typeface="+mn-cs"/>
              </a:defRPr>
            </a:lvl1pPr>
          </a:lstStyle>
          <a:p>
            <a:pPr>
              <a:defRPr/>
            </a:pPr>
            <a:endParaRPr lang="en-CA"/>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solidFill>
                  <a:schemeClr val="tx1"/>
                </a:solidFill>
                <a:latin typeface="Georgia" panose="02040502050405020303" pitchFamily="18" charset="0"/>
              </a:defRPr>
            </a:lvl1pPr>
          </a:lstStyle>
          <a:p>
            <a:fld id="{21C2580D-C8F3-4964-AD03-B018948DDD4D}" type="slidenum">
              <a:rPr lang="en-CA" altLang="en-US"/>
              <a:pPr/>
              <a:t>‹#›</a:t>
            </a:fld>
            <a:endParaRPr lang="en-CA" altLang="en-US"/>
          </a:p>
        </p:txBody>
      </p:sp>
    </p:spTree>
    <p:extLst>
      <p:ext uri="{BB962C8B-B14F-4D97-AF65-F5344CB8AC3E}">
        <p14:creationId xmlns:p14="http://schemas.microsoft.com/office/powerpoint/2010/main" val="177490534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Georgia"/>
        <a:ea typeface="+mn-ea"/>
        <a:cs typeface="+mn-cs"/>
      </a:defRPr>
    </a:lvl1pPr>
    <a:lvl2pPr marL="457200" algn="l" rtl="0" eaLnBrk="0" fontAlgn="base" hangingPunct="0">
      <a:spcBef>
        <a:spcPct val="30000"/>
      </a:spcBef>
      <a:spcAft>
        <a:spcPct val="0"/>
      </a:spcAft>
      <a:defRPr sz="1200" kern="1200">
        <a:solidFill>
          <a:schemeClr val="tx1"/>
        </a:solidFill>
        <a:latin typeface="Georgia"/>
        <a:ea typeface="+mn-ea"/>
        <a:cs typeface="+mn-cs"/>
      </a:defRPr>
    </a:lvl2pPr>
    <a:lvl3pPr marL="914400" algn="l" rtl="0" eaLnBrk="0" fontAlgn="base" hangingPunct="0">
      <a:spcBef>
        <a:spcPct val="30000"/>
      </a:spcBef>
      <a:spcAft>
        <a:spcPct val="0"/>
      </a:spcAft>
      <a:defRPr sz="1200" kern="1200">
        <a:solidFill>
          <a:schemeClr val="tx1"/>
        </a:solidFill>
        <a:latin typeface="Georgia"/>
        <a:ea typeface="+mn-ea"/>
        <a:cs typeface="+mn-cs"/>
      </a:defRPr>
    </a:lvl3pPr>
    <a:lvl4pPr marL="1371600" algn="l" rtl="0" eaLnBrk="0" fontAlgn="base" hangingPunct="0">
      <a:spcBef>
        <a:spcPct val="30000"/>
      </a:spcBef>
      <a:spcAft>
        <a:spcPct val="0"/>
      </a:spcAft>
      <a:defRPr sz="1200" kern="1200">
        <a:solidFill>
          <a:schemeClr val="tx1"/>
        </a:solidFill>
        <a:latin typeface="Georgia"/>
        <a:ea typeface="+mn-ea"/>
        <a:cs typeface="+mn-cs"/>
      </a:defRPr>
    </a:lvl4pPr>
    <a:lvl5pPr marL="1828800" algn="l" rtl="0" eaLnBrk="0" fontAlgn="base" hangingPunct="0">
      <a:spcBef>
        <a:spcPct val="30000"/>
      </a:spcBef>
      <a:spcAft>
        <a:spcPct val="0"/>
      </a:spcAft>
      <a:defRPr sz="1200" kern="1200">
        <a:solidFill>
          <a:schemeClr val="tx1"/>
        </a:solidFill>
        <a:latin typeface="Georg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Engineering H192</a:t>
            </a:r>
          </a:p>
        </p:txBody>
      </p:sp>
      <p:sp>
        <p:nvSpPr>
          <p:cNvPr id="5" name="Rectangle 3"/>
          <p:cNvSpPr>
            <a:spLocks noGrp="1" noChangeArrowheads="1"/>
          </p:cNvSpPr>
          <p:nvPr>
            <p:ph type="dt" sz="quarter" idx="1"/>
          </p:nvPr>
        </p:nvSpPr>
        <p:spPr/>
        <p:txBody>
          <a:bodyPr/>
          <a:lstStyle/>
          <a:p>
            <a:pPr>
              <a:defRPr/>
            </a:pPr>
            <a:r>
              <a:rPr lang="en-US"/>
              <a:t>Winter 2005</a:t>
            </a:r>
          </a:p>
        </p:txBody>
      </p:sp>
      <p:sp>
        <p:nvSpPr>
          <p:cNvPr id="6" name="Rectangle 6"/>
          <p:cNvSpPr>
            <a:spLocks noGrp="1" noChangeArrowheads="1"/>
          </p:cNvSpPr>
          <p:nvPr>
            <p:ph type="ftr" sz="quarter" idx="4"/>
          </p:nvPr>
        </p:nvSpPr>
        <p:spPr/>
        <p:txBody>
          <a:bodyPr/>
          <a:lstStyle/>
          <a:p>
            <a:pPr>
              <a:defRPr/>
            </a:pPr>
            <a:r>
              <a:rPr lang="en-US"/>
              <a:t>Lecture 23</a:t>
            </a:r>
          </a:p>
        </p:txBody>
      </p:sp>
      <p:sp>
        <p:nvSpPr>
          <p:cNvPr id="7" name="Rectangle 7"/>
          <p:cNvSpPr>
            <a:spLocks noGrp="1" noChangeArrowheads="1"/>
          </p:cNvSpPr>
          <p:nvPr>
            <p:ph type="sldNum" sz="quarter" idx="5"/>
          </p:nvPr>
        </p:nvSpPr>
        <p:spPr/>
        <p:txBody>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fld id="{BA521FCE-CD6B-40E2-B817-BE71E0D247A8}" type="slidenum">
              <a:rPr lang="en-US" altLang="en-US" sz="1300">
                <a:solidFill>
                  <a:schemeClr val="tx1"/>
                </a:solidFill>
                <a:latin typeface="Georgia" panose="02040502050405020303" pitchFamily="18" charset="0"/>
              </a:rPr>
              <a:pPr eaLnBrk="1" hangingPunct="1"/>
              <a:t>2</a:t>
            </a:fld>
            <a:endParaRPr lang="en-US" altLang="en-US" sz="1300">
              <a:solidFill>
                <a:schemeClr val="tx1"/>
              </a:solidFill>
              <a:latin typeface="Georgia" panose="02040502050405020303" pitchFamily="18" charset="0"/>
            </a:endParaRPr>
          </a:p>
        </p:txBody>
      </p:sp>
      <p:sp>
        <p:nvSpPr>
          <p:cNvPr id="18438" name="Rectangle 2"/>
          <p:cNvSpPr>
            <a:spLocks noChangeArrowheads="1" noTextEdit="1"/>
          </p:cNvSpPr>
          <p:nvPr>
            <p:ph type="sldImg"/>
          </p:nvPr>
        </p:nvSpPr>
        <p:spPr>
          <a:ln/>
        </p:spPr>
      </p:sp>
      <p:sp>
        <p:nvSpPr>
          <p:cNvPr id="18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Georgia" panose="02040502050405020303" pitchFamily="18" charset="0"/>
              </a:rPr>
              <a:t>Structs can contain variables of any variable type previously mentioned as well as more structs.  Thus a hierarchical tree can be created out of the user’s data via structs.</a:t>
            </a:r>
          </a:p>
        </p:txBody>
      </p:sp>
    </p:spTree>
    <p:extLst>
      <p:ext uri="{BB962C8B-B14F-4D97-AF65-F5344CB8AC3E}">
        <p14:creationId xmlns:p14="http://schemas.microsoft.com/office/powerpoint/2010/main" val="144701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fld id="{6F36F48C-CC3F-479A-8963-DB713DF98986}" type="slidenum">
              <a:rPr lang="en-US" altLang="en-US" sz="1300">
                <a:solidFill>
                  <a:schemeClr val="tx1"/>
                </a:solidFill>
                <a:latin typeface="Georgia" panose="02040502050405020303" pitchFamily="18" charset="0"/>
              </a:rPr>
              <a:pPr eaLnBrk="1" hangingPunct="1"/>
              <a:t>11</a:t>
            </a:fld>
            <a:endParaRPr lang="en-US" altLang="en-US" sz="1300">
              <a:solidFill>
                <a:schemeClr val="tx1"/>
              </a:solidFill>
              <a:latin typeface="Georgia" panose="02040502050405020303" pitchFamily="18" charset="0"/>
            </a:endParaRPr>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Georgia" panose="02040502050405020303" pitchFamily="18" charset="0"/>
            </a:endParaRPr>
          </a:p>
        </p:txBody>
      </p:sp>
    </p:spTree>
    <p:extLst>
      <p:ext uri="{BB962C8B-B14F-4D97-AF65-F5344CB8AC3E}">
        <p14:creationId xmlns:p14="http://schemas.microsoft.com/office/powerpoint/2010/main" val="4202239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fld id="{8F64C1D5-5773-4B67-9F9C-4EF498CFF830}" type="slidenum">
              <a:rPr lang="en-US" altLang="en-US" sz="1300">
                <a:solidFill>
                  <a:schemeClr val="tx1"/>
                </a:solidFill>
                <a:latin typeface="Georgia" panose="02040502050405020303" pitchFamily="18" charset="0"/>
              </a:rPr>
              <a:pPr eaLnBrk="1" hangingPunct="1"/>
              <a:t>3</a:t>
            </a:fld>
            <a:endParaRPr lang="en-US" altLang="en-US" sz="1300">
              <a:solidFill>
                <a:schemeClr val="tx1"/>
              </a:solidFill>
              <a:latin typeface="Georgia" panose="02040502050405020303" pitchFamily="18" charset="0"/>
            </a:endParaRPr>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Georgia" panose="02040502050405020303" pitchFamily="18" charset="0"/>
            </a:endParaRPr>
          </a:p>
        </p:txBody>
      </p:sp>
    </p:spTree>
    <p:extLst>
      <p:ext uri="{BB962C8B-B14F-4D97-AF65-F5344CB8AC3E}">
        <p14:creationId xmlns:p14="http://schemas.microsoft.com/office/powerpoint/2010/main" val="195833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fld id="{5AB4832D-C8DF-4FBB-BA16-6D1B86BBF638}" type="slidenum">
              <a:rPr lang="en-US" altLang="en-US" sz="1300">
                <a:solidFill>
                  <a:schemeClr val="tx1"/>
                </a:solidFill>
                <a:latin typeface="Georgia" panose="02040502050405020303" pitchFamily="18" charset="0"/>
              </a:rPr>
              <a:pPr eaLnBrk="1" hangingPunct="1"/>
              <a:t>4</a:t>
            </a:fld>
            <a:endParaRPr lang="en-US" altLang="en-US" sz="1300">
              <a:solidFill>
                <a:schemeClr val="tx1"/>
              </a:solidFill>
              <a:latin typeface="Georgia" panose="02040502050405020303" pitchFamily="18" charset="0"/>
            </a:endParaRPr>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Georgia" panose="02040502050405020303" pitchFamily="18" charset="0"/>
            </a:endParaRPr>
          </a:p>
        </p:txBody>
      </p:sp>
    </p:spTree>
    <p:extLst>
      <p:ext uri="{BB962C8B-B14F-4D97-AF65-F5344CB8AC3E}">
        <p14:creationId xmlns:p14="http://schemas.microsoft.com/office/powerpoint/2010/main" val="233559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Engineering H192</a:t>
            </a:r>
          </a:p>
        </p:txBody>
      </p:sp>
      <p:sp>
        <p:nvSpPr>
          <p:cNvPr id="5" name="Rectangle 3"/>
          <p:cNvSpPr>
            <a:spLocks noGrp="1" noChangeArrowheads="1"/>
          </p:cNvSpPr>
          <p:nvPr>
            <p:ph type="dt" sz="quarter" idx="1"/>
          </p:nvPr>
        </p:nvSpPr>
        <p:spPr/>
        <p:txBody>
          <a:bodyPr/>
          <a:lstStyle/>
          <a:p>
            <a:pPr>
              <a:defRPr/>
            </a:pPr>
            <a:r>
              <a:rPr lang="en-US"/>
              <a:t>Winter 2005</a:t>
            </a:r>
          </a:p>
        </p:txBody>
      </p:sp>
      <p:sp>
        <p:nvSpPr>
          <p:cNvPr id="6" name="Rectangle 6"/>
          <p:cNvSpPr>
            <a:spLocks noGrp="1" noChangeArrowheads="1"/>
          </p:cNvSpPr>
          <p:nvPr>
            <p:ph type="ftr" sz="quarter" idx="4"/>
          </p:nvPr>
        </p:nvSpPr>
        <p:spPr/>
        <p:txBody>
          <a:bodyPr/>
          <a:lstStyle/>
          <a:p>
            <a:pPr>
              <a:defRPr/>
            </a:pPr>
            <a:r>
              <a:rPr lang="en-US"/>
              <a:t>Lecture 23</a:t>
            </a:r>
          </a:p>
        </p:txBody>
      </p:sp>
      <p:sp>
        <p:nvSpPr>
          <p:cNvPr id="7" name="Rectangle 7"/>
          <p:cNvSpPr>
            <a:spLocks noGrp="1" noChangeArrowheads="1"/>
          </p:cNvSpPr>
          <p:nvPr>
            <p:ph type="sldNum" sz="quarter" idx="5"/>
          </p:nvPr>
        </p:nvSpPr>
        <p:spPr/>
        <p:txBody>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fld id="{35DB74BA-C862-41DC-B8CC-747FFF11CF94}" type="slidenum">
              <a:rPr lang="en-US" altLang="en-US" sz="1300">
                <a:solidFill>
                  <a:schemeClr val="tx1"/>
                </a:solidFill>
                <a:latin typeface="Georgia" panose="02040502050405020303" pitchFamily="18" charset="0"/>
              </a:rPr>
              <a:pPr eaLnBrk="1" hangingPunct="1"/>
              <a:t>5</a:t>
            </a:fld>
            <a:endParaRPr lang="en-US" altLang="en-US" sz="1300">
              <a:solidFill>
                <a:schemeClr val="tx1"/>
              </a:solidFill>
              <a:latin typeface="Georgia" panose="02040502050405020303" pitchFamily="18" charset="0"/>
            </a:endParaRPr>
          </a:p>
        </p:txBody>
      </p:sp>
      <p:sp>
        <p:nvSpPr>
          <p:cNvPr id="21510" name="Rectangle 2"/>
          <p:cNvSpPr>
            <a:spLocks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Georgia" panose="02040502050405020303" pitchFamily="18" charset="0"/>
              </a:rPr>
              <a:t>Instructor:</a:t>
            </a:r>
          </a:p>
          <a:p>
            <a:r>
              <a:rPr lang="en-US" altLang="en-US" smtClean="0">
                <a:latin typeface="Georgia" panose="02040502050405020303" pitchFamily="18" charset="0"/>
              </a:rPr>
              <a:t>A structure can be defined in two ways. The first method gives the compiler the layout or structure of the struct, but does not actually create one for use.  This is useful when the programmer wishes to create global definitions for structs that he or she wishes to use later.  The second method varies only in that a variable name now exists after the closing brace of the structure.  This variable is now a struct which contains all the variables within the struct definition.  Accessing the data in this variable will be discussed in a few slides.</a:t>
            </a:r>
          </a:p>
        </p:txBody>
      </p:sp>
    </p:spTree>
    <p:extLst>
      <p:ext uri="{BB962C8B-B14F-4D97-AF65-F5344CB8AC3E}">
        <p14:creationId xmlns:p14="http://schemas.microsoft.com/office/powerpoint/2010/main" val="159364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Engineering H192</a:t>
            </a:r>
          </a:p>
        </p:txBody>
      </p:sp>
      <p:sp>
        <p:nvSpPr>
          <p:cNvPr id="5" name="Rectangle 3"/>
          <p:cNvSpPr>
            <a:spLocks noGrp="1" noChangeArrowheads="1"/>
          </p:cNvSpPr>
          <p:nvPr>
            <p:ph type="dt" sz="quarter" idx="1"/>
          </p:nvPr>
        </p:nvSpPr>
        <p:spPr/>
        <p:txBody>
          <a:bodyPr/>
          <a:lstStyle/>
          <a:p>
            <a:pPr>
              <a:defRPr/>
            </a:pPr>
            <a:r>
              <a:rPr lang="en-US"/>
              <a:t>Winter 2005</a:t>
            </a:r>
          </a:p>
        </p:txBody>
      </p:sp>
      <p:sp>
        <p:nvSpPr>
          <p:cNvPr id="6" name="Rectangle 6"/>
          <p:cNvSpPr>
            <a:spLocks noGrp="1" noChangeArrowheads="1"/>
          </p:cNvSpPr>
          <p:nvPr>
            <p:ph type="ftr" sz="quarter" idx="4"/>
          </p:nvPr>
        </p:nvSpPr>
        <p:spPr/>
        <p:txBody>
          <a:bodyPr/>
          <a:lstStyle/>
          <a:p>
            <a:pPr>
              <a:defRPr/>
            </a:pPr>
            <a:r>
              <a:rPr lang="en-US"/>
              <a:t>Lecture 23</a:t>
            </a:r>
          </a:p>
        </p:txBody>
      </p:sp>
      <p:sp>
        <p:nvSpPr>
          <p:cNvPr id="7" name="Rectangle 7"/>
          <p:cNvSpPr>
            <a:spLocks noGrp="1" noChangeArrowheads="1"/>
          </p:cNvSpPr>
          <p:nvPr>
            <p:ph type="sldNum" sz="quarter" idx="5"/>
          </p:nvPr>
        </p:nvSpPr>
        <p:spPr/>
        <p:txBody>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fld id="{78A0C746-501B-421A-B0BD-E33CA735BD39}" type="slidenum">
              <a:rPr lang="en-US" altLang="en-US" sz="1300">
                <a:solidFill>
                  <a:schemeClr val="tx1"/>
                </a:solidFill>
                <a:latin typeface="Georgia" panose="02040502050405020303" pitchFamily="18" charset="0"/>
              </a:rPr>
              <a:pPr eaLnBrk="1" hangingPunct="1"/>
              <a:t>6</a:t>
            </a:fld>
            <a:endParaRPr lang="en-US" altLang="en-US" sz="1300">
              <a:solidFill>
                <a:schemeClr val="tx1"/>
              </a:solidFill>
              <a:latin typeface="Georgia" panose="02040502050405020303" pitchFamily="18" charset="0"/>
            </a:endParaRPr>
          </a:p>
        </p:txBody>
      </p:sp>
      <p:sp>
        <p:nvSpPr>
          <p:cNvPr id="22534" name="Rectangle 2"/>
          <p:cNvSpPr>
            <a:spLocks noChangeArrowheads="1" noTextEdit="1"/>
          </p:cNvSpPr>
          <p:nvPr>
            <p:ph type="sldImg"/>
          </p:nvPr>
        </p:nvSpPr>
        <p:spPr>
          <a:ln/>
        </p:spPr>
      </p:sp>
      <p:sp>
        <p:nvSpPr>
          <p:cNvPr id="22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Georgia" panose="02040502050405020303" pitchFamily="18" charset="0"/>
              </a:rPr>
              <a:t>Instructor:</a:t>
            </a:r>
          </a:p>
          <a:p>
            <a:r>
              <a:rPr lang="en-US" altLang="en-US" smtClean="0">
                <a:latin typeface="Georgia" panose="02040502050405020303" pitchFamily="18" charset="0"/>
              </a:rPr>
              <a:t>The most common method of accessing a struct is with the structure member operator as shown.  Pointers can also be used with structs.  The structure pointer operator must then be used to access struct members.  Another method is to first dereference the structure pointer and then use the structure member operator to access the members.</a:t>
            </a:r>
          </a:p>
        </p:txBody>
      </p:sp>
    </p:spTree>
    <p:extLst>
      <p:ext uri="{BB962C8B-B14F-4D97-AF65-F5344CB8AC3E}">
        <p14:creationId xmlns:p14="http://schemas.microsoft.com/office/powerpoint/2010/main" val="731851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fld id="{2161F6DE-468D-43F1-84DE-D8C4D6AC869B}" type="slidenum">
              <a:rPr lang="en-US" altLang="en-US" sz="1300">
                <a:solidFill>
                  <a:schemeClr val="tx1"/>
                </a:solidFill>
                <a:latin typeface="Georgia" panose="02040502050405020303" pitchFamily="18" charset="0"/>
              </a:rPr>
              <a:pPr eaLnBrk="1" hangingPunct="1"/>
              <a:t>7</a:t>
            </a:fld>
            <a:endParaRPr lang="en-US" altLang="en-US" sz="1300">
              <a:solidFill>
                <a:schemeClr val="tx1"/>
              </a:solidFill>
              <a:latin typeface="Georgia" panose="02040502050405020303" pitchFamily="18" charset="0"/>
            </a:endParaRPr>
          </a:p>
        </p:txBody>
      </p:sp>
      <p:sp>
        <p:nvSpPr>
          <p:cNvPr id="23555" name="Rectangle 1026"/>
          <p:cNvSpPr>
            <a:spLocks noChangeArrowheads="1" noTextEdit="1"/>
          </p:cNvSpPr>
          <p:nvPr>
            <p:ph type="sldImg"/>
          </p:nvPr>
        </p:nvSpPr>
        <p:spPr>
          <a:ln/>
        </p:spPr>
      </p:sp>
      <p:sp>
        <p:nvSpPr>
          <p:cNvPr id="235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Georgia" panose="02040502050405020303" pitchFamily="18" charset="0"/>
            </a:endParaRPr>
          </a:p>
        </p:txBody>
      </p:sp>
    </p:spTree>
    <p:extLst>
      <p:ext uri="{BB962C8B-B14F-4D97-AF65-F5344CB8AC3E}">
        <p14:creationId xmlns:p14="http://schemas.microsoft.com/office/powerpoint/2010/main" val="3982540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fld id="{575FA7AB-9A60-4094-8831-8284A96CF571}" type="slidenum">
              <a:rPr lang="en-US" altLang="en-US" sz="1300">
                <a:solidFill>
                  <a:schemeClr val="tx1"/>
                </a:solidFill>
                <a:latin typeface="Georgia" panose="02040502050405020303" pitchFamily="18" charset="0"/>
              </a:rPr>
              <a:pPr eaLnBrk="1" hangingPunct="1"/>
              <a:t>8</a:t>
            </a:fld>
            <a:endParaRPr lang="en-US" altLang="en-US" sz="1300">
              <a:solidFill>
                <a:schemeClr val="tx1"/>
              </a:solidFill>
              <a:latin typeface="Georgia" panose="02040502050405020303" pitchFamily="18" charset="0"/>
            </a:endParaRPr>
          </a:p>
        </p:txBody>
      </p:sp>
      <p:sp>
        <p:nvSpPr>
          <p:cNvPr id="24579" name="Rectangle 1026"/>
          <p:cNvSpPr>
            <a:spLocks noChangeArrowheads="1" noTextEdit="1"/>
          </p:cNvSpPr>
          <p:nvPr>
            <p:ph type="sldImg"/>
          </p:nvPr>
        </p:nvSpPr>
        <p:spPr>
          <a:ln/>
        </p:spPr>
      </p:sp>
      <p:sp>
        <p:nvSpPr>
          <p:cNvPr id="245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Georgia" panose="02040502050405020303" pitchFamily="18" charset="0"/>
            </a:endParaRPr>
          </a:p>
        </p:txBody>
      </p:sp>
    </p:spTree>
    <p:extLst>
      <p:ext uri="{BB962C8B-B14F-4D97-AF65-F5344CB8AC3E}">
        <p14:creationId xmlns:p14="http://schemas.microsoft.com/office/powerpoint/2010/main" val="3813567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Engineering H192</a:t>
            </a:r>
          </a:p>
        </p:txBody>
      </p:sp>
      <p:sp>
        <p:nvSpPr>
          <p:cNvPr id="5" name="Rectangle 3"/>
          <p:cNvSpPr>
            <a:spLocks noGrp="1" noChangeArrowheads="1"/>
          </p:cNvSpPr>
          <p:nvPr>
            <p:ph type="dt" sz="quarter" idx="1"/>
          </p:nvPr>
        </p:nvSpPr>
        <p:spPr/>
        <p:txBody>
          <a:bodyPr/>
          <a:lstStyle/>
          <a:p>
            <a:pPr>
              <a:defRPr/>
            </a:pPr>
            <a:r>
              <a:rPr lang="en-US"/>
              <a:t>Winter 2005</a:t>
            </a:r>
          </a:p>
        </p:txBody>
      </p:sp>
      <p:sp>
        <p:nvSpPr>
          <p:cNvPr id="6" name="Rectangle 6"/>
          <p:cNvSpPr>
            <a:spLocks noGrp="1" noChangeArrowheads="1"/>
          </p:cNvSpPr>
          <p:nvPr>
            <p:ph type="ftr" sz="quarter" idx="4"/>
          </p:nvPr>
        </p:nvSpPr>
        <p:spPr/>
        <p:txBody>
          <a:bodyPr/>
          <a:lstStyle/>
          <a:p>
            <a:pPr>
              <a:defRPr/>
            </a:pPr>
            <a:r>
              <a:rPr lang="en-US"/>
              <a:t>Lecture 23</a:t>
            </a:r>
          </a:p>
        </p:txBody>
      </p:sp>
      <p:sp>
        <p:nvSpPr>
          <p:cNvPr id="7" name="Rectangle 7"/>
          <p:cNvSpPr>
            <a:spLocks noGrp="1" noChangeArrowheads="1"/>
          </p:cNvSpPr>
          <p:nvPr>
            <p:ph type="sldNum" sz="quarter" idx="5"/>
          </p:nvPr>
        </p:nvSpPr>
        <p:spPr/>
        <p:txBody>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fld id="{89DA17DA-5B60-44EA-8ACB-1C45F0A0BEBE}" type="slidenum">
              <a:rPr lang="en-US" altLang="en-US" sz="1300">
                <a:solidFill>
                  <a:schemeClr val="tx1"/>
                </a:solidFill>
                <a:latin typeface="Georgia" panose="02040502050405020303" pitchFamily="18" charset="0"/>
              </a:rPr>
              <a:pPr eaLnBrk="1" hangingPunct="1"/>
              <a:t>9</a:t>
            </a:fld>
            <a:endParaRPr lang="en-US" altLang="en-US" sz="1300">
              <a:solidFill>
                <a:schemeClr val="tx1"/>
              </a:solidFill>
              <a:latin typeface="Georgia" panose="02040502050405020303" pitchFamily="18" charset="0"/>
            </a:endParaRPr>
          </a:p>
        </p:txBody>
      </p:sp>
      <p:sp>
        <p:nvSpPr>
          <p:cNvPr id="25606" name="Rectangle 2"/>
          <p:cNvSpPr>
            <a:spLocks noChangeArrowheads="1" noTextEdit="1"/>
          </p:cNvSpPr>
          <p:nvPr>
            <p:ph type="sldImg"/>
          </p:nvPr>
        </p:nvSpPr>
        <p:spPr>
          <a:ln/>
        </p:spPr>
      </p:sp>
      <p:sp>
        <p:nvSpPr>
          <p:cNvPr id="25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Georgia" panose="02040502050405020303" pitchFamily="18" charset="0"/>
              </a:rPr>
              <a:t>Instructor:</a:t>
            </a:r>
          </a:p>
          <a:p>
            <a:r>
              <a:rPr lang="en-US" altLang="en-US" smtClean="0">
                <a:latin typeface="Georgia" panose="02040502050405020303" pitchFamily="18" charset="0"/>
              </a:rPr>
              <a:t>This program shows simple definitions and operations on structures.  The struct identity contains the struct personal and a string name.  One can see how structures and variable can be mixed during declaration.</a:t>
            </a:r>
          </a:p>
        </p:txBody>
      </p:sp>
    </p:spTree>
    <p:extLst>
      <p:ext uri="{BB962C8B-B14F-4D97-AF65-F5344CB8AC3E}">
        <p14:creationId xmlns:p14="http://schemas.microsoft.com/office/powerpoint/2010/main" val="12947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Engineering H192</a:t>
            </a:r>
          </a:p>
        </p:txBody>
      </p:sp>
      <p:sp>
        <p:nvSpPr>
          <p:cNvPr id="5" name="Rectangle 3"/>
          <p:cNvSpPr>
            <a:spLocks noGrp="1" noChangeArrowheads="1"/>
          </p:cNvSpPr>
          <p:nvPr>
            <p:ph type="dt" sz="quarter" idx="1"/>
          </p:nvPr>
        </p:nvSpPr>
        <p:spPr/>
        <p:txBody>
          <a:bodyPr/>
          <a:lstStyle/>
          <a:p>
            <a:pPr>
              <a:defRPr/>
            </a:pPr>
            <a:r>
              <a:rPr lang="en-US"/>
              <a:t>Winter 2005</a:t>
            </a:r>
          </a:p>
        </p:txBody>
      </p:sp>
      <p:sp>
        <p:nvSpPr>
          <p:cNvPr id="6" name="Rectangle 6"/>
          <p:cNvSpPr>
            <a:spLocks noGrp="1" noChangeArrowheads="1"/>
          </p:cNvSpPr>
          <p:nvPr>
            <p:ph type="ftr" sz="quarter" idx="4"/>
          </p:nvPr>
        </p:nvSpPr>
        <p:spPr/>
        <p:txBody>
          <a:bodyPr/>
          <a:lstStyle/>
          <a:p>
            <a:pPr>
              <a:defRPr/>
            </a:pPr>
            <a:r>
              <a:rPr lang="en-US"/>
              <a:t>Lecture 23</a:t>
            </a:r>
          </a:p>
        </p:txBody>
      </p:sp>
      <p:sp>
        <p:nvSpPr>
          <p:cNvPr id="7" name="Rectangle 7"/>
          <p:cNvSpPr>
            <a:spLocks noGrp="1" noChangeArrowheads="1"/>
          </p:cNvSpPr>
          <p:nvPr>
            <p:ph type="sldNum" sz="quarter" idx="5"/>
          </p:nvPr>
        </p:nvSpPr>
        <p:spPr/>
        <p:txBody>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fld id="{ADF4E75B-2A56-4DA2-9E9B-84ECEEDB68C7}" type="slidenum">
              <a:rPr lang="en-US" altLang="en-US" sz="1300">
                <a:solidFill>
                  <a:schemeClr val="tx1"/>
                </a:solidFill>
                <a:latin typeface="Georgia" panose="02040502050405020303" pitchFamily="18" charset="0"/>
              </a:rPr>
              <a:pPr eaLnBrk="1" hangingPunct="1"/>
              <a:t>10</a:t>
            </a:fld>
            <a:endParaRPr lang="en-US" altLang="en-US" sz="1300">
              <a:solidFill>
                <a:schemeClr val="tx1"/>
              </a:solidFill>
              <a:latin typeface="Georgia" panose="02040502050405020303" pitchFamily="18" charset="0"/>
            </a:endParaRPr>
          </a:p>
        </p:txBody>
      </p:sp>
      <p:sp>
        <p:nvSpPr>
          <p:cNvPr id="26630" name="Rectangle 2"/>
          <p:cNvSpPr>
            <a:spLocks noChangeArrowheads="1" noTextEdit="1"/>
          </p:cNvSpPr>
          <p:nvPr>
            <p:ph type="sldImg"/>
          </p:nvPr>
        </p:nvSpPr>
        <p:spPr>
          <a:ln/>
        </p:spPr>
      </p:sp>
      <p:sp>
        <p:nvSpPr>
          <p:cNvPr id="26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Georgia" panose="02040502050405020303" pitchFamily="18" charset="0"/>
              </a:rPr>
              <a:t>Instructor:</a:t>
            </a:r>
          </a:p>
          <a:p>
            <a:r>
              <a:rPr lang="en-US" altLang="en-US" smtClean="0">
                <a:latin typeface="Georgia" panose="02040502050405020303" pitchFamily="18" charset="0"/>
              </a:rPr>
              <a:t>In the main() function when the struct “js” is created with the structure “identity” a default value for the variable name[30] in the struct “identity” is given.  The programmer knows this value will be assigned to name[30] since it is the first and only basic data type in the top-level structure.  Following this, a struct pointer is assigned the address of the struct “js.”</a:t>
            </a:r>
          </a:p>
          <a:p>
            <a:r>
              <a:rPr lang="en-US" altLang="en-US" smtClean="0">
                <a:latin typeface="Georgia" panose="02040502050405020303" pitchFamily="18" charset="0"/>
              </a:rPr>
              <a:t>The program then shows how values can be assigned and used in multi-level structs given both the struct and a pointer to the struct.</a:t>
            </a:r>
          </a:p>
        </p:txBody>
      </p:sp>
    </p:spTree>
    <p:extLst>
      <p:ext uri="{BB962C8B-B14F-4D97-AF65-F5344CB8AC3E}">
        <p14:creationId xmlns:p14="http://schemas.microsoft.com/office/powerpoint/2010/main" val="1069719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cxnSp>
        <p:nvCxnSpPr>
          <p:cNvPr id="5" name="Straight Connector 4"/>
          <p:cNvCxnSpPr/>
          <p:nvPr/>
        </p:nvCxnSpPr>
        <p:spPr>
          <a:xfrm flipH="1">
            <a:off x="2008188" y="4437063"/>
            <a:ext cx="518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92727" y="1613647"/>
            <a:ext cx="7772400" cy="1470025"/>
          </a:xfrm>
        </p:spPr>
        <p:txBody>
          <a:bodyPr/>
          <a:lstStyle>
            <a:lvl1pPr>
              <a:defRPr>
                <a:solidFill>
                  <a:schemeClr val="tx1"/>
                </a:solidFill>
                <a:latin typeface="Georgia"/>
                <a:cs typeface="Georgi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85455" y="3227294"/>
            <a:ext cx="6400800" cy="1021976"/>
          </a:xfrm>
          <a:prstGeom prst="rect">
            <a:avLst/>
          </a:prstGeom>
        </p:spPr>
        <p:txBody>
          <a:bodyPr lIns="91429" tIns="45714" rIns="91429" bIns="45714"/>
          <a:lstStyle>
            <a:lvl1pPr marL="0" indent="0" algn="ctr">
              <a:buNone/>
              <a:defRPr b="1">
                <a:solidFill>
                  <a:schemeClr val="tx1"/>
                </a:solidFill>
                <a:latin typeface="Georgia"/>
                <a:cs typeface="Georgia"/>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dirty="0"/>
          </a:p>
        </p:txBody>
      </p:sp>
      <p:sp>
        <p:nvSpPr>
          <p:cNvPr id="7" name="Content Placeholder 6"/>
          <p:cNvSpPr>
            <a:spLocks noGrp="1"/>
          </p:cNvSpPr>
          <p:nvPr>
            <p:ph sz="quarter" idx="12"/>
          </p:nvPr>
        </p:nvSpPr>
        <p:spPr>
          <a:xfrm>
            <a:off x="2008909" y="4706470"/>
            <a:ext cx="5126182" cy="605118"/>
          </a:xfrm>
          <a:prstGeom prst="rect">
            <a:avLst/>
          </a:prstGeom>
        </p:spPr>
        <p:txBody>
          <a:bodyPr vert="horz" lIns="82058" tIns="41029" rIns="82058" bIns="41029"/>
          <a:lstStyle>
            <a:lvl1pPr marL="0" indent="0" algn="ctr">
              <a:buNone/>
              <a:defRPr baseline="0">
                <a:latin typeface="Georgia"/>
                <a:cs typeface="Georgia"/>
              </a:defRPr>
            </a:lvl1pPr>
          </a:lstStyle>
          <a:p>
            <a:pPr lvl="0"/>
            <a:r>
              <a:rPr lang="en-US" smtClean="0"/>
              <a:t>Click to edit Master text styles</a:t>
            </a:r>
          </a:p>
        </p:txBody>
      </p:sp>
      <p:sp>
        <p:nvSpPr>
          <p:cNvPr id="6" name="Footer Placeholder 4"/>
          <p:cNvSpPr>
            <a:spLocks noGrp="1"/>
          </p:cNvSpPr>
          <p:nvPr>
            <p:ph type="ftr" sz="quarter" idx="13"/>
          </p:nvPr>
        </p:nvSpPr>
        <p:spPr/>
        <p:txBody>
          <a:bodyPr lIns="82058" tIns="41029" rIns="82058" bIns="41029"/>
          <a:lstStyle>
            <a:lvl1pPr algn="r">
              <a:defRPr sz="1400" b="1">
                <a:solidFill>
                  <a:schemeClr val="bg1"/>
                </a:solidFill>
                <a:latin typeface="Georgia"/>
              </a:defRPr>
            </a:lvl1pPr>
          </a:lstStyle>
          <a:p>
            <a:pPr>
              <a:defRPr/>
            </a:pPr>
            <a:r>
              <a:rPr lang="en-US"/>
              <a:t>Computer Science Department</a:t>
            </a:r>
          </a:p>
        </p:txBody>
      </p:sp>
    </p:spTree>
    <p:extLst>
      <p:ext uri="{BB962C8B-B14F-4D97-AF65-F5344CB8AC3E}">
        <p14:creationId xmlns:p14="http://schemas.microsoft.com/office/powerpoint/2010/main" val="1039164693"/>
      </p:ext>
    </p:extLst>
  </p:cSld>
  <p:clrMapOvr>
    <a:masterClrMapping/>
  </p:clrMapOvr>
  <p:transition spd="slow"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p:cNvSpPr txBox="1"/>
          <p:nvPr userDrawn="1"/>
        </p:nvSpPr>
        <p:spPr>
          <a:xfrm>
            <a:off x="7083425" y="6457950"/>
            <a:ext cx="1755775" cy="400050"/>
          </a:xfrm>
          <a:prstGeom prst="rect">
            <a:avLst/>
          </a:prstGeom>
          <a:noFill/>
        </p:spPr>
        <p:txBody>
          <a:bodyPr wrap="none">
            <a:spAutoFit/>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spcBef>
                <a:spcPct val="20000"/>
              </a:spcBef>
            </a:pPr>
            <a:r>
              <a:rPr lang="en-US" altLang="en-US" sz="2000">
                <a:solidFill>
                  <a:schemeClr val="bg1"/>
                </a:solidFill>
                <a:effectLst>
                  <a:outerShdw blurRad="38100" dist="38100" dir="2700000" algn="tl">
                    <a:srgbClr val="C0C0C0"/>
                  </a:outerShdw>
                </a:effectLst>
                <a:latin typeface="Georgia" panose="02040502050405020303" pitchFamily="18" charset="0"/>
              </a:rPr>
              <a:t>Slide </a:t>
            </a:r>
            <a:fld id="{A144CE67-635B-4116-878E-04B95C33462F}" type="slidenum">
              <a:rPr lang="en-US" altLang="en-US" sz="2000">
                <a:solidFill>
                  <a:schemeClr val="bg1"/>
                </a:solidFill>
                <a:effectLst>
                  <a:outerShdw blurRad="38100" dist="38100" dir="2700000" algn="tl">
                    <a:srgbClr val="C0C0C0"/>
                  </a:outerShdw>
                </a:effectLst>
                <a:latin typeface="Georgia" panose="02040502050405020303" pitchFamily="18" charset="0"/>
              </a:rPr>
              <a:pPr eaLnBrk="1" hangingPunct="1">
                <a:spcBef>
                  <a:spcPct val="20000"/>
                </a:spcBef>
              </a:pPr>
              <a:t>‹#›</a:t>
            </a:fld>
            <a:r>
              <a:rPr lang="en-US" altLang="en-US" sz="2000">
                <a:solidFill>
                  <a:schemeClr val="bg1"/>
                </a:solidFill>
                <a:effectLst>
                  <a:outerShdw blurRad="38100" dist="38100" dir="2700000" algn="tl">
                    <a:srgbClr val="C0C0C0"/>
                  </a:outerShdw>
                </a:effectLst>
                <a:latin typeface="Georgia" panose="02040502050405020303" pitchFamily="18" charset="0"/>
              </a:rPr>
              <a:t> of 11</a:t>
            </a:r>
          </a:p>
        </p:txBody>
      </p:sp>
      <p:sp>
        <p:nvSpPr>
          <p:cNvPr id="3" name="Content Placeholder 2"/>
          <p:cNvSpPr>
            <a:spLocks noGrp="1"/>
          </p:cNvSpPr>
          <p:nvPr>
            <p:ph idx="1"/>
          </p:nvPr>
        </p:nvSpPr>
        <p:spPr>
          <a:xfrm>
            <a:off x="457200" y="1874838"/>
            <a:ext cx="8229600" cy="4525963"/>
          </a:xfrm>
          <a:prstGeom prst="rect">
            <a:avLst/>
          </a:prstGeom>
        </p:spPr>
        <p:txBody>
          <a:bodyPr lIns="91429" tIns="45714" rIns="91429" bIns="45714"/>
          <a:lstStyle>
            <a:lvl1pPr>
              <a:defRPr sz="2800">
                <a:latin typeface="Georgia"/>
                <a:cs typeface="Georgia"/>
              </a:defRPr>
            </a:lvl1pPr>
            <a:lvl2pPr>
              <a:defRPr sz="2400">
                <a:latin typeface="Georgia"/>
                <a:cs typeface="Georgia"/>
              </a:defRPr>
            </a:lvl2pPr>
            <a:lvl3pPr>
              <a:defRPr sz="2000">
                <a:latin typeface="Georgia"/>
                <a:cs typeface="Georgia"/>
              </a:defRPr>
            </a:lvl3pPr>
            <a:lvl4pPr>
              <a:defRPr sz="1800">
                <a:latin typeface="Georgia"/>
                <a:cs typeface="Georgia"/>
              </a:defRPr>
            </a:lvl4pPr>
            <a:lvl5pPr>
              <a:defRPr sz="1800">
                <a:latin typeface="Georgia"/>
                <a:cs typeface="Georgi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p:nvPr>
        </p:nvSpPr>
        <p:spPr>
          <a:xfrm>
            <a:off x="457200" y="990600"/>
            <a:ext cx="8229600" cy="914400"/>
          </a:xfrm>
          <a:prstGeom prst="rect">
            <a:avLst/>
          </a:prstGeom>
        </p:spPr>
        <p:txBody>
          <a:bodyPr lIns="91429" tIns="45714" rIns="91429" bIns="45714"/>
          <a:lstStyle>
            <a:lvl1pPr marL="0" indent="0">
              <a:buNone/>
              <a:defRPr sz="3600">
                <a:solidFill>
                  <a:srgbClr val="00B050"/>
                </a:solidFill>
                <a:latin typeface="Georgia"/>
                <a:cs typeface="Georgia"/>
              </a:defRPr>
            </a:lvl1pPr>
            <a:lvl3pPr marL="914293" indent="0">
              <a:buNone/>
              <a:defRPr/>
            </a:lvl3pPr>
          </a:lstStyle>
          <a:p>
            <a:pPr lvl="0"/>
            <a:r>
              <a:rPr lang="en-US" smtClean="0"/>
              <a:t>Click to edit Master text styles</a:t>
            </a:r>
          </a:p>
        </p:txBody>
      </p:sp>
      <p:sp>
        <p:nvSpPr>
          <p:cNvPr id="5" name="Footer Placeholder 4"/>
          <p:cNvSpPr>
            <a:spLocks noGrp="1"/>
          </p:cNvSpPr>
          <p:nvPr>
            <p:ph type="ftr" sz="quarter" idx="14"/>
          </p:nvPr>
        </p:nvSpPr>
        <p:spPr>
          <a:xfrm>
            <a:off x="2770188" y="6480175"/>
            <a:ext cx="3810000" cy="365125"/>
          </a:xfrm>
        </p:spPr>
        <p:txBody>
          <a:bodyPr lIns="82058" tIns="41029" rIns="82058" bIns="41029"/>
          <a:lstStyle>
            <a:lvl1pPr algn="ctr">
              <a:defRPr sz="1800" b="1" smtClean="0">
                <a:solidFill>
                  <a:schemeClr val="bg1"/>
                </a:solidFill>
                <a:latin typeface="Georgia"/>
              </a:defRPr>
            </a:lvl1pPr>
          </a:lstStyle>
          <a:p>
            <a:pPr>
              <a:defRPr/>
            </a:pPr>
            <a:r>
              <a:rPr lang="en-US"/>
              <a:t>Computer Science Department</a:t>
            </a:r>
            <a:endParaRPr lang="en-US" dirty="0"/>
          </a:p>
        </p:txBody>
      </p:sp>
    </p:spTree>
    <p:extLst>
      <p:ext uri="{BB962C8B-B14F-4D97-AF65-F5344CB8AC3E}">
        <p14:creationId xmlns:p14="http://schemas.microsoft.com/office/powerpoint/2010/main" val="3578989992"/>
      </p:ext>
    </p:extLst>
  </p:cSld>
  <p:clrMapOvr>
    <a:masterClrMapping/>
  </p:clrMapOvr>
  <p:transition spd="slow"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TextBox 3"/>
          <p:cNvSpPr txBox="1"/>
          <p:nvPr userDrawn="1"/>
        </p:nvSpPr>
        <p:spPr>
          <a:xfrm>
            <a:off x="7083425" y="6457950"/>
            <a:ext cx="1755775" cy="400050"/>
          </a:xfrm>
          <a:prstGeom prst="rect">
            <a:avLst/>
          </a:prstGeom>
          <a:noFill/>
        </p:spPr>
        <p:txBody>
          <a:bodyPr wrap="none">
            <a:spAutoFit/>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spcBef>
                <a:spcPct val="20000"/>
              </a:spcBef>
            </a:pPr>
            <a:r>
              <a:rPr lang="en-US" altLang="en-US" sz="2000">
                <a:solidFill>
                  <a:schemeClr val="bg1"/>
                </a:solidFill>
                <a:effectLst>
                  <a:outerShdw blurRad="38100" dist="38100" dir="2700000" algn="tl">
                    <a:srgbClr val="C0C0C0"/>
                  </a:outerShdw>
                </a:effectLst>
                <a:latin typeface="Georgia" panose="02040502050405020303" pitchFamily="18" charset="0"/>
              </a:rPr>
              <a:t>Slide </a:t>
            </a:r>
            <a:fld id="{336CE4E7-6AE1-4DCC-A3DD-0EB4AC76B021}" type="slidenum">
              <a:rPr lang="en-US" altLang="en-US" sz="2000">
                <a:solidFill>
                  <a:schemeClr val="bg1"/>
                </a:solidFill>
                <a:effectLst>
                  <a:outerShdw blurRad="38100" dist="38100" dir="2700000" algn="tl">
                    <a:srgbClr val="C0C0C0"/>
                  </a:outerShdw>
                </a:effectLst>
                <a:latin typeface="Georgia" panose="02040502050405020303" pitchFamily="18" charset="0"/>
              </a:rPr>
              <a:pPr eaLnBrk="1" hangingPunct="1">
                <a:spcBef>
                  <a:spcPct val="20000"/>
                </a:spcBef>
              </a:pPr>
              <a:t>‹#›</a:t>
            </a:fld>
            <a:r>
              <a:rPr lang="en-US" altLang="en-US" sz="2000">
                <a:solidFill>
                  <a:schemeClr val="bg1"/>
                </a:solidFill>
                <a:effectLst>
                  <a:outerShdw blurRad="38100" dist="38100" dir="2700000" algn="tl">
                    <a:srgbClr val="C0C0C0"/>
                  </a:outerShdw>
                </a:effectLst>
                <a:latin typeface="Georgia" panose="02040502050405020303" pitchFamily="18" charset="0"/>
              </a:rPr>
              <a:t> of 11</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8288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770188" y="6400800"/>
            <a:ext cx="3810000" cy="365125"/>
          </a:xfrm>
        </p:spPr>
        <p:txBody>
          <a:bodyPr lIns="82058" tIns="41029" rIns="82058" bIns="41029"/>
          <a:lstStyle>
            <a:lvl1pPr algn="ctr">
              <a:defRPr sz="1800" b="1" smtClean="0">
                <a:solidFill>
                  <a:schemeClr val="bg1"/>
                </a:solidFill>
                <a:latin typeface="Georgia"/>
              </a:defRPr>
            </a:lvl1pPr>
          </a:lstStyle>
          <a:p>
            <a:pPr>
              <a:defRPr/>
            </a:pPr>
            <a:r>
              <a:rPr lang="en-US"/>
              <a:t>Computer Science Department</a:t>
            </a:r>
            <a:endParaRPr lang="en-US" dirty="0"/>
          </a:p>
        </p:txBody>
      </p:sp>
    </p:spTree>
    <p:extLst>
      <p:ext uri="{BB962C8B-B14F-4D97-AF65-F5344CB8AC3E}">
        <p14:creationId xmlns:p14="http://schemas.microsoft.com/office/powerpoint/2010/main" val="345298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TextBox 1"/>
          <p:cNvSpPr txBox="1"/>
          <p:nvPr userDrawn="1"/>
        </p:nvSpPr>
        <p:spPr>
          <a:xfrm>
            <a:off x="7235825" y="6457950"/>
            <a:ext cx="1755775" cy="400050"/>
          </a:xfrm>
          <a:prstGeom prst="rect">
            <a:avLst/>
          </a:prstGeom>
          <a:noFill/>
        </p:spPr>
        <p:txBody>
          <a:bodyPr wrap="none">
            <a:spAutoFit/>
          </a:bodyP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spcBef>
                <a:spcPct val="20000"/>
              </a:spcBef>
            </a:pPr>
            <a:r>
              <a:rPr lang="en-US" altLang="en-US" sz="2000">
                <a:solidFill>
                  <a:schemeClr val="bg1"/>
                </a:solidFill>
                <a:effectLst>
                  <a:outerShdw blurRad="38100" dist="38100" dir="2700000" algn="tl">
                    <a:srgbClr val="C0C0C0"/>
                  </a:outerShdw>
                </a:effectLst>
                <a:latin typeface="Georgia" panose="02040502050405020303" pitchFamily="18" charset="0"/>
              </a:rPr>
              <a:t>Slide </a:t>
            </a:r>
            <a:fld id="{E3CD967F-A91F-4B6F-93E2-8902144F1FAD}" type="slidenum">
              <a:rPr lang="en-US" altLang="en-US" sz="2000">
                <a:solidFill>
                  <a:schemeClr val="bg1"/>
                </a:solidFill>
                <a:effectLst>
                  <a:outerShdw blurRad="38100" dist="38100" dir="2700000" algn="tl">
                    <a:srgbClr val="C0C0C0"/>
                  </a:outerShdw>
                </a:effectLst>
                <a:latin typeface="Georgia" panose="02040502050405020303" pitchFamily="18" charset="0"/>
              </a:rPr>
              <a:pPr eaLnBrk="1" hangingPunct="1">
                <a:spcBef>
                  <a:spcPct val="20000"/>
                </a:spcBef>
              </a:pPr>
              <a:t>‹#›</a:t>
            </a:fld>
            <a:r>
              <a:rPr lang="en-US" altLang="en-US" sz="2000">
                <a:solidFill>
                  <a:schemeClr val="bg1"/>
                </a:solidFill>
                <a:effectLst>
                  <a:outerShdw blurRad="38100" dist="38100" dir="2700000" algn="tl">
                    <a:srgbClr val="C0C0C0"/>
                  </a:outerShdw>
                </a:effectLst>
                <a:latin typeface="Georgia" panose="02040502050405020303" pitchFamily="18" charset="0"/>
              </a:rPr>
              <a:t> of 11</a:t>
            </a:r>
          </a:p>
        </p:txBody>
      </p:sp>
      <p:sp>
        <p:nvSpPr>
          <p:cNvPr id="3" name="Footer Placeholder 4"/>
          <p:cNvSpPr>
            <a:spLocks noGrp="1"/>
          </p:cNvSpPr>
          <p:nvPr>
            <p:ph type="ftr" sz="quarter" idx="10"/>
          </p:nvPr>
        </p:nvSpPr>
        <p:spPr>
          <a:xfrm>
            <a:off x="2770188" y="6480175"/>
            <a:ext cx="3810000" cy="365125"/>
          </a:xfrm>
        </p:spPr>
        <p:txBody>
          <a:bodyPr lIns="82058" tIns="41029" rIns="82058" bIns="41029"/>
          <a:lstStyle>
            <a:lvl1pPr algn="ctr">
              <a:defRPr sz="1800" b="1" smtClean="0">
                <a:solidFill>
                  <a:schemeClr val="bg1"/>
                </a:solidFill>
                <a:latin typeface="Georgia"/>
              </a:defRPr>
            </a:lvl1pPr>
          </a:lstStyle>
          <a:p>
            <a:pPr>
              <a:defRPr/>
            </a:pPr>
            <a:r>
              <a:rPr lang="en-US"/>
              <a:t>Computer Science Department</a:t>
            </a:r>
            <a:endParaRPr lang="en-US" dirty="0"/>
          </a:p>
        </p:txBody>
      </p:sp>
    </p:spTree>
    <p:extLst>
      <p:ext uri="{BB962C8B-B14F-4D97-AF65-F5344CB8AC3E}">
        <p14:creationId xmlns:p14="http://schemas.microsoft.com/office/powerpoint/2010/main" val="26772223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23622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ctr" anchorCtr="0" compatLnSpc="1">
            <a:prstTxWarp prst="textNoShape">
              <a:avLst/>
            </a:prstTxWarp>
          </a:bodyPr>
          <a:lstStyle/>
          <a:p>
            <a:pPr lvl="0"/>
            <a:r>
              <a:rPr lang="en-US" altLang="en-US" smtClean="0"/>
              <a:t>PRESENTATION TITLE</a:t>
            </a:r>
          </a:p>
        </p:txBody>
      </p:sp>
      <p:sp>
        <p:nvSpPr>
          <p:cNvPr id="4" name="Footer Placeholder 4"/>
          <p:cNvSpPr>
            <a:spLocks noGrp="1"/>
          </p:cNvSpPr>
          <p:nvPr>
            <p:ph type="ftr" sz="quarter" idx="3"/>
          </p:nvPr>
        </p:nvSpPr>
        <p:spPr>
          <a:xfrm>
            <a:off x="5257800" y="6454775"/>
            <a:ext cx="3810000" cy="365125"/>
          </a:xfrm>
          <a:prstGeom prst="rect">
            <a:avLst/>
          </a:prstGeom>
        </p:spPr>
        <p:txBody>
          <a:bodyPr/>
          <a:lstStyle>
            <a:lvl1pPr algn="r">
              <a:spcBef>
                <a:spcPct val="20000"/>
              </a:spcBef>
              <a:defRPr sz="1412" b="1">
                <a:solidFill>
                  <a:schemeClr val="bg1"/>
                </a:solidFill>
                <a:effectLst>
                  <a:outerShdw blurRad="38100" dist="38100" dir="2700000" algn="tl">
                    <a:srgbClr val="000000">
                      <a:alpha val="43137"/>
                    </a:srgbClr>
                  </a:outerShdw>
                </a:effectLst>
                <a:latin typeface="Georgia"/>
                <a:cs typeface="+mn-cs"/>
              </a:defRPr>
            </a:lvl1pPr>
          </a:lstStyle>
          <a:p>
            <a:pPr>
              <a:defRPr/>
            </a:pPr>
            <a:r>
              <a:rPr lang="en-US"/>
              <a:t>Computer Science Department</a:t>
            </a:r>
            <a:endParaRPr lang="en-CA"/>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Lst>
  <p:transition spd="slow" advClick="0"/>
  <p:timing>
    <p:tnLst>
      <p:par>
        <p:cTn id="1" dur="indefinite" restart="never" nodeType="tmRoot"/>
      </p:par>
    </p:tnLst>
  </p:timing>
  <p:hf sldNum="0" hdr="0" dt="0"/>
  <p:txStyles>
    <p:titleStyle>
      <a:lvl1pPr algn="ctr" defTabSz="898525" rtl="0" eaLnBrk="0" fontAlgn="base" hangingPunct="0">
        <a:spcBef>
          <a:spcPct val="0"/>
        </a:spcBef>
        <a:spcAft>
          <a:spcPct val="0"/>
        </a:spcAft>
        <a:defRPr sz="3900" b="1" kern="1200">
          <a:solidFill>
            <a:schemeClr val="tx1"/>
          </a:solidFill>
          <a:latin typeface="Georgia"/>
          <a:ea typeface="Georgia" pitchFamily="18" charset="0"/>
          <a:cs typeface="Georgia"/>
        </a:defRPr>
      </a:lvl1pPr>
      <a:lvl2pPr algn="ctr" defTabSz="898525" rtl="0" eaLnBrk="0" fontAlgn="base" hangingPunct="0">
        <a:spcBef>
          <a:spcPct val="0"/>
        </a:spcBef>
        <a:spcAft>
          <a:spcPct val="0"/>
        </a:spcAft>
        <a:defRPr sz="3900" b="1">
          <a:solidFill>
            <a:schemeClr val="tx1"/>
          </a:solidFill>
          <a:latin typeface="Georgia" pitchFamily="18" charset="0"/>
          <a:ea typeface="Georgia" pitchFamily="18" charset="0"/>
          <a:cs typeface="Georgia" pitchFamily="18" charset="0"/>
        </a:defRPr>
      </a:lvl2pPr>
      <a:lvl3pPr algn="ctr" defTabSz="898525" rtl="0" eaLnBrk="0" fontAlgn="base" hangingPunct="0">
        <a:spcBef>
          <a:spcPct val="0"/>
        </a:spcBef>
        <a:spcAft>
          <a:spcPct val="0"/>
        </a:spcAft>
        <a:defRPr sz="3900" b="1">
          <a:solidFill>
            <a:schemeClr val="tx1"/>
          </a:solidFill>
          <a:latin typeface="Georgia" pitchFamily="18" charset="0"/>
          <a:ea typeface="Georgia" pitchFamily="18" charset="0"/>
          <a:cs typeface="Georgia" pitchFamily="18" charset="0"/>
        </a:defRPr>
      </a:lvl3pPr>
      <a:lvl4pPr algn="ctr" defTabSz="898525" rtl="0" eaLnBrk="0" fontAlgn="base" hangingPunct="0">
        <a:spcBef>
          <a:spcPct val="0"/>
        </a:spcBef>
        <a:spcAft>
          <a:spcPct val="0"/>
        </a:spcAft>
        <a:defRPr sz="3900" b="1">
          <a:solidFill>
            <a:schemeClr val="tx1"/>
          </a:solidFill>
          <a:latin typeface="Georgia" pitchFamily="18" charset="0"/>
          <a:ea typeface="Georgia" pitchFamily="18" charset="0"/>
          <a:cs typeface="Georgia" pitchFamily="18" charset="0"/>
        </a:defRPr>
      </a:lvl4pPr>
      <a:lvl5pPr algn="ctr" defTabSz="898525" rtl="0" eaLnBrk="0" fontAlgn="base" hangingPunct="0">
        <a:spcBef>
          <a:spcPct val="0"/>
        </a:spcBef>
        <a:spcAft>
          <a:spcPct val="0"/>
        </a:spcAft>
        <a:defRPr sz="3900" b="1">
          <a:solidFill>
            <a:schemeClr val="tx1"/>
          </a:solidFill>
          <a:latin typeface="Georgia" pitchFamily="18" charset="0"/>
          <a:ea typeface="Georgia" pitchFamily="18" charset="0"/>
          <a:cs typeface="Georgia" pitchFamily="18" charset="0"/>
        </a:defRPr>
      </a:lvl5pPr>
      <a:lvl6pPr marL="457200" algn="ctr" defTabSz="898525" rtl="0" fontAlgn="base">
        <a:spcBef>
          <a:spcPct val="0"/>
        </a:spcBef>
        <a:spcAft>
          <a:spcPct val="0"/>
        </a:spcAft>
        <a:defRPr sz="3900" b="1">
          <a:solidFill>
            <a:schemeClr val="tx1"/>
          </a:solidFill>
          <a:latin typeface="Georgia" pitchFamily="18" charset="0"/>
          <a:ea typeface="Georgia" pitchFamily="18" charset="0"/>
          <a:cs typeface="Georgia" pitchFamily="18" charset="0"/>
        </a:defRPr>
      </a:lvl6pPr>
      <a:lvl7pPr marL="914400" algn="ctr" defTabSz="898525" rtl="0" fontAlgn="base">
        <a:spcBef>
          <a:spcPct val="0"/>
        </a:spcBef>
        <a:spcAft>
          <a:spcPct val="0"/>
        </a:spcAft>
        <a:defRPr sz="3900" b="1">
          <a:solidFill>
            <a:schemeClr val="tx1"/>
          </a:solidFill>
          <a:latin typeface="Georgia" pitchFamily="18" charset="0"/>
          <a:ea typeface="Georgia" pitchFamily="18" charset="0"/>
          <a:cs typeface="Georgia" pitchFamily="18" charset="0"/>
        </a:defRPr>
      </a:lvl7pPr>
      <a:lvl8pPr marL="1371600" algn="ctr" defTabSz="898525" rtl="0" fontAlgn="base">
        <a:spcBef>
          <a:spcPct val="0"/>
        </a:spcBef>
        <a:spcAft>
          <a:spcPct val="0"/>
        </a:spcAft>
        <a:defRPr sz="3900" b="1">
          <a:solidFill>
            <a:schemeClr val="tx1"/>
          </a:solidFill>
          <a:latin typeface="Georgia" pitchFamily="18" charset="0"/>
          <a:ea typeface="Georgia" pitchFamily="18" charset="0"/>
          <a:cs typeface="Georgia" pitchFamily="18" charset="0"/>
        </a:defRPr>
      </a:lvl8pPr>
      <a:lvl9pPr marL="1828800" algn="ctr" defTabSz="898525" rtl="0" fontAlgn="base">
        <a:spcBef>
          <a:spcPct val="0"/>
        </a:spcBef>
        <a:spcAft>
          <a:spcPct val="0"/>
        </a:spcAft>
        <a:defRPr sz="3900" b="1">
          <a:solidFill>
            <a:schemeClr val="tx1"/>
          </a:solidFill>
          <a:latin typeface="Georgia" pitchFamily="18" charset="0"/>
          <a:ea typeface="Georgia" pitchFamily="18" charset="0"/>
          <a:cs typeface="Georgia" pitchFamily="18" charset="0"/>
        </a:defRPr>
      </a:lvl9pPr>
    </p:titleStyle>
    <p:bodyStyle>
      <a:lvl1pPr marL="336550" indent="-336550" algn="l" defTabSz="898525"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1pPr>
      <a:lvl2pPr marL="730250" indent="-279400" algn="l" defTabSz="898525"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mn-ea"/>
          <a:cs typeface="+mn-cs"/>
        </a:defRPr>
      </a:lvl2pPr>
      <a:lvl3pPr marL="1122363" indent="-223838" algn="l" defTabSz="898525"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3pPr>
      <a:lvl4pPr marL="1573213" indent="-223838" algn="l" defTabSz="898525"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4pPr>
      <a:lvl5pPr marL="2022475" indent="-223838" algn="l" defTabSz="898525"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5pPr>
      <a:lvl6pPr marL="2472279" indent="-224753" algn="l" defTabSz="899010" rtl="0" eaLnBrk="1" latinLnBrk="0" hangingPunct="1">
        <a:spcBef>
          <a:spcPct val="20000"/>
        </a:spcBef>
        <a:buFont typeface="Arial" pitchFamily="34" charset="0"/>
        <a:buChar char="•"/>
        <a:defRPr sz="1941" kern="1200">
          <a:solidFill>
            <a:schemeClr val="tx1"/>
          </a:solidFill>
          <a:latin typeface="+mn-lt"/>
          <a:ea typeface="+mn-ea"/>
          <a:cs typeface="+mn-cs"/>
        </a:defRPr>
      </a:lvl6pPr>
      <a:lvl7pPr marL="2921785" indent="-224753" algn="l" defTabSz="899010" rtl="0" eaLnBrk="1" latinLnBrk="0" hangingPunct="1">
        <a:spcBef>
          <a:spcPct val="20000"/>
        </a:spcBef>
        <a:buFont typeface="Arial" pitchFamily="34" charset="0"/>
        <a:buChar char="•"/>
        <a:defRPr sz="1941" kern="1200">
          <a:solidFill>
            <a:schemeClr val="tx1"/>
          </a:solidFill>
          <a:latin typeface="+mn-lt"/>
          <a:ea typeface="+mn-ea"/>
          <a:cs typeface="+mn-cs"/>
        </a:defRPr>
      </a:lvl7pPr>
      <a:lvl8pPr marL="3371290" indent="-224753" algn="l" defTabSz="899010" rtl="0" eaLnBrk="1" latinLnBrk="0" hangingPunct="1">
        <a:spcBef>
          <a:spcPct val="20000"/>
        </a:spcBef>
        <a:buFont typeface="Arial" pitchFamily="34" charset="0"/>
        <a:buChar char="•"/>
        <a:defRPr sz="1941" kern="1200">
          <a:solidFill>
            <a:schemeClr val="tx1"/>
          </a:solidFill>
          <a:latin typeface="+mn-lt"/>
          <a:ea typeface="+mn-ea"/>
          <a:cs typeface="+mn-cs"/>
        </a:defRPr>
      </a:lvl8pPr>
      <a:lvl9pPr marL="3820796" indent="-224753" algn="l" defTabSz="899010" rtl="0" eaLnBrk="1" latinLnBrk="0" hangingPunct="1">
        <a:spcBef>
          <a:spcPct val="20000"/>
        </a:spcBef>
        <a:buFont typeface="Arial" pitchFamily="34" charset="0"/>
        <a:buChar char="•"/>
        <a:defRPr sz="1941" kern="1200">
          <a:solidFill>
            <a:schemeClr val="tx1"/>
          </a:solidFill>
          <a:latin typeface="+mn-lt"/>
          <a:ea typeface="+mn-ea"/>
          <a:cs typeface="+mn-cs"/>
        </a:defRPr>
      </a:lvl9pPr>
    </p:bodyStyle>
    <p:otherStyle>
      <a:defPPr>
        <a:defRPr lang="en-US"/>
      </a:defPPr>
      <a:lvl1pPr marL="0" algn="l" defTabSz="899010" rtl="0" eaLnBrk="1" latinLnBrk="0" hangingPunct="1">
        <a:defRPr sz="1765" kern="1200">
          <a:solidFill>
            <a:schemeClr val="tx1"/>
          </a:solidFill>
          <a:latin typeface="+mn-lt"/>
          <a:ea typeface="+mn-ea"/>
          <a:cs typeface="+mn-cs"/>
        </a:defRPr>
      </a:lvl1pPr>
      <a:lvl2pPr marL="449505" algn="l" defTabSz="899010" rtl="0" eaLnBrk="1" latinLnBrk="0" hangingPunct="1">
        <a:defRPr sz="1765" kern="1200">
          <a:solidFill>
            <a:schemeClr val="tx1"/>
          </a:solidFill>
          <a:latin typeface="+mn-lt"/>
          <a:ea typeface="+mn-ea"/>
          <a:cs typeface="+mn-cs"/>
        </a:defRPr>
      </a:lvl2pPr>
      <a:lvl3pPr marL="899010" algn="l" defTabSz="899010" rtl="0" eaLnBrk="1" latinLnBrk="0" hangingPunct="1">
        <a:defRPr sz="1765" kern="1200">
          <a:solidFill>
            <a:schemeClr val="tx1"/>
          </a:solidFill>
          <a:latin typeface="+mn-lt"/>
          <a:ea typeface="+mn-ea"/>
          <a:cs typeface="+mn-cs"/>
        </a:defRPr>
      </a:lvl3pPr>
      <a:lvl4pPr marL="1348516" algn="l" defTabSz="899010" rtl="0" eaLnBrk="1" latinLnBrk="0" hangingPunct="1">
        <a:defRPr sz="1765" kern="1200">
          <a:solidFill>
            <a:schemeClr val="tx1"/>
          </a:solidFill>
          <a:latin typeface="+mn-lt"/>
          <a:ea typeface="+mn-ea"/>
          <a:cs typeface="+mn-cs"/>
        </a:defRPr>
      </a:lvl4pPr>
      <a:lvl5pPr marL="1798021" algn="l" defTabSz="899010" rtl="0" eaLnBrk="1" latinLnBrk="0" hangingPunct="1">
        <a:defRPr sz="1765" kern="1200">
          <a:solidFill>
            <a:schemeClr val="tx1"/>
          </a:solidFill>
          <a:latin typeface="+mn-lt"/>
          <a:ea typeface="+mn-ea"/>
          <a:cs typeface="+mn-cs"/>
        </a:defRPr>
      </a:lvl5pPr>
      <a:lvl6pPr marL="2247527" algn="l" defTabSz="899010" rtl="0" eaLnBrk="1" latinLnBrk="0" hangingPunct="1">
        <a:defRPr sz="1765" kern="1200">
          <a:solidFill>
            <a:schemeClr val="tx1"/>
          </a:solidFill>
          <a:latin typeface="+mn-lt"/>
          <a:ea typeface="+mn-ea"/>
          <a:cs typeface="+mn-cs"/>
        </a:defRPr>
      </a:lvl6pPr>
      <a:lvl7pPr marL="2697032" algn="l" defTabSz="899010" rtl="0" eaLnBrk="1" latinLnBrk="0" hangingPunct="1">
        <a:defRPr sz="1765" kern="1200">
          <a:solidFill>
            <a:schemeClr val="tx1"/>
          </a:solidFill>
          <a:latin typeface="+mn-lt"/>
          <a:ea typeface="+mn-ea"/>
          <a:cs typeface="+mn-cs"/>
        </a:defRPr>
      </a:lvl7pPr>
      <a:lvl8pPr marL="3146538" algn="l" defTabSz="899010" rtl="0" eaLnBrk="1" latinLnBrk="0" hangingPunct="1">
        <a:defRPr sz="1765" kern="1200">
          <a:solidFill>
            <a:schemeClr val="tx1"/>
          </a:solidFill>
          <a:latin typeface="+mn-lt"/>
          <a:ea typeface="+mn-ea"/>
          <a:cs typeface="+mn-cs"/>
        </a:defRPr>
      </a:lvl8pPr>
      <a:lvl9pPr marL="3596043" algn="l" defTabSz="899010"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9"/>
          <p:cNvSpPr>
            <a:spLocks noGrp="1"/>
          </p:cNvSpPr>
          <p:nvPr>
            <p:ph type="ctrTitle"/>
          </p:nvPr>
        </p:nvSpPr>
        <p:spPr>
          <a:xfrm>
            <a:off x="0" y="1349375"/>
            <a:ext cx="9144000" cy="1470025"/>
          </a:xfrm>
        </p:spPr>
        <p:txBody>
          <a:bodyPr/>
          <a:lstStyle/>
          <a:p>
            <a:pPr eaLnBrk="1" hangingPunct="1"/>
            <a:r>
              <a:rPr lang="en-PH" altLang="en-US" sz="4800" smtClean="0">
                <a:latin typeface="Georgia" panose="02040502050405020303" pitchFamily="18" charset="0"/>
                <a:cs typeface="Georgia" panose="02040502050405020303" pitchFamily="18" charset="0"/>
              </a:rPr>
              <a:t>STRUCTURE</a:t>
            </a:r>
            <a:endParaRPr lang="en-US" altLang="en-US" sz="4800" smtClean="0">
              <a:latin typeface="Georgia" panose="02040502050405020303" pitchFamily="18" charset="0"/>
              <a:cs typeface="Georgia" panose="02040502050405020303" pitchFamily="18" charset="0"/>
            </a:endParaRPr>
          </a:p>
        </p:txBody>
      </p:sp>
      <p:sp>
        <p:nvSpPr>
          <p:cNvPr id="12" name="Content Placeholder 11"/>
          <p:cNvSpPr>
            <a:spLocks noGrp="1"/>
          </p:cNvSpPr>
          <p:nvPr>
            <p:ph sz="quarter" idx="12"/>
          </p:nvPr>
        </p:nvSpPr>
        <p:spPr>
          <a:xfrm>
            <a:off x="2008188" y="5110163"/>
            <a:ext cx="5127625" cy="604837"/>
          </a:xfrm>
        </p:spPr>
        <p:txBody>
          <a:bodyPr/>
          <a:lstStyle/>
          <a:p>
            <a:pPr defTabSz="899010" eaLnBrk="1" fontAlgn="auto" hangingPunct="1">
              <a:spcAft>
                <a:spcPts val="0"/>
              </a:spcAft>
              <a:defRPr/>
            </a:pPr>
            <a:r>
              <a:rPr lang="en-US" sz="3177" dirty="0" smtClean="0">
                <a:solidFill>
                  <a:srgbClr val="FF0000"/>
                </a:solidFill>
              </a:rPr>
              <a:t>&lt;&lt;professor&gt;&gt;</a:t>
            </a:r>
            <a:endParaRPr lang="en-US" sz="3177" dirty="0">
              <a:solidFill>
                <a:srgbClr val="FF0000"/>
              </a:solidFill>
            </a:endParaRPr>
          </a:p>
        </p:txBody>
      </p:sp>
      <p:sp>
        <p:nvSpPr>
          <p:cNvPr id="6148" name="Rectangle 3"/>
          <p:cNvSpPr>
            <a:spLocks noGrp="1" noChangeArrowheads="1"/>
          </p:cNvSpPr>
          <p:nvPr>
            <p:ph type="subTitle" idx="1"/>
          </p:nvPr>
        </p:nvSpPr>
        <p:spPr bwMode="auto">
          <a:xfrm>
            <a:off x="0" y="3298825"/>
            <a:ext cx="91440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lnSpc>
                <a:spcPct val="90000"/>
              </a:lnSpc>
            </a:pPr>
            <a:r>
              <a:rPr lang="en-US" altLang="en-US" sz="3200" smtClean="0">
                <a:solidFill>
                  <a:srgbClr val="FF0000"/>
                </a:solidFill>
                <a:latin typeface="Georgia" panose="02040502050405020303" pitchFamily="18" charset="0"/>
                <a:ea typeface="Georgia" panose="02040502050405020303" pitchFamily="18" charset="0"/>
                <a:cs typeface="Georgia" panose="02040502050405020303" pitchFamily="18" charset="0"/>
              </a:rPr>
              <a:t>EPROG</a:t>
            </a:r>
          </a:p>
          <a:p>
            <a:pPr eaLnBrk="1" hangingPunct="1">
              <a:lnSpc>
                <a:spcPct val="90000"/>
              </a:lnSpc>
            </a:pPr>
            <a:r>
              <a:rPr lang="en-US" altLang="en-US" sz="2700" smtClean="0">
                <a:latin typeface="Georgia" panose="02040502050405020303" pitchFamily="18" charset="0"/>
                <a:ea typeface="Georgia" panose="02040502050405020303" pitchFamily="18" charset="0"/>
                <a:cs typeface="Georgia" panose="02040502050405020303" pitchFamily="18" charset="0"/>
              </a:rPr>
              <a:t>COMPUTER FUNDAMENTALS &amp; PROGRAMMING FOR ENGINEERING STUDENTS </a:t>
            </a:r>
            <a:br>
              <a:rPr lang="en-US" altLang="en-US" sz="2700" smtClean="0">
                <a:latin typeface="Georgia" panose="02040502050405020303" pitchFamily="18" charset="0"/>
                <a:ea typeface="Georgia" panose="02040502050405020303" pitchFamily="18" charset="0"/>
                <a:cs typeface="Georgia" panose="02040502050405020303" pitchFamily="18" charset="0"/>
              </a:rPr>
            </a:br>
            <a:endParaRPr lang="en-US" altLang="en-US" sz="2700" smtClean="0">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533400"/>
            <a:ext cx="9144000" cy="1143000"/>
          </a:xfrm>
        </p:spPr>
        <p:txBody>
          <a:bodyPr/>
          <a:lstStyle/>
          <a:p>
            <a:r>
              <a:rPr lang="en-US" altLang="en-US" sz="3600" smtClean="0">
                <a:solidFill>
                  <a:srgbClr val="006600"/>
                </a:solidFill>
                <a:latin typeface="Georgia" panose="02040502050405020303" pitchFamily="18" charset="0"/>
                <a:cs typeface="Georgia" panose="02040502050405020303" pitchFamily="18" charset="0"/>
              </a:rPr>
              <a:t>SAMPLE PROGRAM WITH STRUCTS</a:t>
            </a:r>
          </a:p>
        </p:txBody>
      </p:sp>
      <p:sp>
        <p:nvSpPr>
          <p:cNvPr id="70659" name="Rectangle 3"/>
          <p:cNvSpPr>
            <a:spLocks noGrp="1" noChangeArrowheads="1"/>
          </p:cNvSpPr>
          <p:nvPr>
            <p:ph type="body" idx="1"/>
          </p:nvPr>
        </p:nvSpPr>
        <p:spPr>
          <a:xfrm>
            <a:off x="228600" y="1447800"/>
            <a:ext cx="7772400" cy="4114800"/>
          </a:xfrm>
        </p:spPr>
        <p:txBody>
          <a:bodyPr/>
          <a:lstStyle/>
          <a:p>
            <a:pPr>
              <a:buFontTx/>
              <a:buNone/>
              <a:defRPr/>
            </a:pPr>
            <a:r>
              <a:rPr lang="en-US" sz="2600" dirty="0" err="1">
                <a:cs typeface="Times New Roman" pitchFamily="18" charset="0"/>
              </a:rPr>
              <a:t>int</a:t>
            </a:r>
            <a:r>
              <a:rPr lang="en-US" sz="2600" dirty="0">
                <a:cs typeface="Times New Roman" pitchFamily="18" charset="0"/>
              </a:rPr>
              <a:t> main ( )</a:t>
            </a:r>
          </a:p>
          <a:p>
            <a:pPr>
              <a:buFontTx/>
              <a:buNone/>
              <a:defRPr/>
            </a:pPr>
            <a:r>
              <a:rPr lang="en-US" sz="2600" dirty="0">
                <a:cs typeface="Times New Roman" pitchFamily="18" charset="0"/>
              </a:rPr>
              <a:t>{</a:t>
            </a:r>
          </a:p>
          <a:p>
            <a:pPr>
              <a:buFontTx/>
              <a:buNone/>
              <a:defRPr/>
            </a:pPr>
            <a:r>
              <a:rPr lang="en-US" sz="2600" dirty="0">
                <a:cs typeface="Times New Roman" pitchFamily="18" charset="0"/>
              </a:rPr>
              <a:t>   </a:t>
            </a:r>
            <a:r>
              <a:rPr lang="en-US" sz="2600" dirty="0" err="1">
                <a:cs typeface="Times New Roman" pitchFamily="18" charset="0"/>
              </a:rPr>
              <a:t>struct</a:t>
            </a:r>
            <a:r>
              <a:rPr lang="en-US" sz="2600" dirty="0">
                <a:cs typeface="Times New Roman" pitchFamily="18" charset="0"/>
              </a:rPr>
              <a:t> identity </a:t>
            </a:r>
            <a:r>
              <a:rPr lang="en-US" sz="2600" dirty="0" err="1">
                <a:cs typeface="Times New Roman" pitchFamily="18" charset="0"/>
              </a:rPr>
              <a:t>js</a:t>
            </a:r>
            <a:r>
              <a:rPr lang="en-US" sz="2600" dirty="0">
                <a:cs typeface="Times New Roman" pitchFamily="18" charset="0"/>
              </a:rPr>
              <a:t> = {"Joe Smith"}, *</a:t>
            </a:r>
            <a:r>
              <a:rPr lang="en-US" sz="2600" dirty="0" err="1">
                <a:cs typeface="Times New Roman" pitchFamily="18" charset="0"/>
              </a:rPr>
              <a:t>ptr</a:t>
            </a:r>
            <a:r>
              <a:rPr lang="en-US" sz="2600" dirty="0">
                <a:cs typeface="Times New Roman" pitchFamily="18" charset="0"/>
              </a:rPr>
              <a:t> = &amp;</a:t>
            </a:r>
            <a:r>
              <a:rPr lang="en-US" sz="2600" dirty="0" err="1">
                <a:cs typeface="Times New Roman" pitchFamily="18" charset="0"/>
              </a:rPr>
              <a:t>js</a:t>
            </a:r>
            <a:r>
              <a:rPr lang="en-US" sz="2600" dirty="0">
                <a:cs typeface="Times New Roman" pitchFamily="18" charset="0"/>
              </a:rPr>
              <a:t> ;</a:t>
            </a:r>
          </a:p>
          <a:p>
            <a:pPr>
              <a:buFontTx/>
              <a:buNone/>
              <a:defRPr/>
            </a:pPr>
            <a:endParaRPr lang="en-US" sz="1050" dirty="0">
              <a:cs typeface="Times New Roman" pitchFamily="18" charset="0"/>
            </a:endParaRPr>
          </a:p>
          <a:p>
            <a:pPr>
              <a:buFontTx/>
              <a:buNone/>
              <a:defRPr/>
            </a:pPr>
            <a:r>
              <a:rPr lang="en-US" sz="2600" dirty="0">
                <a:cs typeface="Times New Roman" pitchFamily="18" charset="0"/>
              </a:rPr>
              <a:t>   js.person.id = 123456789 ;</a:t>
            </a:r>
          </a:p>
          <a:p>
            <a:pPr>
              <a:buFontTx/>
              <a:buNone/>
              <a:defRPr/>
            </a:pPr>
            <a:r>
              <a:rPr lang="en-US" sz="2600" dirty="0">
                <a:cs typeface="Times New Roman" pitchFamily="18" charset="0"/>
              </a:rPr>
              <a:t>   </a:t>
            </a:r>
            <a:r>
              <a:rPr lang="en-US" sz="2600" dirty="0" err="1">
                <a:cs typeface="Times New Roman" pitchFamily="18" charset="0"/>
              </a:rPr>
              <a:t>js.person.gpa</a:t>
            </a:r>
            <a:r>
              <a:rPr lang="en-US" sz="2600" dirty="0">
                <a:cs typeface="Times New Roman" pitchFamily="18" charset="0"/>
              </a:rPr>
              <a:t> = 3.4 ;</a:t>
            </a:r>
          </a:p>
          <a:p>
            <a:pPr>
              <a:buFontTx/>
              <a:buNone/>
              <a:defRPr/>
            </a:pPr>
            <a:r>
              <a:rPr lang="en-US" sz="2600" dirty="0">
                <a:cs typeface="Times New Roman" pitchFamily="18" charset="0"/>
              </a:rPr>
              <a:t>   </a:t>
            </a:r>
            <a:r>
              <a:rPr lang="en-US" sz="2600" dirty="0" err="1">
                <a:cs typeface="Times New Roman" pitchFamily="18" charset="0"/>
              </a:rPr>
              <a:t>printf</a:t>
            </a:r>
            <a:r>
              <a:rPr lang="en-US" sz="2600" dirty="0">
                <a:cs typeface="Times New Roman" pitchFamily="18" charset="0"/>
              </a:rPr>
              <a:t> ("%s %ld %f\n", js.name, js.person.id, </a:t>
            </a:r>
          </a:p>
          <a:p>
            <a:pPr>
              <a:buFontTx/>
              <a:buNone/>
              <a:defRPr/>
            </a:pPr>
            <a:r>
              <a:rPr lang="en-US" sz="2600" dirty="0">
                <a:cs typeface="Times New Roman" pitchFamily="18" charset="0"/>
              </a:rPr>
              <a:t>		</a:t>
            </a:r>
            <a:r>
              <a:rPr lang="en-US" sz="2600" dirty="0" err="1">
                <a:cs typeface="Times New Roman" pitchFamily="18" charset="0"/>
              </a:rPr>
              <a:t>js.person.gpa</a:t>
            </a:r>
            <a:r>
              <a:rPr lang="en-US" sz="2600" dirty="0">
                <a:cs typeface="Times New Roman" pitchFamily="18" charset="0"/>
              </a:rPr>
              <a:t>) ;</a:t>
            </a:r>
          </a:p>
          <a:p>
            <a:pPr>
              <a:buFontTx/>
              <a:buNone/>
              <a:defRPr/>
            </a:pPr>
            <a:r>
              <a:rPr lang="en-US" sz="2600" dirty="0">
                <a:cs typeface="Times New Roman" pitchFamily="18" charset="0"/>
              </a:rPr>
              <a:t>   </a:t>
            </a:r>
            <a:r>
              <a:rPr lang="en-US" sz="2600" dirty="0" err="1">
                <a:cs typeface="Times New Roman" pitchFamily="18" charset="0"/>
              </a:rPr>
              <a:t>printf</a:t>
            </a:r>
            <a:r>
              <a:rPr lang="en-US" sz="2600" dirty="0">
                <a:cs typeface="Times New Roman" pitchFamily="18" charset="0"/>
              </a:rPr>
              <a:t> ("%s %ld %f\n", </a:t>
            </a:r>
            <a:r>
              <a:rPr lang="en-US" sz="2600" dirty="0" err="1">
                <a:cs typeface="Times New Roman" pitchFamily="18" charset="0"/>
              </a:rPr>
              <a:t>ptr</a:t>
            </a:r>
            <a:r>
              <a:rPr lang="en-US" sz="2600" dirty="0">
                <a:cs typeface="Times New Roman" pitchFamily="18" charset="0"/>
              </a:rPr>
              <a:t>-&gt;name, </a:t>
            </a:r>
            <a:r>
              <a:rPr lang="en-US" sz="2600" dirty="0" err="1">
                <a:cs typeface="Times New Roman" pitchFamily="18" charset="0"/>
              </a:rPr>
              <a:t>ptr</a:t>
            </a:r>
            <a:r>
              <a:rPr lang="en-US" sz="2600" dirty="0">
                <a:cs typeface="Times New Roman" pitchFamily="18" charset="0"/>
              </a:rPr>
              <a:t>-&gt;person.id,</a:t>
            </a:r>
          </a:p>
          <a:p>
            <a:pPr>
              <a:buFontTx/>
              <a:buNone/>
              <a:defRPr/>
            </a:pPr>
            <a:r>
              <a:rPr lang="en-US" sz="2600" dirty="0">
                <a:cs typeface="Times New Roman" pitchFamily="18" charset="0"/>
              </a:rPr>
              <a:t>		</a:t>
            </a:r>
            <a:r>
              <a:rPr lang="en-US" sz="2600" dirty="0" err="1">
                <a:cs typeface="Times New Roman" pitchFamily="18" charset="0"/>
              </a:rPr>
              <a:t>ptr</a:t>
            </a:r>
            <a:r>
              <a:rPr lang="en-US" sz="2600" dirty="0">
                <a:cs typeface="Times New Roman" pitchFamily="18" charset="0"/>
              </a:rPr>
              <a:t>-&gt;person.gpa) ;</a:t>
            </a:r>
          </a:p>
          <a:p>
            <a:pPr>
              <a:buFontTx/>
              <a:buNone/>
              <a:defRPr/>
            </a:pPr>
            <a:r>
              <a:rPr lang="en-US" sz="2600" dirty="0">
                <a:cs typeface="Times New Roman" pitchFamily="18" charset="0"/>
              </a:rPr>
              <a:t>}</a:t>
            </a:r>
            <a:r>
              <a:rPr lang="en-US" sz="2600" dirty="0"/>
              <a:t> </a:t>
            </a:r>
          </a:p>
        </p:txBody>
      </p:sp>
      <p:sp>
        <p:nvSpPr>
          <p:cNvPr id="6" name="Footer Placeholder 5"/>
          <p:cNvSpPr>
            <a:spLocks noGrp="1"/>
          </p:cNvSpPr>
          <p:nvPr>
            <p:ph type="ftr" sz="quarter" idx="10"/>
          </p:nvPr>
        </p:nvSpPr>
        <p:spPr/>
        <p:txBody>
          <a:bodyPr/>
          <a:lstStyle/>
          <a:p>
            <a:pPr>
              <a:defRPr/>
            </a:pPr>
            <a:r>
              <a:rPr lang="en-US"/>
              <a:t>Computer Science Department</a:t>
            </a:r>
            <a:endParaRPr lang="en-US" dirty="0"/>
          </a:p>
        </p:txBody>
      </p:sp>
    </p:spTree>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76200" y="852488"/>
            <a:ext cx="9220200" cy="708025"/>
          </a:xfrm>
          <a:prstGeom prst="rect">
            <a:avLst/>
          </a:prstGeom>
          <a:noFill/>
          <a:ln w="9525">
            <a:noFill/>
            <a:miter lim="800000"/>
            <a:headEnd/>
            <a:tailEnd/>
          </a:ln>
          <a:effectLst/>
        </p:spPr>
        <p:txBody>
          <a:bodyPr>
            <a:spAutoFit/>
          </a:bodyPr>
          <a:lstStyle/>
          <a:p>
            <a:pPr algn="ctr">
              <a:defRPr/>
            </a:pPr>
            <a:r>
              <a:rPr lang="en-US" sz="4000" b="1" dirty="0">
                <a:solidFill>
                  <a:srgbClr val="006600"/>
                </a:solidFill>
                <a:latin typeface="+mj-lt"/>
                <a:cs typeface="Arial" charset="0"/>
              </a:rPr>
              <a:t>EXAMPLES OF TWO ACCESSING MODES</a:t>
            </a:r>
          </a:p>
        </p:txBody>
      </p:sp>
      <p:sp>
        <p:nvSpPr>
          <p:cNvPr id="148483" name="Text Box 3"/>
          <p:cNvSpPr txBox="1">
            <a:spLocks noChangeArrowheads="1"/>
          </p:cNvSpPr>
          <p:nvPr/>
        </p:nvSpPr>
        <p:spPr bwMode="auto">
          <a:xfrm>
            <a:off x="381000" y="1571625"/>
            <a:ext cx="8488363" cy="4154488"/>
          </a:xfrm>
          <a:prstGeom prst="rect">
            <a:avLst/>
          </a:prstGeom>
          <a:noFill/>
          <a:ln w="9525">
            <a:noFill/>
            <a:miter lim="800000"/>
            <a:headEnd/>
            <a:tailEnd/>
          </a:ln>
          <a:effectLst/>
        </p:spPr>
        <p:txBody>
          <a:bodyPr wrap="none">
            <a:spAutoFit/>
          </a:bodyPr>
          <a:lstStyle/>
          <a:p>
            <a:pPr>
              <a:defRPr/>
            </a:pPr>
            <a:r>
              <a:rPr lang="en-US" sz="2400" b="1" dirty="0">
                <a:solidFill>
                  <a:srgbClr val="FF0000"/>
                </a:solidFill>
                <a:latin typeface="+mj-lt"/>
                <a:cs typeface="Arial" charset="0"/>
              </a:rPr>
              <a:t>DECLARATIONS AND ASSIGNMENTS</a:t>
            </a:r>
          </a:p>
          <a:p>
            <a:pPr>
              <a:defRPr/>
            </a:pPr>
            <a:r>
              <a:rPr lang="en-US" sz="2400" dirty="0" err="1">
                <a:solidFill>
                  <a:schemeClr val="tx1"/>
                </a:solidFill>
                <a:latin typeface="+mj-lt"/>
                <a:cs typeface="Arial" charset="0"/>
              </a:rPr>
              <a:t>struct</a:t>
            </a:r>
            <a:r>
              <a:rPr lang="en-US" sz="2400" dirty="0">
                <a:solidFill>
                  <a:schemeClr val="tx1"/>
                </a:solidFill>
                <a:latin typeface="+mj-lt"/>
                <a:cs typeface="Arial" charset="0"/>
              </a:rPr>
              <a:t> student temp, *p = &amp;temp;</a:t>
            </a:r>
          </a:p>
          <a:p>
            <a:pPr>
              <a:defRPr/>
            </a:pPr>
            <a:r>
              <a:rPr lang="en-US" sz="2400" dirty="0" err="1">
                <a:solidFill>
                  <a:schemeClr val="tx1"/>
                </a:solidFill>
                <a:latin typeface="+mj-lt"/>
                <a:cs typeface="Arial" charset="0"/>
              </a:rPr>
              <a:t>temp.grade</a:t>
            </a:r>
            <a:r>
              <a:rPr lang="en-US" sz="2400" dirty="0">
                <a:solidFill>
                  <a:schemeClr val="tx1"/>
                </a:solidFill>
                <a:latin typeface="+mj-lt"/>
                <a:cs typeface="Arial" charset="0"/>
              </a:rPr>
              <a:t> = ‘A’;</a:t>
            </a:r>
          </a:p>
          <a:p>
            <a:pPr>
              <a:defRPr/>
            </a:pPr>
            <a:r>
              <a:rPr lang="en-US" sz="2400" dirty="0" err="1">
                <a:solidFill>
                  <a:schemeClr val="tx1"/>
                </a:solidFill>
                <a:latin typeface="+mj-lt"/>
                <a:cs typeface="Arial" charset="0"/>
              </a:rPr>
              <a:t>temp.last_name</a:t>
            </a:r>
            <a:r>
              <a:rPr lang="en-US" sz="2400" dirty="0">
                <a:solidFill>
                  <a:schemeClr val="tx1"/>
                </a:solidFill>
                <a:latin typeface="+mj-lt"/>
                <a:cs typeface="Arial" charset="0"/>
              </a:rPr>
              <a:t> = “</a:t>
            </a:r>
            <a:r>
              <a:rPr lang="en-US" sz="2400" dirty="0" err="1">
                <a:solidFill>
                  <a:schemeClr val="tx1"/>
                </a:solidFill>
                <a:latin typeface="+mj-lt"/>
                <a:cs typeface="Arial" charset="0"/>
              </a:rPr>
              <a:t>Bushker</a:t>
            </a:r>
            <a:r>
              <a:rPr lang="en-US" sz="2400" dirty="0">
                <a:solidFill>
                  <a:schemeClr val="tx1"/>
                </a:solidFill>
                <a:latin typeface="+mj-lt"/>
                <a:cs typeface="Arial" charset="0"/>
              </a:rPr>
              <a:t>”;</a:t>
            </a:r>
          </a:p>
          <a:p>
            <a:pPr>
              <a:defRPr/>
            </a:pPr>
            <a:r>
              <a:rPr lang="en-US" sz="2400" dirty="0" err="1">
                <a:solidFill>
                  <a:schemeClr val="tx1"/>
                </a:solidFill>
                <a:latin typeface="+mj-lt"/>
                <a:cs typeface="Arial" charset="0"/>
              </a:rPr>
              <a:t>temp.student_id</a:t>
            </a:r>
            <a:r>
              <a:rPr lang="en-US" sz="2400" dirty="0">
                <a:solidFill>
                  <a:schemeClr val="tx1"/>
                </a:solidFill>
                <a:latin typeface="+mj-lt"/>
                <a:cs typeface="Arial" charset="0"/>
              </a:rPr>
              <a:t> = 590017;</a:t>
            </a:r>
          </a:p>
          <a:p>
            <a:pPr>
              <a:defRPr/>
            </a:pPr>
            <a:endParaRPr lang="en-US" sz="2400" dirty="0">
              <a:solidFill>
                <a:schemeClr val="tx1"/>
              </a:solidFill>
              <a:latin typeface="+mj-lt"/>
              <a:cs typeface="Arial" charset="0"/>
            </a:endParaRPr>
          </a:p>
          <a:p>
            <a:pPr>
              <a:defRPr/>
            </a:pPr>
            <a:r>
              <a:rPr lang="en-US" sz="2400" b="1" dirty="0">
                <a:solidFill>
                  <a:srgbClr val="FF0000"/>
                </a:solidFill>
                <a:latin typeface="+mj-lt"/>
                <a:cs typeface="Arial" charset="0"/>
              </a:rPr>
              <a:t>EXPRESSION         EQUIVALENT EXPRESSION   CONCEPTUAL VALUE</a:t>
            </a:r>
          </a:p>
          <a:p>
            <a:pPr>
              <a:defRPr/>
            </a:pPr>
            <a:r>
              <a:rPr lang="en-US" sz="2400" dirty="0" err="1">
                <a:solidFill>
                  <a:schemeClr val="tx1"/>
                </a:solidFill>
                <a:latin typeface="+mj-lt"/>
                <a:cs typeface="Arial" charset="0"/>
              </a:rPr>
              <a:t>temp.grade</a:t>
            </a:r>
            <a:r>
              <a:rPr lang="en-US" sz="2400" dirty="0">
                <a:solidFill>
                  <a:schemeClr val="tx1"/>
                </a:solidFill>
                <a:latin typeface="+mj-lt"/>
                <a:cs typeface="Arial" charset="0"/>
              </a:rPr>
              <a:t>		p -&gt; grade		   	   A</a:t>
            </a:r>
          </a:p>
          <a:p>
            <a:pPr>
              <a:defRPr/>
            </a:pPr>
            <a:r>
              <a:rPr lang="en-US" sz="2400" dirty="0" err="1">
                <a:solidFill>
                  <a:schemeClr val="tx1"/>
                </a:solidFill>
                <a:latin typeface="+mj-lt"/>
                <a:cs typeface="Arial" charset="0"/>
              </a:rPr>
              <a:t>temp.last_name</a:t>
            </a:r>
            <a:r>
              <a:rPr lang="en-US" sz="2400" dirty="0">
                <a:solidFill>
                  <a:schemeClr val="tx1"/>
                </a:solidFill>
                <a:latin typeface="+mj-lt"/>
                <a:cs typeface="Arial" charset="0"/>
              </a:rPr>
              <a:t>	p -&gt; </a:t>
            </a:r>
            <a:r>
              <a:rPr lang="en-US" sz="2400" dirty="0" err="1">
                <a:solidFill>
                  <a:schemeClr val="tx1"/>
                </a:solidFill>
                <a:latin typeface="+mj-lt"/>
                <a:cs typeface="Arial" charset="0"/>
              </a:rPr>
              <a:t>last_name</a:t>
            </a:r>
            <a:r>
              <a:rPr lang="en-US" sz="2400" dirty="0">
                <a:solidFill>
                  <a:schemeClr val="tx1"/>
                </a:solidFill>
                <a:latin typeface="+mj-lt"/>
                <a:cs typeface="Arial" charset="0"/>
              </a:rPr>
              <a:t>		</a:t>
            </a:r>
            <a:r>
              <a:rPr lang="en-US" sz="2400" dirty="0" err="1">
                <a:solidFill>
                  <a:schemeClr val="tx1"/>
                </a:solidFill>
                <a:latin typeface="+mj-lt"/>
                <a:cs typeface="Arial" charset="0"/>
              </a:rPr>
              <a:t>Bushker</a:t>
            </a:r>
            <a:endParaRPr lang="en-US" sz="2400" dirty="0">
              <a:solidFill>
                <a:schemeClr val="tx1"/>
              </a:solidFill>
              <a:latin typeface="+mj-lt"/>
              <a:cs typeface="Arial" charset="0"/>
            </a:endParaRPr>
          </a:p>
          <a:p>
            <a:pPr>
              <a:defRPr/>
            </a:pPr>
            <a:r>
              <a:rPr lang="en-US" sz="2400" dirty="0" err="1">
                <a:solidFill>
                  <a:schemeClr val="tx1"/>
                </a:solidFill>
                <a:latin typeface="+mj-lt"/>
                <a:cs typeface="Arial" charset="0"/>
              </a:rPr>
              <a:t>temp.student_id</a:t>
            </a:r>
            <a:r>
              <a:rPr lang="en-US" sz="2400" dirty="0">
                <a:solidFill>
                  <a:schemeClr val="tx1"/>
                </a:solidFill>
                <a:latin typeface="+mj-lt"/>
                <a:cs typeface="Arial" charset="0"/>
              </a:rPr>
              <a:t>	p -&gt; </a:t>
            </a:r>
            <a:r>
              <a:rPr lang="en-US" sz="2400" dirty="0" err="1">
                <a:solidFill>
                  <a:schemeClr val="tx1"/>
                </a:solidFill>
                <a:latin typeface="+mj-lt"/>
                <a:cs typeface="Arial" charset="0"/>
              </a:rPr>
              <a:t>student_id</a:t>
            </a:r>
            <a:r>
              <a:rPr lang="en-US" sz="2400" dirty="0">
                <a:solidFill>
                  <a:schemeClr val="tx1"/>
                </a:solidFill>
                <a:latin typeface="+mj-lt"/>
                <a:cs typeface="Arial" charset="0"/>
              </a:rPr>
              <a:t>		590017</a:t>
            </a:r>
          </a:p>
          <a:p>
            <a:pPr>
              <a:defRPr/>
            </a:pPr>
            <a:r>
              <a:rPr lang="en-US" sz="2400" dirty="0">
                <a:solidFill>
                  <a:schemeClr val="tx1"/>
                </a:solidFill>
                <a:latin typeface="+mj-lt"/>
                <a:cs typeface="Arial" charset="0"/>
              </a:rPr>
              <a:t>(*p).</a:t>
            </a:r>
            <a:r>
              <a:rPr lang="en-US" sz="2400" dirty="0" err="1">
                <a:solidFill>
                  <a:schemeClr val="tx1"/>
                </a:solidFill>
                <a:latin typeface="+mj-lt"/>
                <a:cs typeface="Arial" charset="0"/>
              </a:rPr>
              <a:t>student_id</a:t>
            </a:r>
            <a:r>
              <a:rPr lang="en-US" sz="2400" dirty="0">
                <a:solidFill>
                  <a:schemeClr val="tx1"/>
                </a:solidFill>
                <a:latin typeface="+mj-lt"/>
                <a:cs typeface="Arial" charset="0"/>
              </a:rPr>
              <a:t>	p -&gt; </a:t>
            </a:r>
            <a:r>
              <a:rPr lang="en-US" sz="2400" dirty="0" err="1">
                <a:solidFill>
                  <a:schemeClr val="tx1"/>
                </a:solidFill>
                <a:latin typeface="+mj-lt"/>
                <a:cs typeface="Arial" charset="0"/>
              </a:rPr>
              <a:t>student_id</a:t>
            </a:r>
            <a:r>
              <a:rPr lang="en-US" sz="2400" dirty="0">
                <a:solidFill>
                  <a:schemeClr val="tx1"/>
                </a:solidFill>
                <a:latin typeface="+mj-lt"/>
                <a:cs typeface="Arial" charset="0"/>
              </a:rPr>
              <a:t>		590017</a:t>
            </a:r>
          </a:p>
        </p:txBody>
      </p:sp>
      <p:sp>
        <p:nvSpPr>
          <p:cNvPr id="4" name="Footer Placeholder 3"/>
          <p:cNvSpPr>
            <a:spLocks noGrp="1"/>
          </p:cNvSpPr>
          <p:nvPr>
            <p:ph type="ftr" sz="quarter" idx="10"/>
          </p:nvPr>
        </p:nvSpPr>
        <p:spPr/>
        <p:txBody>
          <a:bodyPr/>
          <a:lstStyle/>
          <a:p>
            <a:pPr>
              <a:defRPr/>
            </a:pPr>
            <a:r>
              <a:rPr lang="en-US"/>
              <a:t>Computer Science Department</a:t>
            </a:r>
            <a:endParaRPr lang="en-US" dirty="0"/>
          </a:p>
        </p:txBody>
      </p:sp>
    </p:spTree>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609600"/>
            <a:ext cx="8610600" cy="1143000"/>
          </a:xfrm>
        </p:spPr>
        <p:txBody>
          <a:bodyPr/>
          <a:lstStyle/>
          <a:p>
            <a:r>
              <a:rPr lang="en-US" altLang="en-US" sz="4000" smtClean="0">
                <a:solidFill>
                  <a:srgbClr val="006600"/>
                </a:solidFill>
                <a:latin typeface="Georgia" panose="02040502050405020303" pitchFamily="18" charset="0"/>
                <a:cs typeface="Times New Roman" panose="02020603050405020304" pitchFamily="18" charset="0"/>
              </a:rPr>
              <a:t>STRUCTURES (STRUCT)</a:t>
            </a:r>
            <a:r>
              <a:rPr lang="en-US" altLang="en-US" sz="4000" smtClean="0">
                <a:solidFill>
                  <a:srgbClr val="006600"/>
                </a:solidFill>
                <a:latin typeface="Georgia" panose="02040502050405020303" pitchFamily="18" charset="0"/>
                <a:cs typeface="Georgia" panose="02040502050405020303" pitchFamily="18" charset="0"/>
              </a:rPr>
              <a:t> </a:t>
            </a:r>
          </a:p>
        </p:txBody>
      </p:sp>
      <p:sp>
        <p:nvSpPr>
          <p:cNvPr id="7171" name="Rectangle 3"/>
          <p:cNvSpPr>
            <a:spLocks noGrp="1" noChangeArrowheads="1"/>
          </p:cNvSpPr>
          <p:nvPr>
            <p:ph type="body" idx="1"/>
          </p:nvPr>
        </p:nvSpPr>
        <p:spPr bwMode="auto">
          <a:xfrm>
            <a:off x="381000" y="1524000"/>
            <a:ext cx="8305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mtClean="0">
                <a:cs typeface="Times New Roman" panose="02020603050405020304" pitchFamily="18" charset="0"/>
              </a:rPr>
              <a:t>A </a:t>
            </a:r>
            <a:r>
              <a:rPr lang="en-US" altLang="en-US" i="1" smtClean="0">
                <a:solidFill>
                  <a:srgbClr val="FF0000"/>
                </a:solidFill>
                <a:cs typeface="Times New Roman" panose="02020603050405020304" pitchFamily="18" charset="0"/>
              </a:rPr>
              <a:t>struct</a:t>
            </a:r>
            <a:r>
              <a:rPr lang="en-US" altLang="en-US" smtClean="0">
                <a:cs typeface="Times New Roman" panose="02020603050405020304" pitchFamily="18" charset="0"/>
              </a:rPr>
              <a:t> is a derived data type composed of members that are each fundamental or derived data types.</a:t>
            </a:r>
          </a:p>
          <a:p>
            <a:pPr>
              <a:lnSpc>
                <a:spcPct val="90000"/>
              </a:lnSpc>
            </a:pPr>
            <a:endParaRPr lang="en-US" altLang="en-US" smtClean="0">
              <a:cs typeface="Times New Roman" panose="02020603050405020304" pitchFamily="18" charset="0"/>
            </a:endParaRPr>
          </a:p>
          <a:p>
            <a:pPr>
              <a:lnSpc>
                <a:spcPct val="90000"/>
              </a:lnSpc>
            </a:pPr>
            <a:r>
              <a:rPr lang="en-US" altLang="en-US" smtClean="0">
                <a:cs typeface="Times New Roman" panose="02020603050405020304" pitchFamily="18" charset="0"/>
              </a:rPr>
              <a:t>A single </a:t>
            </a:r>
            <a:r>
              <a:rPr lang="en-US" altLang="en-US" i="1" smtClean="0">
                <a:solidFill>
                  <a:srgbClr val="FF0000"/>
                </a:solidFill>
                <a:cs typeface="Times New Roman" panose="02020603050405020304" pitchFamily="18" charset="0"/>
              </a:rPr>
              <a:t>struct</a:t>
            </a:r>
            <a:r>
              <a:rPr lang="en-US" altLang="en-US" smtClean="0">
                <a:cs typeface="Times New Roman" panose="02020603050405020304" pitchFamily="18" charset="0"/>
              </a:rPr>
              <a:t> would store the data for one object.  An array of </a:t>
            </a:r>
            <a:r>
              <a:rPr lang="en-US" altLang="en-US" i="1" smtClean="0">
                <a:solidFill>
                  <a:srgbClr val="FF0000"/>
                </a:solidFill>
                <a:cs typeface="Times New Roman" panose="02020603050405020304" pitchFamily="18" charset="0"/>
              </a:rPr>
              <a:t>struct</a:t>
            </a:r>
            <a:r>
              <a:rPr lang="en-US" altLang="en-US" smtClean="0">
                <a:solidFill>
                  <a:srgbClr val="FF0000"/>
                </a:solidFill>
                <a:cs typeface="Times New Roman" panose="02020603050405020304" pitchFamily="18" charset="0"/>
              </a:rPr>
              <a:t>s</a:t>
            </a:r>
            <a:r>
              <a:rPr lang="en-US" altLang="en-US" smtClean="0">
                <a:cs typeface="Times New Roman" panose="02020603050405020304" pitchFamily="18" charset="0"/>
              </a:rPr>
              <a:t> would store the data for several objects.</a:t>
            </a:r>
          </a:p>
          <a:p>
            <a:pPr>
              <a:lnSpc>
                <a:spcPct val="90000"/>
              </a:lnSpc>
            </a:pPr>
            <a:endParaRPr lang="en-US" altLang="en-US" smtClean="0">
              <a:cs typeface="Times New Roman" panose="02020603050405020304" pitchFamily="18" charset="0"/>
            </a:endParaRPr>
          </a:p>
          <a:p>
            <a:pPr>
              <a:lnSpc>
                <a:spcPct val="90000"/>
              </a:lnSpc>
            </a:pPr>
            <a:r>
              <a:rPr lang="en-US" altLang="en-US" smtClean="0">
                <a:cs typeface="Times New Roman" panose="02020603050405020304" pitchFamily="18" charset="0"/>
              </a:rPr>
              <a:t>A </a:t>
            </a:r>
            <a:r>
              <a:rPr lang="en-US" altLang="en-US" i="1" smtClean="0">
                <a:solidFill>
                  <a:srgbClr val="FF0000"/>
                </a:solidFill>
                <a:cs typeface="Times New Roman" panose="02020603050405020304" pitchFamily="18" charset="0"/>
              </a:rPr>
              <a:t>struct</a:t>
            </a:r>
            <a:r>
              <a:rPr lang="en-US" altLang="en-US" smtClean="0">
                <a:cs typeface="Times New Roman" panose="02020603050405020304" pitchFamily="18" charset="0"/>
              </a:rPr>
              <a:t> can be defined in several ways as illustrated in the following examples:</a:t>
            </a:r>
          </a:p>
          <a:p>
            <a:pPr>
              <a:lnSpc>
                <a:spcPct val="90000"/>
              </a:lnSpc>
              <a:buFontTx/>
              <a:buNone/>
            </a:pPr>
            <a:r>
              <a:rPr lang="en-US" altLang="en-US" smtClean="0">
                <a:cs typeface="Times New Roman" panose="02020603050405020304" pitchFamily="18" charset="0"/>
              </a:rPr>
              <a:t> </a:t>
            </a:r>
          </a:p>
        </p:txBody>
      </p:sp>
      <p:sp>
        <p:nvSpPr>
          <p:cNvPr id="6" name="Footer Placeholder 5"/>
          <p:cNvSpPr>
            <a:spLocks noGrp="1"/>
          </p:cNvSpPr>
          <p:nvPr>
            <p:ph type="ftr" sz="quarter" idx="10"/>
          </p:nvPr>
        </p:nvSpPr>
        <p:spPr/>
        <p:txBody>
          <a:bodyPr/>
          <a:lstStyle/>
          <a:p>
            <a:pPr>
              <a:defRPr/>
            </a:pPr>
            <a:r>
              <a:rPr lang="en-US"/>
              <a:t>Computer Science Department</a:t>
            </a:r>
            <a:endParaRPr lang="en-US" dirty="0"/>
          </a:p>
        </p:txBody>
      </p:sp>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762000"/>
            <a:ext cx="8610600" cy="1143000"/>
          </a:xfrm>
        </p:spPr>
        <p:txBody>
          <a:bodyPr/>
          <a:lstStyle/>
          <a:p>
            <a:r>
              <a:rPr lang="en-US" altLang="en-US" sz="4000" smtClean="0">
                <a:solidFill>
                  <a:srgbClr val="006600"/>
                </a:solidFill>
                <a:latin typeface="Georgia" panose="02040502050405020303" pitchFamily="18" charset="0"/>
                <a:cs typeface="Georgia" panose="02040502050405020303" pitchFamily="18" charset="0"/>
              </a:rPr>
              <a:t>THE STRUCTURE TYPE</a:t>
            </a:r>
          </a:p>
        </p:txBody>
      </p:sp>
      <p:sp>
        <p:nvSpPr>
          <p:cNvPr id="8195" name="Rectangle 3"/>
          <p:cNvSpPr>
            <a:spLocks noGrp="1" noChangeArrowheads="1"/>
          </p:cNvSpPr>
          <p:nvPr>
            <p:ph type="body" idx="1"/>
          </p:nvPr>
        </p:nvSpPr>
        <p:spPr bwMode="auto">
          <a:xfrm>
            <a:off x="152400" y="1676400"/>
            <a:ext cx="8686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z="2800" smtClean="0"/>
              <a:t>The </a:t>
            </a:r>
            <a:r>
              <a:rPr lang="en-US" altLang="en-US" sz="2800" b="1" smtClean="0">
                <a:solidFill>
                  <a:srgbClr val="FF0000"/>
                </a:solidFill>
              </a:rPr>
              <a:t>structure type </a:t>
            </a:r>
            <a:r>
              <a:rPr lang="en-US" altLang="en-US" sz="2800" smtClean="0"/>
              <a:t>allows the programmer to </a:t>
            </a:r>
            <a:r>
              <a:rPr lang="en-US" altLang="en-US" sz="2800" smtClean="0">
                <a:solidFill>
                  <a:srgbClr val="002060"/>
                </a:solidFill>
              </a:rPr>
              <a:t>aggregate components into a single, named variable</a:t>
            </a:r>
            <a:r>
              <a:rPr lang="en-US" altLang="en-US" sz="2800" smtClean="0"/>
              <a:t>.</a:t>
            </a:r>
          </a:p>
          <a:p>
            <a:pPr lvl="1">
              <a:lnSpc>
                <a:spcPct val="90000"/>
              </a:lnSpc>
            </a:pPr>
            <a:r>
              <a:rPr lang="en-US" altLang="en-US" sz="2800" smtClean="0"/>
              <a:t>A structure has </a:t>
            </a:r>
            <a:r>
              <a:rPr lang="en-US" altLang="en-US" sz="2800" smtClean="0">
                <a:solidFill>
                  <a:srgbClr val="002060"/>
                </a:solidFill>
              </a:rPr>
              <a:t>components</a:t>
            </a:r>
            <a:r>
              <a:rPr lang="en-US" altLang="en-US" sz="2800" smtClean="0"/>
              <a:t> that </a:t>
            </a:r>
            <a:r>
              <a:rPr lang="en-US" altLang="en-US" sz="2800" smtClean="0">
                <a:solidFill>
                  <a:srgbClr val="002060"/>
                </a:solidFill>
              </a:rPr>
              <a:t>are individually named</a:t>
            </a:r>
            <a:r>
              <a:rPr lang="en-US" altLang="en-US" sz="2800" smtClean="0"/>
              <a:t>.</a:t>
            </a:r>
          </a:p>
          <a:p>
            <a:pPr lvl="2">
              <a:lnSpc>
                <a:spcPct val="90000"/>
              </a:lnSpc>
            </a:pPr>
            <a:r>
              <a:rPr lang="en-US" altLang="en-US" sz="2800" smtClean="0"/>
              <a:t>These components are called </a:t>
            </a:r>
            <a:r>
              <a:rPr lang="en-US" altLang="en-US" sz="2800" b="1" smtClean="0">
                <a:solidFill>
                  <a:srgbClr val="FF0000"/>
                </a:solidFill>
              </a:rPr>
              <a:t>members</a:t>
            </a:r>
            <a:r>
              <a:rPr lang="en-US" altLang="en-US" sz="2800" smtClean="0"/>
              <a:t>.</a:t>
            </a:r>
          </a:p>
          <a:p>
            <a:pPr lvl="1">
              <a:lnSpc>
                <a:spcPct val="90000"/>
              </a:lnSpc>
            </a:pPr>
            <a:r>
              <a:rPr lang="en-US" altLang="en-US" sz="2800" smtClean="0"/>
              <a:t>The members of a structure can be of various types.</a:t>
            </a:r>
          </a:p>
          <a:p>
            <a:pPr lvl="2">
              <a:lnSpc>
                <a:spcPct val="90000"/>
              </a:lnSpc>
            </a:pPr>
            <a:r>
              <a:rPr lang="en-US" altLang="en-US" sz="2800" smtClean="0"/>
              <a:t>This allows the programmer to create aggregates of data that are suitable for each specific problem.</a:t>
            </a:r>
          </a:p>
          <a:p>
            <a:pPr lvl="1">
              <a:lnSpc>
                <a:spcPct val="90000"/>
              </a:lnSpc>
            </a:pPr>
            <a:r>
              <a:rPr lang="en-US" altLang="en-US" sz="2800" smtClean="0"/>
              <a:t>Like arrays and pointers, structures are considered a </a:t>
            </a:r>
            <a:r>
              <a:rPr lang="en-US" altLang="en-US" sz="2800" smtClean="0">
                <a:solidFill>
                  <a:srgbClr val="002060"/>
                </a:solidFill>
              </a:rPr>
              <a:t>derived type</a:t>
            </a:r>
            <a:r>
              <a:rPr lang="en-US" altLang="en-US" sz="2800" smtClean="0"/>
              <a:t>.</a:t>
            </a:r>
          </a:p>
        </p:txBody>
      </p:sp>
      <p:sp>
        <p:nvSpPr>
          <p:cNvPr id="4" name="Footer Placeholder 3"/>
          <p:cNvSpPr>
            <a:spLocks noGrp="1"/>
          </p:cNvSpPr>
          <p:nvPr>
            <p:ph type="ftr" sz="quarter" idx="10"/>
          </p:nvPr>
        </p:nvSpPr>
        <p:spPr/>
        <p:txBody>
          <a:bodyPr/>
          <a:lstStyle/>
          <a:p>
            <a:pPr>
              <a:defRPr/>
            </a:pPr>
            <a:r>
              <a:rPr lang="en-US"/>
              <a:t>Computer Science Department</a:t>
            </a:r>
            <a:endParaRPr lang="en-US" dirty="0"/>
          </a:p>
        </p:txBody>
      </p:sp>
    </p:spTree>
  </p:cSld>
  <p:clrMapOvr>
    <a:masterClrMapping/>
  </p:clrMapOvr>
  <p:transition spd="slow"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1066800"/>
            <a:ext cx="9144000" cy="1143000"/>
          </a:xfrm>
        </p:spPr>
        <p:txBody>
          <a:bodyPr/>
          <a:lstStyle/>
          <a:p>
            <a:pPr>
              <a:lnSpc>
                <a:spcPct val="90000"/>
              </a:lnSpc>
            </a:pPr>
            <a:r>
              <a:rPr lang="en-US" altLang="en-US" sz="4000" smtClean="0">
                <a:solidFill>
                  <a:srgbClr val="006600"/>
                </a:solidFill>
                <a:latin typeface="Georgia" panose="02040502050405020303" pitchFamily="18" charset="0"/>
                <a:cs typeface="Georgia" panose="02040502050405020303" pitchFamily="18" charset="0"/>
              </a:rPr>
              <a:t>MEMBER AND STRUCTURE POINTER OPERATORS </a:t>
            </a:r>
            <a:br>
              <a:rPr lang="en-US" altLang="en-US" sz="4000" smtClean="0">
                <a:solidFill>
                  <a:srgbClr val="006600"/>
                </a:solidFill>
                <a:latin typeface="Georgia" panose="02040502050405020303" pitchFamily="18" charset="0"/>
                <a:cs typeface="Georgia" panose="02040502050405020303" pitchFamily="18" charset="0"/>
              </a:rPr>
            </a:br>
            <a:r>
              <a:rPr lang="en-US" altLang="en-US" sz="4000" smtClean="0">
                <a:solidFill>
                  <a:srgbClr val="006600"/>
                </a:solidFill>
                <a:latin typeface="Georgia" panose="02040502050405020303" pitchFamily="18" charset="0"/>
                <a:cs typeface="Georgia" panose="02040502050405020303" pitchFamily="18" charset="0"/>
              </a:rPr>
              <a:t>“.” AND “-&gt;”</a:t>
            </a:r>
          </a:p>
        </p:txBody>
      </p:sp>
      <p:sp>
        <p:nvSpPr>
          <p:cNvPr id="9219" name="Rectangle 3"/>
          <p:cNvSpPr>
            <a:spLocks noGrp="1" noChangeArrowheads="1"/>
          </p:cNvSpPr>
          <p:nvPr>
            <p:ph type="body" idx="1"/>
          </p:nvPr>
        </p:nvSpPr>
        <p:spPr bwMode="auto">
          <a:xfrm>
            <a:off x="685800" y="24384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200" smtClean="0"/>
              <a:t>Members of structures are accessed using either:</a:t>
            </a:r>
          </a:p>
          <a:p>
            <a:pPr lvl="1"/>
            <a:r>
              <a:rPr lang="en-US" altLang="en-US" sz="3200" smtClean="0"/>
              <a:t>the </a:t>
            </a:r>
            <a:r>
              <a:rPr lang="en-US" altLang="en-US" sz="3200" smtClean="0">
                <a:solidFill>
                  <a:srgbClr val="FF0000"/>
                </a:solidFill>
              </a:rPr>
              <a:t>member operator </a:t>
            </a:r>
            <a:r>
              <a:rPr lang="en-US" altLang="en-US" sz="3200" b="1" smtClean="0">
                <a:solidFill>
                  <a:srgbClr val="002060"/>
                </a:solidFill>
              </a:rPr>
              <a:t>.</a:t>
            </a:r>
            <a:r>
              <a:rPr lang="en-US" altLang="en-US" sz="3200" smtClean="0"/>
              <a:t> or</a:t>
            </a:r>
          </a:p>
          <a:p>
            <a:pPr lvl="1"/>
            <a:r>
              <a:rPr lang="en-US" altLang="en-US" sz="3200" smtClean="0"/>
              <a:t>the </a:t>
            </a:r>
            <a:r>
              <a:rPr lang="en-US" altLang="en-US" sz="3200" smtClean="0">
                <a:solidFill>
                  <a:srgbClr val="FF0000"/>
                </a:solidFill>
              </a:rPr>
              <a:t>structure pointer operator </a:t>
            </a:r>
            <a:r>
              <a:rPr lang="en-US" altLang="en-US" sz="3200" b="1" smtClean="0">
                <a:solidFill>
                  <a:srgbClr val="002060"/>
                </a:solidFill>
              </a:rPr>
              <a:t>-&gt;</a:t>
            </a:r>
          </a:p>
          <a:p>
            <a:r>
              <a:rPr lang="en-US" altLang="en-US" sz="3200" smtClean="0"/>
              <a:t>These operators along with </a:t>
            </a:r>
            <a:r>
              <a:rPr lang="en-US" altLang="en-US" sz="3200" b="1" smtClean="0">
                <a:solidFill>
                  <a:srgbClr val="002060"/>
                </a:solidFill>
              </a:rPr>
              <a:t>() </a:t>
            </a:r>
            <a:r>
              <a:rPr lang="en-US" altLang="en-US" sz="3200" smtClean="0"/>
              <a:t>and </a:t>
            </a:r>
            <a:r>
              <a:rPr lang="en-US" altLang="en-US" sz="3200" b="1" smtClean="0">
                <a:solidFill>
                  <a:srgbClr val="002060"/>
                </a:solidFill>
              </a:rPr>
              <a:t>[] </a:t>
            </a:r>
            <a:r>
              <a:rPr lang="en-US" altLang="en-US" sz="3200" smtClean="0"/>
              <a:t>have the highest precedence.</a:t>
            </a:r>
          </a:p>
        </p:txBody>
      </p:sp>
      <p:sp>
        <p:nvSpPr>
          <p:cNvPr id="4" name="Footer Placeholder 3"/>
          <p:cNvSpPr>
            <a:spLocks noGrp="1"/>
          </p:cNvSpPr>
          <p:nvPr>
            <p:ph type="ftr" sz="quarter" idx="10"/>
          </p:nvPr>
        </p:nvSpPr>
        <p:spPr/>
        <p:txBody>
          <a:bodyPr/>
          <a:lstStyle/>
          <a:p>
            <a:pPr>
              <a:defRPr/>
            </a:pPr>
            <a:r>
              <a:rPr lang="en-US"/>
              <a:t>Computer Science Department</a:t>
            </a:r>
            <a:endParaRPr lang="en-US" dirty="0"/>
          </a:p>
        </p:txBody>
      </p:sp>
    </p:spTree>
  </p:cSld>
  <p:clrMapOvr>
    <a:masterClrMapping/>
  </p:clrMapOvr>
  <p:transition spd="slow"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457200"/>
            <a:ext cx="9144000" cy="1143000"/>
          </a:xfrm>
        </p:spPr>
        <p:txBody>
          <a:bodyPr/>
          <a:lstStyle/>
          <a:p>
            <a:r>
              <a:rPr lang="en-US" altLang="en-US" sz="3500" smtClean="0">
                <a:solidFill>
                  <a:srgbClr val="006600"/>
                </a:solidFill>
                <a:latin typeface="Georgia" panose="02040502050405020303" pitchFamily="18" charset="0"/>
                <a:cs typeface="Times New Roman" panose="02020603050405020304" pitchFamily="18" charset="0"/>
              </a:rPr>
              <a:t>DECLARING STRUCTURES (STRUCT)</a:t>
            </a:r>
            <a:endParaRPr lang="en-US" altLang="en-US" sz="3500" smtClean="0">
              <a:solidFill>
                <a:srgbClr val="006600"/>
              </a:solidFill>
              <a:latin typeface="Georgia" panose="02040502050405020303" pitchFamily="18" charset="0"/>
              <a:cs typeface="Georgia" panose="02040502050405020303" pitchFamily="18" charset="0"/>
            </a:endParaRPr>
          </a:p>
        </p:txBody>
      </p:sp>
      <p:sp>
        <p:nvSpPr>
          <p:cNvPr id="65539" name="Rectangle 3"/>
          <p:cNvSpPr>
            <a:spLocks noGrp="1" noChangeArrowheads="1"/>
          </p:cNvSpPr>
          <p:nvPr>
            <p:ph type="body" idx="1"/>
          </p:nvPr>
        </p:nvSpPr>
        <p:spPr>
          <a:xfrm>
            <a:off x="5135563" y="1603375"/>
            <a:ext cx="3322637" cy="4476750"/>
          </a:xfrm>
        </p:spPr>
        <p:txBody>
          <a:bodyPr/>
          <a:lstStyle/>
          <a:p>
            <a:pPr>
              <a:lnSpc>
                <a:spcPct val="90000"/>
              </a:lnSpc>
              <a:buFontTx/>
              <a:buNone/>
              <a:defRPr/>
            </a:pPr>
            <a:r>
              <a:rPr lang="en-US" sz="2800" b="1" dirty="0" smtClean="0">
                <a:solidFill>
                  <a:srgbClr val="FF0000"/>
                </a:solidFill>
                <a:latin typeface="+mj-lt"/>
                <a:cs typeface="Times New Roman" pitchFamily="18" charset="0"/>
                <a:sym typeface="Symbol" pitchFamily="18" charset="2"/>
              </a:rPr>
              <a:t>RESERVES SPACE</a:t>
            </a:r>
          </a:p>
          <a:p>
            <a:pPr>
              <a:lnSpc>
                <a:spcPct val="90000"/>
              </a:lnSpc>
              <a:buFontTx/>
              <a:buNone/>
              <a:defRPr/>
            </a:pPr>
            <a:r>
              <a:rPr lang="en-US" sz="2800" b="1" dirty="0" err="1" smtClean="0">
                <a:solidFill>
                  <a:srgbClr val="002060"/>
                </a:solidFill>
                <a:latin typeface="+mj-lt"/>
                <a:cs typeface="Times New Roman" pitchFamily="18" charset="0"/>
                <a:sym typeface="Symbol" pitchFamily="18" charset="2"/>
              </a:rPr>
              <a:t>struct</a:t>
            </a:r>
            <a:r>
              <a:rPr lang="en-US" sz="2800" b="1" dirty="0" smtClean="0">
                <a:solidFill>
                  <a:srgbClr val="002060"/>
                </a:solidFill>
                <a:latin typeface="+mj-lt"/>
                <a:cs typeface="Times New Roman" pitchFamily="18" charset="0"/>
                <a:sym typeface="Symbol" pitchFamily="18" charset="2"/>
              </a:rPr>
              <a:t> </a:t>
            </a:r>
            <a:r>
              <a:rPr lang="en-US" sz="2800" dirty="0" err="1">
                <a:solidFill>
                  <a:srgbClr val="002060"/>
                </a:solidFill>
                <a:latin typeface="+mj-lt"/>
                <a:cs typeface="Times New Roman" pitchFamily="18" charset="0"/>
                <a:sym typeface="Symbol" pitchFamily="18" charset="2"/>
              </a:rPr>
              <a:t>my_example</a:t>
            </a:r>
            <a:endParaRPr lang="en-US" sz="2800" dirty="0">
              <a:solidFill>
                <a:srgbClr val="002060"/>
              </a:solidFill>
              <a:latin typeface="+mj-lt"/>
              <a:cs typeface="Times New Roman" pitchFamily="18" charset="0"/>
              <a:sym typeface="Symbol" pitchFamily="18" charset="2"/>
            </a:endParaRPr>
          </a:p>
          <a:p>
            <a:pPr>
              <a:lnSpc>
                <a:spcPct val="90000"/>
              </a:lnSpc>
              <a:buFontTx/>
              <a:buNone/>
              <a:defRPr/>
            </a:pPr>
            <a:r>
              <a:rPr lang="en-US" sz="2800" dirty="0">
                <a:solidFill>
                  <a:srgbClr val="002060"/>
                </a:solidFill>
                <a:latin typeface="+mj-lt"/>
                <a:cs typeface="Times New Roman" pitchFamily="18" charset="0"/>
                <a:sym typeface="Symbol" pitchFamily="18" charset="2"/>
              </a:rPr>
              <a:t>{</a:t>
            </a:r>
          </a:p>
          <a:p>
            <a:pPr>
              <a:lnSpc>
                <a:spcPct val="90000"/>
              </a:lnSpc>
              <a:buFontTx/>
              <a:buNone/>
              <a:defRPr/>
            </a:pPr>
            <a:r>
              <a:rPr lang="en-US" sz="2800" dirty="0">
                <a:solidFill>
                  <a:srgbClr val="002060"/>
                </a:solidFill>
                <a:latin typeface="+mj-lt"/>
                <a:cs typeface="Times New Roman" pitchFamily="18" charset="0"/>
                <a:sym typeface="Symbol" pitchFamily="18" charset="2"/>
              </a:rPr>
              <a:t>	</a:t>
            </a:r>
            <a:r>
              <a:rPr lang="en-US" sz="2800" b="1" dirty="0" err="1">
                <a:solidFill>
                  <a:srgbClr val="002060"/>
                </a:solidFill>
                <a:latin typeface="+mj-lt"/>
                <a:cs typeface="Times New Roman" pitchFamily="18" charset="0"/>
                <a:sym typeface="Symbol" pitchFamily="18" charset="2"/>
              </a:rPr>
              <a:t>int</a:t>
            </a:r>
            <a:r>
              <a:rPr lang="en-US" sz="2800" dirty="0">
                <a:solidFill>
                  <a:srgbClr val="002060"/>
                </a:solidFill>
                <a:latin typeface="+mj-lt"/>
                <a:cs typeface="Times New Roman" pitchFamily="18" charset="0"/>
                <a:sym typeface="Symbol" pitchFamily="18" charset="2"/>
              </a:rPr>
              <a:t> label;</a:t>
            </a:r>
          </a:p>
          <a:p>
            <a:pPr>
              <a:lnSpc>
                <a:spcPct val="90000"/>
              </a:lnSpc>
              <a:buFontTx/>
              <a:buNone/>
              <a:defRPr/>
            </a:pPr>
            <a:r>
              <a:rPr lang="en-US" sz="2800" dirty="0">
                <a:solidFill>
                  <a:srgbClr val="002060"/>
                </a:solidFill>
                <a:latin typeface="+mj-lt"/>
                <a:cs typeface="Times New Roman" pitchFamily="18" charset="0"/>
                <a:sym typeface="Symbol" pitchFamily="18" charset="2"/>
              </a:rPr>
              <a:t>	</a:t>
            </a:r>
            <a:r>
              <a:rPr lang="en-US" sz="2800" b="1" dirty="0">
                <a:solidFill>
                  <a:srgbClr val="002060"/>
                </a:solidFill>
                <a:latin typeface="+mj-lt"/>
                <a:cs typeface="Times New Roman" pitchFamily="18" charset="0"/>
                <a:sym typeface="Symbol" pitchFamily="18" charset="2"/>
              </a:rPr>
              <a:t>char</a:t>
            </a:r>
            <a:r>
              <a:rPr lang="en-US" sz="2800" dirty="0">
                <a:solidFill>
                  <a:srgbClr val="002060"/>
                </a:solidFill>
                <a:latin typeface="+mj-lt"/>
                <a:cs typeface="Times New Roman" pitchFamily="18" charset="0"/>
                <a:sym typeface="Symbol" pitchFamily="18" charset="2"/>
              </a:rPr>
              <a:t> letter;</a:t>
            </a:r>
          </a:p>
          <a:p>
            <a:pPr>
              <a:lnSpc>
                <a:spcPct val="90000"/>
              </a:lnSpc>
              <a:buFontTx/>
              <a:buNone/>
              <a:defRPr/>
            </a:pPr>
            <a:r>
              <a:rPr lang="en-US" sz="2800" dirty="0">
                <a:solidFill>
                  <a:srgbClr val="002060"/>
                </a:solidFill>
                <a:latin typeface="+mj-lt"/>
                <a:cs typeface="Times New Roman" pitchFamily="18" charset="0"/>
                <a:sym typeface="Symbol" pitchFamily="18" charset="2"/>
              </a:rPr>
              <a:t>	</a:t>
            </a:r>
            <a:r>
              <a:rPr lang="en-US" sz="2800" b="1" dirty="0">
                <a:solidFill>
                  <a:srgbClr val="002060"/>
                </a:solidFill>
                <a:latin typeface="+mj-lt"/>
                <a:cs typeface="Times New Roman" pitchFamily="18" charset="0"/>
                <a:sym typeface="Symbol" pitchFamily="18" charset="2"/>
              </a:rPr>
              <a:t>char</a:t>
            </a:r>
            <a:r>
              <a:rPr lang="en-US" sz="2800" dirty="0">
                <a:solidFill>
                  <a:srgbClr val="002060"/>
                </a:solidFill>
                <a:latin typeface="+mj-lt"/>
                <a:cs typeface="Times New Roman" pitchFamily="18" charset="0"/>
                <a:sym typeface="Symbol" pitchFamily="18" charset="2"/>
              </a:rPr>
              <a:t> name[20];</a:t>
            </a:r>
          </a:p>
          <a:p>
            <a:pPr>
              <a:lnSpc>
                <a:spcPct val="90000"/>
              </a:lnSpc>
              <a:buFontTx/>
              <a:buNone/>
              <a:defRPr/>
            </a:pPr>
            <a:r>
              <a:rPr lang="en-US" sz="2800" dirty="0">
                <a:solidFill>
                  <a:srgbClr val="002060"/>
                </a:solidFill>
                <a:latin typeface="+mj-lt"/>
                <a:cs typeface="Times New Roman" pitchFamily="18" charset="0"/>
                <a:sym typeface="Symbol" pitchFamily="18" charset="2"/>
              </a:rPr>
              <a:t>} </a:t>
            </a:r>
            <a:r>
              <a:rPr lang="en-US" sz="2800" b="1" dirty="0" err="1">
                <a:solidFill>
                  <a:srgbClr val="002060"/>
                </a:solidFill>
                <a:latin typeface="+mj-lt"/>
                <a:cs typeface="Times New Roman" pitchFamily="18" charset="0"/>
                <a:sym typeface="Symbol" pitchFamily="18" charset="2"/>
              </a:rPr>
              <a:t>mystruct</a:t>
            </a:r>
            <a:r>
              <a:rPr lang="en-US" sz="2800" dirty="0">
                <a:solidFill>
                  <a:srgbClr val="002060"/>
                </a:solidFill>
                <a:latin typeface="+mj-lt"/>
                <a:cs typeface="Times New Roman" pitchFamily="18" charset="0"/>
                <a:sym typeface="Symbol" pitchFamily="18" charset="2"/>
              </a:rPr>
              <a:t> ; </a:t>
            </a:r>
          </a:p>
        </p:txBody>
      </p:sp>
      <p:sp>
        <p:nvSpPr>
          <p:cNvPr id="65540" name="Rectangle 4"/>
          <p:cNvSpPr>
            <a:spLocks noChangeArrowheads="1"/>
          </p:cNvSpPr>
          <p:nvPr/>
        </p:nvSpPr>
        <p:spPr bwMode="auto">
          <a:xfrm>
            <a:off x="304800" y="1574800"/>
            <a:ext cx="4408488" cy="4738688"/>
          </a:xfrm>
          <a:prstGeom prst="rect">
            <a:avLst/>
          </a:prstGeom>
          <a:noFill/>
          <a:ln w="9525">
            <a:noFill/>
            <a:miter lim="800000"/>
            <a:headEnd/>
            <a:tailEnd/>
          </a:ln>
          <a:effectLst/>
        </p:spPr>
        <p:txBody>
          <a:bodyPr/>
          <a:lstStyle/>
          <a:p>
            <a:pPr marL="342900" indent="-342900">
              <a:spcBef>
                <a:spcPct val="20000"/>
              </a:spcBef>
              <a:defRPr/>
            </a:pPr>
            <a:r>
              <a:rPr lang="en-US" b="1" dirty="0">
                <a:solidFill>
                  <a:srgbClr val="FF0000"/>
                </a:solidFill>
                <a:latin typeface="+mj-lt"/>
                <a:cs typeface="Times New Roman" pitchFamily="18" charset="0"/>
              </a:rPr>
              <a:t>DOES NOT RESERVE SPACE</a:t>
            </a:r>
          </a:p>
          <a:p>
            <a:pPr marL="342900" indent="-342900">
              <a:spcBef>
                <a:spcPct val="20000"/>
              </a:spcBef>
              <a:defRPr/>
            </a:pPr>
            <a:r>
              <a:rPr lang="en-US" b="1" dirty="0" err="1">
                <a:solidFill>
                  <a:srgbClr val="002060"/>
                </a:solidFill>
                <a:latin typeface="+mj-lt"/>
                <a:cs typeface="Times New Roman" pitchFamily="18" charset="0"/>
              </a:rPr>
              <a:t>struct</a:t>
            </a:r>
            <a:r>
              <a:rPr lang="en-US" dirty="0">
                <a:solidFill>
                  <a:srgbClr val="002060"/>
                </a:solidFill>
                <a:latin typeface="+mj-lt"/>
                <a:cs typeface="Times New Roman" pitchFamily="18" charset="0"/>
              </a:rPr>
              <a:t> </a:t>
            </a:r>
            <a:r>
              <a:rPr lang="en-US" dirty="0" err="1">
                <a:solidFill>
                  <a:srgbClr val="002060"/>
                </a:solidFill>
                <a:latin typeface="+mj-lt"/>
                <a:cs typeface="Times New Roman" pitchFamily="18" charset="0"/>
              </a:rPr>
              <a:t>my_example</a:t>
            </a:r>
            <a:r>
              <a:rPr lang="en-US" dirty="0">
                <a:solidFill>
                  <a:srgbClr val="002060"/>
                </a:solidFill>
                <a:latin typeface="+mj-lt"/>
                <a:cs typeface="Times New Roman" pitchFamily="18" charset="0"/>
              </a:rPr>
              <a:t>	</a:t>
            </a:r>
          </a:p>
          <a:p>
            <a:pPr marL="342900" indent="-342900">
              <a:spcBef>
                <a:spcPct val="20000"/>
              </a:spcBef>
              <a:defRPr/>
            </a:pPr>
            <a:r>
              <a:rPr lang="en-US" b="1" dirty="0">
                <a:solidFill>
                  <a:srgbClr val="002060"/>
                </a:solidFill>
                <a:latin typeface="+mj-lt"/>
                <a:cs typeface="Times New Roman" pitchFamily="18" charset="0"/>
              </a:rPr>
              <a:t>{</a:t>
            </a:r>
            <a:r>
              <a:rPr lang="en-US" dirty="0">
                <a:solidFill>
                  <a:srgbClr val="002060"/>
                </a:solidFill>
                <a:latin typeface="+mj-lt"/>
                <a:cs typeface="Times New Roman" pitchFamily="18" charset="0"/>
              </a:rPr>
              <a:t>				 </a:t>
            </a:r>
          </a:p>
          <a:p>
            <a:pPr marL="342900" indent="-342900">
              <a:spcBef>
                <a:spcPct val="20000"/>
              </a:spcBef>
              <a:defRPr/>
            </a:pPr>
            <a:r>
              <a:rPr lang="en-US" dirty="0">
                <a:solidFill>
                  <a:srgbClr val="002060"/>
                </a:solidFill>
                <a:latin typeface="+mj-lt"/>
                <a:cs typeface="Times New Roman" pitchFamily="18" charset="0"/>
              </a:rPr>
              <a:t>	</a:t>
            </a:r>
            <a:r>
              <a:rPr lang="en-US" b="1" dirty="0" err="1">
                <a:solidFill>
                  <a:srgbClr val="002060"/>
                </a:solidFill>
                <a:latin typeface="+mj-lt"/>
                <a:cs typeface="Times New Roman" pitchFamily="18" charset="0"/>
              </a:rPr>
              <a:t>int</a:t>
            </a:r>
            <a:r>
              <a:rPr lang="en-US" dirty="0">
                <a:solidFill>
                  <a:srgbClr val="002060"/>
                </a:solidFill>
                <a:latin typeface="+mj-lt"/>
                <a:cs typeface="Times New Roman" pitchFamily="18" charset="0"/>
              </a:rPr>
              <a:t> label</a:t>
            </a:r>
            <a:r>
              <a:rPr lang="en-US" b="1" dirty="0">
                <a:solidFill>
                  <a:srgbClr val="002060"/>
                </a:solidFill>
                <a:latin typeface="+mj-lt"/>
                <a:cs typeface="Times New Roman" pitchFamily="18" charset="0"/>
              </a:rPr>
              <a:t>;</a:t>
            </a:r>
          </a:p>
          <a:p>
            <a:pPr marL="342900" indent="-342900">
              <a:spcBef>
                <a:spcPct val="20000"/>
              </a:spcBef>
              <a:defRPr/>
            </a:pPr>
            <a:r>
              <a:rPr lang="en-US" dirty="0">
                <a:solidFill>
                  <a:srgbClr val="002060"/>
                </a:solidFill>
                <a:latin typeface="+mj-lt"/>
                <a:cs typeface="Times New Roman" pitchFamily="18" charset="0"/>
              </a:rPr>
              <a:t>    </a:t>
            </a:r>
            <a:r>
              <a:rPr lang="en-US" b="1" dirty="0">
                <a:solidFill>
                  <a:srgbClr val="002060"/>
                </a:solidFill>
                <a:latin typeface="+mj-lt"/>
                <a:cs typeface="Times New Roman" pitchFamily="18" charset="0"/>
              </a:rPr>
              <a:t>char</a:t>
            </a:r>
            <a:r>
              <a:rPr lang="en-US" dirty="0">
                <a:solidFill>
                  <a:srgbClr val="002060"/>
                </a:solidFill>
                <a:latin typeface="+mj-lt"/>
                <a:cs typeface="Times New Roman" pitchFamily="18" charset="0"/>
              </a:rPr>
              <a:t> letter</a:t>
            </a:r>
            <a:r>
              <a:rPr lang="en-US" b="1" dirty="0">
                <a:solidFill>
                  <a:srgbClr val="002060"/>
                </a:solidFill>
                <a:latin typeface="+mj-lt"/>
                <a:cs typeface="Times New Roman" pitchFamily="18" charset="0"/>
              </a:rPr>
              <a:t>;</a:t>
            </a:r>
          </a:p>
          <a:p>
            <a:pPr marL="342900" indent="-342900">
              <a:spcBef>
                <a:spcPct val="20000"/>
              </a:spcBef>
              <a:defRPr/>
            </a:pPr>
            <a:r>
              <a:rPr lang="en-US" dirty="0">
                <a:solidFill>
                  <a:srgbClr val="002060"/>
                </a:solidFill>
                <a:latin typeface="+mj-lt"/>
                <a:cs typeface="Times New Roman" pitchFamily="18" charset="0"/>
              </a:rPr>
              <a:t>	</a:t>
            </a:r>
            <a:r>
              <a:rPr lang="en-US" b="1" dirty="0">
                <a:solidFill>
                  <a:srgbClr val="002060"/>
                </a:solidFill>
                <a:latin typeface="+mj-lt"/>
                <a:cs typeface="Times New Roman" pitchFamily="18" charset="0"/>
              </a:rPr>
              <a:t>char</a:t>
            </a:r>
            <a:r>
              <a:rPr lang="en-US" dirty="0">
                <a:solidFill>
                  <a:srgbClr val="002060"/>
                </a:solidFill>
                <a:latin typeface="+mj-lt"/>
                <a:cs typeface="Times New Roman" pitchFamily="18" charset="0"/>
              </a:rPr>
              <a:t> name[20]</a:t>
            </a:r>
            <a:r>
              <a:rPr lang="en-US" b="1" dirty="0">
                <a:solidFill>
                  <a:srgbClr val="002060"/>
                </a:solidFill>
                <a:latin typeface="+mj-lt"/>
                <a:cs typeface="Times New Roman" pitchFamily="18" charset="0"/>
              </a:rPr>
              <a:t>;</a:t>
            </a:r>
          </a:p>
          <a:p>
            <a:pPr marL="342900" indent="-342900">
              <a:spcBef>
                <a:spcPct val="20000"/>
              </a:spcBef>
              <a:defRPr/>
            </a:pPr>
            <a:r>
              <a:rPr lang="en-US" b="1" dirty="0">
                <a:solidFill>
                  <a:srgbClr val="002060"/>
                </a:solidFill>
                <a:latin typeface="+mj-lt"/>
                <a:cs typeface="Times New Roman" pitchFamily="18" charset="0"/>
              </a:rPr>
              <a:t>}</a:t>
            </a:r>
            <a:r>
              <a:rPr lang="en-US" dirty="0">
                <a:solidFill>
                  <a:srgbClr val="002060"/>
                </a:solidFill>
                <a:latin typeface="+mj-lt"/>
                <a:cs typeface="Times New Roman" pitchFamily="18" charset="0"/>
              </a:rPr>
              <a:t> </a:t>
            </a:r>
            <a:r>
              <a:rPr lang="en-US" b="1" dirty="0">
                <a:solidFill>
                  <a:srgbClr val="002060"/>
                </a:solidFill>
                <a:latin typeface="+mj-lt"/>
                <a:cs typeface="Times New Roman" pitchFamily="18" charset="0"/>
              </a:rPr>
              <a:t>;</a:t>
            </a:r>
            <a:r>
              <a:rPr lang="en-US" dirty="0">
                <a:solidFill>
                  <a:srgbClr val="002060"/>
                </a:solidFill>
                <a:latin typeface="+mj-lt"/>
                <a:cs typeface="Times New Roman" pitchFamily="18" charset="0"/>
              </a:rPr>
              <a:t>	</a:t>
            </a:r>
            <a:r>
              <a:rPr lang="en-US" sz="2000" dirty="0">
                <a:solidFill>
                  <a:srgbClr val="002060"/>
                </a:solidFill>
                <a:latin typeface="+mj-lt"/>
                <a:cs typeface="Times New Roman" pitchFamily="18" charset="0"/>
              </a:rPr>
              <a:t>	</a:t>
            </a:r>
          </a:p>
          <a:p>
            <a:pPr marL="342900" indent="-342900">
              <a:lnSpc>
                <a:spcPct val="130000"/>
              </a:lnSpc>
              <a:spcBef>
                <a:spcPct val="20000"/>
              </a:spcBef>
              <a:defRPr/>
            </a:pPr>
            <a:r>
              <a:rPr lang="en-US" sz="2000" dirty="0">
                <a:solidFill>
                  <a:srgbClr val="002060"/>
                </a:solidFill>
                <a:latin typeface="+mj-lt"/>
                <a:cs typeface="Times New Roman" pitchFamily="18" charset="0"/>
              </a:rPr>
              <a:t>/* The name "</a:t>
            </a:r>
            <a:r>
              <a:rPr lang="en-US" sz="2000" dirty="0" err="1">
                <a:solidFill>
                  <a:srgbClr val="002060"/>
                </a:solidFill>
                <a:latin typeface="+mj-lt"/>
                <a:cs typeface="Times New Roman" pitchFamily="18" charset="0"/>
              </a:rPr>
              <a:t>my_example</a:t>
            </a:r>
            <a:r>
              <a:rPr lang="en-US" sz="2000" dirty="0">
                <a:solidFill>
                  <a:srgbClr val="002060"/>
                </a:solidFill>
                <a:latin typeface="+mj-lt"/>
                <a:cs typeface="Times New Roman" pitchFamily="18" charset="0"/>
              </a:rPr>
              <a:t>" is called a structure tag    */</a:t>
            </a:r>
            <a:r>
              <a:rPr lang="en-US" sz="2000" b="1" dirty="0">
                <a:solidFill>
                  <a:srgbClr val="002060"/>
                </a:solidFill>
                <a:latin typeface="+mj-lt"/>
                <a:cs typeface="Times New Roman" pitchFamily="18" charset="0"/>
              </a:rPr>
              <a:t>	</a:t>
            </a:r>
          </a:p>
        </p:txBody>
      </p:sp>
      <p:sp>
        <p:nvSpPr>
          <p:cNvPr id="10245" name="Rectangle 5"/>
          <p:cNvSpPr>
            <a:spLocks noChangeArrowheads="1"/>
          </p:cNvSpPr>
          <p:nvPr/>
        </p:nvSpPr>
        <p:spPr bwMode="auto">
          <a:xfrm>
            <a:off x="228600" y="1574800"/>
            <a:ext cx="8229600" cy="4476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1pPr>
            <a:lvl2pPr marL="742950" indent="-28575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2pPr>
            <a:lvl3pPr marL="11430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3pPr>
            <a:lvl4pPr marL="16002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4pPr>
            <a:lvl5pPr marL="2057400" indent="-228600" eaLnBrk="0" hangingPunct="0">
              <a:defRPr sz="2800">
                <a:solidFill>
                  <a:srgbClr val="FFFF00"/>
                </a:solidFill>
                <a:latin typeface="Arial" panose="020B0604020202020204" pitchFamily="34" charset="0"/>
                <a:cs typeface="Arial" panose="020B0604020202020204" pitchFamily="34" charset="0"/>
                <a:sym typeface="Symbol" panose="05050102010706020507" pitchFamily="18" charset="2"/>
              </a:defRPr>
            </a:lvl5pPr>
            <a:lvl6pPr marL="25146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6pPr>
            <a:lvl7pPr marL="29718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7pPr>
            <a:lvl8pPr marL="34290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8pPr>
            <a:lvl9pPr marL="3886200" indent="-228600" eaLnBrk="0" fontAlgn="base" hangingPunct="0">
              <a:spcBef>
                <a:spcPct val="0"/>
              </a:spcBef>
              <a:spcAft>
                <a:spcPct val="0"/>
              </a:spcAft>
              <a:defRPr sz="2800">
                <a:solidFill>
                  <a:srgbClr val="FFFF00"/>
                </a:solidFill>
                <a:latin typeface="Arial" panose="020B0604020202020204" pitchFamily="34" charset="0"/>
                <a:cs typeface="Arial" panose="020B0604020202020204" pitchFamily="34" charset="0"/>
                <a:sym typeface="Symbol" panose="05050102010706020507" pitchFamily="18" charset="2"/>
              </a:defRPr>
            </a:lvl9pPr>
          </a:lstStyle>
          <a:p>
            <a:pPr eaLnBrk="1" hangingPunct="1"/>
            <a:endParaRPr lang="en-US" altLang="en-US"/>
          </a:p>
        </p:txBody>
      </p:sp>
      <p:sp>
        <p:nvSpPr>
          <p:cNvPr id="65542" name="Line 6"/>
          <p:cNvSpPr>
            <a:spLocks noChangeShapeType="1"/>
          </p:cNvSpPr>
          <p:nvPr/>
        </p:nvSpPr>
        <p:spPr bwMode="auto">
          <a:xfrm flipH="1">
            <a:off x="4713288" y="1574800"/>
            <a:ext cx="46037" cy="4476750"/>
          </a:xfrm>
          <a:prstGeom prst="line">
            <a:avLst/>
          </a:prstGeom>
          <a:noFill/>
          <a:ln w="9525">
            <a:solidFill>
              <a:schemeClr val="tx1"/>
            </a:solidFill>
            <a:round/>
            <a:headEnd/>
            <a:tailEnd/>
          </a:ln>
          <a:effectLst/>
        </p:spPr>
        <p:txBody>
          <a:bodyPr wrap="none" anchor="ctr"/>
          <a:lstStyle/>
          <a:p>
            <a:pPr>
              <a:defRPr/>
            </a:pPr>
            <a:endParaRPr lang="en-US">
              <a:solidFill>
                <a:srgbClr val="002060"/>
              </a:solidFill>
              <a:latin typeface="+mj-lt"/>
              <a:cs typeface="Arial" charset="0"/>
            </a:endParaRPr>
          </a:p>
        </p:txBody>
      </p:sp>
      <p:sp>
        <p:nvSpPr>
          <p:cNvPr id="9" name="Footer Placeholder 8"/>
          <p:cNvSpPr>
            <a:spLocks noGrp="1"/>
          </p:cNvSpPr>
          <p:nvPr>
            <p:ph type="ftr" sz="quarter" idx="10"/>
          </p:nvPr>
        </p:nvSpPr>
        <p:spPr/>
        <p:txBody>
          <a:bodyPr/>
          <a:lstStyle/>
          <a:p>
            <a:pPr>
              <a:defRPr/>
            </a:pPr>
            <a:r>
              <a:rPr lang="en-US"/>
              <a:t>Computer Science Department</a:t>
            </a:r>
            <a:endParaRPr lang="en-US" dirty="0"/>
          </a:p>
        </p:txBody>
      </p:sp>
    </p:spTree>
  </p:cSld>
  <p:clrMapOvr>
    <a:masterClrMapping/>
  </p:clrMapOvr>
  <p:transition spd="slow"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762000"/>
            <a:ext cx="9144000" cy="457200"/>
          </a:xfrm>
        </p:spPr>
        <p:txBody>
          <a:bodyPr/>
          <a:lstStyle/>
          <a:p>
            <a:r>
              <a:rPr lang="en-US" altLang="en-US" sz="4000" smtClean="0">
                <a:solidFill>
                  <a:srgbClr val="006600"/>
                </a:solidFill>
                <a:latin typeface="Georgia" panose="02040502050405020303" pitchFamily="18" charset="0"/>
                <a:cs typeface="Georgia" panose="02040502050405020303" pitchFamily="18" charset="0"/>
              </a:rPr>
              <a:t>ACCESSING STRUCT MEMBERS</a:t>
            </a:r>
          </a:p>
        </p:txBody>
      </p:sp>
      <p:sp>
        <p:nvSpPr>
          <p:cNvPr id="11267" name="Rectangle 3"/>
          <p:cNvSpPr>
            <a:spLocks noGrp="1" noChangeArrowheads="1"/>
          </p:cNvSpPr>
          <p:nvPr>
            <p:ph type="body" idx="1"/>
          </p:nvPr>
        </p:nvSpPr>
        <p:spPr bwMode="auto">
          <a:xfrm>
            <a:off x="304800" y="1447800"/>
            <a:ext cx="8382000" cy="4476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600" smtClean="0">
                <a:cs typeface="Times New Roman" panose="02020603050405020304" pitchFamily="18" charset="0"/>
              </a:rPr>
              <a:t>Individual members of a </a:t>
            </a:r>
            <a:r>
              <a:rPr lang="en-US" altLang="en-US" sz="2600" i="1" smtClean="0">
                <a:solidFill>
                  <a:srgbClr val="FF0000"/>
                </a:solidFill>
                <a:cs typeface="Times New Roman" panose="02020603050405020304" pitchFamily="18" charset="0"/>
              </a:rPr>
              <a:t>struct</a:t>
            </a:r>
            <a:r>
              <a:rPr lang="en-US" altLang="en-US" sz="2600" smtClean="0">
                <a:cs typeface="Times New Roman" panose="02020603050405020304" pitchFamily="18" charset="0"/>
              </a:rPr>
              <a:t> variable may be accessed using the structure member operator (the dot, “.”):</a:t>
            </a:r>
          </a:p>
          <a:p>
            <a:pPr>
              <a:buFontTx/>
              <a:buNone/>
            </a:pPr>
            <a:r>
              <a:rPr lang="en-US" altLang="en-US" sz="2600" smtClean="0">
                <a:cs typeface="Times New Roman" panose="02020603050405020304" pitchFamily="18" charset="0"/>
              </a:rPr>
              <a:t> 	   	mystruct</a:t>
            </a:r>
            <a:r>
              <a:rPr lang="en-US" altLang="en-US" sz="2600" smtClean="0">
                <a:solidFill>
                  <a:srgbClr val="FF0000"/>
                </a:solidFill>
                <a:cs typeface="Times New Roman" panose="02020603050405020304" pitchFamily="18" charset="0"/>
              </a:rPr>
              <a:t>.</a:t>
            </a:r>
            <a:r>
              <a:rPr lang="en-US" altLang="en-US" sz="2600" smtClean="0">
                <a:cs typeface="Times New Roman" panose="02020603050405020304" pitchFamily="18" charset="0"/>
              </a:rPr>
              <a:t>letter ;</a:t>
            </a:r>
          </a:p>
          <a:p>
            <a:pPr>
              <a:buFontTx/>
              <a:buNone/>
            </a:pPr>
            <a:r>
              <a:rPr lang="en-US" altLang="en-US" sz="2600" smtClean="0">
                <a:cs typeface="Times New Roman" panose="02020603050405020304" pitchFamily="18" charset="0"/>
              </a:rPr>
              <a:t> Or , if a pointer to the </a:t>
            </a:r>
            <a:r>
              <a:rPr lang="en-US" altLang="en-US" sz="2600" i="1" smtClean="0">
                <a:solidFill>
                  <a:srgbClr val="FF0000"/>
                </a:solidFill>
                <a:cs typeface="Times New Roman" panose="02020603050405020304" pitchFamily="18" charset="0"/>
              </a:rPr>
              <a:t>struct</a:t>
            </a:r>
            <a:r>
              <a:rPr lang="en-US" altLang="en-US" sz="2600" smtClean="0">
                <a:solidFill>
                  <a:srgbClr val="FF0000"/>
                </a:solidFill>
                <a:cs typeface="Times New Roman" panose="02020603050405020304" pitchFamily="18" charset="0"/>
              </a:rPr>
              <a:t> </a:t>
            </a:r>
            <a:r>
              <a:rPr lang="en-US" altLang="en-US" sz="2600" smtClean="0">
                <a:cs typeface="Times New Roman" panose="02020603050405020304" pitchFamily="18" charset="0"/>
              </a:rPr>
              <a:t>has been declared</a:t>
            </a:r>
            <a:r>
              <a:rPr lang="en-US" altLang="en-US" sz="2600" b="1" smtClean="0">
                <a:solidFill>
                  <a:srgbClr val="FF0000"/>
                </a:solidFill>
                <a:cs typeface="Times New Roman" panose="02020603050405020304" pitchFamily="18" charset="0"/>
              </a:rPr>
              <a:t> and </a:t>
            </a:r>
            <a:r>
              <a:rPr lang="en-US" altLang="en-US" sz="2600" smtClean="0">
                <a:cs typeface="Times New Roman" panose="02020603050405020304" pitchFamily="18" charset="0"/>
              </a:rPr>
              <a:t>initialized</a:t>
            </a:r>
          </a:p>
          <a:p>
            <a:pPr>
              <a:buFontTx/>
              <a:buNone/>
            </a:pPr>
            <a:r>
              <a:rPr lang="en-US" altLang="en-US" sz="2600" smtClean="0">
                <a:cs typeface="Times New Roman" panose="02020603050405020304" pitchFamily="18" charset="0"/>
              </a:rPr>
              <a:t> 	   	Some_name   *myptr = &amp;mystruct ;</a:t>
            </a:r>
          </a:p>
          <a:p>
            <a:pPr>
              <a:buFontTx/>
              <a:buNone/>
            </a:pPr>
            <a:r>
              <a:rPr lang="en-US" altLang="en-US" sz="2600" smtClean="0">
                <a:cs typeface="Times New Roman" panose="02020603050405020304" pitchFamily="18" charset="0"/>
              </a:rPr>
              <a:t>     by using the structure pointer operator (the “-&gt;“):</a:t>
            </a:r>
          </a:p>
          <a:p>
            <a:pPr>
              <a:buFontTx/>
              <a:buNone/>
            </a:pPr>
            <a:r>
              <a:rPr lang="en-US" altLang="en-US" sz="2600" smtClean="0">
                <a:cs typeface="Times New Roman" panose="02020603050405020304" pitchFamily="18" charset="0"/>
              </a:rPr>
              <a:t> 	  	 myptr -&gt; letter ;</a:t>
            </a:r>
          </a:p>
          <a:p>
            <a:pPr>
              <a:buFontTx/>
              <a:buNone/>
            </a:pPr>
            <a:r>
              <a:rPr lang="en-US" altLang="en-US" sz="2600" smtClean="0">
                <a:cs typeface="Times New Roman" panose="02020603050405020304" pitchFamily="18" charset="0"/>
              </a:rPr>
              <a:t>    which could also be written as:</a:t>
            </a:r>
          </a:p>
          <a:p>
            <a:pPr>
              <a:buFontTx/>
              <a:buNone/>
            </a:pPr>
            <a:r>
              <a:rPr lang="en-US" altLang="en-US" sz="2600" smtClean="0">
                <a:cs typeface="Times New Roman" panose="02020603050405020304" pitchFamily="18" charset="0"/>
              </a:rPr>
              <a:t> 		   (*myptr)</a:t>
            </a:r>
            <a:r>
              <a:rPr lang="en-US" altLang="en-US" sz="2600" smtClean="0">
                <a:solidFill>
                  <a:srgbClr val="FF0000"/>
                </a:solidFill>
                <a:cs typeface="Times New Roman" panose="02020603050405020304" pitchFamily="18" charset="0"/>
              </a:rPr>
              <a:t>.</a:t>
            </a:r>
            <a:r>
              <a:rPr lang="en-US" altLang="en-US" sz="2600" smtClean="0">
                <a:cs typeface="Times New Roman" panose="02020603050405020304" pitchFamily="18" charset="0"/>
              </a:rPr>
              <a:t>letter ;</a:t>
            </a:r>
            <a:endParaRPr lang="en-US" altLang="en-US" sz="2600" smtClean="0"/>
          </a:p>
        </p:txBody>
      </p:sp>
      <p:sp>
        <p:nvSpPr>
          <p:cNvPr id="6" name="Footer Placeholder 5"/>
          <p:cNvSpPr>
            <a:spLocks noGrp="1"/>
          </p:cNvSpPr>
          <p:nvPr>
            <p:ph type="ftr" sz="quarter" idx="10"/>
          </p:nvPr>
        </p:nvSpPr>
        <p:spPr/>
        <p:txBody>
          <a:bodyPr/>
          <a:lstStyle/>
          <a:p>
            <a:pPr>
              <a:defRPr/>
            </a:pPr>
            <a:r>
              <a:rPr lang="en-US"/>
              <a:t>Computer Science Department</a:t>
            </a:r>
            <a:endParaRPr lang="en-US" dirty="0"/>
          </a:p>
        </p:txBody>
      </p:sp>
    </p:spTree>
  </p:cSld>
  <p:clrMapOvr>
    <a:masterClrMapping/>
  </p:clrMapOvr>
  <p:transition spd="slow"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762000"/>
            <a:ext cx="9144000" cy="1143000"/>
          </a:xfrm>
        </p:spPr>
        <p:txBody>
          <a:bodyPr/>
          <a:lstStyle/>
          <a:p>
            <a:r>
              <a:rPr lang="en-US" altLang="en-US" smtClean="0">
                <a:solidFill>
                  <a:srgbClr val="006600"/>
                </a:solidFill>
                <a:latin typeface="Georgia" panose="02040502050405020303" pitchFamily="18" charset="0"/>
                <a:cs typeface="Georgia" panose="02040502050405020303" pitchFamily="18" charset="0"/>
              </a:rPr>
              <a:t>UNIQUENESS OF </a:t>
            </a:r>
            <a:br>
              <a:rPr lang="en-US" altLang="en-US" smtClean="0">
                <a:solidFill>
                  <a:srgbClr val="006600"/>
                </a:solidFill>
                <a:latin typeface="Georgia" panose="02040502050405020303" pitchFamily="18" charset="0"/>
                <a:cs typeface="Georgia" panose="02040502050405020303" pitchFamily="18" charset="0"/>
              </a:rPr>
            </a:br>
            <a:r>
              <a:rPr lang="en-US" altLang="en-US" smtClean="0">
                <a:solidFill>
                  <a:srgbClr val="006600"/>
                </a:solidFill>
                <a:latin typeface="Georgia" panose="02040502050405020303" pitchFamily="18" charset="0"/>
                <a:cs typeface="Georgia" panose="02040502050405020303" pitchFamily="18" charset="0"/>
              </a:rPr>
              <a:t>MEMBER NAMES</a:t>
            </a:r>
          </a:p>
        </p:txBody>
      </p:sp>
      <p:sp>
        <p:nvSpPr>
          <p:cNvPr id="12291" name="Rectangle 3"/>
          <p:cNvSpPr>
            <a:spLocks noGrp="1" noChangeArrowheads="1"/>
          </p:cNvSpPr>
          <p:nvPr>
            <p:ph type="body" idx="1"/>
          </p:nvPr>
        </p:nvSpPr>
        <p:spPr bwMode="auto">
          <a:xfrm>
            <a:off x="381000" y="2362200"/>
            <a:ext cx="83820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000" smtClean="0"/>
              <a:t>A </a:t>
            </a:r>
            <a:r>
              <a:rPr lang="en-US" altLang="en-US" sz="3000" b="1" smtClean="0">
                <a:solidFill>
                  <a:srgbClr val="FF0000"/>
                </a:solidFill>
              </a:rPr>
              <a:t>member name </a:t>
            </a:r>
            <a:r>
              <a:rPr lang="en-US" altLang="en-US" sz="3000" smtClean="0"/>
              <a:t>must be </a:t>
            </a:r>
            <a:r>
              <a:rPr lang="en-US" altLang="en-US" sz="3000" smtClean="0">
                <a:solidFill>
                  <a:srgbClr val="002060"/>
                </a:solidFill>
              </a:rPr>
              <a:t>unique within a specified structure</a:t>
            </a:r>
            <a:r>
              <a:rPr lang="en-US" altLang="en-US" sz="3000" smtClean="0"/>
              <a:t>.</a:t>
            </a:r>
          </a:p>
          <a:p>
            <a:r>
              <a:rPr lang="en-US" altLang="en-US" sz="3000" smtClean="0"/>
              <a:t>Since the member must </a:t>
            </a:r>
            <a:r>
              <a:rPr lang="en-US" altLang="en-US" sz="3000" smtClean="0">
                <a:solidFill>
                  <a:srgbClr val="002060"/>
                </a:solidFill>
              </a:rPr>
              <a:t>always</a:t>
            </a:r>
            <a:r>
              <a:rPr lang="en-US" altLang="en-US" sz="3000" smtClean="0"/>
              <a:t> be prefaced or accessed through a unique structure variable identifier, there is </a:t>
            </a:r>
            <a:r>
              <a:rPr lang="en-US" altLang="en-US" sz="3000" smtClean="0">
                <a:solidFill>
                  <a:srgbClr val="002060"/>
                </a:solidFill>
              </a:rPr>
              <a:t>no confusion between members of different structures having the same name</a:t>
            </a:r>
            <a:r>
              <a:rPr lang="en-US" altLang="en-US" sz="3000" smtClean="0"/>
              <a:t>.</a:t>
            </a:r>
          </a:p>
        </p:txBody>
      </p:sp>
      <p:sp>
        <p:nvSpPr>
          <p:cNvPr id="4" name="Footer Placeholder 3"/>
          <p:cNvSpPr>
            <a:spLocks noGrp="1"/>
          </p:cNvSpPr>
          <p:nvPr>
            <p:ph type="ftr" sz="quarter" idx="10"/>
          </p:nvPr>
        </p:nvSpPr>
        <p:spPr/>
        <p:txBody>
          <a:bodyPr/>
          <a:lstStyle/>
          <a:p>
            <a:pPr>
              <a:defRPr/>
            </a:pPr>
            <a:r>
              <a:rPr lang="en-US"/>
              <a:t>Computer Science Department</a:t>
            </a:r>
            <a:endParaRPr lang="en-US" dirty="0"/>
          </a:p>
        </p:txBody>
      </p:sp>
    </p:spTree>
  </p:cSld>
  <p:clrMapOvr>
    <a:masterClrMapping/>
  </p:clrMapOvr>
  <p:transition spd="slow"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838200"/>
            <a:ext cx="8610600" cy="1143000"/>
          </a:xfrm>
        </p:spPr>
        <p:txBody>
          <a:bodyPr/>
          <a:lstStyle/>
          <a:p>
            <a:pPr>
              <a:lnSpc>
                <a:spcPct val="90000"/>
              </a:lnSpc>
            </a:pPr>
            <a:r>
              <a:rPr lang="en-US" altLang="en-US" sz="3800" smtClean="0">
                <a:solidFill>
                  <a:srgbClr val="006600"/>
                </a:solidFill>
                <a:latin typeface="Georgia" panose="02040502050405020303" pitchFamily="18" charset="0"/>
                <a:cs typeface="Georgia" panose="02040502050405020303" pitchFamily="18" charset="0"/>
              </a:rPr>
              <a:t>EXAMPLE OF </a:t>
            </a:r>
            <a:br>
              <a:rPr lang="en-US" altLang="en-US" sz="3800" smtClean="0">
                <a:solidFill>
                  <a:srgbClr val="006600"/>
                </a:solidFill>
                <a:latin typeface="Georgia" panose="02040502050405020303" pitchFamily="18" charset="0"/>
                <a:cs typeface="Georgia" panose="02040502050405020303" pitchFamily="18" charset="0"/>
              </a:rPr>
            </a:br>
            <a:r>
              <a:rPr lang="en-US" altLang="en-US" sz="3800" smtClean="0">
                <a:solidFill>
                  <a:srgbClr val="006600"/>
                </a:solidFill>
                <a:latin typeface="Georgia" panose="02040502050405020303" pitchFamily="18" charset="0"/>
                <a:cs typeface="Georgia" panose="02040502050405020303" pitchFamily="18" charset="0"/>
              </a:rPr>
              <a:t>SAME MEMBER NAMES</a:t>
            </a:r>
            <a:br>
              <a:rPr lang="en-US" altLang="en-US" sz="3800" smtClean="0">
                <a:solidFill>
                  <a:srgbClr val="006600"/>
                </a:solidFill>
                <a:latin typeface="Georgia" panose="02040502050405020303" pitchFamily="18" charset="0"/>
                <a:cs typeface="Georgia" panose="02040502050405020303" pitchFamily="18" charset="0"/>
              </a:rPr>
            </a:br>
            <a:r>
              <a:rPr lang="en-US" altLang="en-US" sz="3800" smtClean="0">
                <a:solidFill>
                  <a:srgbClr val="006600"/>
                </a:solidFill>
                <a:latin typeface="Georgia" panose="02040502050405020303" pitchFamily="18" charset="0"/>
                <a:cs typeface="Georgia" panose="02040502050405020303" pitchFamily="18" charset="0"/>
              </a:rPr>
              <a:t> IN DIFFERENT STRUCTURES</a:t>
            </a:r>
          </a:p>
        </p:txBody>
      </p:sp>
      <p:sp>
        <p:nvSpPr>
          <p:cNvPr id="13315" name="Rectangle 3"/>
          <p:cNvSpPr>
            <a:spLocks noGrp="1" noChangeArrowheads="1"/>
          </p:cNvSpPr>
          <p:nvPr>
            <p:ph type="body" idx="1"/>
          </p:nvPr>
        </p:nvSpPr>
        <p:spPr bwMode="auto">
          <a:xfrm>
            <a:off x="381000" y="19812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Monotype Sorts" pitchFamily="2" charset="2"/>
              <a:buNone/>
            </a:pPr>
            <a:r>
              <a:rPr lang="en-US" altLang="en-US" sz="2400" smtClean="0"/>
              <a:t>		</a:t>
            </a:r>
            <a:r>
              <a:rPr lang="en-US" altLang="en-US" sz="2400" smtClean="0">
                <a:solidFill>
                  <a:srgbClr val="FF0000"/>
                </a:solidFill>
              </a:rPr>
              <a:t>struct</a:t>
            </a:r>
            <a:r>
              <a:rPr lang="en-US" altLang="en-US" sz="2400" smtClean="0"/>
              <a:t> fruit {</a:t>
            </a:r>
          </a:p>
          <a:p>
            <a:pPr>
              <a:lnSpc>
                <a:spcPct val="90000"/>
              </a:lnSpc>
              <a:buFont typeface="Monotype Sorts" pitchFamily="2" charset="2"/>
              <a:buNone/>
            </a:pPr>
            <a:r>
              <a:rPr lang="en-US" altLang="en-US" sz="2400" smtClean="0"/>
              <a:t>		   char  name[15];</a:t>
            </a:r>
          </a:p>
          <a:p>
            <a:pPr>
              <a:lnSpc>
                <a:spcPct val="90000"/>
              </a:lnSpc>
              <a:buFont typeface="Monotype Sorts" pitchFamily="2" charset="2"/>
              <a:buNone/>
            </a:pPr>
            <a:r>
              <a:rPr lang="en-US" altLang="en-US" sz="2400" smtClean="0"/>
              <a:t>		   int   calories;</a:t>
            </a:r>
          </a:p>
          <a:p>
            <a:pPr>
              <a:lnSpc>
                <a:spcPct val="90000"/>
              </a:lnSpc>
              <a:buFont typeface="Monotype Sorts" pitchFamily="2" charset="2"/>
              <a:buNone/>
            </a:pPr>
            <a:r>
              <a:rPr lang="en-US" altLang="en-US" sz="2400" smtClean="0"/>
              <a:t>		};	</a:t>
            </a:r>
          </a:p>
          <a:p>
            <a:pPr>
              <a:lnSpc>
                <a:spcPct val="90000"/>
              </a:lnSpc>
              <a:buFont typeface="Monotype Sorts" pitchFamily="2" charset="2"/>
              <a:buNone/>
            </a:pPr>
            <a:r>
              <a:rPr lang="en-US" altLang="en-US" sz="2400" smtClean="0"/>
              <a:t>		</a:t>
            </a:r>
            <a:r>
              <a:rPr lang="en-US" altLang="en-US" sz="2400" smtClean="0">
                <a:solidFill>
                  <a:srgbClr val="FF0000"/>
                </a:solidFill>
              </a:rPr>
              <a:t>struct</a:t>
            </a:r>
            <a:r>
              <a:rPr lang="en-US" altLang="en-US" sz="2400" smtClean="0"/>
              <a:t> vegetable {</a:t>
            </a:r>
          </a:p>
          <a:p>
            <a:pPr>
              <a:lnSpc>
                <a:spcPct val="90000"/>
              </a:lnSpc>
              <a:buFont typeface="Monotype Sorts" pitchFamily="2" charset="2"/>
              <a:buNone/>
            </a:pPr>
            <a:r>
              <a:rPr lang="en-US" altLang="en-US" sz="2400" smtClean="0"/>
              <a:t>		   char name[15];</a:t>
            </a:r>
          </a:p>
          <a:p>
            <a:pPr>
              <a:lnSpc>
                <a:spcPct val="90000"/>
              </a:lnSpc>
              <a:buFont typeface="Monotype Sorts" pitchFamily="2" charset="2"/>
              <a:buNone/>
            </a:pPr>
            <a:r>
              <a:rPr lang="en-US" altLang="en-US" sz="2400" smtClean="0"/>
              <a:t>		   int calories;</a:t>
            </a:r>
          </a:p>
          <a:p>
            <a:pPr>
              <a:lnSpc>
                <a:spcPct val="90000"/>
              </a:lnSpc>
              <a:buFont typeface="Monotype Sorts" pitchFamily="2" charset="2"/>
              <a:buNone/>
            </a:pPr>
            <a:r>
              <a:rPr lang="en-US" altLang="en-US" sz="2400" smtClean="0"/>
              <a:t>		}</a:t>
            </a:r>
          </a:p>
          <a:p>
            <a:pPr>
              <a:lnSpc>
                <a:spcPct val="90000"/>
              </a:lnSpc>
              <a:buFont typeface="Monotype Sorts" pitchFamily="2" charset="2"/>
              <a:buNone/>
            </a:pPr>
            <a:r>
              <a:rPr lang="en-US" altLang="en-US" sz="2400" smtClean="0"/>
              <a:t>		</a:t>
            </a:r>
            <a:r>
              <a:rPr lang="en-US" altLang="en-US" sz="2400" smtClean="0">
                <a:solidFill>
                  <a:srgbClr val="FF0000"/>
                </a:solidFill>
              </a:rPr>
              <a:t>struct fruit      a;</a:t>
            </a:r>
          </a:p>
          <a:p>
            <a:pPr>
              <a:lnSpc>
                <a:spcPct val="90000"/>
              </a:lnSpc>
              <a:buFont typeface="Monotype Sorts" pitchFamily="2" charset="2"/>
              <a:buNone/>
            </a:pPr>
            <a:r>
              <a:rPr lang="en-US" altLang="en-US" sz="2400" smtClean="0"/>
              <a:t>		</a:t>
            </a:r>
            <a:r>
              <a:rPr lang="en-US" altLang="en-US" sz="2400" smtClean="0">
                <a:solidFill>
                  <a:srgbClr val="FF0000"/>
                </a:solidFill>
              </a:rPr>
              <a:t>struct vegetable  b;</a:t>
            </a:r>
          </a:p>
          <a:p>
            <a:pPr>
              <a:lnSpc>
                <a:spcPct val="90000"/>
              </a:lnSpc>
              <a:buFont typeface="Monotype Sorts" pitchFamily="2" charset="2"/>
              <a:buNone/>
            </a:pPr>
            <a:r>
              <a:rPr lang="en-US" altLang="en-US" sz="2400" smtClean="0"/>
              <a:t>It can access </a:t>
            </a:r>
            <a:r>
              <a:rPr lang="en-US" altLang="en-US" sz="2400" smtClean="0">
                <a:solidFill>
                  <a:srgbClr val="002060"/>
                </a:solidFill>
              </a:rPr>
              <a:t>a.calories</a:t>
            </a:r>
            <a:r>
              <a:rPr lang="en-US" altLang="en-US" sz="2400" smtClean="0"/>
              <a:t> and </a:t>
            </a:r>
            <a:r>
              <a:rPr lang="en-US" altLang="en-US" sz="2400" smtClean="0">
                <a:solidFill>
                  <a:srgbClr val="002060"/>
                </a:solidFill>
              </a:rPr>
              <a:t>b.calories</a:t>
            </a:r>
            <a:r>
              <a:rPr lang="en-US" altLang="en-US" sz="2400" smtClean="0"/>
              <a:t> without ambiguity.</a:t>
            </a:r>
          </a:p>
        </p:txBody>
      </p:sp>
      <p:sp>
        <p:nvSpPr>
          <p:cNvPr id="4" name="Footer Placeholder 3"/>
          <p:cNvSpPr>
            <a:spLocks noGrp="1"/>
          </p:cNvSpPr>
          <p:nvPr>
            <p:ph type="ftr" sz="quarter" idx="10"/>
          </p:nvPr>
        </p:nvSpPr>
        <p:spPr/>
        <p:txBody>
          <a:bodyPr/>
          <a:lstStyle/>
          <a:p>
            <a:pPr>
              <a:defRPr/>
            </a:pPr>
            <a:r>
              <a:rPr lang="en-US"/>
              <a:t>Computer Science Department</a:t>
            </a:r>
            <a:endParaRPr lang="en-US" dirty="0"/>
          </a:p>
        </p:txBody>
      </p:sp>
    </p:spTree>
  </p:cSld>
  <p:clrMapOvr>
    <a:masterClrMapping/>
  </p:clrMapOvr>
  <p:transition spd="slow"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609600"/>
            <a:ext cx="9144000" cy="1143000"/>
          </a:xfrm>
        </p:spPr>
        <p:txBody>
          <a:bodyPr/>
          <a:lstStyle/>
          <a:p>
            <a:r>
              <a:rPr lang="en-US" altLang="en-US" sz="3600" smtClean="0">
                <a:solidFill>
                  <a:srgbClr val="006600"/>
                </a:solidFill>
                <a:latin typeface="Georgia" panose="02040502050405020303" pitchFamily="18" charset="0"/>
                <a:cs typeface="Georgia" panose="02040502050405020303" pitchFamily="18" charset="0"/>
              </a:rPr>
              <a:t>SAMPLE PROGRAM WITH STRUCTS</a:t>
            </a:r>
          </a:p>
        </p:txBody>
      </p:sp>
      <p:sp>
        <p:nvSpPr>
          <p:cNvPr id="14339" name="Rectangle 3"/>
          <p:cNvSpPr>
            <a:spLocks noGrp="1" noChangeArrowheads="1"/>
          </p:cNvSpPr>
          <p:nvPr>
            <p:ph type="body" idx="1"/>
          </p:nvPr>
        </p:nvSpPr>
        <p:spPr bwMode="auto">
          <a:xfrm>
            <a:off x="152400" y="1447800"/>
            <a:ext cx="8839200" cy="4549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buFontTx/>
              <a:buNone/>
            </a:pPr>
            <a:r>
              <a:rPr lang="en-US" altLang="en-US" sz="2600" smtClean="0">
                <a:solidFill>
                  <a:srgbClr val="FF0000"/>
                </a:solidFill>
                <a:cs typeface="Times New Roman" panose="02020603050405020304" pitchFamily="18" charset="0"/>
              </a:rPr>
              <a:t>/*</a:t>
            </a:r>
            <a:r>
              <a:rPr lang="en-US" altLang="en-US" sz="2600" smtClean="0">
                <a:cs typeface="Times New Roman" panose="02020603050405020304" pitchFamily="18" charset="0"/>
              </a:rPr>
              <a:t> This program illustrates creating structs and then declaring and using struct variables.  Note that struct personal is an included data type in struct "identity". </a:t>
            </a:r>
            <a:r>
              <a:rPr lang="en-US" altLang="en-US" sz="2600" smtClean="0">
                <a:solidFill>
                  <a:srgbClr val="FF0000"/>
                </a:solidFill>
                <a:cs typeface="Times New Roman" panose="02020603050405020304" pitchFamily="18" charset="0"/>
              </a:rPr>
              <a:t>*/</a:t>
            </a:r>
          </a:p>
          <a:p>
            <a:pPr>
              <a:lnSpc>
                <a:spcPct val="80000"/>
              </a:lnSpc>
              <a:buFontTx/>
              <a:buNone/>
            </a:pPr>
            <a:r>
              <a:rPr lang="en-US" altLang="en-US" sz="2600" smtClean="0">
                <a:cs typeface="Times New Roman" panose="02020603050405020304" pitchFamily="18" charset="0"/>
              </a:rPr>
              <a:t>#include &lt;stdio.h&gt; </a:t>
            </a:r>
          </a:p>
          <a:p>
            <a:pPr>
              <a:lnSpc>
                <a:spcPct val="80000"/>
              </a:lnSpc>
              <a:buFontTx/>
              <a:buNone/>
            </a:pPr>
            <a:r>
              <a:rPr lang="en-US" altLang="en-US" sz="2600" smtClean="0">
                <a:cs typeface="Times New Roman" panose="02020603050405020304" pitchFamily="18" charset="0"/>
              </a:rPr>
              <a:t>struct personal  </a:t>
            </a:r>
            <a:r>
              <a:rPr lang="en-US" altLang="en-US" sz="2600" smtClean="0">
                <a:solidFill>
                  <a:srgbClr val="FF0000"/>
                </a:solidFill>
                <a:cs typeface="Times New Roman" panose="02020603050405020304" pitchFamily="18" charset="0"/>
              </a:rPr>
              <a:t>//Create a struct but don’t reserve space.</a:t>
            </a:r>
          </a:p>
          <a:p>
            <a:pPr>
              <a:lnSpc>
                <a:spcPct val="80000"/>
              </a:lnSpc>
              <a:buFontTx/>
              <a:buNone/>
            </a:pPr>
            <a:r>
              <a:rPr lang="en-US" altLang="en-US" sz="2600" smtClean="0">
                <a:cs typeface="Times New Roman" panose="02020603050405020304" pitchFamily="18" charset="0"/>
              </a:rPr>
              <a:t>  {  long id;</a:t>
            </a:r>
          </a:p>
          <a:p>
            <a:pPr>
              <a:lnSpc>
                <a:spcPct val="80000"/>
              </a:lnSpc>
              <a:buFontTx/>
              <a:buNone/>
            </a:pPr>
            <a:r>
              <a:rPr lang="en-US" altLang="en-US" sz="2600" smtClean="0">
                <a:cs typeface="Times New Roman" panose="02020603050405020304" pitchFamily="18" charset="0"/>
              </a:rPr>
              <a:t>     float gpa;</a:t>
            </a:r>
          </a:p>
          <a:p>
            <a:pPr>
              <a:lnSpc>
                <a:spcPct val="80000"/>
              </a:lnSpc>
              <a:buFontTx/>
              <a:buNone/>
            </a:pPr>
            <a:r>
              <a:rPr lang="en-US" altLang="en-US" sz="2600" smtClean="0">
                <a:cs typeface="Times New Roman" panose="02020603050405020304" pitchFamily="18" charset="0"/>
              </a:rPr>
              <a:t>  } ;</a:t>
            </a:r>
          </a:p>
          <a:p>
            <a:pPr>
              <a:lnSpc>
                <a:spcPct val="80000"/>
              </a:lnSpc>
              <a:buFontTx/>
              <a:buNone/>
            </a:pPr>
            <a:r>
              <a:rPr lang="en-US" altLang="en-US" sz="2600" smtClean="0">
                <a:cs typeface="Times New Roman" panose="02020603050405020304" pitchFamily="18" charset="0"/>
              </a:rPr>
              <a:t>struct identity    </a:t>
            </a:r>
            <a:r>
              <a:rPr lang="en-US" altLang="en-US" sz="2600" smtClean="0">
                <a:solidFill>
                  <a:srgbClr val="FF0000"/>
                </a:solidFill>
                <a:cs typeface="Times New Roman" panose="02020603050405020304" pitchFamily="18" charset="0"/>
              </a:rPr>
              <a:t>//Create a second struct that includes the first </a:t>
            </a:r>
            <a:r>
              <a:rPr lang="en-US" altLang="en-US" sz="2600" smtClean="0">
                <a:cs typeface="Times New Roman" panose="02020603050405020304" pitchFamily="18" charset="0"/>
              </a:rPr>
              <a:t>one.</a:t>
            </a:r>
          </a:p>
          <a:p>
            <a:pPr>
              <a:lnSpc>
                <a:spcPct val="80000"/>
              </a:lnSpc>
              <a:buFontTx/>
              <a:buNone/>
            </a:pPr>
            <a:r>
              <a:rPr lang="en-US" altLang="en-US" sz="2600" smtClean="0">
                <a:cs typeface="Times New Roman" panose="02020603050405020304" pitchFamily="18" charset="0"/>
              </a:rPr>
              <a:t> {  char name[30];</a:t>
            </a:r>
          </a:p>
          <a:p>
            <a:pPr>
              <a:lnSpc>
                <a:spcPct val="80000"/>
              </a:lnSpc>
              <a:buFontTx/>
              <a:buNone/>
            </a:pPr>
            <a:r>
              <a:rPr lang="en-US" altLang="en-US" sz="2600" smtClean="0">
                <a:cs typeface="Times New Roman" panose="02020603050405020304" pitchFamily="18" charset="0"/>
              </a:rPr>
              <a:t>     struct personal person;</a:t>
            </a:r>
          </a:p>
          <a:p>
            <a:pPr>
              <a:lnSpc>
                <a:spcPct val="80000"/>
              </a:lnSpc>
              <a:buFontTx/>
              <a:buNone/>
            </a:pPr>
            <a:r>
              <a:rPr lang="en-US" altLang="en-US" sz="2600" smtClean="0">
                <a:cs typeface="Times New Roman" panose="02020603050405020304" pitchFamily="18" charset="0"/>
              </a:rPr>
              <a:t> } ; </a:t>
            </a:r>
          </a:p>
        </p:txBody>
      </p:sp>
      <p:sp>
        <p:nvSpPr>
          <p:cNvPr id="6" name="Footer Placeholder 5"/>
          <p:cNvSpPr>
            <a:spLocks noGrp="1"/>
          </p:cNvSpPr>
          <p:nvPr>
            <p:ph type="ftr" sz="quarter" idx="10"/>
          </p:nvPr>
        </p:nvSpPr>
        <p:spPr/>
        <p:txBody>
          <a:bodyPr/>
          <a:lstStyle/>
          <a:p>
            <a:pPr>
              <a:defRPr/>
            </a:pPr>
            <a:r>
              <a:rPr lang="en-US"/>
              <a:t>Computer Science Department</a:t>
            </a:r>
            <a:endParaRPr lang="en-US" dirty="0"/>
          </a:p>
        </p:txBody>
      </p:sp>
    </p:spTree>
  </p:cSld>
  <p:clrMapOvr>
    <a:masterClrMapping/>
  </p:clrMapOvr>
  <p:transition spd="slow" advClick="0"/>
</p:sld>
</file>

<file path=ppt/theme/theme1.xml><?xml version="1.0" encoding="utf-8"?>
<a:theme xmlns:a="http://schemas.openxmlformats.org/drawingml/2006/main" name="NewIT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ewITETemplate" id="{64944BC3-CB25-4D98-925B-89007D4AB49E}" vid="{1735F35C-0F39-4299-9A16-A3910582C4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5842</TotalTime>
  <Words>847</Words>
  <Application>Microsoft Office PowerPoint</Application>
  <PresentationFormat>On-screen Show (4:3)</PresentationFormat>
  <Paragraphs>143</Paragraphs>
  <Slides>11</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9" baseType="lpstr">
      <vt:lpstr>Arial</vt:lpstr>
      <vt:lpstr>Symbol</vt:lpstr>
      <vt:lpstr>Georgia</vt:lpstr>
      <vt:lpstr>Calibri</vt:lpstr>
      <vt:lpstr>Times New Roman</vt:lpstr>
      <vt:lpstr>Monotype Sorts</vt:lpstr>
      <vt:lpstr>NewITETemplate</vt:lpstr>
      <vt:lpstr>STRUCTURE</vt:lpstr>
      <vt:lpstr>STRUCTURES (STRUCT) </vt:lpstr>
      <vt:lpstr>THE STRUCTURE TYPE</vt:lpstr>
      <vt:lpstr>MEMBER AND STRUCTURE POINTER OPERATORS  “.” AND “-&gt;”</vt:lpstr>
      <vt:lpstr>DECLARING STRUCTURES (STRUCT)</vt:lpstr>
      <vt:lpstr>ACCESSING STRUCT MEMBERS</vt:lpstr>
      <vt:lpstr>UNIQUENESS OF  MEMBER NAMES</vt:lpstr>
      <vt:lpstr>EXAMPLE OF  SAME MEMBER NAMES  IN DIFFERENT STRUCTURES</vt:lpstr>
      <vt:lpstr>SAMPLE PROGRAM WITH STRUCTS</vt:lpstr>
      <vt:lpstr>SAMPLE PROGRAM WITH STRUCTS</vt:lpstr>
      <vt:lpstr>PowerPoint Presentation</vt:lpstr>
      <vt:lpstr>Custom Show 1</vt:lpstr>
    </vt:vector>
  </TitlesOfParts>
  <Company>York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Corporate Edition</cp:lastModifiedBy>
  <cp:revision>183</cp:revision>
  <cp:lastPrinted>2011-09-08T23:40:46Z</cp:lastPrinted>
  <dcterms:created xsi:type="dcterms:W3CDTF">2001-02-24T00:16:35Z</dcterms:created>
  <dcterms:modified xsi:type="dcterms:W3CDTF">2016-07-13T01:39:50Z</dcterms:modified>
</cp:coreProperties>
</file>