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7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8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0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1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2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  <p:sldMasterId id="2147483793" r:id="rId2"/>
    <p:sldMasterId id="2147483805" r:id="rId3"/>
    <p:sldMasterId id="2147483815" r:id="rId4"/>
    <p:sldMasterId id="2147483827" r:id="rId5"/>
    <p:sldMasterId id="2147483839" r:id="rId6"/>
    <p:sldMasterId id="2147483851" r:id="rId7"/>
    <p:sldMasterId id="2147483863" r:id="rId8"/>
    <p:sldMasterId id="2147483875" r:id="rId9"/>
    <p:sldMasterId id="2147483887" r:id="rId10"/>
    <p:sldMasterId id="2147483899" r:id="rId11"/>
    <p:sldMasterId id="2147483911" r:id="rId12"/>
    <p:sldMasterId id="2147483923" r:id="rId13"/>
  </p:sldMasterIdLst>
  <p:sldIdLst>
    <p:sldId id="333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262" r:id="rId27"/>
    <p:sldId id="269" r:id="rId28"/>
    <p:sldId id="300" r:id="rId29"/>
    <p:sldId id="275" r:id="rId30"/>
    <p:sldId id="276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7" r:id="rId43"/>
    <p:sldId id="318" r:id="rId44"/>
    <p:sldId id="312" r:id="rId45"/>
    <p:sldId id="319" r:id="rId46"/>
    <p:sldId id="313" r:id="rId47"/>
    <p:sldId id="314" r:id="rId48"/>
    <p:sldId id="31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CCFF"/>
    <a:srgbClr val="FFFF00"/>
    <a:srgbClr val="FF0000"/>
    <a:srgbClr val="33CC33"/>
    <a:srgbClr val="E5D0AD"/>
    <a:srgbClr val="FF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4191064175"/>
      </p:ext>
    </p:extLst>
  </p:cSld>
  <p:clrMapOvr>
    <a:masterClrMapping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449572700"/>
      </p:ext>
    </p:extLst>
  </p:cSld>
  <p:clrMapOvr>
    <a:masterClrMapping/>
  </p:clrMapOvr>
  <p:transition spd="slow">
    <p:pull dir="d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034B4D-423F-4F8F-8508-A3D38F8189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549669"/>
      </p:ext>
    </p:extLst>
  </p:cSld>
  <p:clrMapOvr>
    <a:masterClrMapping/>
  </p:clrMapOvr>
  <p:transition spd="slow">
    <p:pull dir="d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C20AB2-032B-413E-81AD-1F23868A1A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292817"/>
      </p:ext>
    </p:extLst>
  </p:cSld>
  <p:clrMapOvr>
    <a:masterClrMapping/>
  </p:clrMapOvr>
  <p:transition spd="slow">
    <p:pull dir="d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1FD92F-0AE4-4582-A481-58C1921839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944225"/>
      </p:ext>
    </p:extLst>
  </p:cSld>
  <p:clrMapOvr>
    <a:masterClrMapping/>
  </p:clrMapOvr>
  <p:transition spd="slow">
    <p:pull dir="d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CBE270-1F0E-42DA-AA0C-7B67F5A774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072306"/>
      </p:ext>
    </p:extLst>
  </p:cSld>
  <p:clrMapOvr>
    <a:masterClrMapping/>
  </p:clrMapOvr>
  <p:transition spd="slow">
    <p:pull dir="d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9E3D6E-2B0D-48F8-B4C3-93495ECDA1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255703"/>
      </p:ext>
    </p:extLst>
  </p:cSld>
  <p:clrMapOvr>
    <a:masterClrMapping/>
  </p:clrMapOvr>
  <p:transition spd="slow">
    <p:pull dir="d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9E78F7-90F9-40F7-9903-EA28B6EF7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753310"/>
      </p:ext>
    </p:extLst>
  </p:cSld>
  <p:clrMapOvr>
    <a:masterClrMapping/>
  </p:clrMapOvr>
  <p:transition spd="slow">
    <p:pull dir="d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FBC5A6-C031-47A8-B5E5-76F37B3E5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024942"/>
      </p:ext>
    </p:extLst>
  </p:cSld>
  <p:clrMapOvr>
    <a:masterClrMapping/>
  </p:clrMapOvr>
  <p:transition spd="slow">
    <p:pull dir="d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515ACB-E603-4A57-9459-ECCF7B80D4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320916"/>
      </p:ext>
    </p:extLst>
  </p:cSld>
  <p:clrMapOvr>
    <a:masterClrMapping/>
  </p:clrMapOvr>
  <p:transition spd="slow">
    <p:pull dir="d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D8541F-9F30-47E4-9307-3E107B5F12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183707"/>
      </p:ext>
    </p:extLst>
  </p:cSld>
  <p:clrMapOvr>
    <a:masterClrMapping/>
  </p:clrMapOvr>
  <p:transition spd="slow">
    <p:pull dir="d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AD79B8-EA4D-480F-8889-F00642CF7D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427683"/>
      </p:ext>
    </p:extLst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825625"/>
            <a:ext cx="2152650" cy="4351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0555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855409138"/>
      </p:ext>
    </p:extLst>
  </p:cSld>
  <p:clrMapOvr>
    <a:masterClrMapping/>
  </p:clrMapOvr>
  <p:transition spd="slow">
    <p:pull dir="d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D5114B-5B89-43E0-8EA7-49B4F3E4A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232874"/>
      </p:ext>
    </p:extLst>
  </p:cSld>
  <p:clrMapOvr>
    <a:masterClrMapping/>
  </p:clrMapOvr>
  <p:transition spd="slow">
    <p:pull dir="d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F97EB0-B9AE-4D3B-B1A8-8EDC3E3B2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602040"/>
      </p:ext>
    </p:extLst>
  </p:cSld>
  <p:clrMapOvr>
    <a:masterClrMapping/>
  </p:clrMapOvr>
  <p:transition spd="slow">
    <p:pull dir="d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F9504E-8A17-4C31-9662-73028924D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015617"/>
      </p:ext>
    </p:extLst>
  </p:cSld>
  <p:clrMapOvr>
    <a:masterClrMapping/>
  </p:clrMapOvr>
  <p:transition spd="slow">
    <p:pull dir="d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83747A-E9F0-46AC-A783-327CBA911E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303274"/>
      </p:ext>
    </p:extLst>
  </p:cSld>
  <p:clrMapOvr>
    <a:masterClrMapping/>
  </p:clrMapOvr>
  <p:transition spd="slow">
    <p:pull dir="d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C31639-19F2-43FC-91D9-5E00781E69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339169"/>
      </p:ext>
    </p:extLst>
  </p:cSld>
  <p:clrMapOvr>
    <a:masterClrMapping/>
  </p:clrMapOvr>
  <p:transition spd="slow">
    <p:pull dir="d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C13539-10B6-4286-95E3-6B54D26D72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304802"/>
      </p:ext>
    </p:extLst>
  </p:cSld>
  <p:clrMapOvr>
    <a:masterClrMapping/>
  </p:clrMapOvr>
  <p:transition spd="slow">
    <p:pull dir="d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5A2434-C20C-43ED-86E7-A068BEC22C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090545"/>
      </p:ext>
    </p:extLst>
  </p:cSld>
  <p:clrMapOvr>
    <a:masterClrMapping/>
  </p:clrMapOvr>
  <p:transition spd="slow">
    <p:pull dir="d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5962C1-6E93-4DB3-91C6-D01FE62CBB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69404"/>
      </p:ext>
    </p:extLst>
  </p:cSld>
  <p:clrMapOvr>
    <a:masterClrMapping/>
  </p:clrMapOvr>
  <p:transition spd="slow">
    <p:pull dir="d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C451E6-8AB0-4E0F-BB80-8896959D2C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632924"/>
      </p:ext>
    </p:extLst>
  </p:cSld>
  <p:clrMapOvr>
    <a:masterClrMapping/>
  </p:clrMapOvr>
  <p:transition spd="slow">
    <p:pull dir="d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4138005408"/>
      </p:ext>
    </p:extLst>
  </p:cSld>
  <p:clrMapOvr>
    <a:masterClrMapping/>
  </p:clrMapOvr>
  <p:transition spd="slow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128291522"/>
      </p:ext>
    </p:extLst>
  </p:cSld>
  <p:clrMapOvr>
    <a:masterClrMapping/>
  </p:clrMapOvr>
  <p:transition spd="slow">
    <p:pull dir="d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4258541927"/>
      </p:ext>
    </p:extLst>
  </p:cSld>
  <p:clrMapOvr>
    <a:masterClrMapping/>
  </p:clrMapOvr>
  <p:transition spd="slow">
    <p:pull dir="d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00844220"/>
      </p:ext>
    </p:extLst>
  </p:cSld>
  <p:clrMapOvr>
    <a:masterClrMapping/>
  </p:clrMapOvr>
  <p:transition spd="slow">
    <p:pull dir="d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584836540"/>
      </p:ext>
    </p:extLst>
  </p:cSld>
  <p:clrMapOvr>
    <a:masterClrMapping/>
  </p:clrMapOvr>
  <p:transition spd="slow">
    <p:pull dir="d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500674648"/>
      </p:ext>
    </p:extLst>
  </p:cSld>
  <p:clrMapOvr>
    <a:masterClrMapping/>
  </p:clrMapOvr>
  <p:transition spd="slow">
    <p:pull dir="d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564967715"/>
      </p:ext>
    </p:extLst>
  </p:cSld>
  <p:clrMapOvr>
    <a:masterClrMapping/>
  </p:clrMapOvr>
  <p:transition spd="slow">
    <p:pull dir="d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905285185"/>
      </p:ext>
    </p:extLst>
  </p:cSld>
  <p:clrMapOvr>
    <a:masterClrMapping/>
  </p:clrMapOvr>
  <p:transition spd="slow">
    <p:pull dir="d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721782542"/>
      </p:ext>
    </p:extLst>
  </p:cSld>
  <p:clrMapOvr>
    <a:masterClrMapping/>
  </p:clrMapOvr>
  <p:transition spd="slow">
    <p:pull dir="d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449339463"/>
      </p:ext>
    </p:extLst>
  </p:cSld>
  <p:clrMapOvr>
    <a:masterClrMapping/>
  </p:clrMapOvr>
  <p:transition spd="slow">
    <p:pull dir="d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585213205"/>
      </p:ext>
    </p:extLst>
  </p:cSld>
  <p:clrMapOvr>
    <a:masterClrMapping/>
  </p:clrMapOvr>
  <p:transition spd="slow">
    <p:pull dir="d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825625"/>
            <a:ext cx="2152650" cy="4351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0555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686891684"/>
      </p:ext>
    </p:extLst>
  </p:cSld>
  <p:clrMapOvr>
    <a:masterClrMapping/>
  </p:clrMapOvr>
  <p:transition spd="slow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4210295392"/>
      </p:ext>
    </p:extLst>
  </p:cSld>
  <p:clrMapOvr>
    <a:masterClrMapping/>
  </p:clrMapOvr>
  <p:transition spd="slow">
    <p:pull dir="d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441237554"/>
      </p:ext>
    </p:extLst>
  </p:cSld>
  <p:clrMapOvr>
    <a:masterClrMapping/>
  </p:clrMapOvr>
  <p:transition spd="slow">
    <p:pull dir="d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686032745"/>
      </p:ext>
    </p:extLst>
  </p:cSld>
  <p:clrMapOvr>
    <a:masterClrMapping/>
  </p:clrMapOvr>
  <p:transition spd="slow">
    <p:pull dir="d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922549929"/>
      </p:ext>
    </p:extLst>
  </p:cSld>
  <p:clrMapOvr>
    <a:masterClrMapping/>
  </p:clrMapOvr>
  <p:transition spd="slow">
    <p:pull dir="d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967750201"/>
      </p:ext>
    </p:extLst>
  </p:cSld>
  <p:clrMapOvr>
    <a:masterClrMapping/>
  </p:clrMapOvr>
  <p:transition spd="slow">
    <p:pull dir="d"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469295827"/>
      </p:ext>
    </p:extLst>
  </p:cSld>
  <p:clrMapOvr>
    <a:masterClrMapping/>
  </p:clrMapOvr>
  <p:transition spd="slow">
    <p:pull dir="d"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367928411"/>
      </p:ext>
    </p:extLst>
  </p:cSld>
  <p:clrMapOvr>
    <a:masterClrMapping/>
  </p:clrMapOvr>
  <p:transition spd="slow">
    <p:pull dir="d"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060466601"/>
      </p:ext>
    </p:extLst>
  </p:cSld>
  <p:clrMapOvr>
    <a:masterClrMapping/>
  </p:clrMapOvr>
  <p:transition spd="slow">
    <p:pull dir="d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955309231"/>
      </p:ext>
    </p:extLst>
  </p:cSld>
  <p:clrMapOvr>
    <a:masterClrMapping/>
  </p:clrMapOvr>
  <p:transition spd="slow">
    <p:pull dir="d"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4137002138"/>
      </p:ext>
    </p:extLst>
  </p:cSld>
  <p:clrMapOvr>
    <a:masterClrMapping/>
  </p:clrMapOvr>
  <p:transition spd="slow">
    <p:pull dir="d"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969299280"/>
      </p:ext>
    </p:extLst>
  </p:cSld>
  <p:clrMapOvr>
    <a:masterClrMapping/>
  </p:clrMapOvr>
  <p:transition spd="slow"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683668344"/>
      </p:ext>
    </p:extLst>
  </p:cSld>
  <p:clrMapOvr>
    <a:masterClrMapping/>
  </p:clrMapOvr>
  <p:transition spd="slow">
    <p:pull dir="d"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825625"/>
            <a:ext cx="2152650" cy="4351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0555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417994833"/>
      </p:ext>
    </p:extLst>
  </p:cSld>
  <p:clrMapOvr>
    <a:masterClrMapping/>
  </p:clrMapOvr>
  <p:transition spd="slow"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947090419"/>
      </p:ext>
    </p:extLst>
  </p:cSld>
  <p:clrMapOvr>
    <a:masterClrMapping/>
  </p:clrMapOvr>
  <p:transition spd="slow"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663734740"/>
      </p:ext>
    </p:extLst>
  </p:cSld>
  <p:clrMapOvr>
    <a:masterClrMapping/>
  </p:clrMapOvr>
  <p:transition spd="slow">
    <p:pull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912131135"/>
      </p:ext>
    </p:extLst>
  </p:cSld>
  <p:clrMapOvr>
    <a:masterClrMapping/>
  </p:clrMapOvr>
  <p:transition spd="slow">
    <p:pull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016238744"/>
      </p:ext>
    </p:extLst>
  </p:cSld>
  <p:clrMapOvr>
    <a:masterClrMapping/>
  </p:clrMapOvr>
  <p:transition spd="slow">
    <p:pull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4278569185"/>
      </p:ext>
    </p:extLst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100639700"/>
      </p:ext>
    </p:extLst>
  </p:cSld>
  <p:clrMapOvr>
    <a:masterClrMapping/>
  </p:clrMapOvr>
  <p:transition spd="slow"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220025226"/>
      </p:ext>
    </p:extLst>
  </p:cSld>
  <p:clrMapOvr>
    <a:masterClrMapping/>
  </p:clrMapOvr>
  <p:transition spd="slow"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704641281"/>
      </p:ext>
    </p:extLst>
  </p:cSld>
  <p:clrMapOvr>
    <a:masterClrMapping/>
  </p:clrMapOvr>
  <p:transition spd="slow"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825625"/>
            <a:ext cx="2152650" cy="4351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0555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639039260"/>
      </p:ext>
    </p:extLst>
  </p:cSld>
  <p:clrMapOvr>
    <a:masterClrMapping/>
  </p:clrMapOvr>
  <p:transition spd="slow">
    <p:pull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066800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30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0" y="121126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>
            <a:lvl1pPr algn="l">
              <a:defRPr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40045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426776"/>
      </p:ext>
    </p:extLst>
  </p:cSld>
  <p:clrMapOvr>
    <a:masterClrMapping/>
  </p:clrMapOvr>
  <p:transition spd="slow" advClick="0" advTm="5000">
    <p:pull dir="d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96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96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625B6C8-B649-43EB-8F0A-C2A9418E0B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909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C5680A5-DB4C-4AE5-9D82-A584CFDE17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42584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96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9624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9624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D8C3068-68B2-47FF-8910-3CC30D5FAD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17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396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96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7DE50A9-3253-487D-B022-E02E339B98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94992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302713700"/>
      </p:ext>
    </p:extLst>
  </p:cSld>
  <p:clrMapOvr>
    <a:masterClrMapping/>
  </p:clrMapOvr>
  <p:transition spd="slow">
    <p:pull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2008188" y="4437063"/>
            <a:ext cx="518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27" y="1613647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5" y="3227294"/>
            <a:ext cx="6400800" cy="1021976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 b="1">
                <a:solidFill>
                  <a:schemeClr val="tx1"/>
                </a:solidFill>
                <a:latin typeface="Georgia"/>
                <a:cs typeface="Georgia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2008909" y="4706470"/>
            <a:ext cx="5126182" cy="605118"/>
          </a:xfrm>
          <a:prstGeom prst="rect">
            <a:avLst/>
          </a:prstGeom>
        </p:spPr>
        <p:txBody>
          <a:bodyPr vert="horz" lIns="82058" tIns="41029" rIns="82058" bIns="41029"/>
          <a:lstStyle>
            <a:lvl1pPr marL="0" indent="0" algn="ctr">
              <a:buNone/>
              <a:defRPr baseline="0"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257800" y="6454775"/>
            <a:ext cx="3810000" cy="365125"/>
          </a:xfrm>
          <a:prstGeom prst="rect">
            <a:avLst/>
          </a:prstGeom>
        </p:spPr>
        <p:txBody>
          <a:bodyPr lIns="82058" tIns="41029" rIns="82058" bIns="41029"/>
          <a:lstStyle>
            <a:lvl1pPr algn="r">
              <a:defRPr sz="1400" b="1">
                <a:solidFill>
                  <a:schemeClr val="bg1"/>
                </a:solidFill>
                <a:latin typeface="Georgia"/>
              </a:defRPr>
            </a:lvl1pPr>
          </a:lstStyle>
          <a:p>
            <a:pPr>
              <a:defRPr/>
            </a:pPr>
            <a:r>
              <a:rPr 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696347061"/>
      </p:ext>
    </p:extLst>
  </p:cSld>
  <p:clrMapOvr>
    <a:masterClrMapping/>
  </p:clrMapOvr>
  <p:transition spd="slow"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9679"/>
      </p:ext>
    </p:extLst>
  </p:cSld>
  <p:clrMapOvr>
    <a:masterClrMapping/>
  </p:clrMapOvr>
  <p:transition spd="slow">
    <p:pull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5914"/>
      </p:ext>
    </p:extLst>
  </p:cSld>
  <p:clrMapOvr>
    <a:masterClrMapping/>
  </p:clrMapOvr>
  <p:transition spd="slow">
    <p:pull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623712"/>
      </p:ext>
    </p:extLst>
  </p:cSld>
  <p:clrMapOvr>
    <a:masterClrMapping/>
  </p:clrMapOvr>
  <p:transition spd="slow">
    <p:pull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03149"/>
      </p:ext>
    </p:extLst>
  </p:cSld>
  <p:clrMapOvr>
    <a:masterClrMapping/>
  </p:clrMapOvr>
  <p:transition spd="slow">
    <p:pull dir="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32070"/>
      </p:ext>
    </p:extLst>
  </p:cSld>
  <p:clrMapOvr>
    <a:masterClrMapping/>
  </p:clrMapOvr>
  <p:transition spd="slow">
    <p:pull dir="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7595"/>
      </p:ext>
    </p:extLst>
  </p:cSld>
  <p:clrMapOvr>
    <a:masterClrMapping/>
  </p:clrMapOvr>
  <p:transition spd="slow">
    <p:pull dir="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7675"/>
      </p:ext>
    </p:extLst>
  </p:cSld>
  <p:clrMapOvr>
    <a:masterClrMapping/>
  </p:clrMapOvr>
  <p:transition spd="slow">
    <p:pull dir="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239614"/>
      </p:ext>
    </p:extLst>
  </p:cSld>
  <p:clrMapOvr>
    <a:masterClrMapping/>
  </p:clrMapOvr>
  <p:transition spd="slow">
    <p:pull dir="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9466574"/>
      </p:ext>
    </p:extLst>
  </p:cSld>
  <p:clrMapOvr>
    <a:masterClrMapping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609735012"/>
      </p:ext>
    </p:extLst>
  </p:cSld>
  <p:clrMapOvr>
    <a:masterClrMapping/>
  </p:clrMapOvr>
  <p:transition spd="slow">
    <p:pull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47290"/>
      </p:ext>
    </p:extLst>
  </p:cSld>
  <p:clrMapOvr>
    <a:masterClrMapping/>
  </p:clrMapOvr>
  <p:transition spd="slow">
    <p:pull dir="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80756"/>
      </p:ext>
    </p:extLst>
  </p:cSld>
  <p:clrMapOvr>
    <a:masterClrMapping/>
  </p:clrMapOvr>
  <p:transition spd="slow">
    <p:pull dir="d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0714"/>
      </p:ext>
    </p:extLst>
  </p:cSld>
  <p:clrMapOvr>
    <a:masterClrMapping/>
  </p:clrMapOvr>
  <p:transition spd="slow">
    <p:pull dir="d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56885"/>
      </p:ext>
    </p:extLst>
  </p:cSld>
  <p:clrMapOvr>
    <a:masterClrMapping/>
  </p:clrMapOvr>
  <p:transition spd="slow">
    <p:pull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3080310"/>
      </p:ext>
    </p:extLst>
  </p:cSld>
  <p:clrMapOvr>
    <a:masterClrMapping/>
  </p:clrMapOvr>
  <p:transition spd="slow">
    <p:pull dir="d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8521"/>
      </p:ext>
    </p:extLst>
  </p:cSld>
  <p:clrMapOvr>
    <a:masterClrMapping/>
  </p:clrMapOvr>
  <p:transition spd="slow">
    <p:pull dir="d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69886"/>
      </p:ext>
    </p:extLst>
  </p:cSld>
  <p:clrMapOvr>
    <a:masterClrMapping/>
  </p:clrMapOvr>
  <p:transition spd="slow">
    <p:pull dir="d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82350"/>
      </p:ext>
    </p:extLst>
  </p:cSld>
  <p:clrMapOvr>
    <a:masterClrMapping/>
  </p:clrMapOvr>
  <p:transition spd="slow">
    <p:pull dir="d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389169"/>
      </p:ext>
    </p:extLst>
  </p:cSld>
  <p:clrMapOvr>
    <a:masterClrMapping/>
  </p:clrMapOvr>
  <p:transition spd="slow">
    <p:pull dir="d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4053774"/>
      </p:ext>
    </p:extLst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447062670"/>
      </p:ext>
    </p:extLst>
  </p:cSld>
  <p:clrMapOvr>
    <a:masterClrMapping/>
  </p:clrMapOvr>
  <p:transition spd="slow">
    <p:pull dir="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897281"/>
      </p:ext>
    </p:extLst>
  </p:cSld>
  <p:clrMapOvr>
    <a:masterClrMapping/>
  </p:clrMapOvr>
  <p:transition spd="slow">
    <p:pull dir="d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2194"/>
      </p:ext>
    </p:extLst>
  </p:cSld>
  <p:clrMapOvr>
    <a:masterClrMapping/>
  </p:clrMapOvr>
  <p:transition spd="slow">
    <p:pull dir="d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1799"/>
      </p:ext>
    </p:extLst>
  </p:cSld>
  <p:clrMapOvr>
    <a:masterClrMapping/>
  </p:clrMapOvr>
  <p:transition spd="slow">
    <p:pull dir="d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8545"/>
      </p:ext>
    </p:extLst>
  </p:cSld>
  <p:clrMapOvr>
    <a:masterClrMapping/>
  </p:clrMapOvr>
  <p:transition spd="slow">
    <p:pull dir="d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02492"/>
      </p:ext>
    </p:extLst>
  </p:cSld>
  <p:clrMapOvr>
    <a:masterClrMapping/>
  </p:clrMapOvr>
  <p:transition spd="slow">
    <p:pull dir="d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176010"/>
      </p:ext>
    </p:extLst>
  </p:cSld>
  <p:clrMapOvr>
    <a:masterClrMapping/>
  </p:clrMapOvr>
  <p:transition spd="slow">
    <p:pull dir="d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06976"/>
      </p:ext>
    </p:extLst>
  </p:cSld>
  <p:clrMapOvr>
    <a:masterClrMapping/>
  </p:clrMapOvr>
  <p:transition spd="slow">
    <p:pull dir="d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9740"/>
      </p:ext>
    </p:extLst>
  </p:cSld>
  <p:clrMapOvr>
    <a:masterClrMapping/>
  </p:clrMapOvr>
  <p:transition spd="slow">
    <p:pull dir="d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20087"/>
      </p:ext>
    </p:extLst>
  </p:cSld>
  <p:clrMapOvr>
    <a:masterClrMapping/>
  </p:clrMapOvr>
  <p:transition spd="slow">
    <p:pull dir="d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312479"/>
      </p:ext>
    </p:extLst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586501752"/>
      </p:ext>
    </p:extLst>
  </p:cSld>
  <p:clrMapOvr>
    <a:masterClrMapping/>
  </p:clrMapOvr>
  <p:transition spd="slow">
    <p:pull dir="d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503661"/>
      </p:ext>
    </p:extLst>
  </p:cSld>
  <p:clrMapOvr>
    <a:masterClrMapping/>
  </p:clrMapOvr>
  <p:transition spd="slow">
    <p:pull dir="d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786825"/>
      </p:ext>
    </p:extLst>
  </p:cSld>
  <p:clrMapOvr>
    <a:masterClrMapping/>
  </p:clrMapOvr>
  <p:transition spd="slow">
    <p:pull dir="d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15869"/>
      </p:ext>
    </p:extLst>
  </p:cSld>
  <p:clrMapOvr>
    <a:masterClrMapping/>
  </p:clrMapOvr>
  <p:transition spd="slow">
    <p:pull dir="d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01739"/>
      </p:ext>
    </p:extLst>
  </p:cSld>
  <p:clrMapOvr>
    <a:masterClrMapping/>
  </p:clrMapOvr>
  <p:transition spd="slow">
    <p:pull dir="d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37206"/>
      </p:ext>
    </p:extLst>
  </p:cSld>
  <p:clrMapOvr>
    <a:masterClrMapping/>
  </p:clrMapOvr>
  <p:transition spd="slow">
    <p:pull dir="d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6682"/>
      </p:ext>
    </p:extLst>
  </p:cSld>
  <p:clrMapOvr>
    <a:masterClrMapping/>
  </p:clrMapOvr>
  <p:transition spd="slow">
    <p:pull dir="d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3594853"/>
      </p:ext>
    </p:extLst>
  </p:cSld>
  <p:clrMapOvr>
    <a:masterClrMapping/>
  </p:clrMapOvr>
  <p:transition spd="slow">
    <p:pull dir="d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5343"/>
      </p:ext>
    </p:extLst>
  </p:cSld>
  <p:clrMapOvr>
    <a:masterClrMapping/>
  </p:clrMapOvr>
  <p:transition spd="slow">
    <p:pull dir="d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7065"/>
      </p:ext>
    </p:extLst>
  </p:cSld>
  <p:clrMapOvr>
    <a:masterClrMapping/>
  </p:clrMapOvr>
  <p:transition spd="slow">
    <p:pull dir="d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66963"/>
      </p:ext>
    </p:extLst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543275244"/>
      </p:ext>
    </p:extLst>
  </p:cSld>
  <p:clrMapOvr>
    <a:masterClrMapping/>
  </p:clrMapOvr>
  <p:transition spd="slow">
    <p:pull dir="d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388393"/>
      </p:ext>
    </p:extLst>
  </p:cSld>
  <p:clrMapOvr>
    <a:masterClrMapping/>
  </p:clrMapOvr>
  <p:transition spd="slow">
    <p:pull dir="d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8647843"/>
      </p:ext>
    </p:extLst>
  </p:cSld>
  <p:clrMapOvr>
    <a:masterClrMapping/>
  </p:clrMapOvr>
  <p:transition spd="slow">
    <p:pull dir="d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9873809"/>
      </p:ext>
    </p:extLst>
  </p:cSld>
  <p:clrMapOvr>
    <a:masterClrMapping/>
  </p:clrMapOvr>
  <p:transition spd="slow">
    <p:pull dir="d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0563"/>
      </p:ext>
    </p:extLst>
  </p:cSld>
  <p:clrMapOvr>
    <a:masterClrMapping/>
  </p:clrMapOvr>
  <p:transition spd="slow">
    <p:pull dir="d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0236"/>
      </p:ext>
    </p:extLst>
  </p:cSld>
  <p:clrMapOvr>
    <a:masterClrMapping/>
  </p:clrMapOvr>
  <p:transition spd="slow">
    <p:pull dir="d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FEBDE9-98D7-43A0-99C6-5C9E3466F6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180848"/>
      </p:ext>
    </p:extLst>
  </p:cSld>
  <p:clrMapOvr>
    <a:masterClrMapping/>
  </p:clrMapOvr>
  <p:transition spd="slow">
    <p:pull dir="d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DE1682-0632-43B6-AE97-2790DF2556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54154"/>
      </p:ext>
    </p:extLst>
  </p:cSld>
  <p:clrMapOvr>
    <a:masterClrMapping/>
  </p:clrMapOvr>
  <p:transition spd="slow">
    <p:pull dir="d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2BC1A5-C7CC-469A-B451-964645151C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384016"/>
      </p:ext>
    </p:extLst>
  </p:cSld>
  <p:clrMapOvr>
    <a:masterClrMapping/>
  </p:clrMapOvr>
  <p:transition spd="slow">
    <p:pull dir="d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593A4F-232C-47B9-8F2F-590ACD4CB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16976"/>
      </p:ext>
    </p:extLst>
  </p:cSld>
  <p:clrMapOvr>
    <a:masterClrMapping/>
  </p:clrMapOvr>
  <p:transition spd="slow">
    <p:pull dir="d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E8E810-CCED-44B5-A8E1-5C490AD9A1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279674"/>
      </p:ext>
    </p:extLst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953745709"/>
      </p:ext>
    </p:extLst>
  </p:cSld>
  <p:clrMapOvr>
    <a:masterClrMapping/>
  </p:clrMapOvr>
  <p:transition spd="slow">
    <p:pull dir="d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588F8-0E4E-41C4-AA31-7D30D64E1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130597"/>
      </p:ext>
    </p:extLst>
  </p:cSld>
  <p:clrMapOvr>
    <a:masterClrMapping/>
  </p:clrMapOvr>
  <p:transition spd="slow">
    <p:pull dir="d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9ADD70-885D-4AC4-ABA0-6BD7E64B3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36564"/>
      </p:ext>
    </p:extLst>
  </p:cSld>
  <p:clrMapOvr>
    <a:masterClrMapping/>
  </p:clrMapOvr>
  <p:transition spd="slow">
    <p:pull dir="d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0D17F4-904A-4D65-AD8D-BF5053EA7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762120"/>
      </p:ext>
    </p:extLst>
  </p:cSld>
  <p:clrMapOvr>
    <a:masterClrMapping/>
  </p:clrMapOvr>
  <p:transition spd="slow">
    <p:pull dir="d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66B58E-BF88-4901-B24E-35E0684D81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071052"/>
      </p:ext>
    </p:extLst>
  </p:cSld>
  <p:clrMapOvr>
    <a:masterClrMapping/>
  </p:clrMapOvr>
  <p:transition spd="slow">
    <p:pull dir="d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4CE45-0371-4C8E-BEE6-8E1E188D32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688280"/>
      </p:ext>
    </p:extLst>
  </p:cSld>
  <p:clrMapOvr>
    <a:masterClrMapping/>
  </p:clrMapOvr>
  <p:transition spd="slow">
    <p:pull dir="d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84061B-E3EB-4CB2-B8D1-16FE2FD44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222489"/>
      </p:ext>
    </p:extLst>
  </p:cSld>
  <p:clrMapOvr>
    <a:masterClrMapping/>
  </p:clrMapOvr>
  <p:transition spd="slow">
    <p:pull dir="d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6088AB-D6B1-4214-85D4-03D95004A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327774"/>
      </p:ext>
    </p:extLst>
  </p:cSld>
  <p:clrMapOvr>
    <a:masterClrMapping/>
  </p:clrMapOvr>
  <p:transition spd="slow">
    <p:pull dir="d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2D0C4F-DD4F-46B2-BE9D-CE09BD3AA6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654760"/>
      </p:ext>
    </p:extLst>
  </p:cSld>
  <p:clrMapOvr>
    <a:masterClrMapping/>
  </p:clrMapOvr>
  <p:transition spd="slow">
    <p:pull dir="d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EE568A-3680-452B-BDE1-CD0D7728F6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352326"/>
      </p:ext>
    </p:extLst>
  </p:cSld>
  <p:clrMapOvr>
    <a:masterClrMapping/>
  </p:clrMapOvr>
  <p:transition spd="slow">
    <p:pull dir="d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993173-F038-46B8-812B-884337479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542701"/>
      </p:ext>
    </p:extLst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075722783"/>
      </p:ext>
    </p:extLst>
  </p:cSld>
  <p:clrMapOvr>
    <a:masterClrMapping/>
  </p:clrMapOvr>
  <p:transition spd="slow">
    <p:pull dir="d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8B4210-D4EC-49A1-A1BA-E319809BC5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104550"/>
      </p:ext>
    </p:extLst>
  </p:cSld>
  <p:clrMapOvr>
    <a:masterClrMapping/>
  </p:clrMapOvr>
  <p:transition spd="slow">
    <p:pull dir="d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41037A-9B94-4E15-9895-7D3A6C4746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446719"/>
      </p:ext>
    </p:extLst>
  </p:cSld>
  <p:clrMapOvr>
    <a:masterClrMapping/>
  </p:clrMapOvr>
  <p:transition spd="slow">
    <p:pull dir="d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7BFFCF-3E88-4AB9-BC47-B66996E847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389217"/>
      </p:ext>
    </p:extLst>
  </p:cSld>
  <p:clrMapOvr>
    <a:masterClrMapping/>
  </p:clrMapOvr>
  <p:transition spd="slow">
    <p:pull dir="d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40DA7A-5541-4E56-8F31-33EA2FE68D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118432"/>
      </p:ext>
    </p:extLst>
  </p:cSld>
  <p:clrMapOvr>
    <a:masterClrMapping/>
  </p:clrMapOvr>
  <p:transition spd="slow">
    <p:pull dir="d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294052-A748-4CA0-8FB6-7E576A7058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068974"/>
      </p:ext>
    </p:extLst>
  </p:cSld>
  <p:clrMapOvr>
    <a:masterClrMapping/>
  </p:clrMapOvr>
  <p:transition spd="slow">
    <p:pull dir="d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1A2E59-06CC-41E6-8FFC-7F7BB90C73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992972"/>
      </p:ext>
    </p:extLst>
  </p:cSld>
  <p:clrMapOvr>
    <a:masterClrMapping/>
  </p:clrMapOvr>
  <p:transition spd="slow">
    <p:pull dir="d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0F05E0-F68B-463D-85D2-6140A4424F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187741"/>
      </p:ext>
    </p:extLst>
  </p:cSld>
  <p:clrMapOvr>
    <a:masterClrMapping/>
  </p:clrMapOvr>
  <p:transition spd="slow">
    <p:pull dir="d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C3481B-4206-4D61-8B0A-BFC9A3C17B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579329"/>
      </p:ext>
    </p:extLst>
  </p:cSld>
  <p:clrMapOvr>
    <a:masterClrMapping/>
  </p:clrMapOvr>
  <p:transition spd="slow">
    <p:pull dir="d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ADBA50-077D-45D3-A16D-7DD62577B0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323155"/>
      </p:ext>
    </p:extLst>
  </p:cSld>
  <p:clrMapOvr>
    <a:masterClrMapping/>
  </p:clrMapOvr>
  <p:transition spd="slow">
    <p:pull dir="d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458FC9-8714-40DE-A5AB-7F831A4EC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673844"/>
      </p:ext>
    </p:extLst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8" name="Straight Connector 4"/>
          <p:cNvCxnSpPr>
            <a:cxnSpLocks noChangeShapeType="1"/>
          </p:cNvCxnSpPr>
          <p:nvPr/>
        </p:nvCxnSpPr>
        <p:spPr bwMode="auto">
          <a:xfrm flipH="1">
            <a:off x="2008188" y="4437063"/>
            <a:ext cx="51816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9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3622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PRESENTATION TITLE</a:t>
            </a:r>
          </a:p>
        </p:txBody>
      </p:sp>
      <p:sp>
        <p:nvSpPr>
          <p:cNvPr id="9220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454775"/>
            <a:ext cx="3810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058" tIns="41029" rIns="82058" bIns="41029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DellaRobbia BT"/>
              </a:defRPr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51744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 spd="slow">
    <p:pull dir="d"/>
  </p:transition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-4763" y="5811838"/>
            <a:ext cx="9148763" cy="1046162"/>
            <a:chOff x="0" y="0"/>
            <a:chExt cx="9150350" cy="1045722"/>
          </a:xfrm>
        </p:grpSpPr>
        <p:pic>
          <p:nvPicPr>
            <p:cNvPr id="7171" name="Rectangle 7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0" y="472939"/>
              <a:ext cx="9278112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44550" cy="996531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3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66499"/>
              <a:ext cx="2209800" cy="430032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4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5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6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7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8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BA209C-87DB-489D-AAD6-05B1B830C6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6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ransition spd="slow"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-4763" y="5811838"/>
            <a:ext cx="9148763" cy="1046162"/>
            <a:chOff x="0" y="0"/>
            <a:chExt cx="9150350" cy="1045722"/>
          </a:xfrm>
        </p:grpSpPr>
        <p:pic>
          <p:nvPicPr>
            <p:cNvPr id="8195" name="Rectangle 7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0" y="472939"/>
              <a:ext cx="9278112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6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44550" cy="996531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7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66499"/>
              <a:ext cx="2209800" cy="430032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8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200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20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20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68C766-14CE-46DE-BECD-C447096AB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32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ransition spd="slow"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8" name="Straight Connector 4"/>
          <p:cNvCxnSpPr>
            <a:cxnSpLocks noChangeShapeType="1"/>
          </p:cNvCxnSpPr>
          <p:nvPr/>
        </p:nvCxnSpPr>
        <p:spPr bwMode="auto">
          <a:xfrm flipH="1">
            <a:off x="2008188" y="4437063"/>
            <a:ext cx="51816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9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3622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PRESENTATION TITLE</a:t>
            </a:r>
          </a:p>
        </p:txBody>
      </p:sp>
      <p:sp>
        <p:nvSpPr>
          <p:cNvPr id="9220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454775"/>
            <a:ext cx="3810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058" tIns="41029" rIns="82058" bIns="41029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DellaRobbia BT"/>
              </a:defRPr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71553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ransition spd="slow">
    <p:pull dir="d"/>
  </p:transition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3622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PRESENTATION TITLE</a:t>
            </a:r>
          </a:p>
        </p:txBody>
      </p:sp>
      <p:sp>
        <p:nvSpPr>
          <p:cNvPr id="1024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0188" y="6480175"/>
            <a:ext cx="3810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058" tIns="41029" rIns="82058" bIns="41029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DellaRobbia BT"/>
              </a:defRPr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43946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ransition spd="slow">
    <p:pull dir="d"/>
  </p:transition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3622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PRESENTATION TITLE</a:t>
            </a:r>
          </a:p>
        </p:txBody>
      </p:sp>
      <p:sp>
        <p:nvSpPr>
          <p:cNvPr id="1024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0188" y="6480175"/>
            <a:ext cx="3810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058" tIns="41029" rIns="82058" bIns="41029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DellaRobbia BT"/>
              </a:defRPr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29142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spd="slow">
    <p:pull dir="d"/>
  </p:transition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PH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PH" altLang="en-US" smtClean="0"/>
          </a:p>
        </p:txBody>
      </p: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-6350" y="5811838"/>
            <a:ext cx="9150350" cy="1046162"/>
            <a:chOff x="-6350" y="5822911"/>
            <a:chExt cx="9150350" cy="1045722"/>
          </a:xfrm>
        </p:grpSpPr>
        <p:sp>
          <p:nvSpPr>
            <p:cNvPr id="8" name="Rectangle 7"/>
            <p:cNvSpPr/>
            <p:nvPr/>
          </p:nvSpPr>
          <p:spPr>
            <a:xfrm>
              <a:off x="0" y="6335233"/>
              <a:ext cx="9144000" cy="533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>
              <a:sp3d extrusionH="57150">
                <a:bevelT w="82550" h="38100" prst="coolSlant"/>
              </a:sp3d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n w="19050">
                    <a:noFill/>
                    <a:prstDash val="solid"/>
                  </a:ln>
                  <a:solidFill>
                    <a:srgbClr val="006600"/>
                  </a:solidFill>
                  <a:latin typeface="Candara" pitchFamily="34" charset="0"/>
                  <a:cs typeface="Andalus" pitchFamily="18" charset="-78"/>
                </a:rPr>
                <a:t>ITE Department</a:t>
              </a: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-6350" y="5822911"/>
              <a:ext cx="844550" cy="9965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908050" y="6389410"/>
              <a:ext cx="2209800" cy="4300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</p:grpSp>
      <p:sp>
        <p:nvSpPr>
          <p:cNvPr id="1029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6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935" r:id="rId8"/>
  </p:sldLayoutIdLst>
  <p:transition spd="slow">
    <p:pull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-4763" y="5811838"/>
            <a:ext cx="9148763" cy="1046162"/>
            <a:chOff x="0" y="0"/>
            <a:chExt cx="9150350" cy="1045722"/>
          </a:xfrm>
        </p:grpSpPr>
        <p:pic>
          <p:nvPicPr>
            <p:cNvPr id="1029" name="Rectangle 7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0" y="472939"/>
              <a:ext cx="9278112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44550" cy="996531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66499"/>
              <a:ext cx="2209800" cy="430032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2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 spd="slow"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-4763" y="5811838"/>
            <a:ext cx="9148763" cy="1046162"/>
            <a:chOff x="0" y="0"/>
            <a:chExt cx="9150350" cy="1045722"/>
          </a:xfrm>
        </p:grpSpPr>
        <p:pic>
          <p:nvPicPr>
            <p:cNvPr id="2051" name="Rectangle 7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0" y="472939"/>
              <a:ext cx="9278112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44550" cy="996531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66499"/>
              <a:ext cx="2209800" cy="430032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4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685800" y="1066800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PH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486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 spd="slow"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4763" y="5811838"/>
            <a:ext cx="9148763" cy="1046162"/>
            <a:chOff x="0" y="0"/>
            <a:chExt cx="9150350" cy="1045722"/>
          </a:xfrm>
        </p:grpSpPr>
        <p:pic>
          <p:nvPicPr>
            <p:cNvPr id="3075" name="Rectangle 7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0" y="472939"/>
              <a:ext cx="9278112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44550" cy="996531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66499"/>
              <a:ext cx="2209800" cy="430032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8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1143000" y="2928938"/>
            <a:ext cx="6705600" cy="1524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PH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3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 spd="slow"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4763" y="5811838"/>
            <a:ext cx="9148763" cy="1046162"/>
            <a:chOff x="0" y="0"/>
            <a:chExt cx="9150350" cy="1045722"/>
          </a:xfrm>
        </p:grpSpPr>
        <p:pic>
          <p:nvPicPr>
            <p:cNvPr id="4099" name="Rectangle 7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0" y="472939"/>
              <a:ext cx="9278112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44550" cy="996531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66499"/>
              <a:ext cx="2209800" cy="430032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2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571500" y="121126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PH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10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041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slow"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763" y="5811838"/>
            <a:ext cx="9148763" cy="1046162"/>
            <a:chOff x="0" y="0"/>
            <a:chExt cx="9150350" cy="1045722"/>
          </a:xfrm>
        </p:grpSpPr>
        <p:pic>
          <p:nvPicPr>
            <p:cNvPr id="5123" name="Rectangle 7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0" y="472939"/>
              <a:ext cx="9278112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44550" cy="996531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66499"/>
              <a:ext cx="2209800" cy="430032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6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B2AE59-59C1-4327-840C-4B527B45D9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73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spd="slow"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763" y="5811838"/>
            <a:ext cx="9148763" cy="1046162"/>
            <a:chOff x="0" y="0"/>
            <a:chExt cx="9150350" cy="1045722"/>
          </a:xfrm>
        </p:grpSpPr>
        <p:pic>
          <p:nvPicPr>
            <p:cNvPr id="6147" name="Rectangle 7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0" y="472939"/>
              <a:ext cx="9278112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44550" cy="996531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66499"/>
              <a:ext cx="2209800" cy="430032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50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1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52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3" name="Footer Placeholder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154" name="Slide Number Placeholder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B0E570-8AE7-470D-890B-D8E03E4255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05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ransition spd="slow"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9"/>
          <p:cNvSpPr>
            <a:spLocks noGrp="1"/>
          </p:cNvSpPr>
          <p:nvPr>
            <p:ph type="ctrTitle"/>
          </p:nvPr>
        </p:nvSpPr>
        <p:spPr>
          <a:xfrm>
            <a:off x="0" y="1349375"/>
            <a:ext cx="91440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PH" altLang="en-US" sz="4800" dirty="0" smtClean="0">
                <a:latin typeface="Georgia" panose="02040502050405020303" pitchFamily="18" charset="0"/>
                <a:cs typeface="Georgia" panose="02040502050405020303" pitchFamily="18" charset="0"/>
              </a:rPr>
              <a:t>FILE HANDLING IN C</a:t>
            </a:r>
            <a:endParaRPr lang="en-US" altLang="en-US" sz="4800" dirty="0" smtClean="0">
              <a:latin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008188" y="5110163"/>
            <a:ext cx="5127625" cy="604837"/>
          </a:xfrm>
        </p:spPr>
        <p:txBody>
          <a:bodyPr/>
          <a:lstStyle/>
          <a:p>
            <a:pPr defTabSz="899010" eaLnBrk="1" fontAlgn="auto" hangingPunct="1">
              <a:spcAft>
                <a:spcPts val="0"/>
              </a:spcAft>
              <a:defRPr/>
            </a:pPr>
            <a:r>
              <a:rPr lang="en-US" sz="3177" dirty="0" smtClean="0">
                <a:solidFill>
                  <a:srgbClr val="FF0000"/>
                </a:solidFill>
              </a:rPr>
              <a:t>&lt;&lt;professor&gt;&gt;</a:t>
            </a:r>
            <a:endParaRPr lang="en-US" sz="3177" dirty="0">
              <a:solidFill>
                <a:srgbClr val="FF0000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400" y="2971800"/>
            <a:ext cx="91440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>
                <a:solidFill>
                  <a:srgbClr val="FF000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EPROG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COMPUTER FUNDAMENTALS &amp; PROGRAMMING FOR ENGINEERING STUDENTS </a:t>
            </a:r>
            <a:br>
              <a:rPr lang="en-US" altLang="en-US" sz="2700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</a:br>
            <a:endParaRPr lang="en-US" altLang="en-US" sz="2700" dirty="0" smtClean="0"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9442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9252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Reading loops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GB" altLang="en-US" smtClean="0"/>
              <a:t>It is quite common to want to read every line in a program.  The best way to do this is a while loop using fgets.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43000" y="2895600"/>
            <a:ext cx="70421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GB" altLang="en-US" sz="2000"/>
              <a:t>/* define MAXLEN at start using enum */</a:t>
            </a:r>
          </a:p>
          <a:p>
            <a:r>
              <a:rPr lang="en-GB" altLang="en-US" sz="2000"/>
              <a:t>FILE *fptr;</a:t>
            </a:r>
          </a:p>
          <a:p>
            <a:r>
              <a:rPr lang="en-GB" altLang="en-US" sz="2000"/>
              <a:t>char tline[MAXLEN];  /* A line of text */</a:t>
            </a:r>
          </a:p>
          <a:p>
            <a:r>
              <a:rPr lang="en-GB" altLang="en-US" sz="2000"/>
              <a:t>fptr= fopen ("sillyfile.txt","r");</a:t>
            </a:r>
          </a:p>
          <a:p>
            <a:r>
              <a:rPr lang="en-GB" altLang="en-US" sz="2000"/>
              <a:t>/* check it's open */</a:t>
            </a:r>
          </a:p>
          <a:p>
            <a:r>
              <a:rPr lang="en-GB" altLang="en-US" sz="2000"/>
              <a:t>while (fgets (tline, MAXLEN, fptr) != NULL) {</a:t>
            </a:r>
          </a:p>
          <a:p>
            <a:r>
              <a:rPr lang="en-GB" altLang="en-US" sz="2000"/>
              <a:t>    printf ("%s",tline); // Print it</a:t>
            </a:r>
          </a:p>
          <a:p>
            <a:r>
              <a:rPr lang="en-GB" altLang="en-US" sz="2000"/>
              <a:t>}</a:t>
            </a:r>
          </a:p>
          <a:p>
            <a:r>
              <a:rPr lang="en-GB" altLang="en-US" sz="2000"/>
              <a:t>fclose (fptr);</a:t>
            </a:r>
          </a:p>
        </p:txBody>
      </p:sp>
    </p:spTree>
    <p:extLst>
      <p:ext uri="{BB962C8B-B14F-4D97-AF65-F5344CB8AC3E}">
        <p14:creationId xmlns:p14="http://schemas.microsoft.com/office/powerpoint/2010/main" val="16113823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991600" cy="1143000"/>
          </a:xfrm>
        </p:spPr>
        <p:txBody>
          <a:bodyPr/>
          <a:lstStyle/>
          <a:p>
            <a:r>
              <a:rPr lang="en-GB" altLang="en-US" dirty="0" smtClean="0"/>
              <a:t>Using </a:t>
            </a:r>
            <a:r>
              <a:rPr lang="en-GB" altLang="en-US" dirty="0" err="1" smtClean="0"/>
              <a:t>fgets</a:t>
            </a:r>
            <a:r>
              <a:rPr lang="en-GB" altLang="en-US" dirty="0" smtClean="0"/>
              <a:t> to read from the keyboard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772400" cy="4114800"/>
          </a:xfrm>
        </p:spPr>
        <p:txBody>
          <a:bodyPr/>
          <a:lstStyle/>
          <a:p>
            <a:r>
              <a:rPr lang="en-GB" altLang="en-US" dirty="0" err="1" smtClean="0"/>
              <a:t>fgets</a:t>
            </a:r>
            <a:r>
              <a:rPr lang="en-GB" altLang="en-US" dirty="0" smtClean="0"/>
              <a:t> and </a:t>
            </a:r>
            <a:r>
              <a:rPr lang="en-GB" altLang="en-US" dirty="0" err="1" smtClean="0"/>
              <a:t>stdin</a:t>
            </a:r>
            <a:r>
              <a:rPr lang="en-GB" altLang="en-US" dirty="0" smtClean="0"/>
              <a:t> can be combined to get a safe way to get a line of input from the user</a:t>
            </a:r>
          </a:p>
          <a:p>
            <a:endParaRPr lang="en-GB" altLang="en-US" dirty="0" smtClean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74675" y="3048000"/>
            <a:ext cx="856932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GB" altLang="en-US" dirty="0"/>
              <a:t>#include &lt;</a:t>
            </a:r>
            <a:r>
              <a:rPr lang="en-GB" altLang="en-US" dirty="0" err="1"/>
              <a:t>stdio.h</a:t>
            </a:r>
            <a:r>
              <a:rPr lang="en-GB" altLang="en-US" dirty="0"/>
              <a:t>&gt;</a:t>
            </a:r>
          </a:p>
          <a:p>
            <a:r>
              <a:rPr lang="en-GB" altLang="en-US" dirty="0" err="1"/>
              <a:t>int</a:t>
            </a:r>
            <a:r>
              <a:rPr lang="en-GB" altLang="en-US" dirty="0"/>
              <a:t> main()</a:t>
            </a:r>
          </a:p>
          <a:p>
            <a:r>
              <a:rPr lang="en-GB" altLang="en-US" dirty="0"/>
              <a:t>{</a:t>
            </a:r>
          </a:p>
          <a:p>
            <a:r>
              <a:rPr lang="en-GB" altLang="en-US" dirty="0"/>
              <a:t>    </a:t>
            </a:r>
            <a:r>
              <a:rPr lang="en-GB" altLang="en-US" dirty="0" err="1"/>
              <a:t>const</a:t>
            </a:r>
            <a:r>
              <a:rPr lang="en-GB" altLang="en-US" dirty="0"/>
              <a:t> </a:t>
            </a:r>
            <a:r>
              <a:rPr lang="en-GB" altLang="en-US" dirty="0" err="1"/>
              <a:t>int</a:t>
            </a:r>
            <a:r>
              <a:rPr lang="en-GB" altLang="en-US" dirty="0"/>
              <a:t> MAXLEN=1000;</a:t>
            </a:r>
          </a:p>
          <a:p>
            <a:r>
              <a:rPr lang="en-GB" altLang="en-US" dirty="0"/>
              <a:t>    char </a:t>
            </a:r>
            <a:r>
              <a:rPr lang="en-GB" altLang="en-US" dirty="0" err="1"/>
              <a:t>readline</a:t>
            </a:r>
            <a:r>
              <a:rPr lang="en-GB" altLang="en-US" dirty="0"/>
              <a:t>[MAXLEN];</a:t>
            </a:r>
          </a:p>
          <a:p>
            <a:r>
              <a:rPr lang="en-GB" altLang="en-US" dirty="0"/>
              <a:t>    </a:t>
            </a:r>
            <a:r>
              <a:rPr lang="en-GB" altLang="en-US" dirty="0" err="1"/>
              <a:t>fgets</a:t>
            </a:r>
            <a:r>
              <a:rPr lang="en-GB" altLang="en-US" dirty="0"/>
              <a:t> (</a:t>
            </a:r>
            <a:r>
              <a:rPr lang="en-GB" altLang="en-US" dirty="0" err="1"/>
              <a:t>readline,MAXLEN,stdin</a:t>
            </a:r>
            <a:r>
              <a:rPr lang="en-GB" altLang="en-US" dirty="0"/>
              <a:t>);</a:t>
            </a:r>
          </a:p>
          <a:p>
            <a:r>
              <a:rPr lang="en-GB" altLang="en-US" dirty="0"/>
              <a:t>    </a:t>
            </a:r>
            <a:r>
              <a:rPr lang="en-GB" altLang="en-US" dirty="0" err="1"/>
              <a:t>printf</a:t>
            </a:r>
            <a:r>
              <a:rPr lang="en-GB" altLang="en-US" dirty="0"/>
              <a:t> ("You typed %s",</a:t>
            </a:r>
            <a:r>
              <a:rPr lang="en-GB" altLang="en-US" dirty="0" err="1"/>
              <a:t>readline</a:t>
            </a:r>
            <a:r>
              <a:rPr lang="en-GB" altLang="en-US" dirty="0"/>
              <a:t>);</a:t>
            </a:r>
          </a:p>
          <a:p>
            <a:r>
              <a:rPr lang="en-GB" altLang="en-US" dirty="0"/>
              <a:t>    return 0;</a:t>
            </a:r>
          </a:p>
          <a:p>
            <a:r>
              <a:rPr lang="en-GB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41259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Getting numbers from strings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r>
              <a:rPr lang="en-GB" altLang="en-US" smtClean="0"/>
              <a:t>Once we've got a string with a number in it (either from a file or from the user typing) we can use </a:t>
            </a:r>
            <a:r>
              <a:rPr lang="en-GB" altLang="en-US" smtClean="0">
                <a:latin typeface="Courier New" panose="02070309020205020404" pitchFamily="49" charset="0"/>
              </a:rPr>
              <a:t>atoi</a:t>
            </a:r>
            <a:r>
              <a:rPr lang="en-GB" altLang="en-US" smtClean="0"/>
              <a:t> or </a:t>
            </a:r>
            <a:r>
              <a:rPr lang="en-GB" altLang="en-US" smtClean="0">
                <a:latin typeface="Courier New" panose="02070309020205020404" pitchFamily="49" charset="0"/>
              </a:rPr>
              <a:t>atof</a:t>
            </a:r>
            <a:r>
              <a:rPr lang="en-GB" altLang="en-US" smtClean="0"/>
              <a:t> to convert it to a number</a:t>
            </a:r>
          </a:p>
          <a:p>
            <a:r>
              <a:rPr lang="en-GB" altLang="en-US" smtClean="0"/>
              <a:t>The functions are part of </a:t>
            </a:r>
            <a:r>
              <a:rPr lang="en-GB" altLang="en-US" smtClean="0">
                <a:latin typeface="Courier New" panose="02070309020205020404" pitchFamily="49" charset="0"/>
              </a:rPr>
              <a:t>stdlib.h</a:t>
            </a:r>
            <a:endParaRPr lang="en-GB" altLang="en-US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71600" y="4038600"/>
            <a:ext cx="52959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GB" altLang="en-US"/>
              <a:t>char numberstring[]= "3.14";</a:t>
            </a:r>
          </a:p>
          <a:p>
            <a:r>
              <a:rPr lang="en-GB" altLang="en-US"/>
              <a:t>int i;</a:t>
            </a:r>
          </a:p>
          <a:p>
            <a:r>
              <a:rPr lang="en-GB" altLang="en-US"/>
              <a:t>double pi;</a:t>
            </a:r>
          </a:p>
          <a:p>
            <a:r>
              <a:rPr lang="en-GB" altLang="en-US"/>
              <a:t>pi= atof (numberstring);</a:t>
            </a:r>
          </a:p>
          <a:p>
            <a:r>
              <a:rPr lang="en-GB" altLang="en-US"/>
              <a:t>i= atoi ("12");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822325" y="6061075"/>
            <a:ext cx="686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GB" altLang="en-US">
                <a:latin typeface="Times New Roman" panose="02020603050405020304" pitchFamily="18" charset="0"/>
              </a:rPr>
              <a:t>Both of these functions return 0 if they have a problem</a:t>
            </a:r>
          </a:p>
        </p:txBody>
      </p:sp>
    </p:spTree>
    <p:extLst>
      <p:ext uri="{BB962C8B-B14F-4D97-AF65-F5344CB8AC3E}">
        <p14:creationId xmlns:p14="http://schemas.microsoft.com/office/powerpoint/2010/main" val="137739928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Great Muck-Ups in C #11 of 100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GB" altLang="en-US" smtClean="0"/>
              <a:t>fgets includes the '\n' on the end</a:t>
            </a:r>
          </a:p>
          <a:p>
            <a:r>
              <a:rPr lang="en-GB" altLang="en-US" smtClean="0"/>
              <a:t>This can be a problem - for example if in the last example we got input from the user and tried to use it to write a file:</a:t>
            </a:r>
          </a:p>
          <a:p>
            <a:endParaRPr lang="en-GB" altLang="en-US" smtClean="0"/>
          </a:p>
          <a:p>
            <a:endParaRPr lang="en-GB" altLang="en-US" smtClean="0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838200" y="3657600"/>
            <a:ext cx="6756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GB" altLang="en-US"/>
              <a:t>FILE *fptr;</a:t>
            </a:r>
          </a:p>
          <a:p>
            <a:r>
              <a:rPr lang="en-GB" altLang="en-US"/>
              <a:t>char readfname[1000];</a:t>
            </a:r>
          </a:p>
          <a:p>
            <a:r>
              <a:rPr lang="en-GB" altLang="en-US"/>
              <a:t>fgets (readfname,1000,stdin);</a:t>
            </a:r>
          </a:p>
          <a:p>
            <a:r>
              <a:rPr lang="en-GB" altLang="en-US"/>
              <a:t>fptr= fopen (readfname,"w");</a:t>
            </a:r>
          </a:p>
          <a:p>
            <a:r>
              <a:rPr lang="en-GB" altLang="en-US"/>
              <a:t>/* oopsie - file name also has \n */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371600" y="5410200"/>
            <a:ext cx="7004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GB" altLang="en-US" sz="3200">
                <a:latin typeface="Times New Roman" panose="02020603050405020304" pitchFamily="18" charset="0"/>
              </a:rPr>
              <a:t>Even experienced programmers can make</a:t>
            </a:r>
          </a:p>
          <a:p>
            <a:r>
              <a:rPr lang="en-GB" altLang="en-US" sz="3200">
                <a:latin typeface="Times New Roman" panose="02020603050405020304" pitchFamily="18" charset="0"/>
              </a:rPr>
              <a:t>this error</a:t>
            </a:r>
          </a:p>
        </p:txBody>
      </p:sp>
    </p:spTree>
    <p:extLst>
      <p:ext uri="{BB962C8B-B14F-4D97-AF65-F5344CB8AC3E}">
        <p14:creationId xmlns:p14="http://schemas.microsoft.com/office/powerpoint/2010/main" val="163073175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ffectLst/>
              </a:rPr>
              <a:t>What is a File?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effectLst/>
              </a:rPr>
              <a:t>A </a:t>
            </a:r>
            <a:r>
              <a:rPr lang="en-US" altLang="en-US" sz="2800" i="1" smtClean="0">
                <a:effectLst/>
              </a:rPr>
              <a:t>file</a:t>
            </a:r>
            <a:r>
              <a:rPr lang="en-US" altLang="en-US" sz="2800" smtClean="0">
                <a:effectLst/>
              </a:rPr>
              <a:t> is a collection of related data that a computers treats as a single unit.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effectLst/>
              </a:rPr>
              <a:t>Computers store files to secondary storage so that the contents of files remain intact when a computer shuts down.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effectLst/>
              </a:rPr>
              <a:t>When a computer reads a file, it copies the file from the storage device to memory; when it writes to a file, it transfers data from memory to the storage device.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effectLst/>
              </a:rPr>
              <a:t>C uses a structure called </a:t>
            </a:r>
            <a:r>
              <a:rPr lang="en-US" altLang="en-US" sz="2800" b="1" smtClean="0">
                <a:solidFill>
                  <a:schemeClr val="hlink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altLang="en-US" sz="2800" smtClean="0">
                <a:effectLst/>
              </a:rPr>
              <a:t> (defined in </a:t>
            </a:r>
            <a:r>
              <a:rPr lang="en-US" altLang="en-US" sz="2800" b="1" smtClean="0">
                <a:solidFill>
                  <a:schemeClr val="hlink"/>
                </a:solidFill>
                <a:effectLst/>
                <a:latin typeface="Courier New" panose="02070309020205020404" pitchFamily="49" charset="0"/>
              </a:rPr>
              <a:t>stdio.h</a:t>
            </a:r>
            <a:r>
              <a:rPr lang="en-US" altLang="en-US" sz="2800" smtClean="0">
                <a:effectLst/>
              </a:rPr>
              <a:t>) to store the attributes of a file.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>
              <a:effectLst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ffectLst/>
              </a:rPr>
              <a:t>Steps in Processing a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mtClean="0">
                <a:effectLst/>
              </a:rPr>
              <a:t> Create the stream via a pointer variable using the </a:t>
            </a:r>
            <a:r>
              <a:rPr lang="en-US" altLang="en-US" b="1" smtClean="0">
                <a:solidFill>
                  <a:schemeClr val="hlink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altLang="en-US" smtClean="0">
                <a:effectLst/>
              </a:rPr>
              <a:t> structure:</a:t>
            </a:r>
            <a:br>
              <a:rPr lang="en-US" altLang="en-US" smtClean="0">
                <a:effectLst/>
              </a:rPr>
            </a:br>
            <a:r>
              <a:rPr lang="en-US" altLang="en-US" b="1" smtClean="0">
                <a:solidFill>
                  <a:schemeClr val="hlink"/>
                </a:solidFill>
                <a:effectLst/>
                <a:latin typeface="Courier New" panose="02070309020205020404" pitchFamily="49" charset="0"/>
              </a:rPr>
              <a:t>FILE *p;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mtClean="0">
                <a:effectLst/>
              </a:rPr>
              <a:t> Open the file, associating the stream name with the file name.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mtClean="0">
                <a:effectLst/>
              </a:rPr>
              <a:t> Read or write the data.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mtClean="0">
                <a:effectLst/>
              </a:rPr>
              <a:t> Close the file.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  <a:effectLst/>
              </a:rPr>
              <a:t>The basic file operations are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smtClean="0">
              <a:effectLst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effectLst/>
              </a:rPr>
              <a:t>fopen - open a file- specify how its opened (read/write) and type (binary/text)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effectLst/>
              </a:rPr>
              <a:t>fclose - close an opened file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effectLst/>
              </a:rPr>
              <a:t>fread - read from a file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effectLst/>
              </a:rPr>
              <a:t>fwrite - write to a file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effectLst/>
              </a:rPr>
              <a:t>fseek/fsetpos - move a file pointer to somewhere in a file.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effectLst/>
              </a:rPr>
              <a:t>ftell/fgetpos - tell you where the file pointer is located.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>
              <a:solidFill>
                <a:schemeClr val="hlink"/>
              </a:solidFill>
              <a:effectLst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Open Modes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724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2081213" y="5486400"/>
            <a:ext cx="497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from Table 7-1 in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Forouzan &amp; Gilberg</a:t>
            </a:r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, p. 400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on File Open Modes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752600"/>
            <a:ext cx="8729663" cy="369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035175" y="5486400"/>
            <a:ext cx="507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from Figure 7-4 in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Forouzan &amp; Gilberg</a:t>
            </a:r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, p. 401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mtClean="0">
                <a:solidFill>
                  <a:srgbClr val="FF0000"/>
                </a:solidFill>
                <a:effectLst/>
              </a:rPr>
              <a:t>Additionally,</a:t>
            </a:r>
            <a:r>
              <a:rPr lang="en-US" altLang="en-US" smtClean="0">
                <a:effectLst/>
              </a:rPr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ffectLst/>
              </a:rPr>
              <a:t>r+ - open for reading and writing, start at beginning</a:t>
            </a:r>
          </a:p>
          <a:p>
            <a:pPr eaLnBrk="1" hangingPunct="1"/>
            <a:r>
              <a:rPr lang="en-US" altLang="en-US" smtClean="0">
                <a:effectLst/>
              </a:rPr>
              <a:t>w+ - open for reading and writing (overwrite file)</a:t>
            </a:r>
          </a:p>
          <a:p>
            <a:pPr eaLnBrk="1" hangingPunct="1"/>
            <a:r>
              <a:rPr lang="en-US" altLang="en-US" smtClean="0">
                <a:effectLst/>
              </a:rPr>
              <a:t>a+ - open for reading and writing (append if file exists) </a:t>
            </a:r>
          </a:p>
          <a:p>
            <a:pPr eaLnBrk="1" hangingPunct="1"/>
            <a:endParaRPr lang="en-US" altLang="en-US" smtClean="0">
              <a:effectLst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File handling in C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smtClean="0"/>
              <a:t>In C we use </a:t>
            </a:r>
            <a:r>
              <a:rPr lang="en-GB" altLang="en-US" sz="2800" smtClean="0">
                <a:latin typeface="Courier New" panose="02070309020205020404" pitchFamily="49" charset="0"/>
              </a:rPr>
              <a:t>FILE * </a:t>
            </a:r>
            <a:r>
              <a:rPr lang="en-GB" altLang="en-US" sz="2800" smtClean="0"/>
              <a:t>to represent a pointer to a file.  </a:t>
            </a:r>
          </a:p>
          <a:p>
            <a:r>
              <a:rPr lang="en-GB" altLang="en-US" sz="2800" smtClean="0">
                <a:latin typeface="Courier New" panose="02070309020205020404" pitchFamily="49" charset="0"/>
              </a:rPr>
              <a:t>fopen </a:t>
            </a:r>
            <a:r>
              <a:rPr lang="en-GB" altLang="en-US" sz="2800" smtClean="0"/>
              <a:t>is used to open a file.  It returns the special value </a:t>
            </a:r>
            <a:r>
              <a:rPr lang="en-GB" altLang="en-US" sz="2800" smtClean="0">
                <a:latin typeface="Courier New" panose="02070309020205020404" pitchFamily="49" charset="0"/>
              </a:rPr>
              <a:t>NULL</a:t>
            </a:r>
            <a:r>
              <a:rPr lang="en-GB" altLang="en-US" sz="2800" smtClean="0"/>
              <a:t> to indicate that it couldn't open the file.</a:t>
            </a:r>
          </a:p>
          <a:p>
            <a:endParaRPr lang="en-GB" altLang="en-US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352800" y="3352800"/>
            <a:ext cx="4648200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GB" altLang="en-US" sz="2000"/>
              <a:t>FILE *fptr;</a:t>
            </a:r>
          </a:p>
          <a:p>
            <a:r>
              <a:rPr lang="en-GB" altLang="en-US" sz="2000"/>
              <a:t>char filename[]= "file2.dat";</a:t>
            </a:r>
          </a:p>
          <a:p>
            <a:r>
              <a:rPr lang="en-GB" altLang="en-US" sz="2000"/>
              <a:t>fptr= fopen (filename,"w");</a:t>
            </a:r>
          </a:p>
          <a:p>
            <a:r>
              <a:rPr lang="en-GB" altLang="en-US" sz="2000"/>
              <a:t>if (fptr == NULL) {</a:t>
            </a:r>
          </a:p>
          <a:p>
            <a:r>
              <a:rPr lang="en-GB" altLang="en-US" sz="2000"/>
              <a:t>    fprintf (stderr, “ERROR”);</a:t>
            </a:r>
          </a:p>
          <a:p>
            <a:r>
              <a:rPr lang="en-GB" altLang="en-US" sz="2000"/>
              <a:t>     /* DO SOMETHING */</a:t>
            </a:r>
          </a:p>
          <a:p>
            <a:r>
              <a:rPr lang="en-GB" altLang="en-US" sz="2000"/>
              <a:t>}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141369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ffectLst/>
              </a:rPr>
              <a:t>File Open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ffectLst/>
              </a:rPr>
              <a:t>The file open function (</a:t>
            </a:r>
            <a:r>
              <a:rPr lang="en-US" altLang="en-US" b="1" smtClean="0">
                <a:solidFill>
                  <a:schemeClr val="hlink"/>
                </a:solidFill>
                <a:effectLst/>
                <a:latin typeface="Courier New" panose="02070309020205020404" pitchFamily="49" charset="0"/>
              </a:rPr>
              <a:t>fopen</a:t>
            </a:r>
            <a:r>
              <a:rPr lang="en-US" altLang="en-US" smtClean="0">
                <a:effectLst/>
              </a:rPr>
              <a:t>) serves two purposes: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ffectLst/>
              </a:rPr>
              <a:t>It makes the connection between the physical file and the stream.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ffectLst/>
              </a:rPr>
              <a:t>It creates “a program file structure to store the information” C needs to process the file.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ffectLst/>
              </a:rPr>
              <a:t>Syntax:</a:t>
            </a:r>
            <a:br>
              <a:rPr lang="en-US" altLang="en-US" smtClean="0">
                <a:effectLst/>
              </a:rPr>
            </a:br>
            <a:r>
              <a:rPr lang="en-US" altLang="en-US" sz="2800" smtClean="0">
                <a:solidFill>
                  <a:srgbClr val="00CCFF"/>
                </a:solidFill>
                <a:effectLst/>
              </a:rPr>
              <a:t>filepointer=</a:t>
            </a:r>
            <a:r>
              <a:rPr lang="en-US" altLang="en-US" sz="2800" b="1" smtClean="0">
                <a:solidFill>
                  <a:srgbClr val="00CCFF"/>
                </a:solidFill>
                <a:effectLst/>
                <a:latin typeface="Courier New" panose="02070309020205020404" pitchFamily="49" charset="0"/>
              </a:rPr>
              <a:t>fopen(“filename”, “mode”);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ffectLst/>
              </a:rPr>
              <a:t>More On </a:t>
            </a:r>
            <a:r>
              <a:rPr lang="en-US" altLang="en-US" b="1" smtClean="0">
                <a:solidFill>
                  <a:schemeClr val="hlink"/>
                </a:solidFill>
                <a:effectLst/>
                <a:latin typeface="Courier New" panose="02070309020205020404" pitchFamily="49" charset="0"/>
              </a:rPr>
              <a:t>fopen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>
                <a:effectLst/>
              </a:rPr>
              <a:t>The file mode tells C how the program will use the file.</a:t>
            </a:r>
          </a:p>
          <a:p>
            <a:pPr eaLnBrk="1" hangingPunct="1"/>
            <a:r>
              <a:rPr lang="en-US" altLang="en-US" sz="3200" smtClean="0">
                <a:effectLst/>
              </a:rPr>
              <a:t>The filename indicates the system name and location for the file.</a:t>
            </a:r>
          </a:p>
          <a:p>
            <a:pPr eaLnBrk="1" hangingPunct="1"/>
            <a:r>
              <a:rPr lang="en-US" altLang="en-US" sz="3200" smtClean="0">
                <a:effectLst/>
              </a:rPr>
              <a:t>We assign the return value of </a:t>
            </a:r>
            <a:r>
              <a:rPr lang="en-US" altLang="en-US" sz="3200" b="1" smtClean="0">
                <a:solidFill>
                  <a:schemeClr val="hlink"/>
                </a:solidFill>
                <a:effectLst/>
              </a:rPr>
              <a:t>fopen</a:t>
            </a:r>
            <a:r>
              <a:rPr lang="en-US" altLang="en-US" sz="3200" smtClean="0">
                <a:effectLst/>
              </a:rPr>
              <a:t> to our pointer variable: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>
                <a:solidFill>
                  <a:schemeClr val="hlink"/>
                </a:solidFill>
                <a:effectLst/>
              </a:rPr>
              <a:t>spData = fopen(“MYFILE.TXT”, “w”);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>
                <a:solidFill>
                  <a:schemeClr val="hlink"/>
                </a:solidFill>
                <a:effectLst/>
              </a:rPr>
              <a:t>spData = fopen(“A:\\MYFILE.TXT”, “w”);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On </a:t>
            </a:r>
            <a:r>
              <a:rPr lang="en-US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fopen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60198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073275" y="5638800"/>
            <a:ext cx="507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from Figure 7-3 in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Forouzan &amp; Gilberg</a:t>
            </a:r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, p. 399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ffectLst/>
              </a:rPr>
              <a:t>Closing a File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ffectLst/>
              </a:rPr>
              <a:t>When we finish with a mode, we need to close the file before ending the program or beginning another mode with that same file.</a:t>
            </a:r>
          </a:p>
          <a:p>
            <a:pPr eaLnBrk="1" hangingPunct="1"/>
            <a:r>
              <a:rPr lang="en-US" altLang="en-US" smtClean="0">
                <a:effectLst/>
              </a:rPr>
              <a:t>To close a file, we use </a:t>
            </a:r>
            <a:r>
              <a:rPr lang="en-US" altLang="en-US" b="1" smtClean="0">
                <a:solidFill>
                  <a:schemeClr val="hlink"/>
                </a:solidFill>
                <a:effectLst/>
                <a:latin typeface="Courier New" panose="02070309020205020404" pitchFamily="49" charset="0"/>
              </a:rPr>
              <a:t>fclose</a:t>
            </a:r>
            <a:r>
              <a:rPr lang="en-US" altLang="en-US" smtClean="0">
                <a:effectLst/>
              </a:rPr>
              <a:t> and the pointer variable:</a:t>
            </a:r>
            <a:br>
              <a:rPr lang="en-US" altLang="en-US" smtClean="0">
                <a:effectLst/>
              </a:rPr>
            </a:br>
            <a:r>
              <a:rPr lang="en-US" altLang="en-US" b="1" smtClean="0">
                <a:solidFill>
                  <a:schemeClr val="hlink"/>
                </a:solidFill>
                <a:effectLst/>
                <a:latin typeface="Courier New" panose="02070309020205020404" pitchFamily="49" charset="0"/>
              </a:rPr>
              <a:t>fclose(spData);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33CC33"/>
                </a:solidFill>
                <a:effectLst/>
              </a:rPr>
              <a:t>fprintf()</a:t>
            </a:r>
            <a:br>
              <a:rPr lang="en-US" altLang="en-US" sz="4000" b="1" smtClean="0">
                <a:solidFill>
                  <a:srgbClr val="33CC33"/>
                </a:solidFill>
                <a:effectLst/>
              </a:rPr>
            </a:br>
            <a:endParaRPr lang="en-US" altLang="en-US" sz="4000" b="1" smtClean="0">
              <a:solidFill>
                <a:srgbClr val="33CC33"/>
              </a:solidFill>
              <a:effectLst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3200" smtClean="0">
              <a:solidFill>
                <a:srgbClr val="FFFF00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200" smtClean="0">
                <a:solidFill>
                  <a:srgbClr val="FFFF00"/>
                </a:solidFill>
                <a:effectLst/>
              </a:rPr>
              <a:t>Syntax: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200" smtClean="0">
                <a:effectLst/>
              </a:rPr>
              <a:t>		fprintf (fp,"string",variables);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200" smtClean="0">
                <a:solidFill>
                  <a:srgbClr val="00CCFF"/>
                </a:solidFill>
                <a:effectLst/>
              </a:rPr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effectLst/>
              </a:rPr>
              <a:t>int i = 12;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effectLst/>
              </a:rPr>
              <a:t>float x = 2.356;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effectLst/>
              </a:rPr>
              <a:t>char ch = 's';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effectLst/>
              </a:rPr>
              <a:t>FILE *fp;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effectLst/>
              </a:rPr>
              <a:t>fp=fopen(“out.txt”,”w”);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effectLst/>
              </a:rPr>
              <a:t>fprintf (fp, "%d %f %c", i, x, </a:t>
            </a:r>
            <a:r>
              <a:rPr lang="en-US" altLang="en-US" sz="2400" smtClean="0">
                <a:effectLst/>
              </a:rPr>
              <a:t>ch);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effectLst/>
              </a:rPr>
              <a:t>fscanf()</a:t>
            </a:r>
            <a:br>
              <a:rPr lang="en-US" altLang="en-US" sz="4000" b="1" smtClean="0">
                <a:effectLst/>
              </a:rPr>
            </a:br>
            <a:endParaRPr lang="en-US" altLang="en-US" sz="4000" b="1" smtClean="0">
              <a:effectLst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mtClean="0">
              <a:solidFill>
                <a:srgbClr val="FFFF00"/>
              </a:solidFill>
              <a:effectLst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FFFF00"/>
                </a:solidFill>
                <a:effectLst/>
              </a:rPr>
              <a:t>Syntax: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effectLst/>
              </a:rPr>
              <a:t>		fscanf (fp,"string",identifiers);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CCFF"/>
                </a:solidFill>
                <a:effectLst/>
              </a:rPr>
              <a:t>Example: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effectLst/>
              </a:rPr>
              <a:t>FILE *fp;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effectLst/>
              </a:rPr>
              <a:t>Fp=fopen(“input.txt”,”r”);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effectLst/>
              </a:rPr>
              <a:t>int i; 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effectLst/>
              </a:rPr>
              <a:t>fscanf (fp,“%d",i);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effectLst/>
              </a:rPr>
              <a:t>getc()</a:t>
            </a:r>
            <a:br>
              <a:rPr lang="en-US" altLang="en-US" sz="4000" b="1" smtClean="0">
                <a:effectLst/>
              </a:rPr>
            </a:br>
            <a:endParaRPr lang="en-US" altLang="en-US" sz="4000" b="1" smtClean="0">
              <a:effectLst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200" smtClean="0">
              <a:solidFill>
                <a:srgbClr val="FFFF00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smtClean="0">
                <a:solidFill>
                  <a:srgbClr val="FFFF00"/>
                </a:solidFill>
                <a:effectLst/>
              </a:rPr>
              <a:t>Syntax: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smtClean="0">
                <a:effectLst/>
              </a:rPr>
              <a:t>identifier = getc (file pointer);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smtClean="0">
                <a:solidFill>
                  <a:srgbClr val="00CCFF"/>
                </a:solidFill>
                <a:effectLst/>
              </a:rPr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smtClean="0">
                <a:effectLst/>
              </a:rPr>
              <a:t>FILE *fp;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smtClean="0">
                <a:effectLst/>
              </a:rPr>
              <a:t>fp=fopen(“input.txt”,”r”);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smtClean="0">
                <a:effectLst/>
              </a:rPr>
              <a:t>char ch;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smtClean="0">
                <a:effectLst/>
              </a:rPr>
              <a:t>ch = getc (fp);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CC33"/>
                </a:solidFill>
                <a:effectLst/>
              </a:rPr>
              <a:t>putc()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effectLst/>
              </a:rPr>
              <a:t>write a single character to the output file, pointed to by fp.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CCFF"/>
                </a:solidFill>
                <a:effectLst/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effectLst/>
              </a:rPr>
              <a:t>FILE *fp;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effectLst/>
              </a:rPr>
              <a:t>char ch;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effectLst/>
              </a:rPr>
              <a:t>putc (ch,fp);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effectLst/>
              </a:rPr>
              <a:t>End of File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smtClean="0">
              <a:effectLst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effectLst/>
              </a:rPr>
              <a:t>There are a number of ways to test for the end-of-file condition.  Another way  is to use the value returned by the </a:t>
            </a:r>
            <a:r>
              <a:rPr lang="en-US" altLang="en-US" sz="2400" i="1" smtClean="0">
                <a:solidFill>
                  <a:srgbClr val="FF0000"/>
                </a:solidFill>
                <a:effectLst/>
              </a:rPr>
              <a:t>fscanf</a:t>
            </a:r>
            <a:r>
              <a:rPr lang="en-US" altLang="en-US" sz="2400" smtClean="0">
                <a:effectLst/>
              </a:rPr>
              <a:t> function: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</a:rPr>
              <a:t>		FILE *fptr1;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</a:rPr>
              <a:t>		int istatus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</a:rPr>
              <a:t>		istatus = fscanf (fptr1, "%d", &amp;var)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ffectLst/>
              </a:rPr>
              <a:t>		if ( istatus == feof(fptr1)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ffectLst/>
              </a:rPr>
              <a:t>	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ffectLst/>
              </a:rPr>
              <a:t>			printf ("End-of-file encountered.\n”)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ffectLst/>
              </a:rPr>
              <a:t>		}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effectLst/>
              </a:rPr>
              <a:t>Reading and Writing Files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  <a:cs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  <a:cs typeface="Times New Roman" panose="02020603050405020304" pitchFamily="18" charset="0"/>
              </a:rPr>
              <a:t>int main (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  <a:cs typeface="Times New Roman" panose="02020603050405020304" pitchFamily="18" charset="0"/>
              </a:rPr>
              <a:t>   FILE *outfile, *infile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  <a:cs typeface="Times New Roman" panose="02020603050405020304" pitchFamily="18" charset="0"/>
              </a:rPr>
              <a:t>   int b = 5, f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  <a:cs typeface="Times New Roman" panose="02020603050405020304" pitchFamily="18" charset="0"/>
              </a:rPr>
              <a:t>   float a = 13.72, c = 6.68, e, g 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en-US" sz="2400" smtClean="0">
                <a:effectLst/>
                <a:cs typeface="Times New Roman" panose="02020603050405020304" pitchFamily="18" charset="0"/>
              </a:rPr>
              <a:t>   outfile = fopen ("testdata", "w")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  <a:cs typeface="Times New Roman" panose="02020603050405020304" pitchFamily="18" charset="0"/>
              </a:rPr>
              <a:t>   fprintf (outfile, “ %f %d %f ", a, b, c)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  <a:cs typeface="Times New Roman" panose="02020603050405020304" pitchFamily="18" charset="0"/>
              </a:rPr>
              <a:t>   fclose (outfile)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  <a:cs typeface="Times New Roman" panose="02020603050405020304" pitchFamily="18" charset="0"/>
              </a:rPr>
              <a:t>   infile = fopen ("testdata", "r")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  <a:cs typeface="Times New Roman" panose="02020603050405020304" pitchFamily="18" charset="0"/>
              </a:rPr>
              <a:t>   fscanf (infile,"%f %d %f", &amp;e, &amp;f, &amp;g)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  <a:cs typeface="Times New Roman" panose="02020603050405020304" pitchFamily="18" charset="0"/>
              </a:rPr>
              <a:t>   printf (“ %f %d %f \n ", a, b, c)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  <a:cs typeface="Times New Roman" panose="02020603050405020304" pitchFamily="18" charset="0"/>
              </a:rPr>
              <a:t>   printf (“ %f %d %f \n ", e, f, g)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effectLst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Modes for opening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The second argument of </a:t>
            </a:r>
            <a:r>
              <a:rPr lang="en-GB" altLang="en-US" smtClean="0">
                <a:latin typeface="Courier New" panose="02070309020205020404" pitchFamily="49" charset="0"/>
              </a:rPr>
              <a:t>fopen</a:t>
            </a:r>
            <a:r>
              <a:rPr lang="en-GB" altLang="en-US" smtClean="0"/>
              <a:t> is the </a:t>
            </a:r>
            <a:r>
              <a:rPr lang="en-GB" altLang="en-US" i="1" smtClean="0"/>
              <a:t>mode </a:t>
            </a:r>
            <a:r>
              <a:rPr lang="en-GB" altLang="en-US" smtClean="0"/>
              <a:t>in which we open the file.  There are three</a:t>
            </a:r>
          </a:p>
          <a:p>
            <a:r>
              <a:rPr lang="en-GB" altLang="en-US" smtClean="0"/>
              <a:t>"r" opens a file for reading</a:t>
            </a:r>
          </a:p>
          <a:p>
            <a:r>
              <a:rPr lang="en-GB" altLang="en-US" smtClean="0"/>
              <a:t>"w" opens a file for writing - and writes over all previous contents (deletes the file so be careful!)</a:t>
            </a:r>
          </a:p>
          <a:p>
            <a:r>
              <a:rPr lang="en-GB" altLang="en-US" smtClean="0"/>
              <a:t>"a" opens a file for appending - writing on the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61791161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ffectLst/>
              </a:rPr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#include&lt;conio.h&gt;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char ch;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FILE *fp;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fp=fopen("out.txt","r");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while(!feof(fp))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ch=getc(fp);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printf("\n%c",ch);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getch();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effectLst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smtClean="0">
              <a:effectLst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smtClean="0">
                <a:solidFill>
                  <a:srgbClr val="FF0000"/>
                </a:solidFill>
                <a:effectLst/>
              </a:rPr>
              <a:t>fread</a:t>
            </a:r>
            <a:r>
              <a:rPr lang="en-US" altLang="en-US" smtClean="0">
                <a:solidFill>
                  <a:srgbClr val="FF0000"/>
                </a:solidFill>
                <a:effectLst/>
              </a:rPr>
              <a:t> ()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</a:rPr>
              <a:t>Declaration: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</a:rPr>
              <a:t>   </a:t>
            </a:r>
            <a:r>
              <a:rPr lang="en-US" altLang="en-US" sz="2400" smtClean="0">
                <a:solidFill>
                  <a:srgbClr val="00CCFF"/>
                </a:solidFill>
                <a:effectLst/>
              </a:rPr>
              <a:t>size_t fread(void *ptr, size_t size, size_t n, FILE *stream);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>
              <a:solidFill>
                <a:srgbClr val="00CCFF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</a:rPr>
              <a:t> Remarks: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</a:rPr>
              <a:t>fread reads a specified number of equal-sized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</a:rPr>
              <a:t>data items from an input stream into a block.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>
              <a:effectLst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</a:rPr>
              <a:t>  ptr        = Points to a block into which data is read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</a:rPr>
              <a:t>  size      = Length of each item read, in bytes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</a:rPr>
              <a:t>  n          = Number of items read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</a:rPr>
              <a:t>  stream = file pointer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smtClean="0">
                <a:solidFill>
                  <a:srgbClr val="FF0000"/>
                </a:solidFill>
                <a:effectLst/>
              </a:rPr>
              <a:t>Example</a:t>
            </a:r>
            <a:endParaRPr lang="en-US" altLang="en-US" smtClean="0">
              <a:solidFill>
                <a:srgbClr val="FF0000"/>
              </a:solidFill>
              <a:effectLst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i="1" smtClean="0">
              <a:effectLst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rgbClr val="33CC33"/>
                </a:solidFill>
                <a:effectLst/>
              </a:rPr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#include &lt;stdio.h&gt;  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int main()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{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	FILE *f;  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 	char buffer[11];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 	if (f = fopen("fred.txt", “r”))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	{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	fread(buffer, 1, 10, f);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	buffer[10] = 0;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	fclose(f);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	printf("first 10 characters of the file:\n%s\n", buffer);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	 }  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 return 0;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effectLst/>
              </a:rPr>
              <a:t>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  <a:effectLst/>
              </a:rPr>
              <a:t>fwrite()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effectLst/>
              </a:rPr>
              <a:t>Declaration: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effectLst/>
              </a:rPr>
              <a:t>   </a:t>
            </a:r>
            <a:r>
              <a:rPr lang="en-US" altLang="en-US" sz="2000" dirty="0" err="1" smtClean="0">
                <a:solidFill>
                  <a:srgbClr val="00CCFF"/>
                </a:solidFill>
                <a:effectLst/>
              </a:rPr>
              <a:t>size_t</a:t>
            </a:r>
            <a:r>
              <a:rPr lang="en-US" altLang="en-US" sz="2000" dirty="0" smtClean="0">
                <a:solidFill>
                  <a:srgbClr val="00CCFF"/>
                </a:solidFill>
                <a:effectLst/>
              </a:rPr>
              <a:t> </a:t>
            </a:r>
            <a:r>
              <a:rPr lang="en-US" altLang="en-US" sz="2000" dirty="0" err="1" smtClean="0">
                <a:solidFill>
                  <a:srgbClr val="00CCFF"/>
                </a:solidFill>
                <a:effectLst/>
              </a:rPr>
              <a:t>fwrite</a:t>
            </a:r>
            <a:r>
              <a:rPr lang="en-US" altLang="en-US" sz="2000" dirty="0" smtClean="0">
                <a:solidFill>
                  <a:srgbClr val="00CCFF"/>
                </a:solidFill>
                <a:effectLst/>
              </a:rPr>
              <a:t>(</a:t>
            </a:r>
            <a:r>
              <a:rPr lang="en-US" altLang="en-US" sz="2000" dirty="0" err="1" smtClean="0">
                <a:solidFill>
                  <a:srgbClr val="00CCFF"/>
                </a:solidFill>
                <a:effectLst/>
              </a:rPr>
              <a:t>const</a:t>
            </a:r>
            <a:r>
              <a:rPr lang="en-US" altLang="en-US" sz="2000" dirty="0" smtClean="0">
                <a:solidFill>
                  <a:srgbClr val="00CCFF"/>
                </a:solidFill>
                <a:effectLst/>
              </a:rPr>
              <a:t> void *</a:t>
            </a:r>
            <a:r>
              <a:rPr lang="en-US" altLang="en-US" sz="2000" dirty="0" err="1" smtClean="0">
                <a:solidFill>
                  <a:srgbClr val="00CCFF"/>
                </a:solidFill>
                <a:effectLst/>
              </a:rPr>
              <a:t>ptr</a:t>
            </a:r>
            <a:r>
              <a:rPr lang="en-US" altLang="en-US" sz="2000" dirty="0" smtClean="0">
                <a:solidFill>
                  <a:srgbClr val="00CCFF"/>
                </a:solidFill>
                <a:effectLst/>
              </a:rPr>
              <a:t>, </a:t>
            </a:r>
            <a:r>
              <a:rPr lang="en-US" altLang="en-US" sz="2000" dirty="0" err="1" smtClean="0">
                <a:solidFill>
                  <a:srgbClr val="00CCFF"/>
                </a:solidFill>
                <a:effectLst/>
              </a:rPr>
              <a:t>size_t</a:t>
            </a:r>
            <a:r>
              <a:rPr lang="en-US" altLang="en-US" sz="2000" dirty="0" smtClean="0">
                <a:solidFill>
                  <a:srgbClr val="00CCFF"/>
                </a:solidFill>
                <a:effectLst/>
              </a:rPr>
              <a:t> size, </a:t>
            </a:r>
            <a:r>
              <a:rPr lang="en-US" altLang="en-US" sz="2000" dirty="0" err="1" smtClean="0">
                <a:solidFill>
                  <a:srgbClr val="00CCFF"/>
                </a:solidFill>
                <a:effectLst/>
              </a:rPr>
              <a:t>size_t</a:t>
            </a:r>
            <a:r>
              <a:rPr lang="en-US" altLang="en-US" sz="2000" dirty="0" smtClean="0">
                <a:solidFill>
                  <a:srgbClr val="00CCFF"/>
                </a:solidFill>
                <a:effectLst/>
              </a:rPr>
              <a:t> n, FILE*stream);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solidFill>
                <a:srgbClr val="00CCFF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effectLst/>
              </a:rPr>
              <a:t> Remarks: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effectLst/>
              </a:rPr>
              <a:t>fwrite</a:t>
            </a:r>
            <a:r>
              <a:rPr lang="en-US" altLang="en-US" sz="2000" dirty="0" smtClean="0">
                <a:effectLst/>
              </a:rPr>
              <a:t> appends a specified number of equal-sized data items to an output file.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effectLst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effectLst/>
              </a:rPr>
              <a:t>  </a:t>
            </a:r>
            <a:r>
              <a:rPr lang="en-US" altLang="en-US" sz="2000" dirty="0" err="1" smtClean="0">
                <a:effectLst/>
              </a:rPr>
              <a:t>ptr</a:t>
            </a:r>
            <a:r>
              <a:rPr lang="en-US" altLang="en-US" sz="2000" dirty="0" smtClean="0">
                <a:effectLst/>
              </a:rPr>
              <a:t>        = Pointer to any object; the data written begins at </a:t>
            </a:r>
            <a:r>
              <a:rPr lang="en-US" altLang="en-US" sz="2000" dirty="0" err="1" smtClean="0">
                <a:effectLst/>
              </a:rPr>
              <a:t>ptr</a:t>
            </a:r>
            <a:endParaRPr lang="en-US" altLang="en-US" sz="2000" dirty="0" smtClean="0">
              <a:effectLst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effectLst/>
              </a:rPr>
              <a:t>  size      = Length of each item of 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effectLst/>
              </a:rPr>
              <a:t>  n          =Number of data items to be appended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effectLst/>
              </a:rPr>
              <a:t>  stream = file pointer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  <a:effectLst/>
              </a:rPr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200" smtClean="0">
                <a:solidFill>
                  <a:srgbClr val="33CC33"/>
                </a:solidFill>
                <a:effectLst/>
              </a:rPr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</a:rPr>
              <a:t>#include &lt;stdio.h&gt;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</a:rPr>
              <a:t>int main()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char a[10]={'1','2','3','4','5','6','7','8','9','a'};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FILE *fs;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fs=fopen("Project.txt","w");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fwrite(a,1,10,fs);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fclose(fs);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effectLst/>
              </a:rPr>
              <a:t>return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effectLst/>
              </a:rPr>
              <a:t>}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  <a:effectLst/>
              </a:rPr>
              <a:t>fseek()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effectLst/>
              </a:rPr>
              <a:t>	This function sets the file position indicator for the stream pointed to by stream or you can say it seeks a specified place within a file and modify it.</a:t>
            </a:r>
            <a:r>
              <a:rPr lang="en-US" altLang="en-US" sz="1600" dirty="0" smtClean="0">
                <a:effectLst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 smtClean="0">
              <a:effectLst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b="1" dirty="0" smtClean="0">
                <a:effectLst/>
              </a:rPr>
              <a:t> </a:t>
            </a:r>
            <a:r>
              <a:rPr lang="en-US" altLang="en-US" sz="1200" b="1" dirty="0" smtClean="0">
                <a:solidFill>
                  <a:srgbClr val="33CC33"/>
                </a:solidFill>
                <a:effectLst/>
              </a:rPr>
              <a:t>SEEK_SET 	 Seeks from beginning of file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b="1" dirty="0" smtClean="0">
                <a:solidFill>
                  <a:srgbClr val="33CC33"/>
                </a:solidFill>
                <a:effectLst/>
              </a:rPr>
              <a:t> SEEK_CUR 	 Seeks from current position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b="1" dirty="0" smtClean="0">
                <a:solidFill>
                  <a:srgbClr val="33CC33"/>
                </a:solidFill>
                <a:effectLst/>
              </a:rPr>
              <a:t> SEEK_END 	 Seeks from end of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CCFF"/>
                </a:solidFill>
                <a:effectLst/>
              </a:rPr>
              <a:t>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effectLst/>
              </a:rPr>
              <a:t>#include</a:t>
            </a:r>
            <a:r>
              <a:rPr lang="en-US" altLang="en-US" sz="2000" dirty="0" smtClean="0">
                <a:effectLst/>
              </a:rPr>
              <a:t> &lt;</a:t>
            </a:r>
            <a:r>
              <a:rPr lang="en-US" altLang="en-US" sz="2000" dirty="0" err="1" smtClean="0">
                <a:effectLst/>
              </a:rPr>
              <a:t>stdio.h</a:t>
            </a:r>
            <a:r>
              <a:rPr lang="en-US" altLang="en-US" sz="2000" dirty="0" smtClean="0">
                <a:effectLst/>
              </a:rPr>
              <a:t>&gt;</a:t>
            </a:r>
            <a:endParaRPr lang="en-US" altLang="en-US" sz="2000" b="1" dirty="0" smtClean="0">
              <a:effectLst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err="1" smtClean="0">
                <a:effectLst/>
              </a:rPr>
              <a:t>int</a:t>
            </a:r>
            <a:r>
              <a:rPr lang="en-US" altLang="en-US" sz="2000" dirty="0" smtClean="0">
                <a:effectLst/>
              </a:rPr>
              <a:t> </a:t>
            </a:r>
            <a:r>
              <a:rPr lang="en-US" altLang="en-US" sz="2000" b="1" dirty="0" smtClean="0">
                <a:effectLst/>
              </a:rPr>
              <a:t>main</a:t>
            </a:r>
            <a:r>
              <a:rPr lang="en-US" altLang="en-US" sz="2000" dirty="0" smtClean="0">
                <a:effectLst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effectLst/>
              </a:rPr>
              <a:t> {</a:t>
            </a:r>
            <a:br>
              <a:rPr lang="en-US" altLang="en-US" sz="2000" dirty="0" smtClean="0">
                <a:effectLst/>
              </a:rPr>
            </a:br>
            <a:r>
              <a:rPr lang="en-US" altLang="en-US" sz="2000" dirty="0" smtClean="0">
                <a:effectLst/>
              </a:rPr>
              <a:t>       FILE * f;</a:t>
            </a:r>
            <a:br>
              <a:rPr lang="en-US" altLang="en-US" sz="2000" dirty="0" smtClean="0">
                <a:effectLst/>
              </a:rPr>
            </a:br>
            <a:r>
              <a:rPr lang="en-US" altLang="en-US" sz="2000" dirty="0" smtClean="0">
                <a:effectLst/>
              </a:rPr>
              <a:t>       f = </a:t>
            </a:r>
            <a:r>
              <a:rPr lang="en-US" altLang="en-US" sz="2000" dirty="0" err="1" smtClean="0">
                <a:effectLst/>
              </a:rPr>
              <a:t>fopen</a:t>
            </a:r>
            <a:r>
              <a:rPr lang="en-US" altLang="en-US" sz="2000" dirty="0" smtClean="0">
                <a:effectLst/>
              </a:rPr>
              <a:t>("myfile.txt", "w");</a:t>
            </a:r>
            <a:br>
              <a:rPr lang="en-US" altLang="en-US" sz="2000" dirty="0" smtClean="0">
                <a:effectLst/>
              </a:rPr>
            </a:br>
            <a:r>
              <a:rPr lang="en-US" altLang="en-US" sz="2000" dirty="0" smtClean="0">
                <a:effectLst/>
              </a:rPr>
              <a:t>       </a:t>
            </a:r>
            <a:r>
              <a:rPr lang="en-US" altLang="en-US" sz="2000" dirty="0" err="1" smtClean="0">
                <a:effectLst/>
              </a:rPr>
              <a:t>fputs</a:t>
            </a:r>
            <a:r>
              <a:rPr lang="en-US" altLang="en-US" sz="2000" dirty="0" smtClean="0">
                <a:effectLst/>
              </a:rPr>
              <a:t>("Hello World", f);</a:t>
            </a:r>
            <a:br>
              <a:rPr lang="en-US" altLang="en-US" sz="2000" dirty="0" smtClean="0">
                <a:effectLst/>
              </a:rPr>
            </a:br>
            <a:r>
              <a:rPr lang="en-US" altLang="en-US" sz="2000" dirty="0" smtClean="0">
                <a:effectLst/>
              </a:rPr>
              <a:t>       </a:t>
            </a:r>
            <a:r>
              <a:rPr lang="en-US" altLang="en-US" sz="2000" dirty="0" err="1" smtClean="0">
                <a:effectLst/>
              </a:rPr>
              <a:t>fseek</a:t>
            </a:r>
            <a:r>
              <a:rPr lang="en-US" altLang="en-US" sz="2000" dirty="0" smtClean="0">
                <a:effectLst/>
              </a:rPr>
              <a:t>(f, 6, SEEK_SET);         SEEK_CUR,   SEEK_END</a:t>
            </a:r>
            <a:br>
              <a:rPr lang="en-US" altLang="en-US" sz="2000" dirty="0" smtClean="0">
                <a:effectLst/>
              </a:rPr>
            </a:br>
            <a:r>
              <a:rPr lang="en-US" altLang="en-US" sz="2000" dirty="0" smtClean="0">
                <a:effectLst/>
              </a:rPr>
              <a:t>       </a:t>
            </a:r>
            <a:r>
              <a:rPr lang="en-US" altLang="en-US" sz="2000" dirty="0" err="1" smtClean="0">
                <a:effectLst/>
              </a:rPr>
              <a:t>fputs</a:t>
            </a:r>
            <a:r>
              <a:rPr lang="en-US" altLang="en-US" sz="2000" dirty="0" smtClean="0">
                <a:effectLst/>
              </a:rPr>
              <a:t>(" India", f);</a:t>
            </a:r>
            <a:br>
              <a:rPr lang="en-US" altLang="en-US" sz="2000" dirty="0" smtClean="0">
                <a:effectLst/>
              </a:rPr>
            </a:br>
            <a:r>
              <a:rPr lang="en-US" altLang="en-US" sz="2000" dirty="0" smtClean="0">
                <a:effectLst/>
              </a:rPr>
              <a:t>       </a:t>
            </a:r>
            <a:r>
              <a:rPr lang="en-US" altLang="en-US" sz="2000" dirty="0" err="1" smtClean="0">
                <a:effectLst/>
              </a:rPr>
              <a:t>fclose</a:t>
            </a:r>
            <a:r>
              <a:rPr lang="en-US" altLang="en-US" sz="2000" dirty="0" smtClean="0">
                <a:effectLst/>
              </a:rPr>
              <a:t>(f);</a:t>
            </a:r>
            <a:r>
              <a:rPr lang="en-US" altLang="en-US" sz="2000" b="1" dirty="0" smtClean="0">
                <a:effectLst/>
              </a:rPr>
              <a:t/>
            </a:r>
            <a:br>
              <a:rPr lang="en-US" altLang="en-US" sz="2000" b="1" dirty="0" smtClean="0">
                <a:effectLst/>
              </a:rPr>
            </a:br>
            <a:r>
              <a:rPr lang="en-US" altLang="en-US" sz="2000" dirty="0" smtClean="0">
                <a:effectLst/>
              </a:rPr>
              <a:t>       </a:t>
            </a:r>
            <a:r>
              <a:rPr lang="en-US" altLang="en-US" sz="2000" b="1" dirty="0" smtClean="0">
                <a:effectLst/>
              </a:rPr>
              <a:t>return</a:t>
            </a:r>
            <a:r>
              <a:rPr lang="en-US" altLang="en-US" sz="2000" dirty="0" smtClean="0">
                <a:effectLst/>
              </a:rPr>
              <a:t> 0;</a:t>
            </a:r>
            <a:br>
              <a:rPr lang="en-US" altLang="en-US" sz="2000" dirty="0" smtClean="0">
                <a:effectLst/>
              </a:rPr>
            </a:br>
            <a:r>
              <a:rPr lang="en-US" altLang="en-US" sz="2000" dirty="0" smtClean="0">
                <a:effectLst/>
              </a:rPr>
              <a:t>}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  <a:effectLst/>
              </a:rPr>
              <a:t>ftell()</a:t>
            </a:r>
            <a:r>
              <a:rPr lang="en-US" altLang="en-US" smtClean="0">
                <a:effectLst/>
              </a:rPr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rgbClr val="33CC33"/>
                </a:solidFill>
                <a:effectLst/>
              </a:rPr>
              <a:t>offset = ftell( file pointer 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solidFill>
                <a:srgbClr val="33CC33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 "ftell" returns the current position for input or output on the file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 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effectLst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int main(void)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   FILE *stream;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   stream = fopen("MYFILE.TXT", "w");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   fprintf(stream, "This is a test");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   printf("The file pointer is at byte %ld\n", ftell(stream));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   fclose(stream);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effectLst/>
              </a:rPr>
              <a:t>}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506" y="330115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The exit() function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1803" y="1416844"/>
            <a:ext cx="7772400" cy="4114800"/>
          </a:xfrm>
        </p:spPr>
        <p:txBody>
          <a:bodyPr/>
          <a:lstStyle/>
          <a:p>
            <a:r>
              <a:rPr lang="en-GB" altLang="en-US" dirty="0" smtClean="0"/>
              <a:t>Sometimes error checking means we want an "emergency exit" from a program.  We want it to stop dead.</a:t>
            </a:r>
          </a:p>
          <a:p>
            <a:r>
              <a:rPr lang="en-GB" altLang="en-US" dirty="0" smtClean="0"/>
              <a:t>In main we can use "return" to stop.</a:t>
            </a:r>
          </a:p>
          <a:p>
            <a:r>
              <a:rPr lang="en-GB" altLang="en-US" dirty="0" smtClean="0"/>
              <a:t>In functions we can use exit to do this.</a:t>
            </a:r>
          </a:p>
          <a:p>
            <a:r>
              <a:rPr lang="en-GB" altLang="en-US" dirty="0" smtClean="0"/>
              <a:t>Exit is part of the </a:t>
            </a:r>
            <a:r>
              <a:rPr lang="en-GB" altLang="en-US" dirty="0" err="1" smtClean="0">
                <a:latin typeface="Courier New" panose="02070309020205020404" pitchFamily="49" charset="0"/>
              </a:rPr>
              <a:t>stdlib.h</a:t>
            </a:r>
            <a:r>
              <a:rPr lang="en-GB" altLang="en-US" dirty="0" smtClean="0">
                <a:latin typeface="Courier New" panose="02070309020205020404" pitchFamily="49" charset="0"/>
              </a:rPr>
              <a:t> </a:t>
            </a:r>
            <a:r>
              <a:rPr lang="en-GB" altLang="en-US" dirty="0" smtClean="0"/>
              <a:t>library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19200" y="4541044"/>
            <a:ext cx="606901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GB" altLang="en-US" sz="3200" dirty="0"/>
              <a:t>exit(-1);</a:t>
            </a:r>
          </a:p>
          <a:p>
            <a:r>
              <a:rPr lang="en-GB" altLang="en-US" sz="3200" dirty="0">
                <a:latin typeface="Times New Roman" panose="02020603050405020304" pitchFamily="18" charset="0"/>
              </a:rPr>
              <a:t>  in a function is exactly the same as</a:t>
            </a:r>
          </a:p>
          <a:p>
            <a:r>
              <a:rPr lang="en-GB" altLang="en-US" sz="3200" dirty="0"/>
              <a:t>return -1;</a:t>
            </a:r>
          </a:p>
          <a:p>
            <a:r>
              <a:rPr lang="en-GB" altLang="en-US" sz="3200" dirty="0"/>
              <a:t> </a:t>
            </a:r>
            <a:r>
              <a:rPr lang="en-GB" altLang="en-US" sz="3200" dirty="0">
                <a:latin typeface="Times New Roman" panose="02020603050405020304" pitchFamily="18" charset="0"/>
              </a:rPr>
              <a:t>in the main routine </a:t>
            </a:r>
          </a:p>
          <a:p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895689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Writing to a file using fprintf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fprintf works just like printf and sprintf except that its first argument is a file pointer.</a:t>
            </a:r>
          </a:p>
          <a:p>
            <a:endParaRPr lang="en-GB" altLang="en-US" smtClean="0"/>
          </a:p>
          <a:p>
            <a:endParaRPr lang="en-GB" altLang="en-US" smtClean="0"/>
          </a:p>
          <a:p>
            <a:endParaRPr lang="en-GB" altLang="en-US" smtClean="0"/>
          </a:p>
          <a:p>
            <a:r>
              <a:rPr lang="en-GB" altLang="en-US" smtClean="0"/>
              <a:t>We could also read numbers from a file using fscanf – but there is a better way.</a:t>
            </a:r>
          </a:p>
        </p:txBody>
      </p:sp>
      <p:sp>
        <p:nvSpPr>
          <p:cNvPr id="6148" name="Text Box 1028"/>
          <p:cNvSpPr txBox="1">
            <a:spLocks noChangeArrowheads="1"/>
          </p:cNvSpPr>
          <p:nvPr/>
        </p:nvSpPr>
        <p:spPr bwMode="auto">
          <a:xfrm>
            <a:off x="1219200" y="2986867"/>
            <a:ext cx="60261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GB" altLang="en-US" dirty="0"/>
              <a:t>FILE *</a:t>
            </a:r>
            <a:r>
              <a:rPr lang="en-GB" altLang="en-US" dirty="0" err="1"/>
              <a:t>fptr</a:t>
            </a:r>
            <a:r>
              <a:rPr lang="en-GB" altLang="en-US" dirty="0"/>
              <a:t>;</a:t>
            </a:r>
          </a:p>
          <a:p>
            <a:r>
              <a:rPr lang="en-GB" altLang="en-US" dirty="0" err="1"/>
              <a:t>fptr</a:t>
            </a:r>
            <a:r>
              <a:rPr lang="en-GB" altLang="en-US" dirty="0"/>
              <a:t>= </a:t>
            </a:r>
            <a:r>
              <a:rPr lang="en-GB" altLang="en-US" dirty="0" err="1"/>
              <a:t>fopen</a:t>
            </a:r>
            <a:r>
              <a:rPr lang="en-GB" altLang="en-US" dirty="0"/>
              <a:t> ("file.</a:t>
            </a:r>
            <a:r>
              <a:rPr lang="en-GB" altLang="en-US" dirty="0" err="1"/>
              <a:t>dat</a:t>
            </a:r>
            <a:r>
              <a:rPr lang="en-GB" altLang="en-US" dirty="0"/>
              <a:t>","w");</a:t>
            </a:r>
          </a:p>
          <a:p>
            <a:r>
              <a:rPr lang="en-GB" altLang="en-US" dirty="0"/>
              <a:t>/* Check it's open */</a:t>
            </a:r>
          </a:p>
          <a:p>
            <a:r>
              <a:rPr lang="en-GB" altLang="en-US" dirty="0" err="1"/>
              <a:t>fprintf</a:t>
            </a:r>
            <a:r>
              <a:rPr lang="en-GB" altLang="en-US" dirty="0"/>
              <a:t> (</a:t>
            </a:r>
            <a:r>
              <a:rPr lang="en-GB" altLang="en-US" dirty="0" err="1"/>
              <a:t>fptr</a:t>
            </a:r>
            <a:r>
              <a:rPr lang="en-GB" altLang="en-US" dirty="0"/>
              <a:t>,"Hello World!\n");</a:t>
            </a:r>
          </a:p>
        </p:txBody>
      </p:sp>
    </p:spTree>
    <p:extLst>
      <p:ext uri="{BB962C8B-B14F-4D97-AF65-F5344CB8AC3E}">
        <p14:creationId xmlns:p14="http://schemas.microsoft.com/office/powerpoint/2010/main" val="27561453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2262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Reading from a file using </a:t>
            </a:r>
            <a:r>
              <a:rPr lang="en-GB" altLang="en-US" dirty="0" err="1" smtClean="0"/>
              <a:t>fgets</a:t>
            </a:r>
            <a:endParaRPr lang="en-GB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GB" altLang="en-US" smtClean="0"/>
              <a:t>fgets is a better way to read from a file</a:t>
            </a:r>
          </a:p>
          <a:p>
            <a:r>
              <a:rPr lang="en-GB" altLang="en-US" smtClean="0"/>
              <a:t>We can read into a string using fgets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46125" y="2467769"/>
            <a:ext cx="73040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GB" altLang="en-US"/>
              <a:t>FILE *fptr;</a:t>
            </a:r>
          </a:p>
          <a:p>
            <a:r>
              <a:rPr lang="en-GB" altLang="en-US"/>
              <a:t>char line [1000];</a:t>
            </a:r>
          </a:p>
          <a:p>
            <a:r>
              <a:rPr lang="en-GB" altLang="en-US"/>
              <a:t>/* Open file and check it is open */</a:t>
            </a:r>
          </a:p>
          <a:p>
            <a:r>
              <a:rPr lang="en-GB" altLang="en-US"/>
              <a:t>while (fgets(line,1000,fptr) != NULL) {</a:t>
            </a:r>
          </a:p>
          <a:p>
            <a:r>
              <a:rPr lang="en-GB" altLang="en-US"/>
              <a:t>   printf ("Read line %s\n",line);</a:t>
            </a:r>
          </a:p>
          <a:p>
            <a:r>
              <a:rPr lang="en-GB" altLang="en-US"/>
              <a:t>}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61182" y="4751766"/>
            <a:ext cx="82867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GB" altLang="en-US" sz="3200" dirty="0" err="1">
                <a:latin typeface="Times New Roman" panose="02020603050405020304" pitchFamily="18" charset="0"/>
              </a:rPr>
              <a:t>fgets</a:t>
            </a:r>
            <a:r>
              <a:rPr lang="en-GB" altLang="en-US" sz="3200" dirty="0">
                <a:latin typeface="Times New Roman" panose="02020603050405020304" pitchFamily="18" charset="0"/>
              </a:rPr>
              <a:t> takes 3 arguments, a string, a maximum</a:t>
            </a:r>
          </a:p>
          <a:p>
            <a:r>
              <a:rPr lang="en-GB" altLang="en-US" sz="3200" dirty="0">
                <a:latin typeface="Times New Roman" panose="02020603050405020304" pitchFamily="18" charset="0"/>
              </a:rPr>
              <a:t>number of characters to read and a file pointer.</a:t>
            </a:r>
          </a:p>
          <a:p>
            <a:r>
              <a:rPr lang="en-GB" altLang="en-US" sz="3200" dirty="0">
                <a:latin typeface="Times New Roman" panose="02020603050405020304" pitchFamily="18" charset="0"/>
              </a:rPr>
              <a:t>It returns NULL if there is an error (such as EOF)</a:t>
            </a:r>
          </a:p>
        </p:txBody>
      </p:sp>
    </p:spTree>
    <p:extLst>
      <p:ext uri="{BB962C8B-B14F-4D97-AF65-F5344CB8AC3E}">
        <p14:creationId xmlns:p14="http://schemas.microsoft.com/office/powerpoint/2010/main" val="216103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Closing a file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We can close a file simply using fclose and the file pointer.  Here's a complete "hello files".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3048000"/>
            <a:ext cx="82169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GB" altLang="en-US" dirty="0"/>
              <a:t>FILE *</a:t>
            </a:r>
            <a:r>
              <a:rPr lang="en-GB" altLang="en-US" dirty="0" err="1"/>
              <a:t>fptr</a:t>
            </a:r>
            <a:r>
              <a:rPr lang="en-GB" altLang="en-US" dirty="0"/>
              <a:t>;</a:t>
            </a:r>
          </a:p>
          <a:p>
            <a:r>
              <a:rPr lang="en-GB" altLang="en-US" dirty="0"/>
              <a:t>char filename[]= "myfile.dat";</a:t>
            </a:r>
          </a:p>
          <a:p>
            <a:r>
              <a:rPr lang="en-GB" altLang="en-US" dirty="0" err="1"/>
              <a:t>fptr</a:t>
            </a:r>
            <a:r>
              <a:rPr lang="en-GB" altLang="en-US" dirty="0"/>
              <a:t>= </a:t>
            </a:r>
            <a:r>
              <a:rPr lang="en-GB" altLang="en-US" dirty="0" err="1"/>
              <a:t>fopen</a:t>
            </a:r>
            <a:r>
              <a:rPr lang="en-GB" altLang="en-US" dirty="0"/>
              <a:t> (</a:t>
            </a:r>
            <a:r>
              <a:rPr lang="en-GB" altLang="en-US" dirty="0" err="1"/>
              <a:t>filename,"w</a:t>
            </a:r>
            <a:r>
              <a:rPr lang="en-GB" altLang="en-US" dirty="0"/>
              <a:t>");</a:t>
            </a:r>
          </a:p>
          <a:p>
            <a:r>
              <a:rPr lang="en-GB" altLang="en-US" dirty="0"/>
              <a:t>if (</a:t>
            </a:r>
            <a:r>
              <a:rPr lang="en-GB" altLang="en-US" dirty="0" err="1"/>
              <a:t>fptr</a:t>
            </a:r>
            <a:r>
              <a:rPr lang="en-GB" altLang="en-US" dirty="0"/>
              <a:t> == NULL) {</a:t>
            </a:r>
          </a:p>
          <a:p>
            <a:r>
              <a:rPr lang="en-GB" altLang="en-US" dirty="0"/>
              <a:t>    </a:t>
            </a:r>
            <a:r>
              <a:rPr lang="en-GB" altLang="en-US" dirty="0" err="1"/>
              <a:t>printf</a:t>
            </a:r>
            <a:r>
              <a:rPr lang="en-GB" altLang="en-US" dirty="0"/>
              <a:t> ("Cannot open file to write!\n");</a:t>
            </a:r>
          </a:p>
          <a:p>
            <a:r>
              <a:rPr lang="en-GB" altLang="en-US" dirty="0"/>
              <a:t>    exit(-1);</a:t>
            </a:r>
          </a:p>
          <a:p>
            <a:r>
              <a:rPr lang="en-GB" altLang="en-US" dirty="0"/>
              <a:t>}</a:t>
            </a:r>
          </a:p>
          <a:p>
            <a:r>
              <a:rPr lang="en-GB" altLang="en-US" dirty="0" err="1"/>
              <a:t>fprintf</a:t>
            </a:r>
            <a:r>
              <a:rPr lang="en-GB" altLang="en-US" dirty="0"/>
              <a:t> (</a:t>
            </a:r>
            <a:r>
              <a:rPr lang="en-GB" altLang="en-US" dirty="0" err="1"/>
              <a:t>fptr</a:t>
            </a:r>
            <a:r>
              <a:rPr lang="en-GB" altLang="en-US" dirty="0"/>
              <a:t>,"Hello World of filing!\n");</a:t>
            </a:r>
          </a:p>
          <a:p>
            <a:r>
              <a:rPr lang="en-GB" altLang="en-US" dirty="0" err="1"/>
              <a:t>fclose</a:t>
            </a:r>
            <a:r>
              <a:rPr lang="en-GB" altLang="en-US" dirty="0"/>
              <a:t> (</a:t>
            </a:r>
            <a:r>
              <a:rPr lang="en-GB" altLang="en-US" dirty="0" err="1"/>
              <a:t>fptr</a:t>
            </a:r>
            <a:r>
              <a:rPr lang="en-GB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43770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Great Muck-Ups in C #72 of 100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We use the file pointer to close the file - not the name of the file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47800" y="3200400"/>
            <a:ext cx="58435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GB" altLang="en-US"/>
              <a:t>FILE *fptr;</a:t>
            </a:r>
          </a:p>
          <a:p>
            <a:r>
              <a:rPr lang="en-GB" altLang="en-US"/>
              <a:t>fptr= fopen ("myfile.dat","r");</a:t>
            </a:r>
          </a:p>
          <a:p>
            <a:r>
              <a:rPr lang="en-GB" altLang="en-US"/>
              <a:t>/* Read from file */</a:t>
            </a:r>
          </a:p>
          <a:p>
            <a:r>
              <a:rPr lang="en-GB" altLang="en-US"/>
              <a:t>fclose ("myfile.dat");</a:t>
            </a:r>
          </a:p>
          <a:p>
            <a:r>
              <a:rPr lang="en-GB" altLang="en-US"/>
              <a:t>/* Ooops - that's wrong */</a:t>
            </a:r>
          </a:p>
        </p:txBody>
      </p:sp>
    </p:spTree>
    <p:extLst>
      <p:ext uri="{BB962C8B-B14F-4D97-AF65-F5344CB8AC3E}">
        <p14:creationId xmlns:p14="http://schemas.microsoft.com/office/powerpoint/2010/main" val="17523179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23863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Three special streams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7699" y="1426902"/>
            <a:ext cx="7772400" cy="4114800"/>
          </a:xfrm>
        </p:spPr>
        <p:txBody>
          <a:bodyPr/>
          <a:lstStyle/>
          <a:p>
            <a:r>
              <a:rPr lang="en-GB" altLang="en-US" dirty="0" smtClean="0"/>
              <a:t>Three special file streams are defined in the </a:t>
            </a:r>
            <a:r>
              <a:rPr lang="en-GB" altLang="en-US" dirty="0" err="1" smtClean="0">
                <a:latin typeface="Courier New" panose="02070309020205020404" pitchFamily="49" charset="0"/>
              </a:rPr>
              <a:t>stdio.h</a:t>
            </a:r>
            <a:r>
              <a:rPr lang="en-GB" altLang="en-US" dirty="0" smtClean="0"/>
              <a:t> header</a:t>
            </a:r>
          </a:p>
          <a:p>
            <a:r>
              <a:rPr lang="en-GB" altLang="en-US" dirty="0" err="1" smtClean="0">
                <a:latin typeface="Courier New" panose="02070309020205020404" pitchFamily="49" charset="0"/>
              </a:rPr>
              <a:t>stdin</a:t>
            </a:r>
            <a:r>
              <a:rPr lang="en-GB" altLang="en-US" dirty="0" smtClean="0">
                <a:latin typeface="Courier New" panose="02070309020205020404" pitchFamily="49" charset="0"/>
              </a:rPr>
              <a:t> </a:t>
            </a:r>
            <a:r>
              <a:rPr lang="en-GB" altLang="en-US" dirty="0" smtClean="0"/>
              <a:t>reads input from the keyboard</a:t>
            </a:r>
          </a:p>
          <a:p>
            <a:r>
              <a:rPr lang="en-GB" altLang="en-US" dirty="0" err="1" smtClean="0">
                <a:latin typeface="Courier New" panose="02070309020205020404" pitchFamily="49" charset="0"/>
              </a:rPr>
              <a:t>stdout</a:t>
            </a:r>
            <a:r>
              <a:rPr lang="en-GB" altLang="en-US" dirty="0" smtClean="0">
                <a:latin typeface="Courier New" panose="02070309020205020404" pitchFamily="49" charset="0"/>
              </a:rPr>
              <a:t> </a:t>
            </a:r>
            <a:r>
              <a:rPr lang="en-GB" altLang="en-US" dirty="0" smtClean="0"/>
              <a:t>send output to the screen</a:t>
            </a:r>
          </a:p>
          <a:p>
            <a:r>
              <a:rPr lang="en-GB" altLang="en-US" dirty="0" err="1" smtClean="0">
                <a:latin typeface="Courier New" panose="02070309020205020404" pitchFamily="49" charset="0"/>
              </a:rPr>
              <a:t>stderr</a:t>
            </a:r>
            <a:r>
              <a:rPr lang="en-GB" altLang="en-US" dirty="0" smtClean="0">
                <a:latin typeface="Courier New" panose="02070309020205020404" pitchFamily="49" charset="0"/>
              </a:rPr>
              <a:t> </a:t>
            </a:r>
            <a:r>
              <a:rPr lang="en-GB" altLang="en-US" dirty="0" smtClean="0"/>
              <a:t>prints errors to an error device (usually also the screen)</a:t>
            </a:r>
          </a:p>
          <a:p>
            <a:r>
              <a:rPr lang="en-GB" altLang="en-US" dirty="0" smtClean="0"/>
              <a:t>What might this do: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127125" y="5324475"/>
            <a:ext cx="639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GB" altLang="en-US"/>
              <a:t>fprintf (stdout,"Hello World!\n");</a:t>
            </a:r>
          </a:p>
        </p:txBody>
      </p:sp>
    </p:spTree>
    <p:extLst>
      <p:ext uri="{BB962C8B-B14F-4D97-AF65-F5344CB8AC3E}">
        <p14:creationId xmlns:p14="http://schemas.microsoft.com/office/powerpoint/2010/main" val="229960010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SDeptTheme">
  <a:themeElements>
    <a:clrScheme name="1_CSDept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CSDeptTheme">
      <a:majorFont>
        <a:latin typeface="Georgia"/>
        <a:ea typeface="Georgia"/>
        <a:cs typeface="Georgia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CSDept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3_FEU_temp">
  <a:themeElements>
    <a:clrScheme name="6_FEU_temp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FEU_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6_FEU_temp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4_FEU_temp">
  <a:themeElements>
    <a:clrScheme name="7_FEU_temp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FEU_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7_FEU_temp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CSDeptTheme">
  <a:themeElements>
    <a:clrScheme name="1_CSDept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CSDeptTheme">
      <a:majorFont>
        <a:latin typeface="Georgia"/>
        <a:ea typeface="Georgia"/>
        <a:cs typeface="Georgia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CSDept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CSDeptTheme">
  <a:themeElements>
    <a:clrScheme name="2_CSDept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CSDeptTheme">
      <a:majorFont>
        <a:latin typeface="Georgia"/>
        <a:ea typeface="Georgia"/>
        <a:cs typeface="Georgia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2_CSDept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SDeptTheme">
  <a:themeElements>
    <a:clrScheme name="2_CSDept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CSDeptTheme">
      <a:majorFont>
        <a:latin typeface="Georgia"/>
        <a:ea typeface="Georgia"/>
        <a:cs typeface="Georgia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2_CSDept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IS feuCS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S feuCS THEME" id="{C7792498-D383-4B02-99A7-138C3A1639A8}" vid="{8DF70F86-E879-4D3E-B4A9-23B976C03ACE}"/>
    </a:ext>
  </a:extLst>
</a:theme>
</file>

<file path=ppt/theme/theme4.xml><?xml version="1.0" encoding="utf-8"?>
<a:theme xmlns:a="http://schemas.openxmlformats.org/drawingml/2006/main" name="1_feu cs theme">
  <a:themeElements>
    <a:clrScheme name="FEU_temp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EU_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FEU_temp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eu cs theme" id="{8BCF3D2E-4307-4C64-BF28-E3F49C4D9C03}" vid="{FD4C3317-0C78-4462-B801-D6F5FD5B6ED7}"/>
    </a:ext>
  </a:extLst>
</a:theme>
</file>

<file path=ppt/theme/theme5.xml><?xml version="1.0" encoding="utf-8"?>
<a:theme xmlns:a="http://schemas.openxmlformats.org/drawingml/2006/main" name="8_FEU_temp">
  <a:themeElements>
    <a:clrScheme name="1_FEU_temp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FEU_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FEU_temp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FEU_temp">
  <a:themeElements>
    <a:clrScheme name="2_FEU_temp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FEU_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2_FEU_temp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FEU_temp">
  <a:themeElements>
    <a:clrScheme name="3_FEU_temp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FEU_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3_FEU_temp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FEU_temp">
  <a:themeElements>
    <a:clrScheme name="4_FEU_temp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FEU_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4_FEU_temp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2_FEU_temp">
  <a:themeElements>
    <a:clrScheme name="5_FEU_temp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FEU_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5_FEU_temp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feu cs theme</Template>
  <TotalTime>1507</TotalTime>
  <Words>1895</Words>
  <Application>Microsoft Office PowerPoint</Application>
  <PresentationFormat>On-screen Show (4:3)</PresentationFormat>
  <Paragraphs>311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36</vt:i4>
      </vt:variant>
    </vt:vector>
  </HeadingPairs>
  <TitlesOfParts>
    <vt:vector size="57" baseType="lpstr">
      <vt:lpstr>Andalus</vt:lpstr>
      <vt:lpstr>Arial</vt:lpstr>
      <vt:lpstr>Calibri</vt:lpstr>
      <vt:lpstr>Candara</vt:lpstr>
      <vt:lpstr>Courier New</vt:lpstr>
      <vt:lpstr>DellaRobbia BT</vt:lpstr>
      <vt:lpstr>Georgia</vt:lpstr>
      <vt:lpstr>Times New Roman</vt:lpstr>
      <vt:lpstr>1_CSDeptTheme</vt:lpstr>
      <vt:lpstr>2_CSDeptTheme</vt:lpstr>
      <vt:lpstr>THIS feuCS THEME</vt:lpstr>
      <vt:lpstr>1_feu cs theme</vt:lpstr>
      <vt:lpstr>8_FEU_temp</vt:lpstr>
      <vt:lpstr>9_FEU_temp</vt:lpstr>
      <vt:lpstr>10_FEU_temp</vt:lpstr>
      <vt:lpstr>11_FEU_temp</vt:lpstr>
      <vt:lpstr>12_FEU_temp</vt:lpstr>
      <vt:lpstr>13_FEU_temp</vt:lpstr>
      <vt:lpstr>14_FEU_temp</vt:lpstr>
      <vt:lpstr>3_CSDeptTheme</vt:lpstr>
      <vt:lpstr>4_CSDeptTheme</vt:lpstr>
      <vt:lpstr>FILE HANDLING IN C</vt:lpstr>
      <vt:lpstr>File handling in C</vt:lpstr>
      <vt:lpstr>Modes for opening files</vt:lpstr>
      <vt:lpstr>The exit() function</vt:lpstr>
      <vt:lpstr>Writing to a file using fprintf</vt:lpstr>
      <vt:lpstr>Reading from a file using fgets</vt:lpstr>
      <vt:lpstr>Closing a file</vt:lpstr>
      <vt:lpstr>Great Muck-Ups in C #72 of 100</vt:lpstr>
      <vt:lpstr>Three special streams</vt:lpstr>
      <vt:lpstr>Reading loops</vt:lpstr>
      <vt:lpstr>Using fgets to read from the keyboard</vt:lpstr>
      <vt:lpstr>Getting numbers from strings</vt:lpstr>
      <vt:lpstr>Great Muck-Ups in C #11 of 100</vt:lpstr>
      <vt:lpstr>What is a File?</vt:lpstr>
      <vt:lpstr>Steps in Processing a File</vt:lpstr>
      <vt:lpstr>The basic file operations are</vt:lpstr>
      <vt:lpstr>File Open Modes</vt:lpstr>
      <vt:lpstr>More on File Open Modes</vt:lpstr>
      <vt:lpstr>Additionally, </vt:lpstr>
      <vt:lpstr>File Open</vt:lpstr>
      <vt:lpstr>More On fopen</vt:lpstr>
      <vt:lpstr>More On fopen</vt:lpstr>
      <vt:lpstr>Closing a File</vt:lpstr>
      <vt:lpstr>fprintf() </vt:lpstr>
      <vt:lpstr>fscanf() </vt:lpstr>
      <vt:lpstr>getc() </vt:lpstr>
      <vt:lpstr>putc()</vt:lpstr>
      <vt:lpstr>End of File </vt:lpstr>
      <vt:lpstr>Reading and Writing Files</vt:lpstr>
      <vt:lpstr>Example</vt:lpstr>
      <vt:lpstr>fread ()</vt:lpstr>
      <vt:lpstr>Example</vt:lpstr>
      <vt:lpstr>fwrite()</vt:lpstr>
      <vt:lpstr>Example</vt:lpstr>
      <vt:lpstr>fseek()</vt:lpstr>
      <vt:lpstr>ftell() 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in C</dc:title>
  <dc:creator>Bob &amp; Anna Molnar</dc:creator>
  <cp:lastModifiedBy>Corporate Edition</cp:lastModifiedBy>
  <cp:revision>68</cp:revision>
  <dcterms:created xsi:type="dcterms:W3CDTF">2006-06-26T20:51:00Z</dcterms:created>
  <dcterms:modified xsi:type="dcterms:W3CDTF">2016-07-13T03:04:39Z</dcterms:modified>
</cp:coreProperties>
</file>