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441" r:id="rId5"/>
    <p:sldId id="540" r:id="rId6"/>
    <p:sldId id="442" r:id="rId7"/>
    <p:sldId id="343" r:id="rId8"/>
    <p:sldId id="443" r:id="rId9"/>
    <p:sldId id="444" r:id="rId10"/>
    <p:sldId id="445" r:id="rId11"/>
    <p:sldId id="380" r:id="rId12"/>
    <p:sldId id="547" r:id="rId13"/>
    <p:sldId id="548" r:id="rId14"/>
    <p:sldId id="545" r:id="rId15"/>
    <p:sldId id="551" r:id="rId16"/>
    <p:sldId id="552" r:id="rId17"/>
    <p:sldId id="550" r:id="rId18"/>
    <p:sldId id="542" r:id="rId19"/>
    <p:sldId id="348"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40" userDrawn="1">
          <p15:clr>
            <a:srgbClr val="A4A3A4"/>
          </p15:clr>
        </p15:guide>
        <p15:guide id="2" pos="144" userDrawn="1">
          <p15:clr>
            <a:srgbClr val="A4A3A4"/>
          </p15:clr>
        </p15:guide>
        <p15:guide id="3" orient="horz" pos="1620" userDrawn="1">
          <p15:clr>
            <a:srgbClr val="A4A3A4"/>
          </p15:clr>
        </p15:guide>
        <p15:guide id="4" orient="horz" pos="660"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47"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B757"/>
    <a:srgbClr val="FFC475"/>
    <a:srgbClr val="FFB44F"/>
    <a:srgbClr val="FFC679"/>
    <a:srgbClr val="FFCD8B"/>
    <a:srgbClr val="FFC981"/>
    <a:srgbClr val="FFD9A7"/>
    <a:srgbClr val="223366"/>
    <a:srgbClr val="2131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965" autoAdjust="0"/>
  </p:normalViewPr>
  <p:slideViewPr>
    <p:cSldViewPr snapToGrid="0">
      <p:cViewPr varScale="1">
        <p:scale>
          <a:sx n="86" d="100"/>
          <a:sy n="86" d="100"/>
        </p:scale>
        <p:origin x="966" y="90"/>
      </p:cViewPr>
      <p:guideLst>
        <p:guide orient="horz" pos="540"/>
        <p:guide pos="144"/>
        <p:guide orient="horz" pos="1620"/>
        <p:guide orient="horz" pos="66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4" d="100"/>
          <a:sy n="54" d="100"/>
        </p:scale>
        <p:origin x="294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51"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4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1" dirty="0">
              <a:latin typeface="Calibri"/>
              <a:cs typeface="Calibri"/>
            </a:endParaRPr>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indent="0">
              <a:lnSpc>
                <a:spcPct val="100000"/>
              </a:lnSpc>
              <a:spcBef>
                <a:spcPts val="600"/>
              </a:spcBef>
              <a:buNone/>
              <a:tabLst>
                <a:tab pos="0" algn="l"/>
              </a:tabLst>
            </a:pPr>
            <a:endParaRPr lang="en-US" sz="2800" b="0" strike="noStrike" dirty="0">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10</a:t>
            </a:fld>
            <a:endParaRPr lang="en-US" sz="1200" b="0" strike="noStrike" spc="-1">
              <a:latin typeface="Times New Roman"/>
            </a:endParaRPr>
          </a:p>
        </p:txBody>
      </p:sp>
    </p:spTree>
    <p:extLst>
      <p:ext uri="{BB962C8B-B14F-4D97-AF65-F5344CB8AC3E}">
        <p14:creationId xmlns:p14="http://schemas.microsoft.com/office/powerpoint/2010/main" val="20059321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indent="0">
              <a:lnSpc>
                <a:spcPct val="100000"/>
              </a:lnSpc>
              <a:spcBef>
                <a:spcPts val="600"/>
              </a:spcBef>
              <a:buNone/>
              <a:tabLst>
                <a:tab pos="0" algn="l"/>
              </a:tabLst>
            </a:pPr>
            <a:endParaRPr lang="en-US" sz="2800" b="0" strike="noStrike" dirty="0">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11</a:t>
            </a:fld>
            <a:endParaRPr lang="en-US" sz="1200" b="0" strike="noStrike" spc="-1">
              <a:latin typeface="Times New Roman"/>
            </a:endParaRPr>
          </a:p>
        </p:txBody>
      </p:sp>
    </p:spTree>
    <p:extLst>
      <p:ext uri="{BB962C8B-B14F-4D97-AF65-F5344CB8AC3E}">
        <p14:creationId xmlns:p14="http://schemas.microsoft.com/office/powerpoint/2010/main" val="40062981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indent="0">
              <a:lnSpc>
                <a:spcPct val="100000"/>
              </a:lnSpc>
              <a:spcBef>
                <a:spcPts val="600"/>
              </a:spcBef>
              <a:buNone/>
              <a:tabLst>
                <a:tab pos="0" algn="l"/>
              </a:tabLst>
            </a:pPr>
            <a:endParaRPr lang="en-US" sz="2800" b="0" strike="noStrike" dirty="0">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12</a:t>
            </a:fld>
            <a:endParaRPr lang="en-US" sz="1200" b="0" strike="noStrike" spc="-1">
              <a:latin typeface="Times New Roman"/>
            </a:endParaRPr>
          </a:p>
        </p:txBody>
      </p:sp>
    </p:spTree>
    <p:extLst>
      <p:ext uri="{BB962C8B-B14F-4D97-AF65-F5344CB8AC3E}">
        <p14:creationId xmlns:p14="http://schemas.microsoft.com/office/powerpoint/2010/main" val="39445417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indent="0">
              <a:lnSpc>
                <a:spcPct val="100000"/>
              </a:lnSpc>
              <a:spcBef>
                <a:spcPts val="600"/>
              </a:spcBef>
              <a:buNone/>
              <a:tabLst>
                <a:tab pos="0" algn="l"/>
              </a:tabLst>
            </a:pPr>
            <a:endParaRPr lang="en-US" sz="2800" b="0" strike="noStrike" dirty="0">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13</a:t>
            </a:fld>
            <a:endParaRPr lang="en-US" sz="1200" b="0" strike="noStrike" spc="-1">
              <a:latin typeface="Times New Roman"/>
            </a:endParaRPr>
          </a:p>
        </p:txBody>
      </p:sp>
    </p:spTree>
    <p:extLst>
      <p:ext uri="{BB962C8B-B14F-4D97-AF65-F5344CB8AC3E}">
        <p14:creationId xmlns:p14="http://schemas.microsoft.com/office/powerpoint/2010/main" val="7320449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indent="0">
              <a:lnSpc>
                <a:spcPct val="100000"/>
              </a:lnSpc>
              <a:spcBef>
                <a:spcPts val="600"/>
              </a:spcBef>
              <a:buNone/>
              <a:tabLst>
                <a:tab pos="0" algn="l"/>
              </a:tabLst>
            </a:pPr>
            <a:endParaRPr lang="en-US" sz="2800" b="0" strike="noStrike" dirty="0">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14</a:t>
            </a:fld>
            <a:endParaRPr lang="en-US" sz="1200" b="0" strike="noStrike" spc="-1">
              <a:latin typeface="Times New Roman"/>
            </a:endParaRPr>
          </a:p>
        </p:txBody>
      </p:sp>
    </p:spTree>
    <p:extLst>
      <p:ext uri="{BB962C8B-B14F-4D97-AF65-F5344CB8AC3E}">
        <p14:creationId xmlns:p14="http://schemas.microsoft.com/office/powerpoint/2010/main" val="7550314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None/>
              <a:tabLst>
                <a:tab pos="0" algn="l"/>
              </a:tabLst>
              <a:defRPr/>
            </a:pPr>
            <a:r>
              <a:rPr lang="en-US" sz="1100" b="1" dirty="0">
                <a:solidFill>
                  <a:srgbClr val="213163"/>
                </a:solidFill>
              </a:rPr>
              <a:t>Reference</a:t>
            </a:r>
            <a:endParaRPr lang="en-US" sz="1100" dirty="0"/>
          </a:p>
          <a:p>
            <a:pPr marL="173736" indent="-173736">
              <a:buFont typeface="Arial" panose="020B0604020202020204" pitchFamily="34" charset="0"/>
              <a:buChar char="•"/>
              <a:tabLst>
                <a:tab pos="0" algn="l"/>
              </a:tabLst>
            </a:pPr>
            <a:endParaRPr lang="en-IN" sz="1100" spc="-1" dirty="0"/>
          </a:p>
          <a:p>
            <a:pPr marL="173736" indent="-173736">
              <a:buFont typeface="Arial" panose="020B0604020202020204" pitchFamily="34" charset="0"/>
              <a:buChar char="•"/>
              <a:tabLst>
                <a:tab pos="0" algn="l"/>
              </a:tabLst>
            </a:pPr>
            <a:r>
              <a:rPr lang="en-IN" sz="1100" spc="-1" dirty="0"/>
              <a:t>These are the references for this session.</a:t>
            </a:r>
            <a:endParaRPr lang="en-IN" sz="1100" b="0" strike="noStrike" spc="-1" dirty="0">
              <a:latin typeface="Arial"/>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142291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a:lnSpc>
                <a:spcPct val="100000"/>
              </a:lnSpc>
              <a:tabLst>
                <a:tab pos="0" algn="l"/>
              </a:tabLst>
            </a:pPr>
            <a:endParaRPr lang="en-US" sz="2000" b="0" strike="noStrike" spc="-1" dirty="0">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16</a:t>
            </a:fld>
            <a:endParaRPr lang="en-US" sz="1200" b="0" strike="noStrike" spc="-1">
              <a:latin typeface="Times New Roman"/>
            </a:endParaRPr>
          </a:p>
        </p:txBody>
      </p:sp>
    </p:spTree>
    <p:extLst>
      <p:ext uri="{BB962C8B-B14F-4D97-AF65-F5344CB8AC3E}">
        <p14:creationId xmlns:p14="http://schemas.microsoft.com/office/powerpoint/2010/main" val="2385314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982770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99952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l"/>
            <a:endParaRPr lang="en-GB" sz="1100" b="0" i="0" dirty="0">
              <a:solidFill>
                <a:srgbClr val="000000"/>
              </a:solidFill>
              <a:effectLst/>
              <a:latin typeface="Arial" panose="020B0604020202020204" pitchFamily="34" charset="0"/>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982770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l"/>
            <a:endParaRPr lang="en-GB" sz="1100" b="0" i="0" dirty="0">
              <a:solidFill>
                <a:srgbClr val="000000"/>
              </a:solidFill>
              <a:effectLst/>
              <a:latin typeface="Arial" panose="020B0604020202020204" pitchFamily="34" charset="0"/>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35051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l"/>
            <a:endParaRPr lang="en-GB" sz="1100" b="0" i="0" dirty="0">
              <a:solidFill>
                <a:srgbClr val="000000"/>
              </a:solidFill>
              <a:effectLst/>
              <a:latin typeface="Arial" panose="020B0604020202020204" pitchFamily="34" charset="0"/>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559196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l"/>
            <a:endParaRPr lang="en-GB" sz="1100" b="0" i="0" dirty="0">
              <a:solidFill>
                <a:srgbClr val="000000"/>
              </a:solidFill>
              <a:effectLst/>
              <a:latin typeface="Arial" panose="020B0604020202020204" pitchFamily="34" charset="0"/>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253411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indent="0">
              <a:lnSpc>
                <a:spcPct val="100000"/>
              </a:lnSpc>
              <a:spcBef>
                <a:spcPts val="600"/>
              </a:spcBef>
              <a:buNone/>
              <a:tabLst>
                <a:tab pos="0" algn="l"/>
              </a:tabLst>
            </a:pPr>
            <a:endParaRPr lang="en-US" sz="2800" b="0" strike="noStrike" dirty="0">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8</a:t>
            </a:fld>
            <a:endParaRPr lang="en-US" sz="1200" b="0" strike="noStrike" spc="-1">
              <a:latin typeface="Times New Roman"/>
            </a:endParaRPr>
          </a:p>
        </p:txBody>
      </p:sp>
    </p:spTree>
    <p:extLst>
      <p:ext uri="{BB962C8B-B14F-4D97-AF65-F5344CB8AC3E}">
        <p14:creationId xmlns:p14="http://schemas.microsoft.com/office/powerpoint/2010/main" val="11583619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indent="0">
              <a:lnSpc>
                <a:spcPct val="100000"/>
              </a:lnSpc>
              <a:spcBef>
                <a:spcPts val="600"/>
              </a:spcBef>
              <a:buNone/>
              <a:tabLst>
                <a:tab pos="0" algn="l"/>
              </a:tabLst>
            </a:pPr>
            <a:endParaRPr lang="en-US" sz="2800" b="0" strike="noStrike" dirty="0">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9</a:t>
            </a:fld>
            <a:endParaRPr lang="en-US" sz="1200" b="0" strike="noStrike" spc="-1">
              <a:latin typeface="Times New Roman"/>
            </a:endParaRPr>
          </a:p>
        </p:txBody>
      </p:sp>
    </p:spTree>
    <p:extLst>
      <p:ext uri="{BB962C8B-B14F-4D97-AF65-F5344CB8AC3E}">
        <p14:creationId xmlns:p14="http://schemas.microsoft.com/office/powerpoint/2010/main" val="40391198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4/18/2024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Rectangle 5">
            <a:extLst>
              <a:ext uri="{FF2B5EF4-FFF2-40B4-BE49-F238E27FC236}">
                <a16:creationId xmlns:a16="http://schemas.microsoft.com/office/drawing/2014/main" id="{AE0B35B3-AEBD-92A2-58E3-D360531C0DA8}"/>
              </a:ext>
            </a:extLst>
          </p:cNvPr>
          <p:cNvSpPr/>
          <p:nvPr userDrawn="1"/>
        </p:nvSpPr>
        <p:spPr>
          <a:xfrm>
            <a:off x="0" y="-2072"/>
            <a:ext cx="7090229"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4678B11-4E35-E2A0-7DE6-D1FFCEA29473}"/>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89B46862-33CE-BD86-2719-518AEFE5FD57}"/>
              </a:ext>
            </a:extLst>
          </p:cNvPr>
          <p:cNvSpPr txBox="1"/>
          <p:nvPr userDrawn="1"/>
        </p:nvSpPr>
        <p:spPr>
          <a:xfrm>
            <a:off x="132080" y="65687"/>
            <a:ext cx="3883660" cy="338554"/>
          </a:xfrm>
          <a:prstGeom prst="rect">
            <a:avLst/>
          </a:prstGeom>
          <a:noFill/>
        </p:spPr>
        <p:txBody>
          <a:bodyPr wrap="square" rtlCol="0">
            <a:spAutoFit/>
          </a:bodyPr>
          <a:lstStyle/>
          <a:p>
            <a:r>
              <a:rPr lang="en-US" sz="1600" b="1" dirty="0">
                <a:solidFill>
                  <a:schemeClr val="bg1"/>
                </a:solidFill>
              </a:rPr>
              <a:t>seismic hazard assessment system</a:t>
            </a:r>
          </a:p>
        </p:txBody>
      </p:sp>
      <p:sp>
        <p:nvSpPr>
          <p:cNvPr id="16" name="Rectangle 15">
            <a:extLst>
              <a:ext uri="{FF2B5EF4-FFF2-40B4-BE49-F238E27FC236}">
                <a16:creationId xmlns:a16="http://schemas.microsoft.com/office/drawing/2014/main" id="{8A2643DE-8290-F9D8-54E3-D7B0F9AB8369}"/>
              </a:ext>
            </a:extLst>
          </p:cNvPr>
          <p:cNvSpPr/>
          <p:nvPr userDrawn="1"/>
        </p:nvSpPr>
        <p:spPr>
          <a:xfrm>
            <a:off x="9027886" y="0"/>
            <a:ext cx="116114" cy="467289"/>
          </a:xfrm>
          <a:prstGeom prst="rect">
            <a:avLst/>
          </a:prstGeom>
          <a:solidFill>
            <a:srgbClr val="00B0F0"/>
          </a:solidFill>
          <a:ln>
            <a:no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E688529A-B419-DA4B-5F2D-19BE77562210}"/>
              </a:ext>
            </a:extLst>
          </p:cNvPr>
          <p:cNvPicPr>
            <a:picLocks noChangeAspect="1"/>
          </p:cNvPicPr>
          <p:nvPr userDrawn="1"/>
        </p:nvPicPr>
        <p:blipFill>
          <a:blip r:embed="rId14">
            <a:extLst>
              <a:ext uri="{28A0092B-C50C-407E-A947-70E740481C1C}">
                <a14:useLocalDpi xmlns:a14="http://schemas.microsoft.com/office/drawing/2010/main" val="0"/>
              </a:ext>
            </a:extLst>
          </a:blip>
          <a:srcRect/>
          <a:stretch/>
        </p:blipFill>
        <p:spPr>
          <a:xfrm>
            <a:off x="7435308" y="49810"/>
            <a:ext cx="1245494" cy="405088"/>
          </a:xfrm>
          <a:prstGeom prst="rect">
            <a:avLst/>
          </a:prstGeom>
        </p:spPr>
      </p:pic>
    </p:spTree>
  </p:cSld>
  <p:clrMap bg1="lt1" tx1="dk1" bg2="dk2" tx2="lt2" accent1="accent1" accent2="accent2" accent3="accent3" accent4="accent4" accent5="accent5" accent6="accent6" hlink="hlink" folHlink="folHlink"/>
  <p:sldLayoutIdLst>
    <p:sldLayoutId id="2147483666" r:id="rId1"/>
    <p:sldLayoutId id="2147483652" r:id="rId2"/>
    <p:sldLayoutId id="2147483653" r:id="rId3"/>
    <p:sldLayoutId id="2147483654" r:id="rId4"/>
    <p:sldLayoutId id="2147483668" r:id="rId5"/>
    <p:sldLayoutId id="2147483669" r:id="rId6"/>
    <p:sldLayoutId id="2147483670" r:id="rId7"/>
    <p:sldLayoutId id="2147483656" r:id="rId8"/>
    <p:sldLayoutId id="2147483657" r:id="rId9"/>
    <p:sldLayoutId id="2147483659" r:id="rId10"/>
    <p:sldLayoutId id="2147483674" r:id="rId11"/>
    <p:sldLayoutId id="2147483687"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11.png"/><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B95211D9-145E-FE38-EA91-7A1CD272EA45}"/>
              </a:ext>
            </a:extLst>
          </p:cNvPr>
          <p:cNvGrpSpPr/>
          <p:nvPr/>
        </p:nvGrpSpPr>
        <p:grpSpPr>
          <a:xfrm>
            <a:off x="-35560" y="-5989"/>
            <a:ext cx="9215120" cy="5231678"/>
            <a:chOff x="-13523" y="-66567"/>
            <a:chExt cx="9215120" cy="5231678"/>
          </a:xfrm>
        </p:grpSpPr>
        <p:pic>
          <p:nvPicPr>
            <p:cNvPr id="4" name="Picture 3" descr="A blue circle with icons and circles&#10;&#10;Description automatically generated with medium confidence">
              <a:extLst>
                <a:ext uri="{FF2B5EF4-FFF2-40B4-BE49-F238E27FC236}">
                  <a16:creationId xmlns:a16="http://schemas.microsoft.com/office/drawing/2014/main" id="{E4E07D06-9BE6-3EC7-9606-B9973609D652}"/>
                </a:ext>
              </a:extLst>
            </p:cNvPr>
            <p:cNvPicPr>
              <a:picLocks noChangeAspect="1"/>
            </p:cNvPicPr>
            <p:nvPr/>
          </p:nvPicPr>
          <p:blipFill rotWithShape="1">
            <a:blip r:embed="rId3"/>
            <a:srcRect b="15546"/>
            <a:stretch/>
          </p:blipFill>
          <p:spPr>
            <a:xfrm>
              <a:off x="-10160" y="-66567"/>
              <a:ext cx="9208395" cy="5179723"/>
            </a:xfrm>
            <a:prstGeom prst="rect">
              <a:avLst/>
            </a:prstGeom>
          </p:spPr>
        </p:pic>
        <p:sp>
          <p:nvSpPr>
            <p:cNvPr id="6" name="Rectangle 5">
              <a:extLst>
                <a:ext uri="{FF2B5EF4-FFF2-40B4-BE49-F238E27FC236}">
                  <a16:creationId xmlns:a16="http://schemas.microsoft.com/office/drawing/2014/main" id="{20348CE6-A880-CAA1-F07C-92917E10344B}"/>
                </a:ext>
              </a:extLst>
            </p:cNvPr>
            <p:cNvSpPr/>
            <p:nvPr/>
          </p:nvSpPr>
          <p:spPr>
            <a:xfrm>
              <a:off x="-13523" y="-59125"/>
              <a:ext cx="9215120" cy="5224236"/>
            </a:xfrm>
            <a:prstGeom prst="rect">
              <a:avLst/>
            </a:prstGeom>
            <a:solidFill>
              <a:srgbClr val="002060">
                <a:alpha val="94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 name="Google Shape;61;p13">
            <a:extLst>
              <a:ext uri="{FF2B5EF4-FFF2-40B4-BE49-F238E27FC236}">
                <a16:creationId xmlns:a16="http://schemas.microsoft.com/office/drawing/2014/main" id="{8C818BBF-2EBD-9F55-EA9F-5999A4D1C95B}"/>
              </a:ext>
            </a:extLst>
          </p:cNvPr>
          <p:cNvSpPr/>
          <p:nvPr/>
        </p:nvSpPr>
        <p:spPr>
          <a:xfrm>
            <a:off x="1122744" y="452966"/>
            <a:ext cx="6898511" cy="3407841"/>
          </a:xfrm>
          <a:prstGeom prst="roundRect">
            <a:avLst>
              <a:gd name="adj" fmla="val 8142"/>
            </a:avLst>
          </a:prstGeom>
          <a:solidFill>
            <a:srgbClr val="E5EEFF"/>
          </a:solidFill>
          <a:ln w="25400" cap="flat" cmpd="sng">
            <a:solidFill>
              <a:srgbClr val="9BDB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nvGrpSpPr>
          <p:cNvPr id="14" name="Google Shape;62;p13">
            <a:extLst>
              <a:ext uri="{FF2B5EF4-FFF2-40B4-BE49-F238E27FC236}">
                <a16:creationId xmlns:a16="http://schemas.microsoft.com/office/drawing/2014/main" id="{36719900-D0D9-09E3-CF83-B953F66E3009}"/>
              </a:ext>
            </a:extLst>
          </p:cNvPr>
          <p:cNvGrpSpPr/>
          <p:nvPr/>
        </p:nvGrpSpPr>
        <p:grpSpPr>
          <a:xfrm>
            <a:off x="1548292" y="982176"/>
            <a:ext cx="6047412" cy="601034"/>
            <a:chOff x="1567263" y="1495382"/>
            <a:chExt cx="6047412" cy="601034"/>
          </a:xfrm>
        </p:grpSpPr>
        <p:pic>
          <p:nvPicPr>
            <p:cNvPr id="16" name="Google Shape;63;p13" descr="A close up of a sign&#10;&#10;Description automatically generated">
              <a:extLst>
                <a:ext uri="{FF2B5EF4-FFF2-40B4-BE49-F238E27FC236}">
                  <a16:creationId xmlns:a16="http://schemas.microsoft.com/office/drawing/2014/main" id="{AA86E635-872E-36F2-1522-639362269964}"/>
                </a:ext>
              </a:extLst>
            </p:cNvPr>
            <p:cNvPicPr preferRelativeResize="0"/>
            <p:nvPr/>
          </p:nvPicPr>
          <p:blipFill rotWithShape="1">
            <a:blip r:embed="rId4">
              <a:alphaModFix/>
            </a:blip>
            <a:srcRect/>
            <a:stretch/>
          </p:blipFill>
          <p:spPr>
            <a:xfrm>
              <a:off x="4755974" y="1620847"/>
              <a:ext cx="1163978" cy="389110"/>
            </a:xfrm>
            <a:prstGeom prst="rect">
              <a:avLst/>
            </a:prstGeom>
            <a:noFill/>
            <a:ln>
              <a:noFill/>
            </a:ln>
          </p:spPr>
        </p:pic>
        <p:pic>
          <p:nvPicPr>
            <p:cNvPr id="17" name="Google Shape;64;p13">
              <a:extLst>
                <a:ext uri="{FF2B5EF4-FFF2-40B4-BE49-F238E27FC236}">
                  <a16:creationId xmlns:a16="http://schemas.microsoft.com/office/drawing/2014/main" id="{DCF6148C-3B84-7714-8945-D40BCDFF56F5}"/>
                </a:ext>
              </a:extLst>
            </p:cNvPr>
            <p:cNvPicPr preferRelativeResize="0"/>
            <p:nvPr/>
          </p:nvPicPr>
          <p:blipFill rotWithShape="1">
            <a:blip r:embed="rId5">
              <a:alphaModFix/>
            </a:blip>
            <a:srcRect t="20551"/>
            <a:stretch/>
          </p:blipFill>
          <p:spPr>
            <a:xfrm>
              <a:off x="3675859" y="1608154"/>
              <a:ext cx="787775" cy="414497"/>
            </a:xfrm>
            <a:prstGeom prst="rect">
              <a:avLst/>
            </a:prstGeom>
            <a:noFill/>
            <a:ln>
              <a:noFill/>
            </a:ln>
          </p:spPr>
        </p:pic>
        <p:cxnSp>
          <p:nvCxnSpPr>
            <p:cNvPr id="19" name="Google Shape;65;p13">
              <a:extLst>
                <a:ext uri="{FF2B5EF4-FFF2-40B4-BE49-F238E27FC236}">
                  <a16:creationId xmlns:a16="http://schemas.microsoft.com/office/drawing/2014/main" id="{63CFCFD6-4BEB-E3CA-DBE3-70EE8B2BBD37}"/>
                </a:ext>
              </a:extLst>
            </p:cNvPr>
            <p:cNvCxnSpPr/>
            <p:nvPr/>
          </p:nvCxnSpPr>
          <p:spPr>
            <a:xfrm>
              <a:off x="4609804" y="1534389"/>
              <a:ext cx="0" cy="562027"/>
            </a:xfrm>
            <a:prstGeom prst="straightConnector1">
              <a:avLst/>
            </a:prstGeom>
            <a:noFill/>
            <a:ln w="9525" cap="flat" cmpd="sng">
              <a:solidFill>
                <a:srgbClr val="A5A5A5"/>
              </a:solidFill>
              <a:prstDash val="solid"/>
              <a:round/>
              <a:headEnd type="none" w="sm" len="sm"/>
              <a:tailEnd type="none" w="sm" len="sm"/>
            </a:ln>
          </p:spPr>
        </p:cxnSp>
        <p:cxnSp>
          <p:nvCxnSpPr>
            <p:cNvPr id="20" name="Google Shape;66;p13">
              <a:extLst>
                <a:ext uri="{FF2B5EF4-FFF2-40B4-BE49-F238E27FC236}">
                  <a16:creationId xmlns:a16="http://schemas.microsoft.com/office/drawing/2014/main" id="{2C72905D-8387-3934-EBB2-19F7F6FD6A9C}"/>
                </a:ext>
              </a:extLst>
            </p:cNvPr>
            <p:cNvCxnSpPr/>
            <p:nvPr/>
          </p:nvCxnSpPr>
          <p:spPr>
            <a:xfrm>
              <a:off x="6066122" y="1534389"/>
              <a:ext cx="0" cy="562027"/>
            </a:xfrm>
            <a:prstGeom prst="straightConnector1">
              <a:avLst/>
            </a:prstGeom>
            <a:noFill/>
            <a:ln w="9525" cap="flat" cmpd="sng">
              <a:solidFill>
                <a:srgbClr val="A5A5A5"/>
              </a:solidFill>
              <a:prstDash val="solid"/>
              <a:round/>
              <a:headEnd type="none" w="sm" len="sm"/>
              <a:tailEnd type="none" w="sm" len="sm"/>
            </a:ln>
          </p:spPr>
        </p:cxnSp>
        <p:pic>
          <p:nvPicPr>
            <p:cNvPr id="21" name="Google Shape;67;p13">
              <a:extLst>
                <a:ext uri="{FF2B5EF4-FFF2-40B4-BE49-F238E27FC236}">
                  <a16:creationId xmlns:a16="http://schemas.microsoft.com/office/drawing/2014/main" id="{73294508-212E-C40B-D3CA-EBBDB4655C3E}"/>
                </a:ext>
              </a:extLst>
            </p:cNvPr>
            <p:cNvPicPr preferRelativeResize="0"/>
            <p:nvPr/>
          </p:nvPicPr>
          <p:blipFill rotWithShape="1">
            <a:blip r:embed="rId6">
              <a:alphaModFix/>
            </a:blip>
            <a:srcRect/>
            <a:stretch/>
          </p:blipFill>
          <p:spPr>
            <a:xfrm>
              <a:off x="6212294" y="1633695"/>
              <a:ext cx="1402381" cy="363414"/>
            </a:xfrm>
            <a:prstGeom prst="rect">
              <a:avLst/>
            </a:prstGeom>
            <a:noFill/>
            <a:ln>
              <a:noFill/>
            </a:ln>
          </p:spPr>
        </p:pic>
        <p:cxnSp>
          <p:nvCxnSpPr>
            <p:cNvPr id="22" name="Google Shape;68;p13">
              <a:extLst>
                <a:ext uri="{FF2B5EF4-FFF2-40B4-BE49-F238E27FC236}">
                  <a16:creationId xmlns:a16="http://schemas.microsoft.com/office/drawing/2014/main" id="{8AE8650C-03C4-E2E4-8F77-BCD898AC1AEF}"/>
                </a:ext>
              </a:extLst>
            </p:cNvPr>
            <p:cNvCxnSpPr/>
            <p:nvPr/>
          </p:nvCxnSpPr>
          <p:spPr>
            <a:xfrm>
              <a:off x="3529689" y="1534389"/>
              <a:ext cx="0" cy="562027"/>
            </a:xfrm>
            <a:prstGeom prst="straightConnector1">
              <a:avLst/>
            </a:prstGeom>
            <a:noFill/>
            <a:ln w="9525" cap="flat" cmpd="sng">
              <a:solidFill>
                <a:srgbClr val="A5A5A5"/>
              </a:solidFill>
              <a:prstDash val="solid"/>
              <a:round/>
              <a:headEnd type="none" w="sm" len="sm"/>
              <a:tailEnd type="none" w="sm" len="sm"/>
            </a:ln>
          </p:spPr>
        </p:cxnSp>
        <p:pic>
          <p:nvPicPr>
            <p:cNvPr id="23" name="Google Shape;69;p13" descr="A blue and black text&#10;&#10;Description automatically generated">
              <a:extLst>
                <a:ext uri="{FF2B5EF4-FFF2-40B4-BE49-F238E27FC236}">
                  <a16:creationId xmlns:a16="http://schemas.microsoft.com/office/drawing/2014/main" id="{20E68D56-827A-53B4-154B-AA7DEC9FAFE7}"/>
                </a:ext>
              </a:extLst>
            </p:cNvPr>
            <p:cNvPicPr preferRelativeResize="0"/>
            <p:nvPr/>
          </p:nvPicPr>
          <p:blipFill rotWithShape="1">
            <a:blip r:embed="rId7">
              <a:alphaModFix/>
            </a:blip>
            <a:srcRect/>
            <a:stretch/>
          </p:blipFill>
          <p:spPr>
            <a:xfrm>
              <a:off x="1567263" y="1495382"/>
              <a:ext cx="1816256" cy="454064"/>
            </a:xfrm>
            <a:prstGeom prst="rect">
              <a:avLst/>
            </a:prstGeom>
            <a:noFill/>
            <a:ln>
              <a:noFill/>
            </a:ln>
          </p:spPr>
        </p:pic>
      </p:grpSp>
      <p:sp>
        <p:nvSpPr>
          <p:cNvPr id="24" name="Google Shape;70;p13">
            <a:extLst>
              <a:ext uri="{FF2B5EF4-FFF2-40B4-BE49-F238E27FC236}">
                <a16:creationId xmlns:a16="http://schemas.microsoft.com/office/drawing/2014/main" id="{E4C9E616-B0C2-5EF1-C693-B568D7F762CD}"/>
              </a:ext>
            </a:extLst>
          </p:cNvPr>
          <p:cNvSpPr txBox="1"/>
          <p:nvPr/>
        </p:nvSpPr>
        <p:spPr>
          <a:xfrm>
            <a:off x="1199820" y="3962705"/>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1" dirty="0">
                <a:solidFill>
                  <a:schemeClr val="bg1">
                    <a:lumMod val="95000"/>
                  </a:schemeClr>
                </a:solidFill>
              </a:rPr>
              <a:t>Student Details </a:t>
            </a:r>
            <a:endParaRPr lang="en-US" sz="1200" b="0" i="0" u="none" strike="noStrike" cap="none" dirty="0">
              <a:solidFill>
                <a:schemeClr val="bg1">
                  <a:lumMod val="95000"/>
                </a:schemeClr>
              </a:solidFill>
              <a:latin typeface="Arial"/>
              <a:ea typeface="Arial"/>
              <a:cs typeface="Arial"/>
              <a:sym typeface="Arial"/>
            </a:endParaRPr>
          </a:p>
        </p:txBody>
      </p:sp>
      <p:sp>
        <p:nvSpPr>
          <p:cNvPr id="25" name="Rectangle: Rounded Corners 24">
            <a:extLst>
              <a:ext uri="{FF2B5EF4-FFF2-40B4-BE49-F238E27FC236}">
                <a16:creationId xmlns:a16="http://schemas.microsoft.com/office/drawing/2014/main" id="{B8BCF8B7-52AB-B3FB-BD62-ABF520369315}"/>
              </a:ext>
            </a:extLst>
          </p:cNvPr>
          <p:cNvSpPr/>
          <p:nvPr/>
        </p:nvSpPr>
        <p:spPr>
          <a:xfrm>
            <a:off x="1642823" y="2778126"/>
            <a:ext cx="5858351" cy="934509"/>
          </a:xfrm>
          <a:prstGeom prst="round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bg1">
                    <a:lumMod val="95000"/>
                  </a:schemeClr>
                </a:solidFill>
              </a:rPr>
              <a:t>seismic hazard assessment system</a:t>
            </a:r>
            <a:endParaRPr lang="en-US" sz="2000" b="1" dirty="0">
              <a:solidFill>
                <a:schemeClr val="bg1">
                  <a:lumMod val="95000"/>
                </a:schemeClr>
              </a:solidFill>
            </a:endParaRPr>
          </a:p>
        </p:txBody>
      </p:sp>
      <p:sp>
        <p:nvSpPr>
          <p:cNvPr id="27" name="TextBox 26">
            <a:extLst>
              <a:ext uri="{FF2B5EF4-FFF2-40B4-BE49-F238E27FC236}">
                <a16:creationId xmlns:a16="http://schemas.microsoft.com/office/drawing/2014/main" id="{243F787A-C1B9-4A5B-C50F-502754DD3886}"/>
              </a:ext>
            </a:extLst>
          </p:cNvPr>
          <p:cNvSpPr txBox="1"/>
          <p:nvPr/>
        </p:nvSpPr>
        <p:spPr>
          <a:xfrm>
            <a:off x="1281241" y="4231479"/>
            <a:ext cx="2102278" cy="651460"/>
          </a:xfrm>
          <a:prstGeom prst="rect">
            <a:avLst/>
          </a:prstGeom>
          <a:noFill/>
        </p:spPr>
        <p:txBody>
          <a:bodyPr wrap="square">
            <a:spAutoFit/>
          </a:bodyPr>
          <a:lstStyle/>
          <a:p>
            <a:pPr marR="0" lvl="0" rtl="0">
              <a:lnSpc>
                <a:spcPct val="100000"/>
              </a:lnSpc>
              <a:spcBef>
                <a:spcPts val="0"/>
              </a:spcBef>
              <a:spcAft>
                <a:spcPts val="200"/>
              </a:spcAft>
            </a:pPr>
            <a:r>
              <a:rPr lang="en-US" sz="1100" dirty="0" err="1">
                <a:solidFill>
                  <a:schemeClr val="bg1"/>
                </a:solidFill>
              </a:rPr>
              <a:t>Name:K.JAYASHREE</a:t>
            </a:r>
            <a:endParaRPr lang="en-US" sz="1100" dirty="0">
              <a:solidFill>
                <a:schemeClr val="bg1"/>
              </a:solidFill>
            </a:endParaRPr>
          </a:p>
          <a:p>
            <a:pPr marR="0" lvl="0" rtl="0">
              <a:lnSpc>
                <a:spcPct val="100000"/>
              </a:lnSpc>
              <a:spcBef>
                <a:spcPts val="0"/>
              </a:spcBef>
              <a:spcAft>
                <a:spcPts val="200"/>
              </a:spcAft>
            </a:pPr>
            <a:r>
              <a:rPr lang="en-US" sz="1100" b="0" i="0" u="none" strike="noStrike" cap="none" dirty="0">
                <a:solidFill>
                  <a:schemeClr val="bg1"/>
                </a:solidFill>
                <a:latin typeface="Arial"/>
                <a:ea typeface="Arial"/>
                <a:cs typeface="Arial"/>
                <a:sym typeface="Arial"/>
              </a:rPr>
              <a:t>NM Id:aut731121103016</a:t>
            </a:r>
          </a:p>
          <a:p>
            <a:pPr marR="0" lvl="0" rtl="0">
              <a:lnSpc>
                <a:spcPct val="100000"/>
              </a:lnSpc>
              <a:spcBef>
                <a:spcPts val="0"/>
              </a:spcBef>
              <a:spcAft>
                <a:spcPts val="200"/>
              </a:spcAft>
            </a:pPr>
            <a:r>
              <a:rPr lang="en-US" sz="1100" dirty="0">
                <a:solidFill>
                  <a:schemeClr val="bg1"/>
                </a:solidFill>
              </a:rPr>
              <a:t>College Name: GCE SALEM</a:t>
            </a:r>
            <a:endParaRPr lang="en-US" sz="1100" b="0" i="0" u="none" strike="noStrike" cap="none" dirty="0">
              <a:solidFill>
                <a:schemeClr val="bg1"/>
              </a:solidFill>
              <a:latin typeface="Arial"/>
              <a:ea typeface="Arial"/>
              <a:cs typeface="Arial"/>
              <a:sym typeface="Arial"/>
            </a:endParaRPr>
          </a:p>
        </p:txBody>
      </p:sp>
      <p:cxnSp>
        <p:nvCxnSpPr>
          <p:cNvPr id="29" name="Straight Connector 28">
            <a:extLst>
              <a:ext uri="{FF2B5EF4-FFF2-40B4-BE49-F238E27FC236}">
                <a16:creationId xmlns:a16="http://schemas.microsoft.com/office/drawing/2014/main" id="{56FB6AFA-8395-5671-A976-DC0A7C9493C3}"/>
              </a:ext>
            </a:extLst>
          </p:cNvPr>
          <p:cNvCxnSpPr>
            <a:cxnSpLocks/>
          </p:cNvCxnSpPr>
          <p:nvPr/>
        </p:nvCxnSpPr>
        <p:spPr>
          <a:xfrm flipV="1">
            <a:off x="1122744" y="4194903"/>
            <a:ext cx="4529911" cy="14659"/>
          </a:xfrm>
          <a:prstGeom prst="line">
            <a:avLst/>
          </a:prstGeom>
          <a:ln w="3175">
            <a:solidFill>
              <a:srgbClr val="E5EEFF"/>
            </a:solidFill>
            <a:prstDash val="lgDashDotDot"/>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C436A02F-1B73-4A21-43B2-A472DD02A911}"/>
              </a:ext>
            </a:extLst>
          </p:cNvPr>
          <p:cNvPicPr>
            <a:picLocks noChangeAspect="1"/>
          </p:cNvPicPr>
          <p:nvPr/>
        </p:nvPicPr>
        <p:blipFill>
          <a:blip r:embed="rId8"/>
          <a:stretch>
            <a:fillRect/>
          </a:stretch>
        </p:blipFill>
        <p:spPr>
          <a:xfrm>
            <a:off x="3937210" y="1670103"/>
            <a:ext cx="1443387" cy="104900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a16="http://schemas.microsoft.com/office/drawing/2014/main" id="{8D66D476-62A2-1223-50DE-D356C5F99B3C}"/>
              </a:ext>
            </a:extLst>
          </p:cNvPr>
          <p:cNvSpPr txBox="1">
            <a:spLocks/>
          </p:cNvSpPr>
          <p:nvPr/>
        </p:nvSpPr>
        <p:spPr>
          <a:xfrm>
            <a:off x="123208" y="571500"/>
            <a:ext cx="4448791" cy="4304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dirty="0">
                <a:solidFill>
                  <a:srgbClr val="213163"/>
                </a:solidFill>
              </a:rPr>
              <a:t>Model Development &amp; Algorithm</a:t>
            </a:r>
          </a:p>
        </p:txBody>
      </p:sp>
      <p:sp>
        <p:nvSpPr>
          <p:cNvPr id="20" name="TextBox 19">
            <a:extLst>
              <a:ext uri="{FF2B5EF4-FFF2-40B4-BE49-F238E27FC236}">
                <a16:creationId xmlns:a16="http://schemas.microsoft.com/office/drawing/2014/main" id="{8B713361-CC03-8FD5-E43E-3B6E7DEAD494}"/>
              </a:ext>
            </a:extLst>
          </p:cNvPr>
          <p:cNvSpPr txBox="1"/>
          <p:nvPr/>
        </p:nvSpPr>
        <p:spPr>
          <a:xfrm>
            <a:off x="665915" y="1187352"/>
            <a:ext cx="6969512" cy="3785652"/>
          </a:xfrm>
          <a:prstGeom prst="rect">
            <a:avLst/>
          </a:prstGeom>
          <a:noFill/>
        </p:spPr>
        <p:txBody>
          <a:bodyPr wrap="square" rtlCol="0">
            <a:spAutoFit/>
          </a:bodyPr>
          <a:lstStyle/>
          <a:p>
            <a:r>
              <a:rPr lang="en-IN" sz="1100" dirty="0"/>
              <a:t>import </a:t>
            </a:r>
            <a:r>
              <a:rPr lang="en-IN" sz="1100" dirty="0" err="1"/>
              <a:t>numpy</a:t>
            </a:r>
            <a:r>
              <a:rPr lang="en-IN" sz="1100" dirty="0"/>
              <a:t> as np</a:t>
            </a:r>
          </a:p>
          <a:p>
            <a:endParaRPr lang="en-IN" sz="1100" dirty="0"/>
          </a:p>
          <a:p>
            <a:r>
              <a:rPr lang="en-IN" sz="1100" dirty="0"/>
              <a:t># Define a function to perform Probabilistic Seismic Hazard Analysis (PSHA)</a:t>
            </a:r>
          </a:p>
          <a:p>
            <a:r>
              <a:rPr lang="en-IN" sz="1100" dirty="0"/>
              <a:t>def </a:t>
            </a:r>
            <a:r>
              <a:rPr lang="en-IN" sz="1100" dirty="0" err="1"/>
              <a:t>psha</a:t>
            </a:r>
            <a:r>
              <a:rPr lang="en-IN" sz="1100" dirty="0"/>
              <a:t>(magnitude, distance):</a:t>
            </a:r>
          </a:p>
          <a:p>
            <a:r>
              <a:rPr lang="en-IN" sz="1100" dirty="0"/>
              <a:t>    # Example ground motion prediction equation (GMPE) parameters</a:t>
            </a:r>
          </a:p>
          <a:p>
            <a:r>
              <a:rPr lang="en-IN" sz="1100" dirty="0"/>
              <a:t>    a = 0.1</a:t>
            </a:r>
          </a:p>
          <a:p>
            <a:r>
              <a:rPr lang="en-IN" sz="1100" dirty="0"/>
              <a:t>    b = 0.5</a:t>
            </a:r>
          </a:p>
          <a:p>
            <a:r>
              <a:rPr lang="en-IN" sz="1100" dirty="0"/>
              <a:t>    </a:t>
            </a:r>
          </a:p>
          <a:p>
            <a:r>
              <a:rPr lang="en-IN" sz="1100" dirty="0"/>
              <a:t>    # Compute the seismic hazard using a simplified GMPE</a:t>
            </a:r>
          </a:p>
          <a:p>
            <a:r>
              <a:rPr lang="en-IN" sz="1100" dirty="0"/>
              <a:t>    hazard = </a:t>
            </a:r>
            <a:r>
              <a:rPr lang="en-IN" sz="1100" dirty="0" err="1"/>
              <a:t>np.exp</a:t>
            </a:r>
            <a:r>
              <a:rPr lang="en-IN" sz="1100" dirty="0"/>
              <a:t>(a * magnitude - b * distance)</a:t>
            </a:r>
          </a:p>
          <a:p>
            <a:r>
              <a:rPr lang="en-IN" sz="1100" dirty="0"/>
              <a:t>    return hazard</a:t>
            </a:r>
          </a:p>
          <a:p>
            <a:endParaRPr lang="en-IN" sz="1100" dirty="0"/>
          </a:p>
          <a:p>
            <a:r>
              <a:rPr lang="en-IN" sz="1100" dirty="0"/>
              <a:t># Define earthquake parameters</a:t>
            </a:r>
          </a:p>
          <a:p>
            <a:r>
              <a:rPr lang="en-IN" sz="1100" dirty="0"/>
              <a:t>magnitude = 7.0  # Magnitude of the earthquake</a:t>
            </a:r>
          </a:p>
          <a:p>
            <a:r>
              <a:rPr lang="en-IN" sz="1100" dirty="0"/>
              <a:t>distance = 50.0  # Distance from the earthquake </a:t>
            </a:r>
            <a:r>
              <a:rPr lang="en-IN" sz="1100" dirty="0" err="1"/>
              <a:t>epicenter</a:t>
            </a:r>
            <a:r>
              <a:rPr lang="en-IN" sz="1100" dirty="0"/>
              <a:t> (in km)</a:t>
            </a:r>
          </a:p>
          <a:p>
            <a:endParaRPr lang="en-IN" sz="1100" dirty="0"/>
          </a:p>
          <a:p>
            <a:r>
              <a:rPr lang="en-IN" sz="1100" dirty="0"/>
              <a:t># Perform PSHA to estimate the seismic hazard</a:t>
            </a:r>
          </a:p>
          <a:p>
            <a:r>
              <a:rPr lang="en-IN" sz="1100" dirty="0" err="1"/>
              <a:t>seismic_hazard</a:t>
            </a:r>
            <a:r>
              <a:rPr lang="en-IN" sz="1100" dirty="0"/>
              <a:t> = </a:t>
            </a:r>
            <a:r>
              <a:rPr lang="en-IN" sz="1100" dirty="0" err="1"/>
              <a:t>psha</a:t>
            </a:r>
            <a:r>
              <a:rPr lang="en-IN" sz="1100" dirty="0"/>
              <a:t>(magnitude, distance)</a:t>
            </a:r>
          </a:p>
          <a:p>
            <a:endParaRPr lang="en-IN" sz="1100" dirty="0"/>
          </a:p>
          <a:p>
            <a:r>
              <a:rPr lang="en-IN" sz="1100" dirty="0"/>
              <a:t># Print the result</a:t>
            </a:r>
          </a:p>
          <a:p>
            <a:r>
              <a:rPr lang="en-IN" sz="1100" dirty="0"/>
              <a:t>print("Seismic hazard:", </a:t>
            </a:r>
            <a:r>
              <a:rPr lang="en-IN" sz="1100" dirty="0" err="1"/>
              <a:t>seismic_hazard</a:t>
            </a:r>
            <a:r>
              <a:rPr lang="en-IN" sz="1100" dirty="0"/>
              <a:t>)</a:t>
            </a:r>
          </a:p>
          <a:p>
            <a:endParaRPr lang="en-IN" sz="900" dirty="0"/>
          </a:p>
        </p:txBody>
      </p:sp>
    </p:spTree>
    <p:extLst>
      <p:ext uri="{BB962C8B-B14F-4D97-AF65-F5344CB8AC3E}">
        <p14:creationId xmlns:p14="http://schemas.microsoft.com/office/powerpoint/2010/main" val="3543681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a16="http://schemas.microsoft.com/office/drawing/2014/main" id="{8D66D476-62A2-1223-50DE-D356C5F99B3C}"/>
              </a:ext>
            </a:extLst>
          </p:cNvPr>
          <p:cNvSpPr txBox="1">
            <a:spLocks/>
          </p:cNvSpPr>
          <p:nvPr/>
        </p:nvSpPr>
        <p:spPr>
          <a:xfrm>
            <a:off x="123208" y="573002"/>
            <a:ext cx="444879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dirty="0">
                <a:solidFill>
                  <a:srgbClr val="213163"/>
                </a:solidFill>
              </a:rPr>
              <a:t>Result</a:t>
            </a:r>
          </a:p>
        </p:txBody>
      </p:sp>
      <p:sp>
        <p:nvSpPr>
          <p:cNvPr id="7" name="TextBox 6">
            <a:extLst>
              <a:ext uri="{FF2B5EF4-FFF2-40B4-BE49-F238E27FC236}">
                <a16:creationId xmlns:a16="http://schemas.microsoft.com/office/drawing/2014/main" id="{5A38A7B5-585C-4E2D-C0ED-D753228122C2}"/>
              </a:ext>
            </a:extLst>
          </p:cNvPr>
          <p:cNvSpPr txBox="1"/>
          <p:nvPr/>
        </p:nvSpPr>
        <p:spPr>
          <a:xfrm>
            <a:off x="735982" y="895265"/>
            <a:ext cx="2943922" cy="3108543"/>
          </a:xfrm>
          <a:prstGeom prst="rect">
            <a:avLst/>
          </a:prstGeom>
          <a:noFill/>
        </p:spPr>
        <p:txBody>
          <a:bodyPr wrap="square" rtlCol="0">
            <a:spAutoFit/>
          </a:bodyPr>
          <a:lstStyle/>
          <a:p>
            <a:pPr algn="l"/>
            <a:br>
              <a:rPr lang="en-US" b="0" i="0" dirty="0">
                <a:solidFill>
                  <a:srgbClr val="0D0D0D"/>
                </a:solidFill>
                <a:effectLst/>
                <a:highlight>
                  <a:srgbClr val="FFFFFF"/>
                </a:highlight>
                <a:latin typeface="Söhne"/>
              </a:rPr>
            </a:br>
            <a:r>
              <a:rPr lang="en-US" b="0" i="0" dirty="0">
                <a:solidFill>
                  <a:srgbClr val="0D0D0D"/>
                </a:solidFill>
                <a:effectLst/>
                <a:highlight>
                  <a:srgbClr val="FFFFFF"/>
                </a:highlight>
                <a:latin typeface="Söhne"/>
              </a:rPr>
              <a:t>       The result of a seismic hazard assessment system typically provides information about the potential for earthquake activity in a specific region. </a:t>
            </a:r>
          </a:p>
          <a:p>
            <a:pPr algn="l"/>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        This assessment considers various factors such as historical seismic activity, geological characteristics of the area, fault lines, and other relevant data to estimate the likelihood and potential impact of earthquakes of different magnitudes.</a:t>
            </a:r>
          </a:p>
        </p:txBody>
      </p:sp>
    </p:spTree>
    <p:extLst>
      <p:ext uri="{BB962C8B-B14F-4D97-AF65-F5344CB8AC3E}">
        <p14:creationId xmlns:p14="http://schemas.microsoft.com/office/powerpoint/2010/main" val="2008025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a16="http://schemas.microsoft.com/office/drawing/2014/main" id="{8D66D476-62A2-1223-50DE-D356C5F99B3C}"/>
              </a:ext>
            </a:extLst>
          </p:cNvPr>
          <p:cNvSpPr txBox="1">
            <a:spLocks/>
          </p:cNvSpPr>
          <p:nvPr/>
        </p:nvSpPr>
        <p:spPr>
          <a:xfrm>
            <a:off x="123208" y="573002"/>
            <a:ext cx="444879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dirty="0">
                <a:solidFill>
                  <a:srgbClr val="213163"/>
                </a:solidFill>
              </a:rPr>
              <a:t>Future Scope</a:t>
            </a:r>
          </a:p>
        </p:txBody>
      </p:sp>
      <p:sp>
        <p:nvSpPr>
          <p:cNvPr id="3" name="Google Shape;62;g5fab984687_2_0">
            <a:extLst>
              <a:ext uri="{FF2B5EF4-FFF2-40B4-BE49-F238E27FC236}">
                <a16:creationId xmlns:a16="http://schemas.microsoft.com/office/drawing/2014/main" id="{AE76DA37-EEF4-E854-985B-BBFC06857B90}"/>
              </a:ext>
            </a:extLst>
          </p:cNvPr>
          <p:cNvSpPr txBox="1">
            <a:spLocks/>
          </p:cNvSpPr>
          <p:nvPr/>
        </p:nvSpPr>
        <p:spPr>
          <a:xfrm>
            <a:off x="393898" y="1206176"/>
            <a:ext cx="4386264" cy="2123628"/>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i="0" dirty="0">
                <a:solidFill>
                  <a:srgbClr val="0D0D0D"/>
                </a:solidFill>
                <a:effectLst/>
                <a:highlight>
                  <a:srgbClr val="FFFFFF"/>
                </a:highlight>
                <a:latin typeface="Söhne"/>
              </a:rPr>
              <a:t>Improved Data Integration</a:t>
            </a:r>
          </a:p>
          <a:p>
            <a:pPr algn="l"/>
            <a:r>
              <a:rPr lang="en-US" i="0" dirty="0">
                <a:solidFill>
                  <a:srgbClr val="0D0D0D"/>
                </a:solidFill>
                <a:effectLst/>
                <a:highlight>
                  <a:srgbClr val="FFFFFF"/>
                </a:highlight>
                <a:latin typeface="Söhne"/>
              </a:rPr>
              <a:t>Machine Learning and AI</a:t>
            </a:r>
          </a:p>
          <a:p>
            <a:pPr algn="l"/>
            <a:r>
              <a:rPr lang="en-US" i="0" dirty="0">
                <a:solidFill>
                  <a:srgbClr val="0D0D0D"/>
                </a:solidFill>
                <a:effectLst/>
                <a:highlight>
                  <a:srgbClr val="FFFFFF"/>
                </a:highlight>
                <a:latin typeface="Söhne"/>
              </a:rPr>
              <a:t>High-Resolution Mapping</a:t>
            </a:r>
          </a:p>
          <a:p>
            <a:pPr algn="l"/>
            <a:r>
              <a:rPr lang="en-US" i="0" dirty="0">
                <a:solidFill>
                  <a:srgbClr val="0D0D0D"/>
                </a:solidFill>
                <a:effectLst/>
                <a:highlight>
                  <a:srgbClr val="FFFFFF"/>
                </a:highlight>
                <a:latin typeface="Söhne"/>
              </a:rPr>
              <a:t>Incorporating Uncertainty Analysis</a:t>
            </a:r>
          </a:p>
          <a:p>
            <a:pPr algn="l"/>
            <a:r>
              <a:rPr lang="en-US" i="0" dirty="0">
                <a:solidFill>
                  <a:srgbClr val="0D0D0D"/>
                </a:solidFill>
                <a:effectLst/>
                <a:highlight>
                  <a:srgbClr val="FFFFFF"/>
                </a:highlight>
                <a:latin typeface="Söhne"/>
              </a:rPr>
              <a:t>Real-Time Monitoring and Early Warning Systems</a:t>
            </a:r>
          </a:p>
          <a:p>
            <a:pPr algn="l"/>
            <a:r>
              <a:rPr lang="en-US" i="0" dirty="0">
                <a:solidFill>
                  <a:srgbClr val="0D0D0D"/>
                </a:solidFill>
                <a:effectLst/>
                <a:highlight>
                  <a:srgbClr val="FFFFFF"/>
                </a:highlight>
                <a:latin typeface="Söhne"/>
              </a:rPr>
              <a:t>Community Engagement and Education</a:t>
            </a:r>
          </a:p>
          <a:p>
            <a:pPr algn="l"/>
            <a:r>
              <a:rPr lang="en-US" i="0" dirty="0">
                <a:solidFill>
                  <a:srgbClr val="0D0D0D"/>
                </a:solidFill>
                <a:effectLst/>
                <a:highlight>
                  <a:srgbClr val="FFFFFF"/>
                </a:highlight>
                <a:latin typeface="Söhne"/>
              </a:rPr>
              <a:t>Integration with Urban Planning and Infrastructure Development</a:t>
            </a:r>
          </a:p>
          <a:p>
            <a:pPr algn="l"/>
            <a:r>
              <a:rPr lang="en-US" i="0" dirty="0">
                <a:solidFill>
                  <a:srgbClr val="0D0D0D"/>
                </a:solidFill>
                <a:effectLst/>
                <a:highlight>
                  <a:srgbClr val="FFFFFF"/>
                </a:highlight>
                <a:latin typeface="Söhne"/>
              </a:rPr>
              <a:t>Global Collaboration and Data Sharing</a:t>
            </a:r>
          </a:p>
        </p:txBody>
      </p:sp>
      <p:pic>
        <p:nvPicPr>
          <p:cNvPr id="4" name="Picture 2" descr="Abstract background with futuristic elements">
            <a:extLst>
              <a:ext uri="{FF2B5EF4-FFF2-40B4-BE49-F238E27FC236}">
                <a16:creationId xmlns:a16="http://schemas.microsoft.com/office/drawing/2014/main" id="{2DFFDD78-8193-B6B6-8529-33E2B45BE7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2980" y="1070342"/>
            <a:ext cx="4045195" cy="2694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6158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a16="http://schemas.microsoft.com/office/drawing/2014/main" id="{8D66D476-62A2-1223-50DE-D356C5F99B3C}"/>
              </a:ext>
            </a:extLst>
          </p:cNvPr>
          <p:cNvSpPr txBox="1">
            <a:spLocks/>
          </p:cNvSpPr>
          <p:nvPr/>
        </p:nvSpPr>
        <p:spPr>
          <a:xfrm>
            <a:off x="123208" y="573002"/>
            <a:ext cx="444879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dirty="0">
                <a:solidFill>
                  <a:srgbClr val="213163"/>
                </a:solidFill>
              </a:rPr>
              <a:t>Video of the Project</a:t>
            </a:r>
          </a:p>
        </p:txBody>
      </p:sp>
      <p:pic>
        <p:nvPicPr>
          <p:cNvPr id="6" name="18.04.2024_21.52.29_REC">
            <a:hlinkClick r:id="" action="ppaction://media"/>
            <a:extLst>
              <a:ext uri="{FF2B5EF4-FFF2-40B4-BE49-F238E27FC236}">
                <a16:creationId xmlns:a16="http://schemas.microsoft.com/office/drawing/2014/main" id="{F8978D84-A213-2284-A2E6-2557A90E2AAF}"/>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1052164" y="1048215"/>
            <a:ext cx="6842899" cy="3607884"/>
          </a:xfrm>
          <a:prstGeom prst="rect">
            <a:avLst/>
          </a:prstGeom>
        </p:spPr>
      </p:pic>
    </p:spTree>
    <p:extLst>
      <p:ext uri="{BB962C8B-B14F-4D97-AF65-F5344CB8AC3E}">
        <p14:creationId xmlns:p14="http://schemas.microsoft.com/office/powerpoint/2010/main" val="943657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1464"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a16="http://schemas.microsoft.com/office/drawing/2014/main" id="{8D66D476-62A2-1223-50DE-D356C5F99B3C}"/>
              </a:ext>
            </a:extLst>
          </p:cNvPr>
          <p:cNvSpPr txBox="1">
            <a:spLocks/>
          </p:cNvSpPr>
          <p:nvPr/>
        </p:nvSpPr>
        <p:spPr>
          <a:xfrm>
            <a:off x="123209" y="573002"/>
            <a:ext cx="293608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dirty="0">
                <a:solidFill>
                  <a:srgbClr val="213163"/>
                </a:solidFill>
              </a:rPr>
              <a:t>Conclusion</a:t>
            </a:r>
            <a:endParaRPr lang="en-US" sz="1600" dirty="0">
              <a:solidFill>
                <a:srgbClr val="213163"/>
              </a:solidFill>
            </a:endParaRPr>
          </a:p>
        </p:txBody>
      </p:sp>
      <p:sp>
        <p:nvSpPr>
          <p:cNvPr id="5" name="TextBox 4">
            <a:extLst>
              <a:ext uri="{FF2B5EF4-FFF2-40B4-BE49-F238E27FC236}">
                <a16:creationId xmlns:a16="http://schemas.microsoft.com/office/drawing/2014/main" id="{34A74295-4236-ACCD-46EA-959698D34915}"/>
              </a:ext>
            </a:extLst>
          </p:cNvPr>
          <p:cNvSpPr txBox="1"/>
          <p:nvPr/>
        </p:nvSpPr>
        <p:spPr>
          <a:xfrm>
            <a:off x="289931" y="802035"/>
            <a:ext cx="7504771" cy="3354765"/>
          </a:xfrm>
          <a:prstGeom prst="rect">
            <a:avLst/>
          </a:prstGeom>
          <a:noFill/>
        </p:spPr>
        <p:txBody>
          <a:bodyPr wrap="square" rtlCol="0">
            <a:spAutoFit/>
          </a:bodyPr>
          <a:lstStyle/>
          <a:p>
            <a:pPr algn="l"/>
            <a:r>
              <a:rPr lang="en-US" sz="1800" b="0" i="0" dirty="0">
                <a:solidFill>
                  <a:srgbClr val="000000"/>
                </a:solidFill>
                <a:effectLst/>
                <a:latin typeface="Calibri" panose="020F0502020204030204" pitchFamily="34" charset="0"/>
              </a:rPr>
              <a:t>         In conclusion, seismic hazard assessment systems play a pivotal role in</a:t>
            </a:r>
            <a:br>
              <a:rPr lang="en-US" sz="1800" b="0" i="0" dirty="0">
                <a:solidFill>
                  <a:srgbClr val="000000"/>
                </a:solidFill>
                <a:effectLst/>
                <a:latin typeface="Calibri" panose="020F0502020204030204" pitchFamily="34" charset="0"/>
              </a:rPr>
            </a:br>
            <a:r>
              <a:rPr lang="en-US" sz="1800" b="0" i="0" dirty="0">
                <a:solidFill>
                  <a:srgbClr val="000000"/>
                </a:solidFill>
                <a:effectLst/>
                <a:latin typeface="Calibri" panose="020F0502020204030204" pitchFamily="34" charset="0"/>
              </a:rPr>
              <a:t>understanding, quantifying, and mitigating the risks associated with</a:t>
            </a:r>
            <a:br>
              <a:rPr lang="en-US" sz="1800" b="0" i="0" dirty="0">
                <a:solidFill>
                  <a:srgbClr val="000000"/>
                </a:solidFill>
                <a:effectLst/>
                <a:latin typeface="Calibri" panose="020F0502020204030204" pitchFamily="34" charset="0"/>
              </a:rPr>
            </a:br>
            <a:r>
              <a:rPr lang="en-US" sz="1800" b="0" i="0" dirty="0">
                <a:solidFill>
                  <a:srgbClr val="000000"/>
                </a:solidFill>
                <a:effectLst/>
                <a:latin typeface="Calibri" panose="020F0502020204030204" pitchFamily="34" charset="0"/>
              </a:rPr>
              <a:t>earthquakes.</a:t>
            </a:r>
          </a:p>
          <a:p>
            <a:pPr algn="l"/>
            <a:r>
              <a:rPr lang="en-US" sz="1800" dirty="0">
                <a:latin typeface="Calibri" panose="020F0502020204030204" pitchFamily="34" charset="0"/>
              </a:rPr>
              <a:t>        </a:t>
            </a:r>
            <a:r>
              <a:rPr lang="en-US" sz="1800" b="0" i="0" dirty="0">
                <a:solidFill>
                  <a:srgbClr val="000000"/>
                </a:solidFill>
                <a:effectLst/>
                <a:latin typeface="Calibri" panose="020F0502020204030204" pitchFamily="34" charset="0"/>
              </a:rPr>
              <a:t> These systems integrate diverse datasets, advanced</a:t>
            </a:r>
            <a:br>
              <a:rPr lang="en-US" sz="1800" b="0" i="0" dirty="0">
                <a:solidFill>
                  <a:srgbClr val="000000"/>
                </a:solidFill>
                <a:effectLst/>
                <a:latin typeface="Calibri" panose="020F0502020204030204" pitchFamily="34" charset="0"/>
              </a:rPr>
            </a:br>
            <a:r>
              <a:rPr lang="en-US" sz="1800" b="0" i="0" dirty="0">
                <a:solidFill>
                  <a:srgbClr val="000000"/>
                </a:solidFill>
                <a:effectLst/>
                <a:latin typeface="Calibri" panose="020F0502020204030204" pitchFamily="34" charset="0"/>
              </a:rPr>
              <a:t>modeling techniques, and stakeholder engagement to provide valuable</a:t>
            </a:r>
            <a:br>
              <a:rPr lang="en-US" sz="1800" b="0" i="0" dirty="0">
                <a:solidFill>
                  <a:srgbClr val="000000"/>
                </a:solidFill>
                <a:effectLst/>
                <a:latin typeface="Calibri" panose="020F0502020204030204" pitchFamily="34" charset="0"/>
              </a:rPr>
            </a:br>
            <a:r>
              <a:rPr lang="en-US" sz="1800" b="0" i="0" dirty="0">
                <a:solidFill>
                  <a:srgbClr val="000000"/>
                </a:solidFill>
                <a:effectLst/>
                <a:latin typeface="Calibri" panose="020F0502020204030204" pitchFamily="34" charset="0"/>
              </a:rPr>
              <a:t>insights into seismic hazards and inform decision-making processes.</a:t>
            </a:r>
            <a:br>
              <a:rPr lang="en-US" sz="1800" b="0" i="0" dirty="0">
                <a:solidFill>
                  <a:srgbClr val="000000"/>
                </a:solidFill>
                <a:effectLst/>
                <a:latin typeface="Calibri" panose="020F0502020204030204" pitchFamily="34" charset="0"/>
              </a:rPr>
            </a:br>
            <a:r>
              <a:rPr lang="en-US" sz="1800" b="0" i="0" dirty="0">
                <a:solidFill>
                  <a:srgbClr val="000000"/>
                </a:solidFill>
                <a:effectLst/>
                <a:latin typeface="Calibri" panose="020F0502020204030204" pitchFamily="34" charset="0"/>
              </a:rPr>
              <a:t>       Through probabilistic and deterministic seismic hazard analysis, these</a:t>
            </a:r>
            <a:br>
              <a:rPr lang="en-US" sz="1800" b="0" i="0" dirty="0">
                <a:solidFill>
                  <a:srgbClr val="000000"/>
                </a:solidFill>
                <a:effectLst/>
                <a:latin typeface="Calibri" panose="020F0502020204030204" pitchFamily="34" charset="0"/>
              </a:rPr>
            </a:br>
            <a:r>
              <a:rPr lang="en-US" sz="1800" b="0" i="0" dirty="0">
                <a:solidFill>
                  <a:srgbClr val="000000"/>
                </a:solidFill>
                <a:effectLst/>
                <a:latin typeface="Calibri" panose="020F0502020204030204" pitchFamily="34" charset="0"/>
              </a:rPr>
              <a:t>systems estimate the likelihood and potential consequences of</a:t>
            </a:r>
            <a:br>
              <a:rPr lang="en-US" sz="1800" b="0" i="0" dirty="0">
                <a:solidFill>
                  <a:srgbClr val="000000"/>
                </a:solidFill>
                <a:effectLst/>
                <a:latin typeface="Calibri" panose="020F0502020204030204" pitchFamily="34" charset="0"/>
              </a:rPr>
            </a:br>
            <a:r>
              <a:rPr lang="en-US" sz="1800" b="0" i="0" dirty="0">
                <a:solidFill>
                  <a:srgbClr val="000000"/>
                </a:solidFill>
                <a:effectLst/>
                <a:latin typeface="Calibri" panose="020F0502020204030204" pitchFamily="34" charset="0"/>
              </a:rPr>
              <a:t>earthquakes, enabling stakeholders to prioritize risk reduction</a:t>
            </a:r>
            <a:br>
              <a:rPr lang="en-US" sz="1800" b="0" i="0" dirty="0">
                <a:solidFill>
                  <a:srgbClr val="000000"/>
                </a:solidFill>
                <a:effectLst/>
                <a:latin typeface="Calibri" panose="020F0502020204030204" pitchFamily="34" charset="0"/>
              </a:rPr>
            </a:br>
            <a:r>
              <a:rPr lang="en-US" sz="1800" b="0" i="0" dirty="0">
                <a:solidFill>
                  <a:srgbClr val="000000"/>
                </a:solidFill>
                <a:effectLst/>
                <a:latin typeface="Calibri" panose="020F0502020204030204" pitchFamily="34" charset="0"/>
              </a:rPr>
              <a:t>measures, strengthen building codes, and enhance emergency</a:t>
            </a:r>
            <a:br>
              <a:rPr lang="en-US" sz="1800" b="0" i="0" dirty="0">
                <a:solidFill>
                  <a:srgbClr val="000000"/>
                </a:solidFill>
                <a:effectLst/>
                <a:latin typeface="Calibri" panose="020F0502020204030204" pitchFamily="34" charset="0"/>
              </a:rPr>
            </a:br>
            <a:r>
              <a:rPr lang="en-US" sz="1800" b="0" i="0" dirty="0">
                <a:solidFill>
                  <a:srgbClr val="000000"/>
                </a:solidFill>
                <a:effectLst/>
                <a:latin typeface="Calibri" panose="020F0502020204030204" pitchFamily="34" charset="0"/>
              </a:rPr>
              <a:t>preparedness.</a:t>
            </a:r>
            <a:br>
              <a:rPr lang="en-US" dirty="0"/>
            </a:br>
            <a:endParaRPr lang="en-IN" dirty="0"/>
          </a:p>
        </p:txBody>
      </p:sp>
    </p:spTree>
    <p:extLst>
      <p:ext uri="{BB962C8B-B14F-4D97-AF65-F5344CB8AC3E}">
        <p14:creationId xmlns:p14="http://schemas.microsoft.com/office/powerpoint/2010/main" val="1779708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7" name="Google Shape;61;g5fab984687_2_0">
            <a:extLst>
              <a:ext uri="{FF2B5EF4-FFF2-40B4-BE49-F238E27FC236}">
                <a16:creationId xmlns:a16="http://schemas.microsoft.com/office/drawing/2014/main" id="{A7A03A39-BA45-DE51-2252-69EFA1EBDD4D}"/>
              </a:ext>
            </a:extLst>
          </p:cNvPr>
          <p:cNvSpPr txBox="1">
            <a:spLocks/>
          </p:cNvSpPr>
          <p:nvPr/>
        </p:nvSpPr>
        <p:spPr>
          <a:xfrm>
            <a:off x="134935" y="897791"/>
            <a:ext cx="4437065" cy="4959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dirty="0">
                <a:solidFill>
                  <a:srgbClr val="213163"/>
                </a:solidFill>
                <a:latin typeface="+mn-lt"/>
              </a:rPr>
              <a:t>Reference</a:t>
            </a:r>
          </a:p>
        </p:txBody>
      </p:sp>
      <p:sp>
        <p:nvSpPr>
          <p:cNvPr id="2" name="TextBox 1">
            <a:extLst>
              <a:ext uri="{FF2B5EF4-FFF2-40B4-BE49-F238E27FC236}">
                <a16:creationId xmlns:a16="http://schemas.microsoft.com/office/drawing/2014/main" id="{32AEDE83-0343-92BF-447E-DAA5EF0A6D61}"/>
              </a:ext>
            </a:extLst>
          </p:cNvPr>
          <p:cNvSpPr txBox="1"/>
          <p:nvPr/>
        </p:nvSpPr>
        <p:spPr>
          <a:xfrm>
            <a:off x="1092820" y="1393727"/>
            <a:ext cx="5263376" cy="3077766"/>
          </a:xfrm>
          <a:prstGeom prst="rect">
            <a:avLst/>
          </a:prstGeom>
          <a:noFill/>
        </p:spPr>
        <p:txBody>
          <a:bodyPr wrap="square" rtlCol="0">
            <a:spAutoFit/>
          </a:bodyPr>
          <a:lstStyle/>
          <a:p>
            <a:r>
              <a:rPr lang="en-US" sz="1800" b="0" i="0" dirty="0">
                <a:solidFill>
                  <a:srgbClr val="000000"/>
                </a:solidFill>
                <a:effectLst/>
                <a:latin typeface="Calibri" panose="020F0502020204030204" pitchFamily="34" charset="0"/>
              </a:rPr>
              <a:t>1. Stein, S., &amp; </a:t>
            </a:r>
            <a:r>
              <a:rPr lang="en-US" sz="1800" b="0" i="0" dirty="0" err="1">
                <a:solidFill>
                  <a:srgbClr val="000000"/>
                </a:solidFill>
                <a:effectLst/>
                <a:latin typeface="Calibri" panose="020F0502020204030204" pitchFamily="34" charset="0"/>
              </a:rPr>
              <a:t>Wysession</a:t>
            </a:r>
            <a:r>
              <a:rPr lang="en-US" sz="1800" b="0" i="0" dirty="0">
                <a:solidFill>
                  <a:srgbClr val="000000"/>
                </a:solidFill>
                <a:effectLst/>
                <a:latin typeface="Calibri" panose="020F0502020204030204" pitchFamily="34" charset="0"/>
              </a:rPr>
              <a:t>, M. (Eds.). (2003). "An Introduction to</a:t>
            </a:r>
            <a:br>
              <a:rPr lang="en-US" sz="1800" b="0" i="0" dirty="0">
                <a:solidFill>
                  <a:srgbClr val="000000"/>
                </a:solidFill>
                <a:effectLst/>
                <a:latin typeface="Calibri" panose="020F0502020204030204" pitchFamily="34" charset="0"/>
              </a:rPr>
            </a:br>
            <a:r>
              <a:rPr lang="en-US" sz="1800" b="0" i="0" dirty="0">
                <a:solidFill>
                  <a:srgbClr val="000000"/>
                </a:solidFill>
                <a:effectLst/>
                <a:latin typeface="Calibri" panose="020F0502020204030204" pitchFamily="34" charset="0"/>
              </a:rPr>
              <a:t>Seismology, Earthquakes, and Earth Structure." Blackwell Publishing.</a:t>
            </a:r>
            <a:br>
              <a:rPr lang="en-US" sz="1800" b="0" i="0" dirty="0">
                <a:solidFill>
                  <a:srgbClr val="000000"/>
                </a:solidFill>
                <a:effectLst/>
                <a:latin typeface="Calibri" panose="020F0502020204030204" pitchFamily="34" charset="0"/>
              </a:rPr>
            </a:br>
            <a:r>
              <a:rPr lang="en-US" sz="1800" b="0" i="0" dirty="0">
                <a:solidFill>
                  <a:srgbClr val="000000"/>
                </a:solidFill>
                <a:effectLst/>
                <a:latin typeface="Calibri" panose="020F0502020204030204" pitchFamily="34" charset="0"/>
              </a:rPr>
              <a:t>2. McGuire, R. K. (Ed.). (2004). "Earthquake Hazards and Risk in the</a:t>
            </a:r>
            <a:br>
              <a:rPr lang="en-US" sz="1800" b="0" i="0" dirty="0">
                <a:solidFill>
                  <a:srgbClr val="000000"/>
                </a:solidFill>
                <a:effectLst/>
                <a:latin typeface="Calibri" panose="020F0502020204030204" pitchFamily="34" charset="0"/>
              </a:rPr>
            </a:br>
            <a:r>
              <a:rPr lang="en-US" sz="1800" b="0" i="0" dirty="0">
                <a:solidFill>
                  <a:srgbClr val="000000"/>
                </a:solidFill>
                <a:effectLst/>
                <a:latin typeface="Calibri" panose="020F0502020204030204" pitchFamily="34" charset="0"/>
              </a:rPr>
              <a:t>United States." US Geological Survey.</a:t>
            </a:r>
            <a:br>
              <a:rPr lang="en-US" sz="1800" b="0" i="0" dirty="0">
                <a:solidFill>
                  <a:srgbClr val="000000"/>
                </a:solidFill>
                <a:effectLst/>
                <a:latin typeface="Calibri" panose="020F0502020204030204" pitchFamily="34" charset="0"/>
              </a:rPr>
            </a:br>
            <a:r>
              <a:rPr lang="en-US" sz="1800" b="0" i="0" dirty="0">
                <a:solidFill>
                  <a:srgbClr val="000000"/>
                </a:solidFill>
                <a:effectLst/>
                <a:latin typeface="Calibri" panose="020F0502020204030204" pitchFamily="34" charset="0"/>
              </a:rPr>
              <a:t>3. Wyss, M., &amp; </a:t>
            </a:r>
            <a:r>
              <a:rPr lang="en-US" sz="1800" b="0" i="0" dirty="0" err="1">
                <a:solidFill>
                  <a:srgbClr val="000000"/>
                </a:solidFill>
                <a:effectLst/>
                <a:latin typeface="Calibri" panose="020F0502020204030204" pitchFamily="34" charset="0"/>
              </a:rPr>
              <a:t>Wiemer</a:t>
            </a:r>
            <a:r>
              <a:rPr lang="en-US" sz="1800" b="0" i="0" dirty="0">
                <a:solidFill>
                  <a:srgbClr val="000000"/>
                </a:solidFill>
                <a:effectLst/>
                <a:latin typeface="Calibri" panose="020F0502020204030204" pitchFamily="34" charset="0"/>
              </a:rPr>
              <a:t>, S. (Eds.). (2005). "Induced Seismicity." Springer</a:t>
            </a:r>
            <a:br>
              <a:rPr lang="en-US" sz="1800" b="0" i="0" dirty="0">
                <a:solidFill>
                  <a:srgbClr val="000000"/>
                </a:solidFill>
                <a:effectLst/>
                <a:latin typeface="Calibri" panose="020F0502020204030204" pitchFamily="34" charset="0"/>
              </a:rPr>
            </a:br>
            <a:r>
              <a:rPr lang="en-US" sz="1800" b="0" i="0" dirty="0">
                <a:solidFill>
                  <a:srgbClr val="000000"/>
                </a:solidFill>
                <a:effectLst/>
                <a:latin typeface="Calibri" panose="020F0502020204030204" pitchFamily="34" charset="0"/>
              </a:rPr>
              <a:t>Science &amp; Business Media</a:t>
            </a:r>
            <a:r>
              <a:rPr lang="en-US" dirty="0"/>
              <a:t> </a:t>
            </a:r>
            <a:br>
              <a:rPr lang="en-US" dirty="0"/>
            </a:br>
            <a:endParaRPr lang="en-IN" dirty="0"/>
          </a:p>
        </p:txBody>
      </p:sp>
    </p:spTree>
    <p:extLst>
      <p:ext uri="{BB962C8B-B14F-4D97-AF65-F5344CB8AC3E}">
        <p14:creationId xmlns:p14="http://schemas.microsoft.com/office/powerpoint/2010/main" val="14809511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2;g5fab984687_2_0">
            <a:extLst>
              <a:ext uri="{FF2B5EF4-FFF2-40B4-BE49-F238E27FC236}">
                <a16:creationId xmlns:a16="http://schemas.microsoft.com/office/drawing/2014/main" id="{AE76DA37-EEF4-E854-985B-BBFC06857B90}"/>
              </a:ext>
            </a:extLst>
          </p:cNvPr>
          <p:cNvSpPr txBox="1">
            <a:spLocks/>
          </p:cNvSpPr>
          <p:nvPr/>
        </p:nvSpPr>
        <p:spPr>
          <a:xfrm>
            <a:off x="3161462" y="2041411"/>
            <a:ext cx="2821075" cy="5303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pPr>
            <a:r>
              <a:rPr lang="en-US" sz="3000" b="1"/>
              <a:t>Thank you!</a:t>
            </a:r>
          </a:p>
        </p:txBody>
      </p:sp>
    </p:spTree>
    <p:extLst>
      <p:ext uri="{BB962C8B-B14F-4D97-AF65-F5344CB8AC3E}">
        <p14:creationId xmlns:p14="http://schemas.microsoft.com/office/powerpoint/2010/main" val="1882378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37614006-D2E9-31D1-7F3E-A26C1C892A99}"/>
              </a:ext>
            </a:extLst>
          </p:cNvPr>
          <p:cNvSpPr txBox="1"/>
          <p:nvPr/>
        </p:nvSpPr>
        <p:spPr>
          <a:xfrm>
            <a:off x="904970" y="2279362"/>
            <a:ext cx="7334060" cy="584775"/>
          </a:xfrm>
          <a:prstGeom prst="rect">
            <a:avLst/>
          </a:prstGeom>
          <a:noFill/>
        </p:spPr>
        <p:txBody>
          <a:bodyPr wrap="none" rtlCol="0">
            <a:spAutoFit/>
          </a:bodyPr>
          <a:lstStyle/>
          <a:p>
            <a:pPr algn="ctr"/>
            <a:r>
              <a:rPr lang="en-US" sz="1800" b="1" dirty="0">
                <a:solidFill>
                  <a:schemeClr val="tx1"/>
                </a:solidFill>
              </a:rPr>
              <a:t>Disclaimer</a:t>
            </a:r>
          </a:p>
          <a:p>
            <a:pPr algn="ctr"/>
            <a:r>
              <a:rPr lang="en-US" dirty="0">
                <a:solidFill>
                  <a:schemeClr val="tx1"/>
                </a:solidFill>
              </a:rPr>
              <a:t>The content is curated from online/offline resources and used for educational purpose only</a:t>
            </a:r>
          </a:p>
        </p:txBody>
      </p:sp>
    </p:spTree>
    <p:extLst>
      <p:ext uri="{BB962C8B-B14F-4D97-AF65-F5344CB8AC3E}">
        <p14:creationId xmlns:p14="http://schemas.microsoft.com/office/powerpoint/2010/main" val="3349749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26467" y="566209"/>
            <a:ext cx="4445533"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1600" b="1" dirty="0">
                <a:solidFill>
                  <a:srgbClr val="213163"/>
                </a:solidFill>
              </a:rPr>
              <a:t>Course Outline</a:t>
            </a:r>
          </a:p>
        </p:txBody>
      </p:sp>
      <p:sp>
        <p:nvSpPr>
          <p:cNvPr id="62" name="Google Shape;62;g5fab984687_2_0"/>
          <p:cNvSpPr txBox="1">
            <a:spLocks noGrp="1"/>
          </p:cNvSpPr>
          <p:nvPr>
            <p:ph type="body" idx="4294967295"/>
          </p:nvPr>
        </p:nvSpPr>
        <p:spPr>
          <a:xfrm>
            <a:off x="126468" y="1054419"/>
            <a:ext cx="4594388" cy="3046958"/>
          </a:xfrm>
          <a:prstGeom prst="rect">
            <a:avLst/>
          </a:prstGeom>
          <a:noFill/>
          <a:ln>
            <a:noFill/>
          </a:ln>
        </p:spPr>
        <p:txBody>
          <a:bodyPr spcFirstLastPara="1" wrap="square" lIns="91425" tIns="91425" rIns="91425" bIns="91425" anchor="t" anchorCtr="0">
            <a:spAutoFit/>
          </a:bodyPr>
          <a:lstStyle/>
          <a:p>
            <a:pPr marL="173736" indent="-173736">
              <a:spcAft>
                <a:spcPts val="800"/>
              </a:spcAft>
              <a:buClr>
                <a:srgbClr val="213163"/>
              </a:buClr>
              <a:buFont typeface="Arial" panose="020B0604020202020204" pitchFamily="34" charset="0"/>
              <a:buChar char="•"/>
            </a:pPr>
            <a:r>
              <a:rPr lang="en-US" dirty="0"/>
              <a:t>Abstract</a:t>
            </a:r>
          </a:p>
          <a:p>
            <a:pPr marL="173736" indent="-173736">
              <a:spcAft>
                <a:spcPts val="800"/>
              </a:spcAft>
              <a:buClr>
                <a:srgbClr val="213163"/>
              </a:buClr>
              <a:buFont typeface="Arial" panose="020B0604020202020204" pitchFamily="34" charset="0"/>
              <a:buChar char="•"/>
            </a:pPr>
            <a:r>
              <a:rPr lang="en-US" dirty="0"/>
              <a:t>Problem Statement</a:t>
            </a:r>
          </a:p>
          <a:p>
            <a:pPr marL="173736" indent="-173736">
              <a:spcAft>
                <a:spcPts val="800"/>
              </a:spcAft>
              <a:buClr>
                <a:srgbClr val="213163"/>
              </a:buClr>
              <a:buFont typeface="Arial" panose="020B0604020202020204" pitchFamily="34" charset="0"/>
              <a:buChar char="•"/>
            </a:pPr>
            <a:r>
              <a:rPr lang="en-US" dirty="0"/>
              <a:t>Aims, Objective &amp; Proposed System/Solution </a:t>
            </a:r>
          </a:p>
          <a:p>
            <a:pPr marL="173736" indent="-173736">
              <a:spcAft>
                <a:spcPts val="800"/>
              </a:spcAft>
              <a:buClr>
                <a:srgbClr val="213163"/>
              </a:buClr>
              <a:buFont typeface="Arial" panose="020B0604020202020204" pitchFamily="34" charset="0"/>
              <a:buChar char="•"/>
            </a:pPr>
            <a:r>
              <a:rPr lang="en-US" dirty="0"/>
              <a:t>System Deployment Approach</a:t>
            </a:r>
          </a:p>
          <a:p>
            <a:pPr marL="173736" indent="-173736">
              <a:spcAft>
                <a:spcPts val="800"/>
              </a:spcAft>
              <a:buClr>
                <a:srgbClr val="213163"/>
              </a:buClr>
              <a:buFont typeface="Arial" panose="020B0604020202020204" pitchFamily="34" charset="0"/>
              <a:buChar char="•"/>
            </a:pPr>
            <a:r>
              <a:rPr lang="en-US" dirty="0"/>
              <a:t>Model Development &amp; Algorithm</a:t>
            </a:r>
          </a:p>
          <a:p>
            <a:pPr marL="173736" indent="-173736">
              <a:spcAft>
                <a:spcPts val="800"/>
              </a:spcAft>
              <a:buClr>
                <a:srgbClr val="213163"/>
              </a:buClr>
              <a:buFont typeface="Arial" panose="020B0604020202020204" pitchFamily="34" charset="0"/>
              <a:buChar char="•"/>
            </a:pPr>
            <a:r>
              <a:rPr lang="en-US" dirty="0"/>
              <a:t>Future Scope</a:t>
            </a:r>
          </a:p>
          <a:p>
            <a:pPr marL="173736" indent="-173736">
              <a:spcAft>
                <a:spcPts val="800"/>
              </a:spcAft>
              <a:buClr>
                <a:srgbClr val="213163"/>
              </a:buClr>
              <a:buFont typeface="Arial" panose="020B0604020202020204" pitchFamily="34" charset="0"/>
              <a:buChar char="•"/>
            </a:pPr>
            <a:r>
              <a:rPr lang="en-US" dirty="0"/>
              <a:t>Video of the Project</a:t>
            </a:r>
          </a:p>
          <a:p>
            <a:pPr marL="173736" indent="-173736">
              <a:spcAft>
                <a:spcPts val="800"/>
              </a:spcAft>
              <a:buClr>
                <a:srgbClr val="213163"/>
              </a:buClr>
              <a:buFont typeface="Arial" panose="020B0604020202020204" pitchFamily="34" charset="0"/>
              <a:buChar char="•"/>
            </a:pPr>
            <a:r>
              <a:rPr lang="en-US" dirty="0"/>
              <a:t>Conclusion</a:t>
            </a:r>
          </a:p>
          <a:p>
            <a:pPr marL="173736" indent="-173736">
              <a:spcAft>
                <a:spcPts val="800"/>
              </a:spcAft>
              <a:buClr>
                <a:srgbClr val="213163"/>
              </a:buClr>
              <a:buFont typeface="Arial" panose="020B0604020202020204" pitchFamily="34" charset="0"/>
              <a:buChar char="•"/>
            </a:pPr>
            <a:r>
              <a:rPr lang="en-US" dirty="0"/>
              <a:t>Reference</a:t>
            </a:r>
          </a:p>
        </p:txBody>
      </p:sp>
      <p:pic>
        <p:nvPicPr>
          <p:cNvPr id="4" name="Picture 3">
            <a:extLst>
              <a:ext uri="{FF2B5EF4-FFF2-40B4-BE49-F238E27FC236}">
                <a16:creationId xmlns:a16="http://schemas.microsoft.com/office/drawing/2014/main" id="{FE6ACA23-A691-BBFF-54D8-448548EFD8C2}"/>
              </a:ext>
            </a:extLst>
          </p:cNvPr>
          <p:cNvPicPr>
            <a:picLocks noChangeAspect="1"/>
          </p:cNvPicPr>
          <p:nvPr/>
        </p:nvPicPr>
        <p:blipFill>
          <a:blip r:embed="rId3"/>
          <a:stretch>
            <a:fillRect/>
          </a:stretch>
        </p:blipFill>
        <p:spPr>
          <a:xfrm>
            <a:off x="5413790" y="1047750"/>
            <a:ext cx="3194940" cy="319494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857068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85737" y="871539"/>
            <a:ext cx="5168858" cy="2019421"/>
          </a:xfrm>
          <a:prstGeom prst="rect">
            <a:avLst/>
          </a:prstGeom>
          <a:noFill/>
          <a:ln>
            <a:noFill/>
          </a:ln>
        </p:spPr>
        <p:txBody>
          <a:bodyPr spcFirstLastPara="1" wrap="square" lIns="91425" tIns="91425" rIns="91425" bIns="91425" anchor="t" anchorCtr="0">
            <a:noAutofit/>
          </a:bodyPr>
          <a:lstStyle/>
          <a:p>
            <a:pPr>
              <a:spcBef>
                <a:spcPts val="600"/>
              </a:spcBef>
            </a:pPr>
            <a:endParaRPr lang="en-US" dirty="0"/>
          </a:p>
          <a:p>
            <a:pPr>
              <a:spcBef>
                <a:spcPts val="600"/>
              </a:spcBef>
            </a:pPr>
            <a:endParaRPr lang="en-US" dirty="0"/>
          </a:p>
          <a:p>
            <a:pPr>
              <a:spcBef>
                <a:spcPts val="600"/>
              </a:spcBef>
            </a:pPr>
            <a:endParaRPr lang="en-US" dirty="0"/>
          </a:p>
        </p:txBody>
      </p:sp>
      <p:sp>
        <p:nvSpPr>
          <p:cNvPr id="7" name="Google Shape;61;g5fab984687_2_0">
            <a:extLst>
              <a:ext uri="{FF2B5EF4-FFF2-40B4-BE49-F238E27FC236}">
                <a16:creationId xmlns:a16="http://schemas.microsoft.com/office/drawing/2014/main" id="{A7A03A39-BA45-DE51-2252-69EFA1EBDD4D}"/>
              </a:ext>
            </a:extLst>
          </p:cNvPr>
          <p:cNvSpPr txBox="1">
            <a:spLocks/>
          </p:cNvSpPr>
          <p:nvPr/>
        </p:nvSpPr>
        <p:spPr>
          <a:xfrm>
            <a:off x="134935" y="574406"/>
            <a:ext cx="4437065" cy="4959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dirty="0">
                <a:solidFill>
                  <a:srgbClr val="213163"/>
                </a:solidFill>
                <a:latin typeface="+mn-lt"/>
              </a:rPr>
              <a:t>Abstract</a:t>
            </a:r>
          </a:p>
        </p:txBody>
      </p:sp>
      <p:sp>
        <p:nvSpPr>
          <p:cNvPr id="4" name="TextBox 3">
            <a:extLst>
              <a:ext uri="{FF2B5EF4-FFF2-40B4-BE49-F238E27FC236}">
                <a16:creationId xmlns:a16="http://schemas.microsoft.com/office/drawing/2014/main" id="{9583F5A2-BA43-A801-6721-1538C8F10900}"/>
              </a:ext>
            </a:extLst>
          </p:cNvPr>
          <p:cNvSpPr txBox="1"/>
          <p:nvPr/>
        </p:nvSpPr>
        <p:spPr>
          <a:xfrm>
            <a:off x="1156832" y="957739"/>
            <a:ext cx="8154436" cy="4185761"/>
          </a:xfrm>
          <a:prstGeom prst="rect">
            <a:avLst/>
          </a:prstGeom>
          <a:noFill/>
        </p:spPr>
        <p:txBody>
          <a:bodyPr wrap="square" rtlCol="0">
            <a:spAutoFit/>
          </a:bodyPr>
          <a:lstStyle/>
          <a:p>
            <a:r>
              <a:rPr lang="en-US" sz="1800" b="0" i="0" dirty="0">
                <a:solidFill>
                  <a:srgbClr val="000000"/>
                </a:solidFill>
                <a:effectLst/>
                <a:latin typeface="Calibri" panose="020F0502020204030204" pitchFamily="34" charset="0"/>
              </a:rPr>
              <a:t>Seismic hazard assessment systems play a critical</a:t>
            </a:r>
            <a:br>
              <a:rPr lang="en-US" sz="1800" b="0" i="0" dirty="0">
                <a:solidFill>
                  <a:srgbClr val="000000"/>
                </a:solidFill>
                <a:effectLst/>
                <a:latin typeface="Calibri" panose="020F0502020204030204" pitchFamily="34" charset="0"/>
              </a:rPr>
            </a:br>
            <a:r>
              <a:rPr lang="en-US" sz="1800" b="0" i="0" dirty="0">
                <a:solidFill>
                  <a:srgbClr val="000000"/>
                </a:solidFill>
                <a:effectLst/>
                <a:latin typeface="Calibri" panose="020F0502020204030204" pitchFamily="34" charset="0"/>
              </a:rPr>
              <a:t>role in understanding and mitigating the risks</a:t>
            </a:r>
            <a:br>
              <a:rPr lang="en-US" sz="1800" b="0" i="0" dirty="0">
                <a:solidFill>
                  <a:srgbClr val="000000"/>
                </a:solidFill>
                <a:effectLst/>
                <a:latin typeface="Calibri" panose="020F0502020204030204" pitchFamily="34" charset="0"/>
              </a:rPr>
            </a:br>
            <a:r>
              <a:rPr lang="en-US" sz="1800" b="0" i="0" dirty="0">
                <a:solidFill>
                  <a:srgbClr val="000000"/>
                </a:solidFill>
                <a:effectLst/>
                <a:latin typeface="Calibri" panose="020F0502020204030204" pitchFamily="34" charset="0"/>
              </a:rPr>
              <a:t>associated with earthquakes, a natural</a:t>
            </a:r>
            <a:br>
              <a:rPr lang="en-US" sz="1800" b="0" i="0" dirty="0">
                <a:solidFill>
                  <a:srgbClr val="000000"/>
                </a:solidFill>
                <a:effectLst/>
                <a:latin typeface="Calibri" panose="020F0502020204030204" pitchFamily="34" charset="0"/>
              </a:rPr>
            </a:br>
            <a:r>
              <a:rPr lang="en-US" sz="1800" b="0" i="0" dirty="0">
                <a:solidFill>
                  <a:srgbClr val="000000"/>
                </a:solidFill>
                <a:effectLst/>
                <a:latin typeface="Calibri" panose="020F0502020204030204" pitchFamily="34" charset="0"/>
              </a:rPr>
              <a:t>phenomenon that poses significant threats to</a:t>
            </a:r>
            <a:br>
              <a:rPr lang="en-US" sz="1800" b="0" i="0" dirty="0">
                <a:solidFill>
                  <a:srgbClr val="000000"/>
                </a:solidFill>
                <a:effectLst/>
                <a:latin typeface="Calibri" panose="020F0502020204030204" pitchFamily="34" charset="0"/>
              </a:rPr>
            </a:br>
            <a:r>
              <a:rPr lang="en-US" sz="1800" b="0" i="0" dirty="0">
                <a:solidFill>
                  <a:srgbClr val="000000"/>
                </a:solidFill>
                <a:effectLst/>
                <a:latin typeface="Calibri" panose="020F0502020204030204" pitchFamily="34" charset="0"/>
              </a:rPr>
              <a:t>infrastructure, communities, and lives. This abstract</a:t>
            </a:r>
            <a:br>
              <a:rPr lang="en-US" sz="1800" b="0" i="0" dirty="0">
                <a:solidFill>
                  <a:srgbClr val="000000"/>
                </a:solidFill>
                <a:effectLst/>
                <a:latin typeface="Calibri" panose="020F0502020204030204" pitchFamily="34" charset="0"/>
              </a:rPr>
            </a:br>
            <a:r>
              <a:rPr lang="en-US" sz="1800" b="0" i="0" dirty="0">
                <a:solidFill>
                  <a:srgbClr val="000000"/>
                </a:solidFill>
                <a:effectLst/>
                <a:latin typeface="Calibri" panose="020F0502020204030204" pitchFamily="34" charset="0"/>
              </a:rPr>
              <a:t>presents a comprehensive framework for a seismic</a:t>
            </a:r>
            <a:br>
              <a:rPr lang="en-US" sz="1800" b="0" i="0" dirty="0">
                <a:solidFill>
                  <a:srgbClr val="000000"/>
                </a:solidFill>
                <a:effectLst/>
                <a:latin typeface="Calibri" panose="020F0502020204030204" pitchFamily="34" charset="0"/>
              </a:rPr>
            </a:br>
            <a:r>
              <a:rPr lang="en-US" sz="1800" b="0" i="0" dirty="0">
                <a:solidFill>
                  <a:srgbClr val="000000"/>
                </a:solidFill>
                <a:effectLst/>
                <a:latin typeface="Calibri" panose="020F0502020204030204" pitchFamily="34" charset="0"/>
              </a:rPr>
              <a:t>hazard assessment system designed to integrate</a:t>
            </a:r>
            <a:br>
              <a:rPr lang="en-US" sz="1800" b="0" i="0" dirty="0">
                <a:solidFill>
                  <a:srgbClr val="000000"/>
                </a:solidFill>
                <a:effectLst/>
                <a:latin typeface="Calibri" panose="020F0502020204030204" pitchFamily="34" charset="0"/>
              </a:rPr>
            </a:br>
            <a:r>
              <a:rPr lang="en-US" sz="1800" b="0" i="0" dirty="0">
                <a:solidFill>
                  <a:srgbClr val="000000"/>
                </a:solidFill>
                <a:effectLst/>
                <a:latin typeface="Calibri" panose="020F0502020204030204" pitchFamily="34" charset="0"/>
              </a:rPr>
              <a:t>advanced geospatial technologies, geological data,</a:t>
            </a:r>
            <a:br>
              <a:rPr lang="en-US" sz="1800" b="0" i="0" dirty="0">
                <a:solidFill>
                  <a:srgbClr val="000000"/>
                </a:solidFill>
                <a:effectLst/>
                <a:latin typeface="Calibri" panose="020F0502020204030204" pitchFamily="34" charset="0"/>
              </a:rPr>
            </a:br>
            <a:r>
              <a:rPr lang="en-US" sz="1800" b="0" i="0" dirty="0">
                <a:solidFill>
                  <a:srgbClr val="000000"/>
                </a:solidFill>
                <a:effectLst/>
                <a:latin typeface="Calibri" panose="020F0502020204030204" pitchFamily="34" charset="0"/>
              </a:rPr>
              <a:t>and computational modeling techniques. The</a:t>
            </a:r>
            <a:br>
              <a:rPr lang="en-US" sz="1800" b="0" i="0" dirty="0">
                <a:solidFill>
                  <a:srgbClr val="000000"/>
                </a:solidFill>
                <a:effectLst/>
                <a:latin typeface="Calibri" panose="020F0502020204030204" pitchFamily="34" charset="0"/>
              </a:rPr>
            </a:br>
            <a:r>
              <a:rPr lang="en-US" sz="1800" b="0" i="0" dirty="0">
                <a:solidFill>
                  <a:srgbClr val="000000"/>
                </a:solidFill>
                <a:effectLst/>
                <a:latin typeface="Calibri" panose="020F0502020204030204" pitchFamily="34" charset="0"/>
              </a:rPr>
              <a:t>proposed system incorporates multiple layers of</a:t>
            </a:r>
            <a:br>
              <a:rPr lang="en-US" sz="1800" b="0" i="0" dirty="0">
                <a:solidFill>
                  <a:srgbClr val="000000"/>
                </a:solidFill>
                <a:effectLst/>
                <a:latin typeface="Calibri" panose="020F0502020204030204" pitchFamily="34" charset="0"/>
              </a:rPr>
            </a:br>
            <a:r>
              <a:rPr lang="en-US" sz="1800" b="0" i="0" dirty="0">
                <a:solidFill>
                  <a:srgbClr val="000000"/>
                </a:solidFill>
                <a:effectLst/>
                <a:latin typeface="Calibri" panose="020F0502020204030204" pitchFamily="34" charset="0"/>
              </a:rPr>
              <a:t>analysis, including seismicity analysis, fault</a:t>
            </a:r>
            <a:br>
              <a:rPr lang="en-US" sz="1800" b="0" i="0" dirty="0">
                <a:solidFill>
                  <a:srgbClr val="000000"/>
                </a:solidFill>
                <a:effectLst/>
                <a:latin typeface="Calibri" panose="020F0502020204030204" pitchFamily="34" charset="0"/>
              </a:rPr>
            </a:br>
            <a:r>
              <a:rPr lang="en-US" sz="1800" b="0" i="0" dirty="0">
                <a:solidFill>
                  <a:srgbClr val="000000"/>
                </a:solidFill>
                <a:effectLst/>
                <a:latin typeface="Calibri" panose="020F0502020204030204" pitchFamily="34" charset="0"/>
              </a:rPr>
              <a:t>characterization, ground motion prediction, and</a:t>
            </a:r>
            <a:br>
              <a:rPr lang="en-US" sz="1800" b="0" i="0" dirty="0">
                <a:solidFill>
                  <a:srgbClr val="000000"/>
                </a:solidFill>
                <a:effectLst/>
                <a:latin typeface="Calibri" panose="020F0502020204030204" pitchFamily="34" charset="0"/>
              </a:rPr>
            </a:br>
            <a:r>
              <a:rPr lang="en-US" sz="1800" b="0" i="0" dirty="0">
                <a:solidFill>
                  <a:srgbClr val="000000"/>
                </a:solidFill>
                <a:effectLst/>
                <a:latin typeface="Calibri" panose="020F0502020204030204" pitchFamily="34" charset="0"/>
              </a:rPr>
              <a:t>vulnerability assessment, to provide a holistic</a:t>
            </a:r>
            <a:br>
              <a:rPr lang="en-US" sz="1800" b="0" i="0" dirty="0">
                <a:solidFill>
                  <a:srgbClr val="000000"/>
                </a:solidFill>
                <a:effectLst/>
                <a:latin typeface="Calibri" panose="020F0502020204030204" pitchFamily="34" charset="0"/>
              </a:rPr>
            </a:br>
            <a:r>
              <a:rPr lang="en-US" sz="1800" b="0" i="0" dirty="0">
                <a:solidFill>
                  <a:srgbClr val="000000"/>
                </a:solidFill>
                <a:effectLst/>
                <a:latin typeface="Calibri" panose="020F0502020204030204" pitchFamily="34" charset="0"/>
              </a:rPr>
              <a:t>understanding of seismic.</a:t>
            </a:r>
            <a:r>
              <a:rPr lang="en-US" dirty="0"/>
              <a:t> </a:t>
            </a:r>
            <a:br>
              <a:rPr lang="en-US" dirty="0"/>
            </a:br>
            <a:endParaRPr lang="en-IN" dirty="0"/>
          </a:p>
        </p:txBody>
      </p:sp>
    </p:spTree>
    <p:extLst>
      <p:ext uri="{BB962C8B-B14F-4D97-AF65-F5344CB8AC3E}">
        <p14:creationId xmlns:p14="http://schemas.microsoft.com/office/powerpoint/2010/main" val="4228984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85737" y="871539"/>
            <a:ext cx="5168858" cy="2019421"/>
          </a:xfrm>
          <a:prstGeom prst="rect">
            <a:avLst/>
          </a:prstGeom>
          <a:noFill/>
          <a:ln>
            <a:noFill/>
          </a:ln>
        </p:spPr>
        <p:txBody>
          <a:bodyPr spcFirstLastPara="1" wrap="square" lIns="91425" tIns="91425" rIns="91425" bIns="91425" anchor="t" anchorCtr="0">
            <a:noAutofit/>
          </a:bodyPr>
          <a:lstStyle/>
          <a:p>
            <a:pPr>
              <a:spcBef>
                <a:spcPts val="600"/>
              </a:spcBef>
            </a:pPr>
            <a:endParaRPr lang="en-US" dirty="0"/>
          </a:p>
          <a:p>
            <a:pPr>
              <a:spcBef>
                <a:spcPts val="600"/>
              </a:spcBef>
            </a:pPr>
            <a:endParaRPr lang="en-US" dirty="0"/>
          </a:p>
          <a:p>
            <a:pPr>
              <a:spcBef>
                <a:spcPts val="600"/>
              </a:spcBef>
            </a:pPr>
            <a:endParaRPr lang="en-US" dirty="0"/>
          </a:p>
        </p:txBody>
      </p:sp>
      <p:sp>
        <p:nvSpPr>
          <p:cNvPr id="3" name="TextBox 2">
            <a:extLst>
              <a:ext uri="{FF2B5EF4-FFF2-40B4-BE49-F238E27FC236}">
                <a16:creationId xmlns:a16="http://schemas.microsoft.com/office/drawing/2014/main" id="{B6E6F345-B602-EC4B-B8B2-B4CAA1DC1D46}"/>
              </a:ext>
            </a:extLst>
          </p:cNvPr>
          <p:cNvSpPr txBox="1"/>
          <p:nvPr/>
        </p:nvSpPr>
        <p:spPr>
          <a:xfrm>
            <a:off x="134935" y="1059838"/>
            <a:ext cx="8473806" cy="3916457"/>
          </a:xfrm>
          <a:prstGeom prst="rect">
            <a:avLst/>
          </a:prstGeom>
          <a:noFill/>
        </p:spPr>
        <p:txBody>
          <a:bodyPr wrap="square" lIns="91440" tIns="45720" rIns="91440" bIns="45720" anchor="t">
            <a:spAutoFit/>
          </a:bodyPr>
          <a:lstStyle/>
          <a:p>
            <a:pPr algn="l">
              <a:buFont typeface="+mj-lt"/>
              <a:buAutoNum type="arabicPeriod"/>
            </a:pPr>
            <a:r>
              <a:rPr lang="en-US" sz="1600" b="1" i="0" dirty="0">
                <a:solidFill>
                  <a:srgbClr val="0D0D0D"/>
                </a:solidFill>
                <a:effectLst/>
                <a:highlight>
                  <a:srgbClr val="FFFFFF"/>
                </a:highlight>
                <a:latin typeface="Söhne"/>
              </a:rPr>
              <a:t>Scope Definition</a:t>
            </a:r>
            <a:r>
              <a:rPr lang="en-US" sz="1600" b="0" i="0" dirty="0">
                <a:solidFill>
                  <a:srgbClr val="0D0D0D"/>
                </a:solidFill>
                <a:effectLst/>
                <a:highlight>
                  <a:srgbClr val="FFFFFF"/>
                </a:highlight>
                <a:latin typeface="Söhne"/>
              </a:rPr>
              <a:t>: Clearly defining the geographic area or region for which the seismic hazard assessment is being conducted.</a:t>
            </a:r>
          </a:p>
          <a:p>
            <a:pPr algn="l">
              <a:buFont typeface="+mj-lt"/>
              <a:buAutoNum type="arabicPeriod"/>
            </a:pPr>
            <a:r>
              <a:rPr lang="en-US" sz="1600" b="1" i="0" dirty="0">
                <a:solidFill>
                  <a:srgbClr val="0D0D0D"/>
                </a:solidFill>
                <a:effectLst/>
                <a:highlight>
                  <a:srgbClr val="FFFFFF"/>
                </a:highlight>
                <a:latin typeface="Söhne"/>
              </a:rPr>
              <a:t>Risk Identification</a:t>
            </a:r>
            <a:r>
              <a:rPr lang="en-US" sz="1600" b="0" i="0" dirty="0">
                <a:solidFill>
                  <a:srgbClr val="0D0D0D"/>
                </a:solidFill>
                <a:effectLst/>
                <a:highlight>
                  <a:srgbClr val="FFFFFF"/>
                </a:highlight>
                <a:latin typeface="Söhne"/>
              </a:rPr>
              <a:t>: Identifying and characterizing potential seismic hazards within the specified area, including faults, seismic activity history, and geological features that may contribute to earthquake risk.</a:t>
            </a:r>
          </a:p>
          <a:p>
            <a:pPr algn="l">
              <a:buFont typeface="+mj-lt"/>
              <a:buAutoNum type="arabicPeriod"/>
            </a:pPr>
            <a:r>
              <a:rPr lang="en-US" sz="1600" b="1" i="0" dirty="0">
                <a:solidFill>
                  <a:srgbClr val="0D0D0D"/>
                </a:solidFill>
                <a:effectLst/>
                <a:highlight>
                  <a:srgbClr val="FFFFFF"/>
                </a:highlight>
                <a:latin typeface="Söhne"/>
              </a:rPr>
              <a:t>Data Collection and Analysis</a:t>
            </a:r>
            <a:r>
              <a:rPr lang="en-US" sz="1600" b="0" i="0" dirty="0">
                <a:solidFill>
                  <a:srgbClr val="0D0D0D"/>
                </a:solidFill>
                <a:effectLst/>
                <a:highlight>
                  <a:srgbClr val="FFFFFF"/>
                </a:highlight>
                <a:latin typeface="Söhne"/>
              </a:rPr>
              <a:t>: Gathering relevant data such as historical earthquake records, geological surveys, geophysical data, and information on infrastructure and population density. Analyzing this data to assess the likelihood and potential severity of future earthquakes.</a:t>
            </a:r>
          </a:p>
          <a:p>
            <a:pPr algn="l">
              <a:buFont typeface="+mj-lt"/>
              <a:buAutoNum type="arabicPeriod"/>
            </a:pPr>
            <a:r>
              <a:rPr lang="en-US" sz="1600" b="1" i="0" dirty="0">
                <a:solidFill>
                  <a:srgbClr val="0D0D0D"/>
                </a:solidFill>
                <a:effectLst/>
                <a:highlight>
                  <a:srgbClr val="FFFFFF"/>
                </a:highlight>
                <a:latin typeface="Söhne"/>
              </a:rPr>
              <a:t>Modeling and Simulation</a:t>
            </a:r>
            <a:r>
              <a:rPr lang="en-US" sz="1600" b="0" i="0" dirty="0">
                <a:solidFill>
                  <a:srgbClr val="0D0D0D"/>
                </a:solidFill>
                <a:effectLst/>
                <a:highlight>
                  <a:srgbClr val="FFFFFF"/>
                </a:highlight>
                <a:latin typeface="Söhne"/>
              </a:rPr>
              <a:t>: Developing mathematical models and simulations to predict the behavior of seismic events within the region, considering factors such as magnitude, frequency, and ground shaking intensity.</a:t>
            </a:r>
          </a:p>
          <a:p>
            <a:pPr algn="l">
              <a:buFont typeface="+mj-lt"/>
              <a:buAutoNum type="arabicPeriod"/>
            </a:pPr>
            <a:r>
              <a:rPr lang="en-US" sz="1600" b="1" i="0" dirty="0">
                <a:solidFill>
                  <a:srgbClr val="0D0D0D"/>
                </a:solidFill>
                <a:effectLst/>
                <a:highlight>
                  <a:srgbClr val="FFFFFF"/>
                </a:highlight>
                <a:latin typeface="Söhne"/>
              </a:rPr>
              <a:t>Vulnerability Assessment</a:t>
            </a:r>
            <a:r>
              <a:rPr lang="en-US" sz="1600" b="0" i="0" dirty="0">
                <a:solidFill>
                  <a:srgbClr val="0D0D0D"/>
                </a:solidFill>
                <a:effectLst/>
                <a:highlight>
                  <a:srgbClr val="FFFFFF"/>
                </a:highlight>
                <a:latin typeface="Söhne"/>
              </a:rPr>
              <a:t>: Evaluating the vulnerability of buildings, infrastructure, and populations to seismic events, taking into account construction standards, building codes, and socioeconomic factors.</a:t>
            </a:r>
          </a:p>
          <a:p>
            <a:pPr algn="l"/>
            <a:r>
              <a:rPr lang="en-US" sz="1600" b="0" i="0" dirty="0">
                <a:solidFill>
                  <a:srgbClr val="0D0D0D"/>
                </a:solidFill>
                <a:effectLst/>
                <a:highlight>
                  <a:srgbClr val="FFFFFF"/>
                </a:highlight>
                <a:latin typeface="Söhne"/>
              </a:rPr>
              <a:t> and changes in the built environment or population dynamics.</a:t>
            </a:r>
          </a:p>
          <a:p>
            <a:pPr marL="173736" indent="-173736" algn="just" rtl="0" fontAlgn="base">
              <a:spcAft>
                <a:spcPts val="800"/>
              </a:spcAft>
              <a:buClr>
                <a:srgbClr val="213163"/>
              </a:buClr>
              <a:buFont typeface="Arial" panose="020B0604020202020204" pitchFamily="34" charset="0"/>
              <a:buChar char="•"/>
            </a:pPr>
            <a:endParaRPr lang="en-US" sz="1050" dirty="0"/>
          </a:p>
        </p:txBody>
      </p:sp>
      <p:sp>
        <p:nvSpPr>
          <p:cNvPr id="7" name="Google Shape;61;g5fab984687_2_0">
            <a:extLst>
              <a:ext uri="{FF2B5EF4-FFF2-40B4-BE49-F238E27FC236}">
                <a16:creationId xmlns:a16="http://schemas.microsoft.com/office/drawing/2014/main" id="{A7A03A39-BA45-DE51-2252-69EFA1EBDD4D}"/>
              </a:ext>
            </a:extLst>
          </p:cNvPr>
          <p:cNvSpPr txBox="1">
            <a:spLocks/>
          </p:cNvSpPr>
          <p:nvPr/>
        </p:nvSpPr>
        <p:spPr>
          <a:xfrm>
            <a:off x="134935" y="574406"/>
            <a:ext cx="4437065" cy="4959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dirty="0">
                <a:solidFill>
                  <a:srgbClr val="213163"/>
                </a:solidFill>
                <a:latin typeface="+mn-lt"/>
              </a:rPr>
              <a:t>Problem Statement</a:t>
            </a:r>
          </a:p>
        </p:txBody>
      </p:sp>
    </p:spTree>
    <p:extLst>
      <p:ext uri="{BB962C8B-B14F-4D97-AF65-F5344CB8AC3E}">
        <p14:creationId xmlns:p14="http://schemas.microsoft.com/office/powerpoint/2010/main" val="633714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85737" y="871539"/>
            <a:ext cx="5168858" cy="2019421"/>
          </a:xfrm>
          <a:prstGeom prst="rect">
            <a:avLst/>
          </a:prstGeom>
          <a:noFill/>
          <a:ln>
            <a:noFill/>
          </a:ln>
        </p:spPr>
        <p:txBody>
          <a:bodyPr spcFirstLastPara="1" wrap="square" lIns="91425" tIns="91425" rIns="91425" bIns="91425" anchor="t" anchorCtr="0">
            <a:noAutofit/>
          </a:bodyPr>
          <a:lstStyle/>
          <a:p>
            <a:pPr>
              <a:spcBef>
                <a:spcPts val="600"/>
              </a:spcBef>
            </a:pPr>
            <a:endParaRPr lang="en-US" dirty="0"/>
          </a:p>
          <a:p>
            <a:pPr>
              <a:spcBef>
                <a:spcPts val="600"/>
              </a:spcBef>
            </a:pPr>
            <a:endParaRPr lang="en-US" dirty="0"/>
          </a:p>
          <a:p>
            <a:pPr>
              <a:spcBef>
                <a:spcPts val="600"/>
              </a:spcBef>
            </a:pPr>
            <a:endParaRPr lang="en-US" dirty="0"/>
          </a:p>
        </p:txBody>
      </p:sp>
      <p:sp>
        <p:nvSpPr>
          <p:cNvPr id="3" name="TextBox 2">
            <a:extLst>
              <a:ext uri="{FF2B5EF4-FFF2-40B4-BE49-F238E27FC236}">
                <a16:creationId xmlns:a16="http://schemas.microsoft.com/office/drawing/2014/main" id="{B6E6F345-B602-EC4B-B8B2-B4CAA1DC1D46}"/>
              </a:ext>
            </a:extLst>
          </p:cNvPr>
          <p:cNvSpPr txBox="1"/>
          <p:nvPr/>
        </p:nvSpPr>
        <p:spPr>
          <a:xfrm>
            <a:off x="420174" y="702867"/>
            <a:ext cx="8589965" cy="4462760"/>
          </a:xfrm>
          <a:prstGeom prst="rect">
            <a:avLst/>
          </a:prstGeom>
          <a:noFill/>
        </p:spPr>
        <p:txBody>
          <a:bodyPr wrap="square" lIns="91440" tIns="45720" rIns="91440" bIns="45720" anchor="t">
            <a:spAutoFit/>
          </a:bodyPr>
          <a:lstStyle/>
          <a:p>
            <a:pPr algn="l"/>
            <a:br>
              <a:rPr lang="en-US" b="0" i="0" dirty="0">
                <a:solidFill>
                  <a:srgbClr val="0D0D0D"/>
                </a:solidFill>
                <a:effectLst/>
                <a:highlight>
                  <a:srgbClr val="FFFFFF"/>
                </a:highlight>
                <a:latin typeface="Söhne"/>
              </a:rPr>
            </a:br>
            <a:r>
              <a:rPr lang="en-US" sz="1600" b="0" i="0" dirty="0">
                <a:solidFill>
                  <a:srgbClr val="0D0D0D"/>
                </a:solidFill>
                <a:effectLst/>
                <a:highlight>
                  <a:srgbClr val="FFFFFF"/>
                </a:highlight>
                <a:latin typeface="Söhne"/>
              </a:rPr>
              <a:t>The objectives of a seismic hazard assessment system typically include:</a:t>
            </a:r>
          </a:p>
          <a:p>
            <a:pPr algn="l">
              <a:buFont typeface="+mj-lt"/>
              <a:buAutoNum type="arabicPeriod"/>
            </a:pPr>
            <a:r>
              <a:rPr lang="en-US" sz="1600" b="1" i="0" dirty="0">
                <a:solidFill>
                  <a:srgbClr val="0D0D0D"/>
                </a:solidFill>
                <a:effectLst/>
                <a:highlight>
                  <a:srgbClr val="FFFFFF"/>
                </a:highlight>
                <a:latin typeface="Söhne"/>
              </a:rPr>
              <a:t>Risk Mitigation</a:t>
            </a:r>
            <a:r>
              <a:rPr lang="en-US" sz="1600" b="0" i="0" dirty="0">
                <a:solidFill>
                  <a:srgbClr val="0D0D0D"/>
                </a:solidFill>
                <a:effectLst/>
                <a:highlight>
                  <a:srgbClr val="FFFFFF"/>
                </a:highlight>
                <a:latin typeface="Söhne"/>
              </a:rPr>
              <a:t>: Identifying areas prone to seismic activity helps in implementing appropriate building codes, land-use planning, and infrastructure design to minimize damage and casualties in the event of an earthquake.</a:t>
            </a:r>
          </a:p>
          <a:p>
            <a:pPr algn="l">
              <a:buFont typeface="+mj-lt"/>
              <a:buAutoNum type="arabicPeriod"/>
            </a:pPr>
            <a:r>
              <a:rPr lang="en-US" sz="1600" b="1" i="0" dirty="0">
                <a:solidFill>
                  <a:srgbClr val="0D0D0D"/>
                </a:solidFill>
                <a:effectLst/>
                <a:highlight>
                  <a:srgbClr val="FFFFFF"/>
                </a:highlight>
                <a:latin typeface="Söhne"/>
              </a:rPr>
              <a:t>Public Safety</a:t>
            </a:r>
            <a:r>
              <a:rPr lang="en-US" sz="1600" b="0" i="0" dirty="0">
                <a:solidFill>
                  <a:srgbClr val="0D0D0D"/>
                </a:solidFill>
                <a:effectLst/>
                <a:highlight>
                  <a:srgbClr val="FFFFFF"/>
                </a:highlight>
                <a:latin typeface="Söhne"/>
              </a:rPr>
              <a:t>: Providing accurate information about seismic hazards helps authorities and the public to understand the risks and take necessary precautions to enhance safety and emergency preparedness.</a:t>
            </a:r>
          </a:p>
          <a:p>
            <a:pPr algn="l">
              <a:buFont typeface="+mj-lt"/>
              <a:buAutoNum type="arabicPeriod"/>
            </a:pPr>
            <a:r>
              <a:rPr lang="en-US" sz="1600" b="1" i="0" dirty="0">
                <a:solidFill>
                  <a:srgbClr val="0D0D0D"/>
                </a:solidFill>
                <a:effectLst/>
                <a:highlight>
                  <a:srgbClr val="FFFFFF"/>
                </a:highlight>
                <a:latin typeface="Söhne"/>
              </a:rPr>
              <a:t>Engineering Design</a:t>
            </a:r>
            <a:r>
              <a:rPr lang="en-US" sz="1600" b="0" i="0" dirty="0">
                <a:solidFill>
                  <a:srgbClr val="0D0D0D"/>
                </a:solidFill>
                <a:effectLst/>
                <a:highlight>
                  <a:srgbClr val="FFFFFF"/>
                </a:highlight>
                <a:latin typeface="Söhne"/>
              </a:rPr>
              <a:t>: Engineers and architects use seismic hazard assessments to design structures that can withstand the expected level of ground shaking, ensuring the safety of occupants and preserving critical infrastructure.</a:t>
            </a:r>
          </a:p>
          <a:p>
            <a:pPr algn="l">
              <a:buFont typeface="+mj-lt"/>
              <a:buAutoNum type="arabicPeriod"/>
            </a:pPr>
            <a:r>
              <a:rPr lang="en-US" sz="1600" b="1" i="0" dirty="0">
                <a:solidFill>
                  <a:srgbClr val="0D0D0D"/>
                </a:solidFill>
                <a:effectLst/>
                <a:highlight>
                  <a:srgbClr val="FFFFFF"/>
                </a:highlight>
                <a:latin typeface="Söhne"/>
              </a:rPr>
              <a:t>Insurance and Finance</a:t>
            </a:r>
            <a:r>
              <a:rPr lang="en-US" sz="1600" b="0" i="0" dirty="0">
                <a:solidFill>
                  <a:srgbClr val="0D0D0D"/>
                </a:solidFill>
                <a:effectLst/>
                <a:highlight>
                  <a:srgbClr val="FFFFFF"/>
                </a:highlight>
                <a:latin typeface="Söhne"/>
              </a:rPr>
              <a:t>: Insurance companies and financial institutions utilize seismic hazard assessments to determine premiums, assess risks, and make informed decisions regarding investments in high-risk areas.</a:t>
            </a:r>
          </a:p>
          <a:p>
            <a:pPr algn="l">
              <a:buFont typeface="+mj-lt"/>
              <a:buAutoNum type="arabicPeriod"/>
            </a:pPr>
            <a:r>
              <a:rPr lang="en-US" sz="1600" b="1" i="0" dirty="0">
                <a:solidFill>
                  <a:srgbClr val="0D0D0D"/>
                </a:solidFill>
                <a:effectLst/>
                <a:highlight>
                  <a:srgbClr val="FFFFFF"/>
                </a:highlight>
                <a:latin typeface="Söhne"/>
              </a:rPr>
              <a:t>Scientific Research</a:t>
            </a:r>
            <a:r>
              <a:rPr lang="en-US" sz="1600" b="0" i="0" dirty="0">
                <a:solidFill>
                  <a:srgbClr val="0D0D0D"/>
                </a:solidFill>
                <a:effectLst/>
                <a:highlight>
                  <a:srgbClr val="FFFFFF"/>
                </a:highlight>
                <a:latin typeface="Söhne"/>
              </a:rPr>
              <a:t>: Continual monitoring and analysis of seismic hazards contribute to the advancement of scientific understanding of earthquake processes and their impacts on society and the environment.</a:t>
            </a:r>
          </a:p>
          <a:p>
            <a:pPr algn="l">
              <a:buFont typeface="+mj-lt"/>
              <a:buAutoNum type="arabicPeriod"/>
            </a:pPr>
            <a:endParaRPr lang="en-US" b="0" i="0" dirty="0">
              <a:solidFill>
                <a:srgbClr val="0D0D0D"/>
              </a:solidFill>
              <a:effectLst/>
              <a:highlight>
                <a:srgbClr val="FFFFFF"/>
              </a:highlight>
              <a:latin typeface="Söhne"/>
            </a:endParaRPr>
          </a:p>
        </p:txBody>
      </p:sp>
      <p:sp>
        <p:nvSpPr>
          <p:cNvPr id="7" name="Google Shape;61;g5fab984687_2_0">
            <a:extLst>
              <a:ext uri="{FF2B5EF4-FFF2-40B4-BE49-F238E27FC236}">
                <a16:creationId xmlns:a16="http://schemas.microsoft.com/office/drawing/2014/main" id="{A7A03A39-BA45-DE51-2252-69EFA1EBDD4D}"/>
              </a:ext>
            </a:extLst>
          </p:cNvPr>
          <p:cNvSpPr txBox="1">
            <a:spLocks/>
          </p:cNvSpPr>
          <p:nvPr/>
        </p:nvSpPr>
        <p:spPr>
          <a:xfrm>
            <a:off x="134935" y="574406"/>
            <a:ext cx="4437065" cy="4959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dirty="0">
                <a:solidFill>
                  <a:srgbClr val="213163"/>
                </a:solidFill>
                <a:latin typeface="+mn-lt"/>
              </a:rPr>
              <a:t>Aim and Objective</a:t>
            </a:r>
          </a:p>
        </p:txBody>
      </p:sp>
    </p:spTree>
    <p:extLst>
      <p:ext uri="{BB962C8B-B14F-4D97-AF65-F5344CB8AC3E}">
        <p14:creationId xmlns:p14="http://schemas.microsoft.com/office/powerpoint/2010/main" val="1242733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85737" y="871539"/>
            <a:ext cx="5168858" cy="2019421"/>
          </a:xfrm>
          <a:prstGeom prst="rect">
            <a:avLst/>
          </a:prstGeom>
          <a:noFill/>
          <a:ln>
            <a:noFill/>
          </a:ln>
        </p:spPr>
        <p:txBody>
          <a:bodyPr spcFirstLastPara="1" wrap="square" lIns="91425" tIns="91425" rIns="91425" bIns="91425" anchor="t" anchorCtr="0">
            <a:noAutofit/>
          </a:bodyPr>
          <a:lstStyle/>
          <a:p>
            <a:pPr>
              <a:spcBef>
                <a:spcPts val="600"/>
              </a:spcBef>
            </a:pPr>
            <a:endParaRPr lang="en-US" dirty="0"/>
          </a:p>
          <a:p>
            <a:pPr>
              <a:spcBef>
                <a:spcPts val="600"/>
              </a:spcBef>
            </a:pPr>
            <a:endParaRPr lang="en-US" dirty="0"/>
          </a:p>
          <a:p>
            <a:pPr>
              <a:spcBef>
                <a:spcPts val="600"/>
              </a:spcBef>
            </a:pPr>
            <a:endParaRPr lang="en-US" dirty="0"/>
          </a:p>
        </p:txBody>
      </p:sp>
      <p:sp>
        <p:nvSpPr>
          <p:cNvPr id="3" name="TextBox 2">
            <a:extLst>
              <a:ext uri="{FF2B5EF4-FFF2-40B4-BE49-F238E27FC236}">
                <a16:creationId xmlns:a16="http://schemas.microsoft.com/office/drawing/2014/main" id="{B6E6F345-B602-EC4B-B8B2-B4CAA1DC1D46}"/>
              </a:ext>
            </a:extLst>
          </p:cNvPr>
          <p:cNvSpPr txBox="1"/>
          <p:nvPr/>
        </p:nvSpPr>
        <p:spPr>
          <a:xfrm>
            <a:off x="246537" y="981779"/>
            <a:ext cx="8650925" cy="2677656"/>
          </a:xfrm>
          <a:prstGeom prst="rect">
            <a:avLst/>
          </a:prstGeom>
          <a:noFill/>
        </p:spPr>
        <p:txBody>
          <a:bodyPr wrap="square" lIns="91440" tIns="45720" rIns="91440" bIns="45720" anchor="t">
            <a:spAutoFit/>
          </a:bodyPr>
          <a:lstStyle/>
          <a:p>
            <a:pPr algn="l"/>
            <a:br>
              <a:rPr lang="en-US" b="0" i="0" dirty="0">
                <a:solidFill>
                  <a:srgbClr val="0D0D0D"/>
                </a:solidFill>
                <a:effectLst/>
                <a:highlight>
                  <a:srgbClr val="FFFFFF"/>
                </a:highlight>
                <a:latin typeface="Söhne"/>
              </a:rPr>
            </a:br>
            <a:endParaRPr lang="en-US" b="0" i="0" dirty="0">
              <a:solidFill>
                <a:srgbClr val="0D0D0D"/>
              </a:solidFill>
              <a:effectLst/>
              <a:highlight>
                <a:srgbClr val="FFFFFF"/>
              </a:highlight>
              <a:latin typeface="Söhne"/>
            </a:endParaRPr>
          </a:p>
          <a:p>
            <a:pPr algn="l">
              <a:buFont typeface="+mj-lt"/>
              <a:buAutoNum type="arabicPeriod"/>
            </a:pPr>
            <a:r>
              <a:rPr lang="en-US" b="1" dirty="0">
                <a:solidFill>
                  <a:srgbClr val="0D0D0D"/>
                </a:solidFill>
                <a:highlight>
                  <a:srgbClr val="FFFFFF"/>
                </a:highlight>
                <a:latin typeface="Söhne"/>
              </a:rPr>
              <a:t> </a:t>
            </a:r>
            <a:r>
              <a:rPr lang="en-US" sz="2000" dirty="0">
                <a:solidFill>
                  <a:srgbClr val="0D0D0D"/>
                </a:solidFill>
                <a:highlight>
                  <a:srgbClr val="FFFFFF"/>
                </a:highlight>
                <a:latin typeface="Söhne"/>
              </a:rPr>
              <a:t>Research and Risk Identification</a:t>
            </a:r>
          </a:p>
          <a:p>
            <a:pPr>
              <a:buFont typeface="+mj-lt"/>
              <a:buAutoNum type="arabicPeriod"/>
            </a:pPr>
            <a:r>
              <a:rPr lang="en-US" sz="2000" dirty="0">
                <a:solidFill>
                  <a:srgbClr val="0D0D0D"/>
                </a:solidFill>
                <a:highlight>
                  <a:srgbClr val="FFFFFF"/>
                </a:highlight>
                <a:latin typeface="Söhne"/>
              </a:rPr>
              <a:t>Risk Quantification</a:t>
            </a:r>
          </a:p>
          <a:p>
            <a:pPr>
              <a:buFont typeface="+mj-lt"/>
              <a:buAutoNum type="arabicPeriod"/>
            </a:pPr>
            <a:r>
              <a:rPr lang="en-US" sz="2000" dirty="0">
                <a:solidFill>
                  <a:srgbClr val="0D0D0D"/>
                </a:solidFill>
                <a:highlight>
                  <a:srgbClr val="FFFFFF"/>
                </a:highlight>
                <a:latin typeface="Söhne"/>
              </a:rPr>
              <a:t>Zoning and Mapping</a:t>
            </a:r>
          </a:p>
          <a:p>
            <a:pPr>
              <a:buFont typeface="+mj-lt"/>
              <a:buAutoNum type="arabicPeriod"/>
            </a:pPr>
            <a:r>
              <a:rPr lang="en-US" sz="2000" dirty="0">
                <a:solidFill>
                  <a:srgbClr val="0D0D0D"/>
                </a:solidFill>
                <a:highlight>
                  <a:srgbClr val="FFFFFF"/>
                </a:highlight>
                <a:latin typeface="Söhne"/>
              </a:rPr>
              <a:t>Structural Design Guidelines</a:t>
            </a:r>
          </a:p>
          <a:p>
            <a:pPr>
              <a:buFont typeface="+mj-lt"/>
              <a:buAutoNum type="arabicPeriod"/>
            </a:pPr>
            <a:r>
              <a:rPr lang="en-US" sz="2000" dirty="0">
                <a:solidFill>
                  <a:srgbClr val="0D0D0D"/>
                </a:solidFill>
                <a:highlight>
                  <a:srgbClr val="FFFFFF"/>
                </a:highlight>
                <a:latin typeface="Söhne"/>
              </a:rPr>
              <a:t>Emergency Preparedness and Response</a:t>
            </a:r>
          </a:p>
          <a:p>
            <a:pPr>
              <a:buFont typeface="+mj-lt"/>
              <a:buAutoNum type="arabicPeriod"/>
            </a:pPr>
            <a:r>
              <a:rPr lang="en-US" sz="2000" dirty="0">
                <a:solidFill>
                  <a:srgbClr val="0D0D0D"/>
                </a:solidFill>
                <a:highlight>
                  <a:srgbClr val="FFFFFF"/>
                </a:highlight>
                <a:latin typeface="Söhne"/>
              </a:rPr>
              <a:t>Public Awareness and Education</a:t>
            </a:r>
          </a:p>
          <a:p>
            <a:pPr>
              <a:buFont typeface="+mj-lt"/>
              <a:buAutoNum type="arabicPeriod"/>
            </a:pPr>
            <a:r>
              <a:rPr lang="en-US" sz="2000" dirty="0">
                <a:solidFill>
                  <a:srgbClr val="0D0D0D"/>
                </a:solidFill>
                <a:highlight>
                  <a:srgbClr val="FFFFFF"/>
                </a:highlight>
                <a:latin typeface="Söhne"/>
              </a:rPr>
              <a:t>Continuous Monitoring </a:t>
            </a:r>
            <a:endParaRPr lang="en-US" sz="2000" i="0" dirty="0">
              <a:solidFill>
                <a:srgbClr val="000000"/>
              </a:solidFill>
              <a:effectLst/>
            </a:endParaRPr>
          </a:p>
        </p:txBody>
      </p:sp>
      <p:sp>
        <p:nvSpPr>
          <p:cNvPr id="7" name="Google Shape;61;g5fab984687_2_0">
            <a:extLst>
              <a:ext uri="{FF2B5EF4-FFF2-40B4-BE49-F238E27FC236}">
                <a16:creationId xmlns:a16="http://schemas.microsoft.com/office/drawing/2014/main" id="{A7A03A39-BA45-DE51-2252-69EFA1EBDD4D}"/>
              </a:ext>
            </a:extLst>
          </p:cNvPr>
          <p:cNvSpPr txBox="1">
            <a:spLocks/>
          </p:cNvSpPr>
          <p:nvPr/>
        </p:nvSpPr>
        <p:spPr>
          <a:xfrm>
            <a:off x="134935" y="574406"/>
            <a:ext cx="4437065" cy="4854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dirty="0">
                <a:solidFill>
                  <a:srgbClr val="213163"/>
                </a:solidFill>
                <a:latin typeface="+mn-lt"/>
              </a:rPr>
              <a:t>Objectives</a:t>
            </a:r>
          </a:p>
        </p:txBody>
      </p:sp>
    </p:spTree>
    <p:extLst>
      <p:ext uri="{BB962C8B-B14F-4D97-AF65-F5344CB8AC3E}">
        <p14:creationId xmlns:p14="http://schemas.microsoft.com/office/powerpoint/2010/main" val="3174710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a16="http://schemas.microsoft.com/office/drawing/2014/main" id="{8D66D476-62A2-1223-50DE-D356C5F99B3C}"/>
              </a:ext>
            </a:extLst>
          </p:cNvPr>
          <p:cNvSpPr txBox="1">
            <a:spLocks/>
          </p:cNvSpPr>
          <p:nvPr/>
        </p:nvSpPr>
        <p:spPr>
          <a:xfrm>
            <a:off x="123208" y="573002"/>
            <a:ext cx="444879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dirty="0">
                <a:solidFill>
                  <a:srgbClr val="213163"/>
                </a:solidFill>
              </a:rPr>
              <a:t>Proposed Solution</a:t>
            </a:r>
          </a:p>
        </p:txBody>
      </p:sp>
      <p:sp>
        <p:nvSpPr>
          <p:cNvPr id="3" name="Google Shape;62;g5fab984687_2_0">
            <a:extLst>
              <a:ext uri="{FF2B5EF4-FFF2-40B4-BE49-F238E27FC236}">
                <a16:creationId xmlns:a16="http://schemas.microsoft.com/office/drawing/2014/main" id="{AE76DA37-EEF4-E854-985B-BBFC06857B90}"/>
              </a:ext>
            </a:extLst>
          </p:cNvPr>
          <p:cNvSpPr txBox="1">
            <a:spLocks/>
          </p:cNvSpPr>
          <p:nvPr/>
        </p:nvSpPr>
        <p:spPr>
          <a:xfrm>
            <a:off x="262644" y="1000200"/>
            <a:ext cx="4386264" cy="2677626"/>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buFont typeface="+mj-lt"/>
              <a:buAutoNum type="arabicPeriod"/>
            </a:pPr>
            <a:r>
              <a:rPr lang="en-US" sz="1800" i="0" dirty="0">
                <a:solidFill>
                  <a:srgbClr val="0D0D0D"/>
                </a:solidFill>
                <a:effectLst/>
                <a:highlight>
                  <a:srgbClr val="FFFFFF"/>
                </a:highlight>
                <a:latin typeface="Söhne"/>
              </a:rPr>
              <a:t>Seismic Hazard Modeling</a:t>
            </a:r>
          </a:p>
          <a:p>
            <a:pPr algn="l">
              <a:buFont typeface="+mj-lt"/>
              <a:buAutoNum type="arabicPeriod"/>
            </a:pPr>
            <a:r>
              <a:rPr lang="en-US" sz="1800" i="0" dirty="0">
                <a:solidFill>
                  <a:srgbClr val="0D0D0D"/>
                </a:solidFill>
                <a:effectLst/>
                <a:highlight>
                  <a:srgbClr val="FFFFFF"/>
                </a:highlight>
                <a:latin typeface="Söhne"/>
              </a:rPr>
              <a:t>Geospatial Analysis and Mapping</a:t>
            </a:r>
          </a:p>
          <a:p>
            <a:pPr algn="l">
              <a:buFont typeface="+mj-lt"/>
              <a:buAutoNum type="arabicPeriod"/>
            </a:pPr>
            <a:r>
              <a:rPr lang="en-US" sz="1800" i="0" dirty="0">
                <a:solidFill>
                  <a:srgbClr val="0D0D0D"/>
                </a:solidFill>
                <a:effectLst/>
                <a:highlight>
                  <a:srgbClr val="FFFFFF"/>
                </a:highlight>
                <a:latin typeface="Söhne"/>
              </a:rPr>
              <a:t>Structural Vulnerability Assessment</a:t>
            </a:r>
          </a:p>
          <a:p>
            <a:pPr algn="l">
              <a:buFont typeface="+mj-lt"/>
              <a:buAutoNum type="arabicPeriod"/>
            </a:pPr>
            <a:r>
              <a:rPr lang="en-US" sz="1800" i="0" dirty="0">
                <a:solidFill>
                  <a:srgbClr val="0D0D0D"/>
                </a:solidFill>
                <a:effectLst/>
                <a:highlight>
                  <a:srgbClr val="FFFFFF"/>
                </a:highlight>
                <a:latin typeface="Söhne"/>
              </a:rPr>
              <a:t>Risk Assessment and Management</a:t>
            </a:r>
          </a:p>
          <a:p>
            <a:pPr algn="l">
              <a:buFont typeface="+mj-lt"/>
              <a:buAutoNum type="arabicPeriod"/>
            </a:pPr>
            <a:r>
              <a:rPr lang="en-US" sz="1800" i="0" dirty="0">
                <a:solidFill>
                  <a:srgbClr val="0D0D0D"/>
                </a:solidFill>
                <a:effectLst/>
                <a:highlight>
                  <a:srgbClr val="FFFFFF"/>
                </a:highlight>
                <a:latin typeface="Söhne"/>
              </a:rPr>
              <a:t>Early Warning Systems</a:t>
            </a:r>
          </a:p>
          <a:p>
            <a:pPr algn="l">
              <a:buFont typeface="+mj-lt"/>
              <a:buAutoNum type="arabicPeriod"/>
            </a:pPr>
            <a:r>
              <a:rPr lang="en-US" sz="1800" i="0" dirty="0">
                <a:solidFill>
                  <a:srgbClr val="0D0D0D"/>
                </a:solidFill>
                <a:effectLst/>
                <a:highlight>
                  <a:srgbClr val="FFFFFF"/>
                </a:highlight>
                <a:latin typeface="Söhne"/>
              </a:rPr>
              <a:t>Public Education and Outreach</a:t>
            </a:r>
            <a:r>
              <a:rPr lang="en-US" sz="1800" dirty="0">
                <a:solidFill>
                  <a:srgbClr val="0D0D0D"/>
                </a:solidFill>
                <a:highlight>
                  <a:srgbClr val="FFFFFF"/>
                </a:highlight>
                <a:latin typeface="Söhne"/>
              </a:rPr>
              <a:t> </a:t>
            </a:r>
          </a:p>
          <a:p>
            <a:pPr algn="l">
              <a:buFont typeface="+mj-lt"/>
              <a:buAutoNum type="arabicPeriod"/>
            </a:pPr>
            <a:r>
              <a:rPr lang="en-US" sz="1800" i="0" dirty="0">
                <a:solidFill>
                  <a:srgbClr val="0D0D0D"/>
                </a:solidFill>
                <a:effectLst/>
                <a:highlight>
                  <a:srgbClr val="FFFFFF"/>
                </a:highlight>
                <a:latin typeface="Söhne"/>
              </a:rPr>
              <a:t>Policy Development and Implementation</a:t>
            </a:r>
          </a:p>
          <a:p>
            <a:pPr algn="l">
              <a:buFont typeface="+mj-lt"/>
              <a:buAutoNum type="arabicPeriod"/>
            </a:pPr>
            <a:r>
              <a:rPr lang="en-US" sz="1800" i="0" dirty="0">
                <a:solidFill>
                  <a:srgbClr val="0D0D0D"/>
                </a:solidFill>
                <a:effectLst/>
                <a:highlight>
                  <a:srgbClr val="FFFFFF"/>
                </a:highlight>
                <a:latin typeface="Söhne"/>
              </a:rPr>
              <a:t>Data Collection and Compilation: </a:t>
            </a:r>
          </a:p>
          <a:p>
            <a:pPr algn="l">
              <a:buFont typeface="+mj-lt"/>
              <a:buAutoNum type="arabicPeriod"/>
            </a:pPr>
            <a:r>
              <a:rPr lang="en-US" sz="1800" i="0" dirty="0">
                <a:solidFill>
                  <a:srgbClr val="0D0D0D"/>
                </a:solidFill>
                <a:effectLst/>
                <a:highlight>
                  <a:srgbClr val="FFFFFF"/>
                </a:highlight>
                <a:latin typeface="Söhne"/>
              </a:rPr>
              <a:t>Continual Improvement and Innovation</a:t>
            </a:r>
          </a:p>
        </p:txBody>
      </p:sp>
      <p:grpSp>
        <p:nvGrpSpPr>
          <p:cNvPr id="5" name="Group 4">
            <a:extLst>
              <a:ext uri="{FF2B5EF4-FFF2-40B4-BE49-F238E27FC236}">
                <a16:creationId xmlns:a16="http://schemas.microsoft.com/office/drawing/2014/main" id="{EA4B871A-A451-AA35-F02E-4525E153968D}"/>
              </a:ext>
            </a:extLst>
          </p:cNvPr>
          <p:cNvGrpSpPr/>
          <p:nvPr/>
        </p:nvGrpSpPr>
        <p:grpSpPr>
          <a:xfrm>
            <a:off x="5264526" y="1047750"/>
            <a:ext cx="3422806" cy="2277722"/>
            <a:chOff x="5586259" y="1047750"/>
            <a:chExt cx="3422806" cy="2277722"/>
          </a:xfrm>
        </p:grpSpPr>
        <p:pic>
          <p:nvPicPr>
            <p:cNvPr id="6" name="Picture 2" descr="How to Write the Perfect Web Design Proposal - Bidsketch">
              <a:extLst>
                <a:ext uri="{FF2B5EF4-FFF2-40B4-BE49-F238E27FC236}">
                  <a16:creationId xmlns:a16="http://schemas.microsoft.com/office/drawing/2014/main" id="{B4B5C301-F6A3-621F-01C5-1E3138ED5F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6259" y="1047750"/>
              <a:ext cx="3422806" cy="2277722"/>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87CF4CCF-4508-C5B8-888E-A00EAFB28F43}"/>
                </a:ext>
              </a:extLst>
            </p:cNvPr>
            <p:cNvCxnSpPr/>
            <p:nvPr/>
          </p:nvCxnSpPr>
          <p:spPr>
            <a:xfrm>
              <a:off x="5586259" y="1310640"/>
              <a:ext cx="0" cy="17678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13348EB-5D34-68E2-8CB1-10E23365BC55}"/>
                </a:ext>
              </a:extLst>
            </p:cNvPr>
            <p:cNvCxnSpPr/>
            <p:nvPr/>
          </p:nvCxnSpPr>
          <p:spPr>
            <a:xfrm>
              <a:off x="9009065" y="1310640"/>
              <a:ext cx="0" cy="176784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8422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a16="http://schemas.microsoft.com/office/drawing/2014/main" id="{8D66D476-62A2-1223-50DE-D356C5F99B3C}"/>
              </a:ext>
            </a:extLst>
          </p:cNvPr>
          <p:cNvSpPr txBox="1">
            <a:spLocks/>
          </p:cNvSpPr>
          <p:nvPr/>
        </p:nvSpPr>
        <p:spPr>
          <a:xfrm>
            <a:off x="123208" y="573002"/>
            <a:ext cx="444879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dirty="0">
                <a:solidFill>
                  <a:srgbClr val="213163"/>
                </a:solidFill>
              </a:rPr>
              <a:t>System Deployment Approach</a:t>
            </a:r>
          </a:p>
        </p:txBody>
      </p:sp>
      <p:sp>
        <p:nvSpPr>
          <p:cNvPr id="3" name="TextBox 2">
            <a:extLst>
              <a:ext uri="{FF2B5EF4-FFF2-40B4-BE49-F238E27FC236}">
                <a16:creationId xmlns:a16="http://schemas.microsoft.com/office/drawing/2014/main" id="{443051B7-3DCD-75D8-D228-8FF0A4CD77AF}"/>
              </a:ext>
            </a:extLst>
          </p:cNvPr>
          <p:cNvSpPr txBox="1"/>
          <p:nvPr/>
        </p:nvSpPr>
        <p:spPr>
          <a:xfrm>
            <a:off x="1538870" y="1171366"/>
            <a:ext cx="3813717" cy="2800767"/>
          </a:xfrm>
          <a:prstGeom prst="rect">
            <a:avLst/>
          </a:prstGeom>
          <a:noFill/>
        </p:spPr>
        <p:txBody>
          <a:bodyPr wrap="square" rtlCol="0">
            <a:spAutoFit/>
          </a:bodyPr>
          <a:lstStyle/>
          <a:p>
            <a:pPr algn="l">
              <a:buFont typeface="+mj-lt"/>
              <a:buAutoNum type="arabicPeriod"/>
            </a:pPr>
            <a:r>
              <a:rPr lang="en-US" sz="1600" i="0" dirty="0">
                <a:solidFill>
                  <a:srgbClr val="0D0D0D"/>
                </a:solidFill>
                <a:effectLst/>
                <a:highlight>
                  <a:srgbClr val="FFFFFF"/>
                </a:highlight>
                <a:latin typeface="Söhne"/>
              </a:rPr>
              <a:t>Data Collection and Processing </a:t>
            </a:r>
          </a:p>
          <a:p>
            <a:pPr algn="l">
              <a:buFont typeface="+mj-lt"/>
              <a:buAutoNum type="arabicPeriod"/>
            </a:pPr>
            <a:r>
              <a:rPr lang="en-US" sz="1600" i="0" dirty="0">
                <a:solidFill>
                  <a:srgbClr val="0D0D0D"/>
                </a:solidFill>
                <a:effectLst/>
                <a:highlight>
                  <a:srgbClr val="FFFFFF"/>
                </a:highlight>
                <a:latin typeface="Söhne"/>
              </a:rPr>
              <a:t>Model </a:t>
            </a:r>
            <a:r>
              <a:rPr lang="en-US" sz="1600" i="0" dirty="0" err="1">
                <a:solidFill>
                  <a:srgbClr val="0D0D0D"/>
                </a:solidFill>
                <a:effectLst/>
                <a:highlight>
                  <a:srgbClr val="FFFFFF"/>
                </a:highlight>
                <a:latin typeface="Söhne"/>
              </a:rPr>
              <a:t>DevelopmentSoftware</a:t>
            </a:r>
            <a:r>
              <a:rPr lang="en-US" sz="1600" i="0" dirty="0">
                <a:solidFill>
                  <a:srgbClr val="0D0D0D"/>
                </a:solidFill>
                <a:effectLst/>
                <a:highlight>
                  <a:srgbClr val="FFFFFF"/>
                </a:highlight>
                <a:latin typeface="Söhne"/>
              </a:rPr>
              <a:t> Development</a:t>
            </a:r>
          </a:p>
          <a:p>
            <a:pPr algn="l">
              <a:buFont typeface="+mj-lt"/>
              <a:buAutoNum type="arabicPeriod"/>
            </a:pPr>
            <a:r>
              <a:rPr lang="en-US" sz="1600" i="0" dirty="0">
                <a:solidFill>
                  <a:srgbClr val="0D0D0D"/>
                </a:solidFill>
                <a:effectLst/>
                <a:highlight>
                  <a:srgbClr val="FFFFFF"/>
                </a:highlight>
                <a:latin typeface="Söhne"/>
              </a:rPr>
              <a:t>Continuous Improvement and Maintenance </a:t>
            </a:r>
          </a:p>
          <a:p>
            <a:pPr algn="l">
              <a:buFont typeface="+mj-lt"/>
              <a:buAutoNum type="arabicPeriod"/>
            </a:pPr>
            <a:r>
              <a:rPr lang="en-US" sz="1600" i="0" dirty="0">
                <a:solidFill>
                  <a:srgbClr val="0D0D0D"/>
                </a:solidFill>
                <a:effectLst/>
                <a:highlight>
                  <a:srgbClr val="FFFFFF"/>
                </a:highlight>
                <a:latin typeface="Söhne"/>
              </a:rPr>
              <a:t>Requirement Analysis</a:t>
            </a:r>
          </a:p>
          <a:p>
            <a:pPr algn="l">
              <a:buFont typeface="+mj-lt"/>
              <a:buAutoNum type="arabicPeriod"/>
            </a:pPr>
            <a:r>
              <a:rPr lang="en-US" sz="1600" i="0" dirty="0">
                <a:solidFill>
                  <a:srgbClr val="0D0D0D"/>
                </a:solidFill>
                <a:effectLst/>
                <a:highlight>
                  <a:srgbClr val="FFFFFF"/>
                </a:highlight>
                <a:latin typeface="Söhne"/>
              </a:rPr>
              <a:t>Documentation and Training</a:t>
            </a:r>
          </a:p>
          <a:p>
            <a:pPr algn="l">
              <a:buFont typeface="+mj-lt"/>
              <a:buAutoNum type="arabicPeriod"/>
            </a:pPr>
            <a:r>
              <a:rPr lang="en-US" sz="1600" i="0" dirty="0">
                <a:solidFill>
                  <a:srgbClr val="0D0D0D"/>
                </a:solidFill>
                <a:effectLst/>
                <a:highlight>
                  <a:srgbClr val="FFFFFF"/>
                </a:highlight>
                <a:latin typeface="Söhne"/>
              </a:rPr>
              <a:t>Collaboration and Stakeholder Engagement </a:t>
            </a:r>
          </a:p>
          <a:p>
            <a:pPr algn="l">
              <a:buFont typeface="+mj-lt"/>
              <a:buAutoNum type="arabicPeriod"/>
            </a:pPr>
            <a:r>
              <a:rPr lang="en-US" sz="1600" i="0" dirty="0">
                <a:solidFill>
                  <a:srgbClr val="0D0D0D"/>
                </a:solidFill>
                <a:effectLst/>
                <a:highlight>
                  <a:srgbClr val="FFFFFF"/>
                </a:highlight>
                <a:latin typeface="Söhne"/>
              </a:rPr>
              <a:t>Adherence to Standards and Best Practices</a:t>
            </a:r>
          </a:p>
        </p:txBody>
      </p:sp>
    </p:spTree>
    <p:extLst>
      <p:ext uri="{BB962C8B-B14F-4D97-AF65-F5344CB8AC3E}">
        <p14:creationId xmlns:p14="http://schemas.microsoft.com/office/powerpoint/2010/main" val="191379504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670</TotalTime>
  <Words>1048</Words>
  <Application>Microsoft Office PowerPoint</Application>
  <PresentationFormat>On-screen Show (16:9)</PresentationFormat>
  <Paragraphs>118</Paragraphs>
  <Slides>16</Slides>
  <Notes>16</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Söhne</vt:lpstr>
      <vt:lpstr>Times New Roman</vt:lpstr>
      <vt:lpstr>Simple Light</vt:lpstr>
      <vt:lpstr>PowerPoint Presentation</vt:lpstr>
      <vt:lpstr>PowerPoint Presentation</vt:lpstr>
      <vt:lpstr>Course 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jaya shree</cp:lastModifiedBy>
  <cp:revision>163</cp:revision>
  <dcterms:modified xsi:type="dcterms:W3CDTF">2024-04-18T16:58:47Z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