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4ECE0F-E832-4439-B4C1-50F113E847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FBDD332-DB9B-465E-91DA-F50802482A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BBA6E6-DA30-4B4E-BFD7-CA88DCA77E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最大连续序列问题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给一串整数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[1…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，求出它和最大的子序列，即找出</a:t>
            </a:r>
            <a:r>
              <a:rPr lang="en-US" altLang="zh-CN">
                <a:latin typeface="Times New Roman" pitchFamily="18" charset="0"/>
              </a:rPr>
              <a:t>1&lt;=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&lt;=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&lt;=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，使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]+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+1]+…+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最大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介绍四个算法并分析时间复杂度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枚举：</a:t>
            </a:r>
            <a:r>
              <a:rPr lang="en-US" altLang="zh-CN" i="1">
                <a:latin typeface="Times New Roman" pitchFamily="18" charset="0"/>
              </a:rPr>
              <a:t>O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优化的枚举：</a:t>
            </a:r>
            <a:r>
              <a:rPr lang="en-US" altLang="zh-CN">
                <a:latin typeface="Times New Roman" pitchFamily="18" charset="0"/>
              </a:rPr>
              <a:t>O(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分治：</a:t>
            </a:r>
            <a:r>
              <a:rPr lang="en-US" altLang="zh-CN" i="1">
                <a:latin typeface="Times New Roman" pitchFamily="18" charset="0"/>
              </a:rPr>
              <a:t>O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log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贪心：</a:t>
            </a:r>
            <a:r>
              <a:rPr lang="en-US" altLang="zh-CN" i="1">
                <a:latin typeface="Times New Roman" pitchFamily="18" charset="0"/>
              </a:rPr>
              <a:t>O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算法四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989888" cy="47513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800">
                <a:latin typeface="Times New Roman" pitchFamily="18" charset="0"/>
              </a:rPr>
              <a:t>算法二的实质是求出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>
                <a:latin typeface="Times New Roman" pitchFamily="18" charset="0"/>
              </a:rPr>
              <a:t>&lt;=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让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>
                <a:latin typeface="Times New Roman" pitchFamily="18" charset="0"/>
              </a:rPr>
              <a:t>]-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>
                <a:latin typeface="Times New Roman" pitchFamily="18" charset="0"/>
              </a:rPr>
              <a:t>-1]</a:t>
            </a:r>
            <a:r>
              <a:rPr lang="zh-CN" altLang="en-US" sz="2800">
                <a:latin typeface="Times New Roman" pitchFamily="18" charset="0"/>
              </a:rPr>
              <a:t>最大</a:t>
            </a:r>
          </a:p>
          <a:p>
            <a:pPr lvl="1">
              <a:lnSpc>
                <a:spcPct val="80000"/>
              </a:lnSpc>
            </a:pPr>
            <a:r>
              <a:rPr lang="zh-CN" altLang="en-US" sz="2500">
                <a:latin typeface="Times New Roman" pitchFamily="18" charset="0"/>
              </a:rPr>
              <a:t>对于给定的</a:t>
            </a:r>
            <a:r>
              <a:rPr lang="en-US" altLang="zh-CN" sz="2500" i="1">
                <a:latin typeface="Times New Roman" pitchFamily="18" charset="0"/>
              </a:rPr>
              <a:t>j</a:t>
            </a:r>
            <a:r>
              <a:rPr lang="zh-CN" altLang="en-US" sz="2500">
                <a:latin typeface="Times New Roman" pitchFamily="18" charset="0"/>
              </a:rPr>
              <a:t>，能否直接找到在</a:t>
            </a:r>
            <a:r>
              <a:rPr lang="en-US" altLang="zh-CN" sz="2500" i="1">
                <a:latin typeface="Times New Roman" pitchFamily="18" charset="0"/>
              </a:rPr>
              <a:t>j</a:t>
            </a:r>
            <a:r>
              <a:rPr lang="zh-CN" altLang="en-US" sz="2500">
                <a:latin typeface="Times New Roman" pitchFamily="18" charset="0"/>
              </a:rPr>
              <a:t>之前的最小</a:t>
            </a:r>
            <a:r>
              <a:rPr lang="en-US" altLang="zh-CN" sz="2500" i="1">
                <a:latin typeface="Times New Roman" pitchFamily="18" charset="0"/>
              </a:rPr>
              <a:t>s</a:t>
            </a:r>
            <a:r>
              <a:rPr lang="zh-CN" altLang="en-US" sz="2500">
                <a:latin typeface="Times New Roman" pitchFamily="18" charset="0"/>
              </a:rPr>
              <a:t>值呢？</a:t>
            </a:r>
          </a:p>
          <a:p>
            <a:pPr lvl="1">
              <a:lnSpc>
                <a:spcPct val="80000"/>
              </a:lnSpc>
            </a:pPr>
            <a:r>
              <a:rPr lang="zh-CN" altLang="en-US" sz="2500">
                <a:latin typeface="Times New Roman" pitchFamily="18" charset="0"/>
              </a:rPr>
              <a:t>从小到大扫描</a:t>
            </a:r>
            <a:r>
              <a:rPr lang="en-US" altLang="zh-CN" sz="2500" i="1">
                <a:latin typeface="Times New Roman" pitchFamily="18" charset="0"/>
              </a:rPr>
              <a:t>j</a:t>
            </a:r>
          </a:p>
          <a:p>
            <a:pPr lvl="2">
              <a:lnSpc>
                <a:spcPct val="80000"/>
              </a:lnSpc>
            </a:pP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=1</a:t>
            </a:r>
            <a:r>
              <a:rPr lang="zh-CN" altLang="en-US" sz="2200">
                <a:latin typeface="Times New Roman" pitchFamily="18" charset="0"/>
              </a:rPr>
              <a:t>时，只有一个合法的</a:t>
            </a:r>
            <a:r>
              <a:rPr lang="en-US" altLang="zh-CN" sz="2200" i="1">
                <a:latin typeface="Times New Roman" pitchFamily="18" charset="0"/>
              </a:rPr>
              <a:t>i</a:t>
            </a:r>
            <a:r>
              <a:rPr lang="zh-CN" altLang="en-US" sz="2200">
                <a:latin typeface="Times New Roman" pitchFamily="18" charset="0"/>
              </a:rPr>
              <a:t>，即</a:t>
            </a:r>
            <a:r>
              <a:rPr lang="en-US" altLang="zh-CN" sz="2200" i="1">
                <a:latin typeface="Times New Roman" pitchFamily="18" charset="0"/>
              </a:rPr>
              <a:t>i</a:t>
            </a:r>
            <a:r>
              <a:rPr lang="en-US" altLang="zh-CN" sz="2200">
                <a:latin typeface="Times New Roman" pitchFamily="18" charset="0"/>
              </a:rPr>
              <a:t>=1, s[1-1]=0</a:t>
            </a:r>
          </a:p>
          <a:p>
            <a:pPr lvl="2">
              <a:lnSpc>
                <a:spcPct val="80000"/>
              </a:lnSpc>
            </a:pPr>
            <a:r>
              <a:rPr lang="zh-CN" altLang="en-US" sz="2200">
                <a:latin typeface="Times New Roman" pitchFamily="18" charset="0"/>
              </a:rPr>
              <a:t>如果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>
                <a:latin typeface="Times New Roman" pitchFamily="18" charset="0"/>
              </a:rPr>
              <a:t>变大，则最小的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zh-CN" altLang="en-US" sz="2200">
                <a:latin typeface="Times New Roman" pitchFamily="18" charset="0"/>
              </a:rPr>
              <a:t>值和上次一样</a:t>
            </a:r>
          </a:p>
          <a:p>
            <a:pPr lvl="2">
              <a:lnSpc>
                <a:spcPct val="80000"/>
              </a:lnSpc>
            </a:pPr>
            <a:r>
              <a:rPr lang="zh-CN" altLang="en-US" sz="2200">
                <a:latin typeface="Times New Roman" pitchFamily="18" charset="0"/>
              </a:rPr>
              <a:t>如果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>
                <a:latin typeface="Times New Roman" pitchFamily="18" charset="0"/>
              </a:rPr>
              <a:t>再创新低，应该让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>
                <a:latin typeface="Times New Roman" pitchFamily="18" charset="0"/>
              </a:rPr>
              <a:t>作为今后的最优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zh-CN" altLang="en-US" sz="2200">
                <a:latin typeface="Times New Roman" pitchFamily="18" charset="0"/>
              </a:rPr>
              <a:t>值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min_s :=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For j :=1 to n do begin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  if s[j] &lt; min_s then min_s := s[j];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  if s[j] – min_s &gt; max then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    max := s[j] – min_s;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end;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500">
                <a:latin typeface="Times New Roman" pitchFamily="18" charset="0"/>
              </a:rPr>
              <a:t>时间复杂度很明显：</a:t>
            </a:r>
            <a:r>
              <a:rPr lang="en-US" altLang="zh-CN" sz="2500" i="1">
                <a:latin typeface="Times New Roman" pitchFamily="18" charset="0"/>
              </a:rPr>
              <a:t>O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). </a:t>
            </a:r>
            <a:r>
              <a:rPr lang="en-US" altLang="zh-CN" sz="2500" i="1">
                <a:latin typeface="Times New Roman" pitchFamily="18" charset="0"/>
              </a:rPr>
              <a:t>n</a:t>
            </a:r>
            <a:r>
              <a:rPr lang="en-US" altLang="zh-CN" sz="2500">
                <a:latin typeface="Times New Roman" pitchFamily="18" charset="0"/>
              </a:rPr>
              <a:t> &lt;= 1,000,000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631811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811338"/>
                <a:gridCol w="2232025"/>
                <a:gridCol w="1652587"/>
                <a:gridCol w="253365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时间复杂度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规模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分析方法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枚举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O(n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分层求和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优化枚举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O(n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明显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分治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递归树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扫描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约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明显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算法一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max := a[1];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for i:=1 to n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for j:=i to n do 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  sum :=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  for k:=i to j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    sum := sum + a[k];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  if sum &gt; max then max := sum;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end;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思想：枚举所有的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zh-CN" altLang="en-US" sz="2400">
                <a:latin typeface="Times New Roman" pitchFamily="18" charset="0"/>
              </a:rPr>
              <a:t>，计算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]+…+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400">
                <a:latin typeface="Times New Roman" pitchFamily="18" charset="0"/>
              </a:rPr>
              <a:t>，选择最大的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时间复杂度如何分析？</a:t>
            </a:r>
          </a:p>
          <a:p>
            <a:pPr lvl="1">
              <a:lnSpc>
                <a:spcPct val="90000"/>
              </a:lnSpc>
            </a:pPr>
            <a:r>
              <a:rPr lang="zh-CN" altLang="en-US" sz="2100">
                <a:latin typeface="Times New Roman" pitchFamily="18" charset="0"/>
              </a:rPr>
              <a:t>三层循环</a:t>
            </a:r>
          </a:p>
          <a:p>
            <a:pPr lvl="1">
              <a:lnSpc>
                <a:spcPct val="90000"/>
              </a:lnSpc>
            </a:pPr>
            <a:r>
              <a:rPr lang="zh-CN" altLang="en-US" sz="2100">
                <a:latin typeface="Times New Roman" pitchFamily="18" charset="0"/>
              </a:rPr>
              <a:t>内层操作次数取决于</a:t>
            </a:r>
            <a:r>
              <a:rPr lang="en-US" altLang="zh-CN" sz="2100" i="1">
                <a:latin typeface="Times New Roman" pitchFamily="18" charset="0"/>
              </a:rPr>
              <a:t>i</a:t>
            </a:r>
            <a:r>
              <a:rPr lang="en-US" altLang="zh-CN" sz="2100">
                <a:latin typeface="Times New Roman" pitchFamily="18" charset="0"/>
              </a:rPr>
              <a:t>, </a:t>
            </a:r>
            <a:r>
              <a:rPr lang="en-US" altLang="zh-CN" sz="2100" i="1">
                <a:latin typeface="Times New Roman" pitchFamily="18" charset="0"/>
              </a:rPr>
              <a:t>j</a:t>
            </a:r>
          </a:p>
          <a:p>
            <a:pPr lvl="1">
              <a:lnSpc>
                <a:spcPct val="90000"/>
              </a:lnSpc>
            </a:pPr>
            <a:r>
              <a:rPr lang="zh-CN" altLang="en-US" sz="2100">
                <a:latin typeface="Times New Roman" pitchFamily="18" charset="0"/>
              </a:rPr>
              <a:t>中层操作次数取决于</a:t>
            </a:r>
            <a:r>
              <a:rPr lang="en-US" altLang="zh-CN" sz="2100" i="1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算法一分析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49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当</a:t>
            </a:r>
            <a:r>
              <a:rPr lang="en-US" altLang="zh-CN" sz="2800"/>
              <a:t>i</a:t>
            </a:r>
            <a:r>
              <a:rPr lang="zh-CN" altLang="en-US" sz="2800"/>
              <a:t>和</a:t>
            </a:r>
            <a:r>
              <a:rPr lang="en-US" altLang="zh-CN" sz="2800"/>
              <a:t>j</a:t>
            </a:r>
            <a:r>
              <a:rPr lang="zh-CN" altLang="en-US" sz="2800"/>
              <a:t>一定的时候，内层循环执行</a:t>
            </a:r>
            <a:r>
              <a:rPr lang="en-US" altLang="zh-CN" sz="2800"/>
              <a:t>j-i+1</a:t>
            </a:r>
            <a:r>
              <a:rPr lang="zh-CN" altLang="en-US" sz="2800"/>
              <a:t>次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总次数为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应该如何计算？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方法一：直接计算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先计算里层求和号，得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再加起来？好复杂</a:t>
            </a:r>
            <a:r>
              <a:rPr lang="en-US" altLang="zh-CN" sz="2400"/>
              <a:t>…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直接算法需要利用公式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+…+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O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baseline="30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一般地，有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en-US" altLang="zh-CN" sz="2400" i="1" baseline="30000">
                <a:latin typeface="Times New Roman" pitchFamily="18" charset="0"/>
              </a:rPr>
              <a:t>k</a:t>
            </a:r>
            <a:r>
              <a:rPr lang="en-US" altLang="zh-CN" sz="2400">
                <a:latin typeface="Times New Roman" pitchFamily="18" charset="0"/>
              </a:rPr>
              <a:t>+…+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i="1" baseline="30000">
                <a:latin typeface="Times New Roman" pitchFamily="18" charset="0"/>
              </a:rPr>
              <a:t>k</a:t>
            </a:r>
            <a:r>
              <a:rPr lang="en-US" altLang="zh-CN" sz="2400">
                <a:latin typeface="Times New Roman" pitchFamily="18" charset="0"/>
              </a:rPr>
              <a:t>=O(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i="1" baseline="30000">
                <a:latin typeface="Times New Roman" pitchFamily="18" charset="0"/>
              </a:rPr>
              <a:t>k</a:t>
            </a:r>
            <a:r>
              <a:rPr lang="en-US" altLang="zh-CN" sz="2400" baseline="30000">
                <a:latin typeface="Times New Roman" pitchFamily="18" charset="0"/>
              </a:rPr>
              <a:t>+1</a:t>
            </a:r>
            <a:r>
              <a:rPr lang="en-US" altLang="zh-CN" sz="2400">
                <a:latin typeface="Times New Roman" pitchFamily="18" charset="0"/>
              </a:rPr>
              <a:t>). </a:t>
            </a:r>
            <a:r>
              <a:rPr lang="zh-CN" altLang="en-US" sz="2400">
                <a:latin typeface="Times New Roman" pitchFamily="18" charset="0"/>
              </a:rPr>
              <a:t>证明</a:t>
            </a:r>
            <a:r>
              <a:rPr lang="en-US" altLang="zh-CN" sz="2400">
                <a:latin typeface="Times New Roman" pitchFamily="18" charset="0"/>
              </a:rPr>
              <a:t>: </a:t>
            </a:r>
            <a:r>
              <a:rPr lang="zh-CN" altLang="en-US" sz="2400">
                <a:latin typeface="Times New Roman" pitchFamily="18" charset="0"/>
              </a:rPr>
              <a:t>数学归纳法</a:t>
            </a:r>
            <a:endParaRPr lang="zh-CN" altLang="en-US" sz="2400" baseline="30000">
              <a:latin typeface="Times New Roman" pitchFamily="18" charset="0"/>
            </a:endParaRPr>
          </a:p>
        </p:txBody>
      </p:sp>
      <p:graphicFrame>
        <p:nvGraphicFramePr>
          <p:cNvPr id="6236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446338" y="1844675"/>
          <a:ext cx="1704975" cy="822325"/>
        </p:xfrm>
        <a:graphic>
          <a:graphicData uri="http://schemas.openxmlformats.org/presentationml/2006/ole">
            <p:oleObj spid="_x0000_s1026" name="Equation" r:id="rId3" imgW="952200" imgH="444240" progId="Equation.DSMT4">
              <p:embed/>
            </p:oleObj>
          </a:graphicData>
        </a:graphic>
      </p:graphicFrame>
      <p:graphicFrame>
        <p:nvGraphicFramePr>
          <p:cNvPr id="62362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427538" y="3284538"/>
          <a:ext cx="2620962" cy="801687"/>
        </p:xfrm>
        <a:graphic>
          <a:graphicData uri="http://schemas.openxmlformats.org/presentationml/2006/ole">
            <p:oleObj spid="_x0000_s1027" name="Equation" r:id="rId4" imgW="14601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算法一分析（续）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57338"/>
            <a:ext cx="8062913" cy="4392612"/>
          </a:xfrm>
        </p:spPr>
        <p:txBody>
          <a:bodyPr/>
          <a:lstStyle/>
          <a:p>
            <a:r>
              <a:rPr lang="zh-CN" altLang="en-US" sz="2800"/>
              <a:t>总次数为：</a:t>
            </a:r>
          </a:p>
          <a:p>
            <a:pPr lvl="1"/>
            <a:r>
              <a:rPr lang="zh-CN" altLang="en-US" sz="2400"/>
              <a:t>完全的计算太麻烦</a:t>
            </a:r>
          </a:p>
          <a:p>
            <a:pPr lvl="1"/>
            <a:r>
              <a:rPr lang="zh-CN" altLang="en-US" sz="2400"/>
              <a:t>能不能不动笔就知道渐进时间复杂度呢？</a:t>
            </a:r>
          </a:p>
          <a:p>
            <a:r>
              <a:rPr lang="zh-CN" altLang="en-US" sz="2800"/>
              <a:t>何必非要计算出详细的公式再化简呢？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里层求和计算出的结果是</a:t>
            </a:r>
            <a:r>
              <a:rPr lang="en-US" altLang="zh-CN" sz="2400" i="1">
                <a:latin typeface="Times New Roman" pitchFamily="18" charset="0"/>
              </a:rPr>
              <a:t>O</a:t>
            </a:r>
            <a:r>
              <a:rPr lang="en-US" altLang="zh-CN" sz="2400">
                <a:latin typeface="Times New Roman" pitchFamily="18" charset="0"/>
              </a:rPr>
              <a:t>((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-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1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+2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+…+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O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baseline="30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每步都化简！但是要保留外层需要的变量</a:t>
            </a:r>
          </a:p>
          <a:p>
            <a:r>
              <a:rPr lang="zh-CN" altLang="en-US" sz="2800">
                <a:latin typeface="Times New Roman" pitchFamily="18" charset="0"/>
              </a:rPr>
              <a:t>结论：算法一时间复杂度为</a:t>
            </a:r>
            <a:r>
              <a:rPr lang="en-US" altLang="zh-CN" sz="2800">
                <a:latin typeface="Times New Roman" pitchFamily="18" charset="0"/>
              </a:rPr>
              <a:t>O(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  <a:p>
            <a:r>
              <a:rPr lang="zh-CN" altLang="en-US" sz="2800">
                <a:latin typeface="Times New Roman" pitchFamily="18" charset="0"/>
              </a:rPr>
              <a:t>经验：一般只能支持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&lt;=200</a:t>
            </a:r>
          </a:p>
        </p:txBody>
      </p:sp>
      <p:graphicFrame>
        <p:nvGraphicFramePr>
          <p:cNvPr id="6246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73363" y="1484313"/>
          <a:ext cx="1901825" cy="763587"/>
        </p:xfrm>
        <a:graphic>
          <a:graphicData uri="http://schemas.openxmlformats.org/presentationml/2006/ole">
            <p:oleObj spid="_x0000_s2050" name="Equation" r:id="rId3" imgW="9522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算法二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思</a:t>
            </a:r>
            <a:r>
              <a:rPr lang="zh-CN" altLang="en-US">
                <a:latin typeface="Times New Roman" pitchFamily="18" charset="0"/>
              </a:rPr>
              <a:t>路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枚举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j</a:t>
            </a:r>
            <a:r>
              <a:rPr lang="zh-CN" altLang="en-US">
                <a:latin typeface="Times New Roman" pitchFamily="18" charset="0"/>
              </a:rPr>
              <a:t>后，能否快速算出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]+…+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呢？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预处理！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记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] =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[1] +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[2] + … +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], </a:t>
            </a:r>
            <a:r>
              <a:rPr lang="zh-CN" altLang="en-US">
                <a:latin typeface="Times New Roman" pitchFamily="18" charset="0"/>
              </a:rPr>
              <a:t>规定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[0] = 0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则可以在</a:t>
            </a:r>
            <a:r>
              <a:rPr lang="en-US" altLang="zh-CN" i="1">
                <a:latin typeface="Times New Roman" pitchFamily="18" charset="0"/>
              </a:rPr>
              <a:t>O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的时间内计算出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[1], …,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s[0] :=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for i:=1 to n do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500" b="1">
                <a:latin typeface="Courier New" pitchFamily="49" charset="0"/>
              </a:rPr>
              <a:t>  s[i] := s[i–1] + a[i];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算法二（续）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>
                <a:latin typeface="Times New Roman" pitchFamily="18" charset="0"/>
              </a:rPr>
              <a:t>有了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400">
                <a:latin typeface="Times New Roman" pitchFamily="18" charset="0"/>
              </a:rPr>
              <a:t>，怎么快速求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]+…+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400">
                <a:latin typeface="Times New Roman" pitchFamily="18" charset="0"/>
              </a:rPr>
              <a:t>呢？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200" i="1">
                <a:latin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i</a:t>
            </a:r>
            <a:r>
              <a:rPr lang="en-US" altLang="zh-CN" sz="2200">
                <a:latin typeface="Times New Roman" pitchFamily="18" charset="0"/>
              </a:rPr>
              <a:t>]+…+</a:t>
            </a:r>
            <a:r>
              <a:rPr lang="en-US" altLang="zh-CN" sz="2200" i="1">
                <a:latin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200">
                <a:latin typeface="Times New Roman" pitchFamily="18" charset="0"/>
              </a:rPr>
              <a:t>= (</a:t>
            </a:r>
            <a:r>
              <a:rPr lang="en-US" altLang="zh-CN" sz="2200" i="1">
                <a:latin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</a:rPr>
              <a:t>[1] + … + </a:t>
            </a:r>
            <a:r>
              <a:rPr lang="en-US" altLang="zh-CN" sz="2200" i="1">
                <a:latin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]) – (</a:t>
            </a:r>
            <a:r>
              <a:rPr lang="en-US" altLang="zh-CN" sz="2200" i="1">
                <a:latin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</a:rPr>
              <a:t>[1] + … + </a:t>
            </a:r>
            <a:r>
              <a:rPr lang="en-US" altLang="zh-CN" sz="2200" i="1">
                <a:latin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i</a:t>
            </a:r>
            <a:r>
              <a:rPr lang="en-US" altLang="zh-CN" sz="2200">
                <a:latin typeface="Times New Roman" pitchFamily="18" charset="0"/>
              </a:rPr>
              <a:t>-1])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200">
                <a:latin typeface="Times New Roman" pitchFamily="18" charset="0"/>
              </a:rPr>
              <a:t>=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] – 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i</a:t>
            </a:r>
            <a:r>
              <a:rPr lang="en-US" altLang="zh-CN" sz="2200">
                <a:latin typeface="Times New Roman" pitchFamily="18" charset="0"/>
              </a:rPr>
              <a:t>-1]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200">
                <a:latin typeface="Times New Roman" pitchFamily="18" charset="0"/>
              </a:rPr>
              <a:t>而</a:t>
            </a:r>
            <a:r>
              <a:rPr lang="en-US" altLang="zh-CN" sz="2200" i="1">
                <a:latin typeface="Times New Roman" pitchFamily="18" charset="0"/>
              </a:rPr>
              <a:t>s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i</a:t>
            </a:r>
            <a:r>
              <a:rPr lang="en-US" altLang="zh-CN" sz="2200">
                <a:latin typeface="Times New Roman" pitchFamily="18" charset="0"/>
              </a:rPr>
              <a:t>]</a:t>
            </a:r>
            <a:r>
              <a:rPr lang="zh-CN" altLang="en-US" sz="2200">
                <a:latin typeface="Times New Roman" pitchFamily="18" charset="0"/>
              </a:rPr>
              <a:t>经过预处理以后可以直接读出！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max := a[1];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for i:=1 to n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for j:=i to n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  if s[j] – s[i-1] &gt; max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    max := s[j] – s[i-1];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时间复杂度：预处理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zh-CN" altLang="en-US" sz="2400">
                <a:latin typeface="Times New Roman" pitchFamily="18" charset="0"/>
              </a:rPr>
              <a:t>主程序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O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)=</a:t>
            </a:r>
            <a:r>
              <a:rPr lang="en-US" altLang="zh-CN" sz="2400" i="1">
                <a:latin typeface="Times New Roman" pitchFamily="18" charset="0"/>
              </a:rPr>
              <a:t>O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 baseline="30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).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&lt;=5000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算法三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用一种完全不同的思路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最大子序列的位置有三种可能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完全处于序列的左半，即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&lt;=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/2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完全处于序列的右半，即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&gt;=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/2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跨越序列中间，即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&lt;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/2&lt;</a:t>
            </a:r>
            <a:r>
              <a:rPr lang="en-US" altLang="zh-CN" i="1">
                <a:latin typeface="Times New Roman" pitchFamily="18" charset="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用递归的思路解决！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max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为序列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…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的最大子序列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那么</a:t>
            </a:r>
            <a:r>
              <a:rPr lang="en-US" altLang="zh-CN">
                <a:latin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算法三（续）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4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用递归的思路解决！</a:t>
            </a:r>
          </a:p>
          <a:p>
            <a:pPr lvl="1">
              <a:lnSpc>
                <a:spcPct val="90000"/>
              </a:lnSpc>
            </a:pPr>
            <a:r>
              <a:rPr lang="zh-CN" altLang="en-US" sz="2500">
                <a:latin typeface="Times New Roman" pitchFamily="18" charset="0"/>
              </a:rPr>
              <a:t>设</a:t>
            </a:r>
            <a:r>
              <a:rPr lang="en-US" altLang="zh-CN" sz="2500" i="1">
                <a:latin typeface="Times New Roman" pitchFamily="18" charset="0"/>
              </a:rPr>
              <a:t>max</a:t>
            </a:r>
            <a:r>
              <a:rPr lang="en-US" altLang="zh-CN" sz="2500">
                <a:latin typeface="Times New Roman" pitchFamily="18" charset="0"/>
              </a:rPr>
              <a:t>(</a:t>
            </a:r>
            <a:r>
              <a:rPr lang="en-US" altLang="zh-CN" sz="2500" i="1">
                <a:latin typeface="Times New Roman" pitchFamily="18" charset="0"/>
              </a:rPr>
              <a:t>i</a:t>
            </a:r>
            <a:r>
              <a:rPr lang="en-US" altLang="zh-CN" sz="2500">
                <a:latin typeface="Times New Roman" pitchFamily="18" charset="0"/>
              </a:rPr>
              <a:t>, </a:t>
            </a:r>
            <a:r>
              <a:rPr lang="en-US" altLang="zh-CN" sz="2500" i="1">
                <a:latin typeface="Times New Roman" pitchFamily="18" charset="0"/>
              </a:rPr>
              <a:t>j</a:t>
            </a:r>
            <a:r>
              <a:rPr lang="en-US" altLang="zh-CN" sz="2500">
                <a:latin typeface="Times New Roman" pitchFamily="18" charset="0"/>
              </a:rPr>
              <a:t>)</a:t>
            </a:r>
            <a:r>
              <a:rPr lang="zh-CN" altLang="en-US" sz="2500">
                <a:latin typeface="Times New Roman" pitchFamily="18" charset="0"/>
              </a:rPr>
              <a:t>为序列</a:t>
            </a:r>
            <a:r>
              <a:rPr lang="en-US" altLang="zh-CN" sz="2500" i="1">
                <a:latin typeface="Times New Roman" pitchFamily="18" charset="0"/>
              </a:rPr>
              <a:t>a</a:t>
            </a:r>
            <a:r>
              <a:rPr lang="en-US" altLang="zh-CN" sz="2500">
                <a:latin typeface="Times New Roman" pitchFamily="18" charset="0"/>
              </a:rPr>
              <a:t>[</a:t>
            </a:r>
            <a:r>
              <a:rPr lang="en-US" altLang="zh-CN" sz="2500" i="1">
                <a:latin typeface="Times New Roman" pitchFamily="18" charset="0"/>
              </a:rPr>
              <a:t>i</a:t>
            </a:r>
            <a:r>
              <a:rPr lang="en-US" altLang="zh-CN" sz="2500">
                <a:latin typeface="Times New Roman" pitchFamily="18" charset="0"/>
              </a:rPr>
              <a:t>…</a:t>
            </a:r>
            <a:r>
              <a:rPr lang="en-US" altLang="zh-CN" sz="2500" i="1">
                <a:latin typeface="Times New Roman" pitchFamily="18" charset="0"/>
              </a:rPr>
              <a:t>j</a:t>
            </a:r>
            <a:r>
              <a:rPr lang="en-US" altLang="zh-CN" sz="2500">
                <a:latin typeface="Times New Roman" pitchFamily="18" charset="0"/>
              </a:rPr>
              <a:t>]</a:t>
            </a:r>
            <a:r>
              <a:rPr lang="zh-CN" altLang="en-US" sz="2500">
                <a:latin typeface="Times New Roman" pitchFamily="18" charset="0"/>
              </a:rPr>
              <a:t>的最大子序列</a:t>
            </a:r>
          </a:p>
          <a:p>
            <a:pPr lvl="1">
              <a:lnSpc>
                <a:spcPct val="90000"/>
              </a:lnSpc>
            </a:pPr>
            <a:r>
              <a:rPr lang="zh-CN" altLang="en-US" sz="2500">
                <a:latin typeface="Times New Roman" pitchFamily="18" charset="0"/>
              </a:rPr>
              <a:t>设</a:t>
            </a:r>
            <a:r>
              <a:rPr lang="en-US" altLang="zh-CN" sz="2500" i="1">
                <a:latin typeface="Times New Roman" pitchFamily="18" charset="0"/>
              </a:rPr>
              <a:t>mid</a:t>
            </a:r>
            <a:r>
              <a:rPr lang="en-US" altLang="zh-CN" sz="2500">
                <a:latin typeface="Times New Roman" pitchFamily="18" charset="0"/>
              </a:rPr>
              <a:t> = (</a:t>
            </a:r>
            <a:r>
              <a:rPr lang="en-US" altLang="zh-CN" sz="2500" i="1">
                <a:latin typeface="Times New Roman" pitchFamily="18" charset="0"/>
              </a:rPr>
              <a:t>i</a:t>
            </a:r>
            <a:r>
              <a:rPr lang="en-US" altLang="zh-CN" sz="2500">
                <a:latin typeface="Times New Roman" pitchFamily="18" charset="0"/>
              </a:rPr>
              <a:t> + </a:t>
            </a:r>
            <a:r>
              <a:rPr lang="en-US" altLang="zh-CN" sz="2500" i="1">
                <a:latin typeface="Times New Roman" pitchFamily="18" charset="0"/>
              </a:rPr>
              <a:t>j</a:t>
            </a:r>
            <a:r>
              <a:rPr lang="en-US" altLang="zh-CN" sz="2500">
                <a:latin typeface="Times New Roman" pitchFamily="18" charset="0"/>
              </a:rPr>
              <a:t>)/2</a:t>
            </a:r>
            <a:r>
              <a:rPr lang="zh-CN" altLang="en-US" sz="2500">
                <a:latin typeface="Times New Roman" pitchFamily="18" charset="0"/>
              </a:rPr>
              <a:t>，即区间</a:t>
            </a:r>
            <a:r>
              <a:rPr lang="en-US" altLang="zh-CN" sz="2500" i="1">
                <a:latin typeface="Times New Roman" pitchFamily="18" charset="0"/>
              </a:rPr>
              <a:t>a</a:t>
            </a:r>
            <a:r>
              <a:rPr lang="en-US" altLang="zh-CN" sz="2500">
                <a:latin typeface="Times New Roman" pitchFamily="18" charset="0"/>
              </a:rPr>
              <a:t>[</a:t>
            </a:r>
            <a:r>
              <a:rPr lang="en-US" altLang="zh-CN" sz="2500" i="1">
                <a:latin typeface="Times New Roman" pitchFamily="18" charset="0"/>
              </a:rPr>
              <a:t>i</a:t>
            </a:r>
            <a:r>
              <a:rPr lang="en-US" altLang="zh-CN" sz="2500">
                <a:latin typeface="Times New Roman" pitchFamily="18" charset="0"/>
              </a:rPr>
              <a:t>…</a:t>
            </a:r>
            <a:r>
              <a:rPr lang="en-US" altLang="zh-CN" sz="2500" i="1">
                <a:latin typeface="Times New Roman" pitchFamily="18" charset="0"/>
              </a:rPr>
              <a:t>j</a:t>
            </a:r>
            <a:r>
              <a:rPr lang="en-US" altLang="zh-CN" sz="2500">
                <a:latin typeface="Times New Roman" pitchFamily="18" charset="0"/>
              </a:rPr>
              <a:t>]</a:t>
            </a:r>
            <a:r>
              <a:rPr lang="zh-CN" altLang="en-US" sz="2500">
                <a:latin typeface="Times New Roman" pitchFamily="18" charset="0"/>
              </a:rPr>
              <a:t>的中点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最大的第一种序列为</a:t>
            </a:r>
            <a:r>
              <a:rPr lang="en-US" altLang="zh-CN" i="1">
                <a:latin typeface="Times New Roman" pitchFamily="18" charset="0"/>
              </a:rPr>
              <a:t>max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mid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最大的第二种序列为</a:t>
            </a:r>
            <a:r>
              <a:rPr lang="en-US" altLang="zh-CN" i="1">
                <a:latin typeface="Times New Roman" pitchFamily="18" charset="0"/>
              </a:rPr>
              <a:t>max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mid</a:t>
            </a:r>
            <a:r>
              <a:rPr lang="en-US" altLang="zh-CN">
                <a:latin typeface="Times New Roman" pitchFamily="18" charset="0"/>
              </a:rPr>
              <a:t>+1, 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问题：最大的第三种序列为？？？</a:t>
            </a:r>
          </a:p>
          <a:p>
            <a:pPr lvl="1">
              <a:lnSpc>
                <a:spcPct val="90000"/>
              </a:lnSpc>
            </a:pPr>
            <a:r>
              <a:rPr lang="zh-CN" altLang="en-US" sz="2500">
                <a:latin typeface="Times New Roman" pitchFamily="18" charset="0"/>
              </a:rPr>
              <a:t>既然跨越中点，把序列</a:t>
            </a:r>
            <a:r>
              <a:rPr lang="en-US" altLang="zh-CN" sz="2500" i="1">
                <a:latin typeface="Times New Roman" pitchFamily="18" charset="0"/>
              </a:rPr>
              <a:t>a</a:t>
            </a:r>
            <a:r>
              <a:rPr lang="en-US" altLang="zh-CN" sz="2500">
                <a:latin typeface="Times New Roman" pitchFamily="18" charset="0"/>
              </a:rPr>
              <a:t>[</a:t>
            </a:r>
            <a:r>
              <a:rPr lang="en-US" altLang="zh-CN" sz="2500" i="1">
                <a:latin typeface="Times New Roman" pitchFamily="18" charset="0"/>
              </a:rPr>
              <a:t>i</a:t>
            </a:r>
            <a:r>
              <a:rPr lang="en-US" altLang="zh-CN" sz="2500">
                <a:latin typeface="Times New Roman" pitchFamily="18" charset="0"/>
              </a:rPr>
              <a:t>…</a:t>
            </a:r>
            <a:r>
              <a:rPr lang="en-US" altLang="zh-CN" sz="2500" i="1">
                <a:latin typeface="Times New Roman" pitchFamily="18" charset="0"/>
              </a:rPr>
              <a:t>j</a:t>
            </a:r>
            <a:r>
              <a:rPr lang="en-US" altLang="zh-CN" sz="2500">
                <a:latin typeface="Times New Roman" pitchFamily="18" charset="0"/>
              </a:rPr>
              <a:t>]</a:t>
            </a:r>
            <a:r>
              <a:rPr lang="zh-CN" altLang="en-US" sz="2500">
                <a:latin typeface="Times New Roman" pitchFamily="18" charset="0"/>
              </a:rPr>
              <a:t>划分为两部分</a:t>
            </a:r>
          </a:p>
          <a:p>
            <a:pPr lvl="2">
              <a:lnSpc>
                <a:spcPct val="90000"/>
              </a:lnSpc>
            </a:pP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…</a:t>
            </a:r>
            <a:r>
              <a:rPr lang="en-US" altLang="zh-CN" i="1">
                <a:latin typeface="Times New Roman" pitchFamily="18" charset="0"/>
              </a:rPr>
              <a:t>mid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：最大序列用扫描法在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/2</a:t>
            </a:r>
            <a:r>
              <a:rPr lang="zh-CN" altLang="en-US">
                <a:latin typeface="Times New Roman" pitchFamily="18" charset="0"/>
              </a:rPr>
              <a:t>时间内找到</a:t>
            </a:r>
          </a:p>
          <a:p>
            <a:pPr lvl="3">
              <a:lnSpc>
                <a:spcPct val="90000"/>
              </a:lnSpc>
            </a:pPr>
            <a:r>
              <a:rPr lang="zh-CN" altLang="en-US" sz="1800">
                <a:latin typeface="Times New Roman" pitchFamily="18" charset="0"/>
              </a:rPr>
              <a:t>一共只有</a:t>
            </a:r>
            <a:r>
              <a:rPr lang="en-US" altLang="zh-CN" sz="1800" i="1">
                <a:latin typeface="Times New Roman" pitchFamily="18" charset="0"/>
              </a:rPr>
              <a:t>mid</a:t>
            </a:r>
            <a:r>
              <a:rPr lang="en-US" altLang="zh-CN" sz="1800">
                <a:latin typeface="Times New Roman" pitchFamily="18" charset="0"/>
              </a:rPr>
              <a:t>-1=</a:t>
            </a:r>
            <a:r>
              <a:rPr lang="en-US" altLang="zh-CN" sz="1800" i="1">
                <a:latin typeface="Times New Roman" pitchFamily="18" charset="0"/>
              </a:rPr>
              <a:t>n</a:t>
            </a:r>
            <a:r>
              <a:rPr lang="en-US" altLang="zh-CN" sz="1800">
                <a:latin typeface="Times New Roman" pitchFamily="18" charset="0"/>
              </a:rPr>
              <a:t>/2</a:t>
            </a:r>
            <a:r>
              <a:rPr lang="zh-CN" altLang="en-US" sz="1800">
                <a:latin typeface="Times New Roman" pitchFamily="18" charset="0"/>
              </a:rPr>
              <a:t>种可能的序列，一一比较即可</a:t>
            </a:r>
          </a:p>
          <a:p>
            <a:pPr lvl="2">
              <a:lnSpc>
                <a:spcPct val="90000"/>
              </a:lnSpc>
            </a:pP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</a:rPr>
              <a:t>mid</a:t>
            </a:r>
            <a:r>
              <a:rPr lang="en-US" altLang="zh-CN">
                <a:latin typeface="Times New Roman" pitchFamily="18" charset="0"/>
              </a:rPr>
              <a:t>+1…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：同理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一共花费时间为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en-US" altLang="zh-CN">
                <a:latin typeface="Times New Roman" pitchFamily="18" charset="0"/>
              </a:rPr>
              <a:t>-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算法三分析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如何分析时间复杂度呢？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我们没有直接得到具体的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的式子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但是容易得到递推关系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 = 2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/2) + </a:t>
            </a:r>
            <a:r>
              <a:rPr lang="en-US" altLang="zh-CN" i="1">
                <a:latin typeface="Times New Roman" pitchFamily="18" charset="0"/>
              </a:rPr>
              <a:t>n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设时间复杂度的精确式子是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第一、二种序列的计算时间是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/2)</a:t>
            </a:r>
            <a:r>
              <a:rPr lang="zh-CN" altLang="en-US">
                <a:latin typeface="Times New Roman" pitchFamily="18" charset="0"/>
              </a:rPr>
              <a:t>，因为序列长度缩小了一半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第三种序列的计算时间是</a:t>
            </a:r>
            <a:r>
              <a:rPr lang="en-US" altLang="zh-CN" i="1">
                <a:latin typeface="Times New Roman" pitchFamily="18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由递归式四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得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)=O(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log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全屏显示(4:3)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MathType 5.0 Equation</vt:lpstr>
      <vt:lpstr>最大连续序列问题</vt:lpstr>
      <vt:lpstr>算法一</vt:lpstr>
      <vt:lpstr>算法一分析</vt:lpstr>
      <vt:lpstr>算法一分析（续）</vt:lpstr>
      <vt:lpstr>算法二</vt:lpstr>
      <vt:lpstr>算法二（续）</vt:lpstr>
      <vt:lpstr>算法三</vt:lpstr>
      <vt:lpstr>算法三（续）</vt:lpstr>
      <vt:lpstr>算法三分析</vt:lpstr>
      <vt:lpstr>算法四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最大连续序列问题</dc:title>
  <dc:creator>tiankong</dc:creator>
  <cp:lastModifiedBy>tiankong</cp:lastModifiedBy>
  <cp:revision>1</cp:revision>
  <dcterms:created xsi:type="dcterms:W3CDTF">2012-10-31T14:33:44Z</dcterms:created>
  <dcterms:modified xsi:type="dcterms:W3CDTF">2012-10-31T14:34:40Z</dcterms:modified>
</cp:coreProperties>
</file>