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6965525-62B4-437E-8B9D-EF2BEF14749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FBDD332-DB9B-465E-91DA-F50802482A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算法分析</a:t>
            </a:r>
            <a:r>
              <a:rPr lang="zh-CN" altLang="en-US" b="1" dirty="0"/>
              <a:t>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其他常见函数和近似</a:t>
            </a:r>
          </a:p>
        </p:txBody>
      </p:sp>
      <p:pic>
        <p:nvPicPr>
          <p:cNvPr id="616451" name="Picture 3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463" y="1538288"/>
            <a:ext cx="8820150" cy="4914900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复杂度分析不清楚怎么办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只分析上限，而不需要精确计算实际运行时间</a:t>
            </a:r>
          </a:p>
          <a:p>
            <a:pPr lvl="1">
              <a:lnSpc>
                <a:spcPct val="90000"/>
              </a:lnSpc>
            </a:pPr>
            <a:r>
              <a:rPr lang="zh-CN" altLang="en-US" sz="2600">
                <a:latin typeface="Times New Roman" pitchFamily="18" charset="0"/>
              </a:rPr>
              <a:t>若</a:t>
            </a:r>
            <a:r>
              <a:rPr lang="en-US" altLang="zh-CN" sz="2600" i="1">
                <a:latin typeface="Times New Roman" pitchFamily="18" charset="0"/>
              </a:rPr>
              <a:t>n</a:t>
            </a:r>
            <a:r>
              <a:rPr lang="zh-CN" altLang="en-US" sz="2600">
                <a:latin typeface="Times New Roman" pitchFamily="18" charset="0"/>
              </a:rPr>
              <a:t>充分大时</a:t>
            </a:r>
            <a:r>
              <a:rPr lang="en-US" altLang="zh-CN" sz="2600">
                <a:latin typeface="Times New Roman" pitchFamily="18" charset="0"/>
              </a:rPr>
              <a:t>|</a:t>
            </a:r>
            <a:r>
              <a:rPr lang="en-US" altLang="zh-CN" sz="2600" i="1">
                <a:latin typeface="Times New Roman" pitchFamily="18" charset="0"/>
              </a:rPr>
              <a:t>f</a:t>
            </a:r>
            <a:r>
              <a:rPr lang="en-US" altLang="zh-CN" sz="2600">
                <a:latin typeface="Times New Roman" pitchFamily="18" charset="0"/>
              </a:rPr>
              <a:t>(</a:t>
            </a:r>
            <a:r>
              <a:rPr lang="en-US" altLang="zh-CN" sz="2600" i="1">
                <a:latin typeface="Times New Roman" pitchFamily="18" charset="0"/>
              </a:rPr>
              <a:t>n</a:t>
            </a:r>
            <a:r>
              <a:rPr lang="en-US" altLang="zh-CN" sz="2600">
                <a:latin typeface="Times New Roman" pitchFamily="18" charset="0"/>
              </a:rPr>
              <a:t>)|&lt;=</a:t>
            </a:r>
            <a:r>
              <a:rPr lang="en-US" altLang="zh-CN" sz="2600" i="1">
                <a:latin typeface="Times New Roman" pitchFamily="18" charset="0"/>
              </a:rPr>
              <a:t>c</a:t>
            </a:r>
            <a:r>
              <a:rPr lang="en-US" altLang="zh-CN" sz="2600">
                <a:latin typeface="Times New Roman" pitchFamily="18" charset="0"/>
              </a:rPr>
              <a:t>|</a:t>
            </a:r>
            <a:r>
              <a:rPr lang="en-US" altLang="zh-CN" sz="2600" i="1">
                <a:latin typeface="Times New Roman" pitchFamily="18" charset="0"/>
              </a:rPr>
              <a:t>g</a:t>
            </a:r>
            <a:r>
              <a:rPr lang="en-US" altLang="zh-CN" sz="2600">
                <a:latin typeface="Times New Roman" pitchFamily="18" charset="0"/>
              </a:rPr>
              <a:t>(</a:t>
            </a:r>
            <a:r>
              <a:rPr lang="en-US" altLang="zh-CN" sz="2600" i="1">
                <a:latin typeface="Times New Roman" pitchFamily="18" charset="0"/>
              </a:rPr>
              <a:t>n</a:t>
            </a:r>
            <a:r>
              <a:rPr lang="en-US" altLang="zh-CN" sz="2600">
                <a:latin typeface="Times New Roman" pitchFamily="18" charset="0"/>
              </a:rPr>
              <a:t>)|</a:t>
            </a:r>
            <a:r>
              <a:rPr lang="zh-CN" altLang="en-US" sz="2600">
                <a:latin typeface="Times New Roman" pitchFamily="18" charset="0"/>
              </a:rPr>
              <a:t>，其中</a:t>
            </a:r>
            <a:r>
              <a:rPr lang="en-US" altLang="zh-CN" sz="2600" i="1">
                <a:latin typeface="Times New Roman" pitchFamily="18" charset="0"/>
              </a:rPr>
              <a:t>c</a:t>
            </a:r>
            <a:r>
              <a:rPr lang="zh-CN" altLang="en-US" sz="2600">
                <a:latin typeface="Times New Roman" pitchFamily="18" charset="0"/>
              </a:rPr>
              <a:t>为某常数</a:t>
            </a:r>
          </a:p>
          <a:p>
            <a:pPr lvl="1">
              <a:lnSpc>
                <a:spcPct val="90000"/>
              </a:lnSpc>
            </a:pPr>
            <a:r>
              <a:rPr lang="zh-CN" altLang="en-US" sz="2600">
                <a:latin typeface="Times New Roman" pitchFamily="18" charset="0"/>
              </a:rPr>
              <a:t>记</a:t>
            </a:r>
            <a:r>
              <a:rPr lang="en-US" altLang="zh-CN" sz="2600" i="1">
                <a:latin typeface="Times New Roman" pitchFamily="18" charset="0"/>
              </a:rPr>
              <a:t>f</a:t>
            </a:r>
            <a:r>
              <a:rPr lang="en-US" altLang="zh-CN" sz="2600">
                <a:latin typeface="Times New Roman" pitchFamily="18" charset="0"/>
              </a:rPr>
              <a:t>(</a:t>
            </a:r>
            <a:r>
              <a:rPr lang="en-US" altLang="zh-CN" sz="2600" i="1">
                <a:latin typeface="Times New Roman" pitchFamily="18" charset="0"/>
              </a:rPr>
              <a:t>n</a:t>
            </a:r>
            <a:r>
              <a:rPr lang="en-US" altLang="zh-CN" sz="2600">
                <a:latin typeface="Times New Roman" pitchFamily="18" charset="0"/>
              </a:rPr>
              <a:t>) = </a:t>
            </a:r>
            <a:r>
              <a:rPr lang="en-US" altLang="zh-CN" sz="2600" i="1">
                <a:latin typeface="Times New Roman" pitchFamily="18" charset="0"/>
              </a:rPr>
              <a:t>O</a:t>
            </a:r>
            <a:r>
              <a:rPr lang="en-US" altLang="zh-CN" sz="2600">
                <a:latin typeface="Times New Roman" pitchFamily="18" charset="0"/>
              </a:rPr>
              <a:t>(</a:t>
            </a:r>
            <a:r>
              <a:rPr lang="en-US" altLang="zh-CN" sz="2600" i="1">
                <a:latin typeface="Times New Roman" pitchFamily="18" charset="0"/>
              </a:rPr>
              <a:t>g</a:t>
            </a:r>
            <a:r>
              <a:rPr lang="en-US" altLang="zh-CN" sz="2600">
                <a:latin typeface="Times New Roman" pitchFamily="18" charset="0"/>
              </a:rPr>
              <a:t>(</a:t>
            </a:r>
            <a:r>
              <a:rPr lang="en-US" altLang="zh-CN" sz="2600" i="1">
                <a:latin typeface="Times New Roman" pitchFamily="18" charset="0"/>
              </a:rPr>
              <a:t>n</a:t>
            </a:r>
            <a:r>
              <a:rPr lang="en-US" altLang="zh-CN" sz="2600">
                <a:latin typeface="Times New Roman" pitchFamily="18" charset="0"/>
              </a:rPr>
              <a:t>))</a:t>
            </a:r>
            <a:r>
              <a:rPr lang="zh-CN" altLang="en-US" sz="2600">
                <a:latin typeface="Times New Roman" pitchFamily="18" charset="0"/>
              </a:rPr>
              <a:t>，表示</a:t>
            </a:r>
            <a:r>
              <a:rPr lang="en-US" altLang="zh-CN" sz="2600" i="1">
                <a:latin typeface="Times New Roman" pitchFamily="18" charset="0"/>
              </a:rPr>
              <a:t>g</a:t>
            </a:r>
            <a:r>
              <a:rPr lang="en-US" altLang="zh-CN" sz="2600">
                <a:latin typeface="Times New Roman" pitchFamily="18" charset="0"/>
              </a:rPr>
              <a:t>(</a:t>
            </a:r>
            <a:r>
              <a:rPr lang="en-US" altLang="zh-CN" sz="2600" i="1">
                <a:latin typeface="Times New Roman" pitchFamily="18" charset="0"/>
              </a:rPr>
              <a:t>n</a:t>
            </a:r>
            <a:r>
              <a:rPr lang="en-US" altLang="zh-CN" sz="2600">
                <a:latin typeface="Times New Roman" pitchFamily="18" charset="0"/>
              </a:rPr>
              <a:t>)</a:t>
            </a:r>
            <a:r>
              <a:rPr lang="zh-CN" altLang="en-US" sz="2600">
                <a:latin typeface="Times New Roman" pitchFamily="18" charset="0"/>
              </a:rPr>
              <a:t>为</a:t>
            </a:r>
            <a:r>
              <a:rPr lang="en-US" altLang="zh-CN" sz="2600" i="1">
                <a:latin typeface="Times New Roman" pitchFamily="18" charset="0"/>
              </a:rPr>
              <a:t>f</a:t>
            </a:r>
            <a:r>
              <a:rPr lang="en-US" altLang="zh-CN" sz="2600">
                <a:latin typeface="Times New Roman" pitchFamily="18" charset="0"/>
              </a:rPr>
              <a:t>(</a:t>
            </a:r>
            <a:r>
              <a:rPr lang="en-US" altLang="zh-CN" sz="2600" i="1">
                <a:latin typeface="Times New Roman" pitchFamily="18" charset="0"/>
              </a:rPr>
              <a:t>n</a:t>
            </a:r>
            <a:r>
              <a:rPr lang="en-US" altLang="zh-CN" sz="2600">
                <a:latin typeface="Times New Roman" pitchFamily="18" charset="0"/>
              </a:rPr>
              <a:t>)</a:t>
            </a:r>
            <a:r>
              <a:rPr lang="zh-CN" altLang="en-US" sz="2600">
                <a:latin typeface="Times New Roman" pitchFamily="18" charset="0"/>
              </a:rPr>
              <a:t>的渐进上限</a:t>
            </a:r>
          </a:p>
          <a:p>
            <a:pPr lvl="1">
              <a:lnSpc>
                <a:spcPct val="90000"/>
              </a:lnSpc>
            </a:pPr>
            <a:r>
              <a:rPr lang="zh-CN" altLang="en-US" sz="2600">
                <a:latin typeface="Times New Roman" pitchFamily="18" charset="0"/>
              </a:rPr>
              <a:t>例</a:t>
            </a:r>
            <a:r>
              <a:rPr lang="en-US" altLang="zh-CN" sz="2600">
                <a:latin typeface="Times New Roman" pitchFamily="18" charset="0"/>
              </a:rPr>
              <a:t>1</a:t>
            </a:r>
            <a:r>
              <a:rPr lang="zh-CN" altLang="en-US" sz="2600">
                <a:latin typeface="Times New Roman" pitchFamily="18" charset="0"/>
              </a:rPr>
              <a:t>：</a:t>
            </a:r>
            <a:r>
              <a:rPr lang="en-US" altLang="zh-CN" sz="2600">
                <a:latin typeface="Times New Roman" pitchFamily="18" charset="0"/>
              </a:rPr>
              <a:t>5</a:t>
            </a:r>
            <a:r>
              <a:rPr lang="en-US" altLang="zh-CN" sz="2600" i="1">
                <a:latin typeface="Times New Roman" pitchFamily="18" charset="0"/>
              </a:rPr>
              <a:t>n</a:t>
            </a:r>
            <a:r>
              <a:rPr lang="en-US" altLang="zh-CN" sz="2600" baseline="30000">
                <a:latin typeface="Times New Roman" pitchFamily="18" charset="0"/>
              </a:rPr>
              <a:t>2</a:t>
            </a:r>
            <a:r>
              <a:rPr lang="en-US" altLang="zh-CN" sz="2600">
                <a:latin typeface="Times New Roman" pitchFamily="18" charset="0"/>
              </a:rPr>
              <a:t>+3</a:t>
            </a:r>
            <a:r>
              <a:rPr lang="en-US" altLang="zh-CN" sz="2600" i="1">
                <a:latin typeface="Times New Roman" pitchFamily="18" charset="0"/>
              </a:rPr>
              <a:t>n</a:t>
            </a:r>
            <a:r>
              <a:rPr lang="en-US" altLang="zh-CN" sz="2600">
                <a:latin typeface="Times New Roman" pitchFamily="18" charset="0"/>
              </a:rPr>
              <a:t>+1 = </a:t>
            </a:r>
            <a:r>
              <a:rPr lang="en-US" altLang="zh-CN" sz="2600" i="1">
                <a:latin typeface="Times New Roman" pitchFamily="18" charset="0"/>
              </a:rPr>
              <a:t>O</a:t>
            </a:r>
            <a:r>
              <a:rPr lang="en-US" altLang="zh-CN" sz="2600">
                <a:latin typeface="Times New Roman" pitchFamily="18" charset="0"/>
              </a:rPr>
              <a:t>(</a:t>
            </a:r>
            <a:r>
              <a:rPr lang="en-US" altLang="zh-CN" sz="2600" i="1">
                <a:latin typeface="Times New Roman" pitchFamily="18" charset="0"/>
              </a:rPr>
              <a:t>n</a:t>
            </a:r>
            <a:r>
              <a:rPr lang="en-US" altLang="zh-CN" sz="2600" baseline="30000">
                <a:latin typeface="Times New Roman" pitchFamily="18" charset="0"/>
              </a:rPr>
              <a:t>2</a:t>
            </a:r>
            <a:r>
              <a:rPr lang="en-US" altLang="zh-CN" sz="2600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600">
                <a:latin typeface="Times New Roman" pitchFamily="18" charset="0"/>
              </a:rPr>
              <a:t>例</a:t>
            </a:r>
            <a:r>
              <a:rPr lang="en-US" altLang="zh-CN" sz="2600">
                <a:latin typeface="Times New Roman" pitchFamily="18" charset="0"/>
              </a:rPr>
              <a:t>2</a:t>
            </a:r>
            <a:r>
              <a:rPr lang="zh-CN" altLang="en-US" sz="2600">
                <a:latin typeface="Times New Roman" pitchFamily="18" charset="0"/>
              </a:rPr>
              <a:t>：</a:t>
            </a:r>
            <a:r>
              <a:rPr lang="en-US" altLang="zh-CN" sz="2600">
                <a:latin typeface="Times New Roman" pitchFamily="18" charset="0"/>
              </a:rPr>
              <a:t>2</a:t>
            </a:r>
            <a:r>
              <a:rPr lang="en-US" altLang="zh-CN" sz="2600" i="1">
                <a:latin typeface="Times New Roman" pitchFamily="18" charset="0"/>
              </a:rPr>
              <a:t>n</a:t>
            </a:r>
            <a:r>
              <a:rPr lang="en-US" altLang="zh-CN" sz="2600" baseline="30000">
                <a:latin typeface="Times New Roman" pitchFamily="18" charset="0"/>
              </a:rPr>
              <a:t>3</a:t>
            </a:r>
            <a:r>
              <a:rPr lang="en-US" altLang="zh-CN" sz="2600">
                <a:latin typeface="Times New Roman" pitchFamily="18" charset="0"/>
              </a:rPr>
              <a:t> = </a:t>
            </a:r>
            <a:r>
              <a:rPr lang="en-US" altLang="zh-CN" sz="2600" i="1">
                <a:latin typeface="Times New Roman" pitchFamily="18" charset="0"/>
              </a:rPr>
              <a:t>O</a:t>
            </a:r>
            <a:r>
              <a:rPr lang="en-US" altLang="zh-CN" sz="2600">
                <a:latin typeface="Times New Roman" pitchFamily="18" charset="0"/>
              </a:rPr>
              <a:t>(7</a:t>
            </a:r>
            <a:r>
              <a:rPr lang="en-US" altLang="zh-CN" sz="2600" i="1">
                <a:latin typeface="Times New Roman" pitchFamily="18" charset="0"/>
              </a:rPr>
              <a:t>n</a:t>
            </a:r>
            <a:r>
              <a:rPr lang="en-US" altLang="zh-CN" sz="2600" baseline="30000">
                <a:latin typeface="Times New Roman" pitchFamily="18" charset="0"/>
              </a:rPr>
              <a:t>8</a:t>
            </a:r>
            <a:r>
              <a:rPr lang="en-US" altLang="zh-CN" sz="260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类似的，可以定义下限</a:t>
            </a:r>
            <a:r>
              <a:rPr lang="el-GR" altLang="zh-CN" sz="2800">
                <a:latin typeface="Times New Roman" pitchFamily="18" charset="0"/>
              </a:rPr>
              <a:t>Ω</a:t>
            </a:r>
          </a:p>
          <a:p>
            <a:pPr>
              <a:lnSpc>
                <a:spcPct val="90000"/>
              </a:lnSpc>
            </a:pPr>
            <a:r>
              <a:rPr lang="zh-CN" altLang="en-US" sz="2900"/>
              <a:t>如果上下限相等，增长情况完全一样</a:t>
            </a:r>
            <a:r>
              <a:rPr lang="en-US" altLang="zh-CN" sz="2900"/>
              <a:t>,</a:t>
            </a:r>
            <a:r>
              <a:rPr lang="zh-CN" altLang="en-US" sz="2900"/>
              <a:t>记做</a:t>
            </a:r>
            <a:r>
              <a:rPr lang="el-GR" altLang="zh-CN" sz="2900">
                <a:cs typeface="Times New Roman" pitchFamily="18" charset="0"/>
              </a:rPr>
              <a:t>Θ</a:t>
            </a:r>
            <a:endParaRPr lang="en-US" altLang="zh-CN" sz="29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900">
                <a:latin typeface="Times New Roman" pitchFamily="18" charset="0"/>
              </a:rPr>
              <a:t>由于上限有无限多个，我们希望它尽量精确</a:t>
            </a:r>
            <a:r>
              <a:rPr lang="en-US" altLang="zh-CN" sz="2900">
                <a:latin typeface="Times New Roman" pitchFamily="18" charset="0"/>
              </a:rPr>
              <a:t>, </a:t>
            </a:r>
            <a:r>
              <a:rPr lang="zh-CN" altLang="en-US" sz="2900">
                <a:latin typeface="Times New Roman" pitchFamily="18" charset="0"/>
              </a:rPr>
              <a:t>否则我们的分析就过于悲观了，实际算法没那么糟糕</a:t>
            </a:r>
            <a:endParaRPr lang="el-GR" altLang="zh-CN" sz="29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递归式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在很多时候</a:t>
            </a:r>
            <a:r>
              <a:rPr lang="en-US" altLang="zh-CN" sz="2800"/>
              <a:t>, </a:t>
            </a:r>
            <a:r>
              <a:rPr lang="zh-CN" altLang="en-US" sz="2800"/>
              <a:t>无法写出时间复杂度</a:t>
            </a:r>
            <a:r>
              <a:rPr lang="en-US" altLang="zh-CN" sz="2800"/>
              <a:t>T(n)</a:t>
            </a:r>
            <a:r>
              <a:rPr lang="zh-CN" altLang="en-US" sz="2800"/>
              <a:t>的显式表达式</a:t>
            </a:r>
            <a:r>
              <a:rPr lang="en-US" altLang="zh-CN" sz="2800"/>
              <a:t>, </a:t>
            </a:r>
            <a:r>
              <a:rPr lang="zh-CN" altLang="en-US" sz="2800"/>
              <a:t>而只能得到递归方程</a:t>
            </a:r>
          </a:p>
          <a:p>
            <a:pPr lvl="1"/>
            <a:r>
              <a:rPr lang="zh-CN" altLang="en-US" sz="2400"/>
              <a:t>公式一</a:t>
            </a:r>
            <a:r>
              <a:rPr lang="en-US" altLang="zh-CN" sz="2400"/>
              <a:t>: T(1)=1, T(n)=T(n-1)+n, </a:t>
            </a:r>
            <a:r>
              <a:rPr lang="zh-CN" altLang="en-US" sz="2400"/>
              <a:t>则</a:t>
            </a:r>
            <a:r>
              <a:rPr lang="en-US" altLang="zh-CN" sz="2400"/>
              <a:t>T(n)</a:t>
            </a:r>
            <a:r>
              <a:rPr lang="zh-CN" altLang="en-US" sz="2400"/>
              <a:t>为</a:t>
            </a:r>
            <a:r>
              <a:rPr lang="en-US" altLang="zh-CN" sz="2400"/>
              <a:t>n(n+1)/2</a:t>
            </a:r>
          </a:p>
          <a:p>
            <a:pPr lvl="1"/>
            <a:r>
              <a:rPr lang="zh-CN" altLang="en-US" sz="2400"/>
              <a:t>公式二</a:t>
            </a:r>
            <a:r>
              <a:rPr lang="en-US" altLang="zh-CN" sz="2400"/>
              <a:t>: T(1)=1, T(n)=T(n/2)+1, </a:t>
            </a:r>
            <a:r>
              <a:rPr lang="zh-CN" altLang="en-US" sz="2400"/>
              <a:t>则</a:t>
            </a:r>
            <a:r>
              <a:rPr lang="en-US" altLang="zh-CN" sz="2400"/>
              <a:t>T(n)</a:t>
            </a:r>
            <a:r>
              <a:rPr lang="zh-CN" altLang="en-US" sz="2400"/>
              <a:t>约为</a:t>
            </a:r>
            <a:r>
              <a:rPr lang="en-US" altLang="zh-CN" sz="2400"/>
              <a:t>lgN</a:t>
            </a:r>
          </a:p>
          <a:p>
            <a:pPr lvl="1"/>
            <a:r>
              <a:rPr lang="zh-CN" altLang="en-US" sz="2400"/>
              <a:t>公式三</a:t>
            </a:r>
            <a:r>
              <a:rPr lang="en-US" altLang="zh-CN" sz="2400"/>
              <a:t>: T(1)=0, T(n)=T(n/2)+n, </a:t>
            </a:r>
            <a:r>
              <a:rPr lang="zh-CN" altLang="en-US" sz="2400"/>
              <a:t>则</a:t>
            </a:r>
            <a:r>
              <a:rPr lang="en-US" altLang="zh-CN" sz="2400"/>
              <a:t>T(n)</a:t>
            </a:r>
            <a:r>
              <a:rPr lang="zh-CN" altLang="en-US" sz="2400"/>
              <a:t>约为</a:t>
            </a:r>
            <a:r>
              <a:rPr lang="en-US" altLang="zh-CN" sz="2400"/>
              <a:t>2n</a:t>
            </a:r>
          </a:p>
          <a:p>
            <a:pPr lvl="1"/>
            <a:r>
              <a:rPr lang="zh-CN" altLang="en-US" sz="2400"/>
              <a:t>公式四</a:t>
            </a:r>
            <a:r>
              <a:rPr lang="en-US" altLang="zh-CN" sz="2400"/>
              <a:t>: T(1)=0, T(n)=2T(n/2)+n, </a:t>
            </a:r>
            <a:r>
              <a:rPr lang="zh-CN" altLang="en-US" sz="2400"/>
              <a:t>则</a:t>
            </a:r>
            <a:r>
              <a:rPr lang="en-US" altLang="zh-CN" sz="2400"/>
              <a:t>T(n)</a:t>
            </a:r>
            <a:r>
              <a:rPr lang="zh-CN" altLang="en-US" sz="2400"/>
              <a:t>约为</a:t>
            </a:r>
            <a:r>
              <a:rPr lang="en-US" altLang="zh-CN" sz="2400"/>
              <a:t>nlgN</a:t>
            </a:r>
          </a:p>
          <a:p>
            <a:pPr lvl="1"/>
            <a:r>
              <a:rPr lang="zh-CN" altLang="en-US" sz="2400"/>
              <a:t>公式五</a:t>
            </a:r>
            <a:r>
              <a:rPr lang="en-US" altLang="zh-CN" sz="2400"/>
              <a:t>: T(1)=1, T(n)=2T(n/2)+1, </a:t>
            </a:r>
            <a:r>
              <a:rPr lang="zh-CN" altLang="en-US" sz="2400"/>
              <a:t>则</a:t>
            </a:r>
            <a:r>
              <a:rPr lang="en-US" altLang="zh-CN" sz="2400"/>
              <a:t>T(n)</a:t>
            </a:r>
            <a:r>
              <a:rPr lang="zh-CN" altLang="en-US" sz="2400"/>
              <a:t>约为</a:t>
            </a:r>
            <a:r>
              <a:rPr lang="en-US" altLang="zh-CN" sz="2400"/>
              <a:t>2n</a:t>
            </a:r>
          </a:p>
          <a:p>
            <a:r>
              <a:rPr lang="zh-CN" altLang="en-US" sz="2800"/>
              <a:t>考虑一般情形</a:t>
            </a:r>
            <a:r>
              <a:rPr lang="en-US" altLang="zh-CN" sz="2800"/>
              <a:t>: T(n) = aT(n/b) + f(n)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递归树分析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075613" cy="1541462"/>
          </a:xfrm>
        </p:spPr>
        <p:txBody>
          <a:bodyPr/>
          <a:lstStyle/>
          <a:p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) = </a:t>
            </a:r>
            <a:r>
              <a:rPr lang="en-US" altLang="zh-CN" sz="2400" i="1">
                <a:latin typeface="Times New Roman" pitchFamily="18" charset="0"/>
              </a:rPr>
              <a:t>aT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) +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),  </a:t>
            </a:r>
            <a:r>
              <a:rPr lang="en-US" altLang="zh-CN" sz="2500" i="1">
                <a:latin typeface="Times New Roman" pitchFamily="18" charset="0"/>
              </a:rPr>
              <a:t>a</a:t>
            </a:r>
            <a:r>
              <a:rPr lang="en-US" altLang="zh-CN" sz="2500">
                <a:latin typeface="Times New Roman" pitchFamily="18" charset="0"/>
              </a:rPr>
              <a:t>, </a:t>
            </a:r>
            <a:r>
              <a:rPr lang="en-US" altLang="zh-CN" sz="2500" i="1">
                <a:latin typeface="Times New Roman" pitchFamily="18" charset="0"/>
              </a:rPr>
              <a:t>b</a:t>
            </a:r>
            <a:r>
              <a:rPr lang="zh-CN" altLang="en-US" sz="2500">
                <a:latin typeface="Times New Roman" pitchFamily="18" charset="0"/>
              </a:rPr>
              <a:t>为常数，</a:t>
            </a:r>
            <a:r>
              <a:rPr lang="en-US" altLang="zh-CN" sz="2500" i="1">
                <a:latin typeface="Times New Roman" pitchFamily="18" charset="0"/>
              </a:rPr>
              <a:t>f</a:t>
            </a:r>
            <a:r>
              <a:rPr lang="en-US" altLang="zh-CN" sz="2500">
                <a:latin typeface="Times New Roman" pitchFamily="18" charset="0"/>
              </a:rPr>
              <a:t>(</a:t>
            </a:r>
            <a:r>
              <a:rPr lang="en-US" altLang="zh-CN" sz="2500" i="1">
                <a:latin typeface="Times New Roman" pitchFamily="18" charset="0"/>
              </a:rPr>
              <a:t>n</a:t>
            </a:r>
            <a:r>
              <a:rPr lang="en-US" altLang="zh-CN" sz="2500">
                <a:latin typeface="Times New Roman" pitchFamily="18" charset="0"/>
              </a:rPr>
              <a:t>)</a:t>
            </a:r>
            <a:r>
              <a:rPr lang="zh-CN" altLang="en-US" sz="2500">
                <a:latin typeface="Times New Roman" pitchFamily="18" charset="0"/>
              </a:rPr>
              <a:t>为给定函数</a:t>
            </a:r>
          </a:p>
          <a:p>
            <a:r>
              <a:rPr lang="zh-CN" altLang="en-US" sz="2500">
                <a:latin typeface="Times New Roman" pitchFamily="18" charset="0"/>
              </a:rPr>
              <a:t>递归树</a:t>
            </a:r>
            <a:r>
              <a:rPr lang="en-US" altLang="zh-CN" sz="2500">
                <a:latin typeface="Times New Roman" pitchFamily="18" charset="0"/>
              </a:rPr>
              <a:t>: </a:t>
            </a:r>
            <a:r>
              <a:rPr lang="en-US" altLang="zh-CN" sz="2500" i="1">
                <a:latin typeface="Times New Roman" pitchFamily="18" charset="0"/>
              </a:rPr>
              <a:t>T</a:t>
            </a:r>
            <a:r>
              <a:rPr lang="en-US" altLang="zh-CN" sz="2500">
                <a:latin typeface="Times New Roman" pitchFamily="18" charset="0"/>
              </a:rPr>
              <a:t>(</a:t>
            </a:r>
            <a:r>
              <a:rPr lang="en-US" altLang="zh-CN" sz="2500" i="1">
                <a:latin typeface="Times New Roman" pitchFamily="18" charset="0"/>
              </a:rPr>
              <a:t>n</a:t>
            </a:r>
            <a:r>
              <a:rPr lang="en-US" altLang="zh-CN" sz="2500">
                <a:latin typeface="Times New Roman" pitchFamily="18" charset="0"/>
              </a:rPr>
              <a:t>) = </a:t>
            </a:r>
            <a:r>
              <a:rPr lang="en-US" altLang="zh-CN" sz="2500" i="1">
                <a:latin typeface="Times New Roman" pitchFamily="18" charset="0"/>
              </a:rPr>
              <a:t>f</a:t>
            </a:r>
            <a:r>
              <a:rPr lang="en-US" altLang="zh-CN" sz="2500">
                <a:latin typeface="Times New Roman" pitchFamily="18" charset="0"/>
              </a:rPr>
              <a:t>(</a:t>
            </a:r>
            <a:r>
              <a:rPr lang="en-US" altLang="zh-CN" sz="2500" i="1">
                <a:latin typeface="Times New Roman" pitchFamily="18" charset="0"/>
              </a:rPr>
              <a:t>n</a:t>
            </a:r>
            <a:r>
              <a:rPr lang="en-US" altLang="zh-CN" sz="2500">
                <a:latin typeface="Times New Roman" pitchFamily="18" charset="0"/>
              </a:rPr>
              <a:t>)+</a:t>
            </a:r>
            <a:r>
              <a:rPr lang="en-US" altLang="zh-CN" sz="2500" i="1">
                <a:latin typeface="Times New Roman" pitchFamily="18" charset="0"/>
              </a:rPr>
              <a:t>af</a:t>
            </a:r>
            <a:r>
              <a:rPr lang="en-US" altLang="zh-CN" sz="2500">
                <a:latin typeface="Times New Roman" pitchFamily="18" charset="0"/>
              </a:rPr>
              <a:t>(</a:t>
            </a:r>
            <a:r>
              <a:rPr lang="en-US" altLang="zh-CN" sz="2500" i="1">
                <a:latin typeface="Times New Roman" pitchFamily="18" charset="0"/>
              </a:rPr>
              <a:t>n</a:t>
            </a:r>
            <a:r>
              <a:rPr lang="en-US" altLang="zh-CN" sz="2500">
                <a:latin typeface="Times New Roman" pitchFamily="18" charset="0"/>
              </a:rPr>
              <a:t>/</a:t>
            </a:r>
            <a:r>
              <a:rPr lang="en-US" altLang="zh-CN" sz="2500" i="1">
                <a:latin typeface="Times New Roman" pitchFamily="18" charset="0"/>
              </a:rPr>
              <a:t>b</a:t>
            </a:r>
            <a:r>
              <a:rPr lang="en-US" altLang="zh-CN" sz="2500">
                <a:latin typeface="Times New Roman" pitchFamily="18" charset="0"/>
              </a:rPr>
              <a:t>)+</a:t>
            </a:r>
            <a:r>
              <a:rPr lang="en-US" altLang="zh-CN" sz="2500" i="1">
                <a:latin typeface="Times New Roman" pitchFamily="18" charset="0"/>
              </a:rPr>
              <a:t>a</a:t>
            </a:r>
            <a:r>
              <a:rPr lang="en-US" altLang="zh-CN" sz="2500" baseline="30000">
                <a:latin typeface="Times New Roman" pitchFamily="18" charset="0"/>
              </a:rPr>
              <a:t>2</a:t>
            </a:r>
            <a:r>
              <a:rPr lang="en-US" altLang="zh-CN" sz="2500" i="1">
                <a:latin typeface="Times New Roman" pitchFamily="18" charset="0"/>
              </a:rPr>
              <a:t>f</a:t>
            </a:r>
            <a:r>
              <a:rPr lang="en-US" altLang="zh-CN" sz="2500">
                <a:latin typeface="Times New Roman" pitchFamily="18" charset="0"/>
              </a:rPr>
              <a:t>(</a:t>
            </a:r>
            <a:r>
              <a:rPr lang="en-US" altLang="zh-CN" sz="2500" i="1">
                <a:latin typeface="Times New Roman" pitchFamily="18" charset="0"/>
              </a:rPr>
              <a:t>n</a:t>
            </a:r>
            <a:r>
              <a:rPr lang="en-US" altLang="zh-CN" sz="2500">
                <a:latin typeface="Times New Roman" pitchFamily="18" charset="0"/>
              </a:rPr>
              <a:t>/</a:t>
            </a:r>
            <a:r>
              <a:rPr lang="en-US" altLang="zh-CN" sz="2500" i="1">
                <a:latin typeface="Times New Roman" pitchFamily="18" charset="0"/>
              </a:rPr>
              <a:t>b</a:t>
            </a:r>
            <a:r>
              <a:rPr lang="en-US" altLang="zh-CN" sz="2500" baseline="30000">
                <a:latin typeface="Times New Roman" pitchFamily="18" charset="0"/>
              </a:rPr>
              <a:t>2</a:t>
            </a:r>
            <a:r>
              <a:rPr lang="en-US" altLang="zh-CN" sz="2500">
                <a:latin typeface="Times New Roman" pitchFamily="18" charset="0"/>
              </a:rPr>
              <a:t>)+…+</a:t>
            </a:r>
            <a:r>
              <a:rPr lang="en-US" altLang="zh-CN" sz="2500" i="1">
                <a:latin typeface="Times New Roman" pitchFamily="18" charset="0"/>
              </a:rPr>
              <a:t>a</a:t>
            </a:r>
            <a:r>
              <a:rPr lang="en-US" altLang="zh-CN" sz="2500" i="1" baseline="30000">
                <a:latin typeface="Times New Roman" pitchFamily="18" charset="0"/>
              </a:rPr>
              <a:t>L</a:t>
            </a:r>
            <a:r>
              <a:rPr lang="en-US" altLang="zh-CN" sz="2500" i="1">
                <a:latin typeface="Times New Roman" pitchFamily="18" charset="0"/>
              </a:rPr>
              <a:t>f</a:t>
            </a:r>
            <a:r>
              <a:rPr lang="en-US" altLang="zh-CN" sz="2500">
                <a:latin typeface="Times New Roman" pitchFamily="18" charset="0"/>
              </a:rPr>
              <a:t>(</a:t>
            </a:r>
            <a:r>
              <a:rPr lang="en-US" altLang="zh-CN" sz="2500" i="1">
                <a:latin typeface="Times New Roman" pitchFamily="18" charset="0"/>
              </a:rPr>
              <a:t>n</a:t>
            </a:r>
            <a:r>
              <a:rPr lang="en-US" altLang="zh-CN" sz="2500">
                <a:latin typeface="Times New Roman" pitchFamily="18" charset="0"/>
              </a:rPr>
              <a:t>/</a:t>
            </a:r>
            <a:r>
              <a:rPr lang="en-US" altLang="zh-CN" sz="2500" i="1">
                <a:latin typeface="Times New Roman" pitchFamily="18" charset="0"/>
              </a:rPr>
              <a:t>b</a:t>
            </a:r>
            <a:r>
              <a:rPr lang="en-US" altLang="zh-CN" sz="2500" i="1" baseline="30000">
                <a:latin typeface="Times New Roman" pitchFamily="18" charset="0"/>
              </a:rPr>
              <a:t>L</a:t>
            </a:r>
            <a:r>
              <a:rPr lang="en-US" altLang="zh-CN" sz="2500">
                <a:latin typeface="Times New Roman" pitchFamily="18" charset="0"/>
              </a:rPr>
              <a:t>)</a:t>
            </a:r>
          </a:p>
          <a:p>
            <a:r>
              <a:rPr lang="zh-CN" altLang="en-US" sz="2500">
                <a:latin typeface="Times New Roman" pitchFamily="18" charset="0"/>
              </a:rPr>
              <a:t>其中最后一项为递归边界，即</a:t>
            </a:r>
            <a:r>
              <a:rPr lang="en-US" altLang="zh-CN" sz="2500" i="1">
                <a:latin typeface="Times New Roman" pitchFamily="18" charset="0"/>
              </a:rPr>
              <a:t>n</a:t>
            </a:r>
            <a:r>
              <a:rPr lang="en-US" altLang="zh-CN" sz="2500">
                <a:latin typeface="Times New Roman" pitchFamily="18" charset="0"/>
              </a:rPr>
              <a:t>/</a:t>
            </a:r>
            <a:r>
              <a:rPr lang="en-US" altLang="zh-CN" sz="2500" i="1">
                <a:latin typeface="Times New Roman" pitchFamily="18" charset="0"/>
              </a:rPr>
              <a:t>b</a:t>
            </a:r>
            <a:r>
              <a:rPr lang="en-US" altLang="zh-CN" sz="2500" i="1" baseline="30000">
                <a:latin typeface="Times New Roman" pitchFamily="18" charset="0"/>
              </a:rPr>
              <a:t>L</a:t>
            </a:r>
            <a:r>
              <a:rPr lang="en-US" altLang="zh-CN" sz="2500">
                <a:latin typeface="Times New Roman" pitchFamily="18" charset="0"/>
              </a:rPr>
              <a:t>=1</a:t>
            </a:r>
            <a:r>
              <a:rPr lang="zh-CN" altLang="en-US" sz="2500">
                <a:latin typeface="Times New Roman" pitchFamily="18" charset="0"/>
              </a:rPr>
              <a:t>，因此</a:t>
            </a:r>
            <a:r>
              <a:rPr lang="en-US" altLang="zh-CN" sz="2500" i="1">
                <a:latin typeface="Times New Roman" pitchFamily="18" charset="0"/>
              </a:rPr>
              <a:t>L</a:t>
            </a:r>
            <a:r>
              <a:rPr lang="en-US" altLang="zh-CN" sz="2500">
                <a:latin typeface="Times New Roman" pitchFamily="18" charset="0"/>
              </a:rPr>
              <a:t>=log</a:t>
            </a:r>
            <a:r>
              <a:rPr lang="en-US" altLang="zh-CN" sz="2500" i="1" baseline="-25000">
                <a:latin typeface="Times New Roman" pitchFamily="18" charset="0"/>
              </a:rPr>
              <a:t>b</a:t>
            </a:r>
            <a:r>
              <a:rPr lang="en-US" altLang="zh-CN" sz="2500" i="1">
                <a:latin typeface="Times New Roman" pitchFamily="18" charset="0"/>
              </a:rPr>
              <a:t>n</a:t>
            </a:r>
            <a:endParaRPr lang="en-US" altLang="zh-CN" sz="2400"/>
          </a:p>
        </p:txBody>
      </p:sp>
      <p:graphicFrame>
        <p:nvGraphicFramePr>
          <p:cNvPr id="6195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71550" y="2852738"/>
          <a:ext cx="7200900" cy="3765550"/>
        </p:xfrm>
        <a:graphic>
          <a:graphicData uri="http://schemas.openxmlformats.org/presentationml/2006/ole">
            <p:oleObj spid="_x0000_s1026" name="图片" r:id="rId3" imgW="3873960" imgH="202644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公式四分析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16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 = </a:t>
            </a:r>
            <a:r>
              <a:rPr lang="en-US" altLang="zh-CN" i="1">
                <a:latin typeface="Times New Roman" pitchFamily="18" charset="0"/>
              </a:rPr>
              <a:t>aT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/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) +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  <a:endParaRPr lang="en-US" altLang="zh-CN" sz="33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递归树得到的结果：</a:t>
            </a:r>
          </a:p>
          <a:p>
            <a:pPr lvl="1">
              <a:lnSpc>
                <a:spcPct val="90000"/>
              </a:lnSpc>
            </a:pPr>
            <a:r>
              <a:rPr lang="en-US" altLang="zh-CN" sz="2900" i="1">
                <a:latin typeface="Times New Roman" pitchFamily="18" charset="0"/>
              </a:rPr>
              <a:t>T</a:t>
            </a:r>
            <a:r>
              <a:rPr lang="en-US" altLang="zh-CN" sz="2900">
                <a:latin typeface="Times New Roman" pitchFamily="18" charset="0"/>
              </a:rPr>
              <a:t>(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) = </a:t>
            </a:r>
            <a:r>
              <a:rPr lang="en-US" altLang="zh-CN" sz="2900" i="1">
                <a:latin typeface="Times New Roman" pitchFamily="18" charset="0"/>
              </a:rPr>
              <a:t>f</a:t>
            </a:r>
            <a:r>
              <a:rPr lang="en-US" altLang="zh-CN" sz="2900">
                <a:latin typeface="Times New Roman" pitchFamily="18" charset="0"/>
              </a:rPr>
              <a:t>(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)+</a:t>
            </a:r>
            <a:r>
              <a:rPr lang="en-US" altLang="zh-CN" sz="2900" i="1">
                <a:latin typeface="Times New Roman" pitchFamily="18" charset="0"/>
              </a:rPr>
              <a:t>af</a:t>
            </a:r>
            <a:r>
              <a:rPr lang="en-US" altLang="zh-CN" sz="2900">
                <a:latin typeface="Times New Roman" pitchFamily="18" charset="0"/>
              </a:rPr>
              <a:t>(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/</a:t>
            </a:r>
            <a:r>
              <a:rPr lang="en-US" altLang="zh-CN" sz="2900" i="1">
                <a:latin typeface="Times New Roman" pitchFamily="18" charset="0"/>
              </a:rPr>
              <a:t>b</a:t>
            </a:r>
            <a:r>
              <a:rPr lang="en-US" altLang="zh-CN" sz="2900">
                <a:latin typeface="Times New Roman" pitchFamily="18" charset="0"/>
              </a:rPr>
              <a:t>)+</a:t>
            </a:r>
            <a:r>
              <a:rPr lang="en-US" altLang="zh-CN" sz="2900" i="1">
                <a:latin typeface="Times New Roman" pitchFamily="18" charset="0"/>
              </a:rPr>
              <a:t>a</a:t>
            </a:r>
            <a:r>
              <a:rPr lang="en-US" altLang="zh-CN" sz="2900" baseline="30000">
                <a:latin typeface="Times New Roman" pitchFamily="18" charset="0"/>
              </a:rPr>
              <a:t>2</a:t>
            </a:r>
            <a:r>
              <a:rPr lang="en-US" altLang="zh-CN" sz="2900" i="1">
                <a:latin typeface="Times New Roman" pitchFamily="18" charset="0"/>
              </a:rPr>
              <a:t>f</a:t>
            </a:r>
            <a:r>
              <a:rPr lang="en-US" altLang="zh-CN" sz="2900">
                <a:latin typeface="Times New Roman" pitchFamily="18" charset="0"/>
              </a:rPr>
              <a:t>(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/</a:t>
            </a:r>
            <a:r>
              <a:rPr lang="en-US" altLang="zh-CN" sz="2900" i="1">
                <a:latin typeface="Times New Roman" pitchFamily="18" charset="0"/>
              </a:rPr>
              <a:t>b</a:t>
            </a:r>
            <a:r>
              <a:rPr lang="en-US" altLang="zh-CN" sz="2900" baseline="30000">
                <a:latin typeface="Times New Roman" pitchFamily="18" charset="0"/>
              </a:rPr>
              <a:t>2</a:t>
            </a:r>
            <a:r>
              <a:rPr lang="en-US" altLang="zh-CN" sz="2900">
                <a:latin typeface="Times New Roman" pitchFamily="18" charset="0"/>
              </a:rPr>
              <a:t>)+…+</a:t>
            </a:r>
            <a:r>
              <a:rPr lang="en-US" altLang="zh-CN" sz="2900" i="1">
                <a:latin typeface="Times New Roman" pitchFamily="18" charset="0"/>
              </a:rPr>
              <a:t>a</a:t>
            </a:r>
            <a:r>
              <a:rPr lang="en-US" altLang="zh-CN" sz="2900" i="1" baseline="30000">
                <a:latin typeface="Times New Roman" pitchFamily="18" charset="0"/>
              </a:rPr>
              <a:t>L</a:t>
            </a:r>
            <a:r>
              <a:rPr lang="en-US" altLang="zh-CN" sz="2900" i="1">
                <a:latin typeface="Times New Roman" pitchFamily="18" charset="0"/>
              </a:rPr>
              <a:t>f</a:t>
            </a:r>
            <a:r>
              <a:rPr lang="en-US" altLang="zh-CN" sz="2900">
                <a:latin typeface="Times New Roman" pitchFamily="18" charset="0"/>
              </a:rPr>
              <a:t>(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/</a:t>
            </a:r>
            <a:r>
              <a:rPr lang="en-US" altLang="zh-CN" sz="2900" i="1">
                <a:latin typeface="Times New Roman" pitchFamily="18" charset="0"/>
              </a:rPr>
              <a:t>b</a:t>
            </a:r>
            <a:r>
              <a:rPr lang="en-US" altLang="zh-CN" sz="2900" i="1" baseline="30000">
                <a:latin typeface="Times New Roman" pitchFamily="18" charset="0"/>
              </a:rPr>
              <a:t>L</a:t>
            </a:r>
            <a:r>
              <a:rPr lang="en-US" altLang="zh-CN" sz="2900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900">
                <a:latin typeface="Times New Roman" pitchFamily="18" charset="0"/>
              </a:rPr>
              <a:t>其中</a:t>
            </a:r>
            <a:r>
              <a:rPr lang="en-US" altLang="zh-CN" sz="2900" i="1">
                <a:latin typeface="Times New Roman" pitchFamily="18" charset="0"/>
              </a:rPr>
              <a:t>L</a:t>
            </a:r>
            <a:r>
              <a:rPr lang="en-US" altLang="zh-CN" sz="2900">
                <a:latin typeface="Times New Roman" pitchFamily="18" charset="0"/>
              </a:rPr>
              <a:t>=log</a:t>
            </a:r>
            <a:r>
              <a:rPr lang="en-US" altLang="zh-CN" sz="2900" i="1" baseline="-25000">
                <a:latin typeface="Times New Roman" pitchFamily="18" charset="0"/>
              </a:rPr>
              <a:t>b</a:t>
            </a:r>
            <a:r>
              <a:rPr lang="en-US" altLang="zh-CN" sz="2900" i="1">
                <a:latin typeface="Times New Roman" pitchFamily="18" charset="0"/>
              </a:rPr>
              <a:t>n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公式四：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 = 2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/2) + </a:t>
            </a:r>
            <a:r>
              <a:rPr lang="en-US" altLang="zh-CN" i="1">
                <a:latin typeface="Times New Roman" pitchFamily="18" charset="0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zh-CN" sz="2900" i="1">
                <a:latin typeface="Times New Roman" pitchFamily="18" charset="0"/>
              </a:rPr>
              <a:t>a</a:t>
            </a:r>
            <a:r>
              <a:rPr lang="en-US" altLang="zh-CN" sz="2900">
                <a:latin typeface="Times New Roman" pitchFamily="18" charset="0"/>
              </a:rPr>
              <a:t> = 2, </a:t>
            </a:r>
            <a:r>
              <a:rPr lang="en-US" altLang="zh-CN" sz="2900" i="1">
                <a:latin typeface="Times New Roman" pitchFamily="18" charset="0"/>
              </a:rPr>
              <a:t>b</a:t>
            </a:r>
            <a:r>
              <a:rPr lang="en-US" altLang="zh-CN" sz="2900">
                <a:latin typeface="Times New Roman" pitchFamily="18" charset="0"/>
              </a:rPr>
              <a:t> = 2, </a:t>
            </a:r>
            <a:r>
              <a:rPr lang="en-US" altLang="zh-CN" sz="2900" i="1">
                <a:latin typeface="Times New Roman" pitchFamily="18" charset="0"/>
              </a:rPr>
              <a:t>f</a:t>
            </a:r>
            <a:r>
              <a:rPr lang="en-US" altLang="zh-CN" sz="2900">
                <a:latin typeface="Times New Roman" pitchFamily="18" charset="0"/>
              </a:rPr>
              <a:t>(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) = </a:t>
            </a:r>
            <a:r>
              <a:rPr lang="en-US" altLang="zh-CN" sz="2900" i="1">
                <a:latin typeface="Times New Roman" pitchFamily="18" charset="0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zh-CN" altLang="en-US" sz="2900">
                <a:latin typeface="Times New Roman" pitchFamily="18" charset="0"/>
              </a:rPr>
              <a:t>对于第</a:t>
            </a:r>
            <a:r>
              <a:rPr lang="en-US" altLang="zh-CN" sz="2900" i="1">
                <a:latin typeface="Times New Roman" pitchFamily="18" charset="0"/>
              </a:rPr>
              <a:t>k</a:t>
            </a:r>
            <a:r>
              <a:rPr lang="zh-CN" altLang="en-US" sz="2900">
                <a:latin typeface="Times New Roman" pitchFamily="18" charset="0"/>
              </a:rPr>
              <a:t>项，有</a:t>
            </a:r>
            <a:r>
              <a:rPr lang="en-US" altLang="zh-CN" sz="2900">
                <a:latin typeface="Times New Roman" pitchFamily="18" charset="0"/>
              </a:rPr>
              <a:t>2</a:t>
            </a:r>
            <a:r>
              <a:rPr lang="en-US" altLang="zh-CN" sz="2900" i="1" baseline="30000">
                <a:latin typeface="Times New Roman" pitchFamily="18" charset="0"/>
              </a:rPr>
              <a:t>k</a:t>
            </a:r>
            <a:r>
              <a:rPr lang="en-US" altLang="zh-CN" sz="2900" i="1">
                <a:latin typeface="Times New Roman" pitchFamily="18" charset="0"/>
              </a:rPr>
              <a:t>f</a:t>
            </a:r>
            <a:r>
              <a:rPr lang="en-US" altLang="zh-CN" sz="2900">
                <a:latin typeface="Times New Roman" pitchFamily="18" charset="0"/>
              </a:rPr>
              <a:t>(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/2</a:t>
            </a:r>
            <a:r>
              <a:rPr lang="en-US" altLang="zh-CN" sz="2900" i="1" baseline="30000">
                <a:latin typeface="Times New Roman" pitchFamily="18" charset="0"/>
              </a:rPr>
              <a:t>k</a:t>
            </a:r>
            <a:r>
              <a:rPr lang="en-US" altLang="zh-CN" sz="2900">
                <a:latin typeface="Times New Roman" pitchFamily="18" charset="0"/>
              </a:rPr>
              <a:t>) = 2</a:t>
            </a:r>
            <a:r>
              <a:rPr lang="en-US" altLang="zh-CN" sz="2900" i="1" baseline="30000">
                <a:latin typeface="Times New Roman" pitchFamily="18" charset="0"/>
              </a:rPr>
              <a:t>k</a:t>
            </a:r>
            <a:r>
              <a:rPr lang="en-US" altLang="zh-CN" sz="2900" baseline="30000">
                <a:latin typeface="Times New Roman" pitchFamily="18" charset="0"/>
              </a:rPr>
              <a:t> *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/2</a:t>
            </a:r>
            <a:r>
              <a:rPr lang="en-US" altLang="zh-CN" sz="2900" i="1" baseline="30000">
                <a:latin typeface="Times New Roman" pitchFamily="18" charset="0"/>
              </a:rPr>
              <a:t>k</a:t>
            </a:r>
            <a:r>
              <a:rPr lang="en-US" altLang="zh-CN" sz="2900">
                <a:latin typeface="Times New Roman" pitchFamily="18" charset="0"/>
              </a:rPr>
              <a:t> = </a:t>
            </a:r>
            <a:r>
              <a:rPr lang="en-US" altLang="zh-CN" sz="2900" i="1">
                <a:latin typeface="Times New Roman" pitchFamily="18" charset="0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zh-CN" altLang="en-US" sz="2900">
                <a:latin typeface="Times New Roman" pitchFamily="18" charset="0"/>
              </a:rPr>
              <a:t>一共有</a:t>
            </a:r>
            <a:r>
              <a:rPr lang="en-US" altLang="zh-CN" sz="2900">
                <a:latin typeface="Times New Roman" pitchFamily="18" charset="0"/>
              </a:rPr>
              <a:t>log</a:t>
            </a:r>
            <a:r>
              <a:rPr lang="en-US" altLang="zh-CN" sz="2900" baseline="-25000">
                <a:latin typeface="Times New Roman" pitchFamily="18" charset="0"/>
              </a:rPr>
              <a:t>2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zh-CN" altLang="en-US" sz="2900">
                <a:latin typeface="Times New Roman" pitchFamily="18" charset="0"/>
              </a:rPr>
              <a:t>项</a:t>
            </a:r>
          </a:p>
          <a:p>
            <a:pPr lvl="1">
              <a:lnSpc>
                <a:spcPct val="90000"/>
              </a:lnSpc>
            </a:pPr>
            <a:r>
              <a:rPr lang="en-US" altLang="zh-CN" sz="2900" i="1">
                <a:latin typeface="Times New Roman" pitchFamily="18" charset="0"/>
              </a:rPr>
              <a:t>T</a:t>
            </a:r>
            <a:r>
              <a:rPr lang="en-US" altLang="zh-CN" sz="2900">
                <a:latin typeface="Times New Roman" pitchFamily="18" charset="0"/>
              </a:rPr>
              <a:t>(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) = 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 * log</a:t>
            </a:r>
            <a:r>
              <a:rPr lang="en-US" altLang="zh-CN" sz="2900" baseline="-25000">
                <a:latin typeface="Times New Roman" pitchFamily="18" charset="0"/>
              </a:rPr>
              <a:t>2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 = </a:t>
            </a:r>
            <a:r>
              <a:rPr lang="en-US" altLang="zh-CN" sz="2900" i="1">
                <a:latin typeface="Times New Roman" pitchFamily="18" charset="0"/>
              </a:rPr>
              <a:t>O</a:t>
            </a:r>
            <a:r>
              <a:rPr lang="en-US" altLang="zh-CN" sz="2900">
                <a:latin typeface="Times New Roman" pitchFamily="18" charset="0"/>
              </a:rPr>
              <a:t>(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log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抽象操作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抽象操作</a:t>
            </a:r>
            <a:r>
              <a:rPr lang="en-US" altLang="zh-CN"/>
              <a:t>(abstract operations). </a:t>
            </a:r>
            <a:r>
              <a:rPr lang="zh-CN" altLang="en-US"/>
              <a:t>对于单一操作</a:t>
            </a:r>
            <a:r>
              <a:rPr lang="en-US" altLang="zh-CN"/>
              <a:t>(</a:t>
            </a:r>
            <a:r>
              <a:rPr lang="zh-CN" altLang="en-US"/>
              <a:t>如加法</a:t>
            </a:r>
            <a:r>
              <a:rPr lang="en-US" altLang="zh-CN"/>
              <a:t>)</a:t>
            </a:r>
            <a:r>
              <a:rPr lang="zh-CN" altLang="en-US"/>
              <a:t>的算法</a:t>
            </a:r>
            <a:r>
              <a:rPr lang="en-US" altLang="zh-CN"/>
              <a:t>, </a:t>
            </a:r>
            <a:r>
              <a:rPr lang="zh-CN" altLang="en-US"/>
              <a:t>运行时间 </a:t>
            </a:r>
            <a:r>
              <a:rPr lang="en-US" altLang="zh-CN"/>
              <a:t>= </a:t>
            </a:r>
            <a:r>
              <a:rPr lang="zh-CN" altLang="en-US"/>
              <a:t>操作时间 * 操作次数 </a:t>
            </a:r>
            <a:r>
              <a:rPr lang="en-US" altLang="zh-CN"/>
              <a:t>(</a:t>
            </a:r>
            <a:r>
              <a:rPr lang="zh-CN" altLang="en-US"/>
              <a:t>不考虑</a:t>
            </a:r>
            <a:r>
              <a:rPr lang="en-US" altLang="zh-CN"/>
              <a:t>cache</a:t>
            </a:r>
            <a:r>
              <a:rPr lang="zh-CN" altLang="en-US"/>
              <a:t>等体系结构方面的影响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操作时间取决于计算机</a:t>
            </a:r>
          </a:p>
          <a:p>
            <a:pPr lvl="1"/>
            <a:r>
              <a:rPr lang="zh-CN" altLang="en-US"/>
              <a:t>操作次数取决于算法</a:t>
            </a:r>
          </a:p>
          <a:p>
            <a:r>
              <a:rPr lang="zh-CN" altLang="en-US"/>
              <a:t>算法分析</a:t>
            </a:r>
            <a:r>
              <a:rPr lang="en-US" altLang="zh-CN"/>
              <a:t>: </a:t>
            </a:r>
            <a:r>
              <a:rPr lang="zh-CN" altLang="en-US"/>
              <a:t>只考虑算法特性</a:t>
            </a:r>
            <a:r>
              <a:rPr lang="en-US" altLang="zh-CN"/>
              <a:t>, </a:t>
            </a:r>
            <a:r>
              <a:rPr lang="zh-CN" altLang="en-US"/>
              <a:t>因此只考虑操作次数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操作数函数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在很多情况下</a:t>
            </a:r>
            <a:r>
              <a:rPr lang="en-US" altLang="zh-CN"/>
              <a:t>, </a:t>
            </a:r>
            <a:r>
              <a:rPr lang="zh-CN" altLang="en-US"/>
              <a:t>基本操作数可以写成</a:t>
            </a:r>
            <a:r>
              <a:rPr lang="en-US" altLang="zh-CN"/>
              <a:t>N</a:t>
            </a:r>
            <a:r>
              <a:rPr lang="zh-CN" altLang="en-US"/>
              <a:t>的函数</a:t>
            </a:r>
            <a:r>
              <a:rPr lang="en-US" altLang="zh-CN"/>
              <a:t>f(N), </a:t>
            </a:r>
            <a:r>
              <a:rPr lang="zh-CN" altLang="en-US"/>
              <a:t>其中</a:t>
            </a:r>
            <a:r>
              <a:rPr lang="en-US" altLang="zh-CN"/>
              <a:t>N</a:t>
            </a:r>
            <a:r>
              <a:rPr lang="zh-CN" altLang="en-US"/>
              <a:t>代表主要参数</a:t>
            </a:r>
          </a:p>
          <a:p>
            <a:r>
              <a:rPr lang="zh-CN" altLang="en-US"/>
              <a:t>例如</a:t>
            </a:r>
            <a:r>
              <a:rPr lang="en-US" altLang="zh-CN"/>
              <a:t>, </a:t>
            </a:r>
            <a:r>
              <a:rPr lang="zh-CN" altLang="en-US"/>
              <a:t>给</a:t>
            </a:r>
            <a:r>
              <a:rPr lang="en-US" altLang="zh-CN"/>
              <a:t>N</a:t>
            </a:r>
            <a:r>
              <a:rPr lang="zh-CN" altLang="en-US"/>
              <a:t>个数排序的问题</a:t>
            </a:r>
            <a:r>
              <a:rPr lang="en-US" altLang="zh-CN"/>
              <a:t>, N</a:t>
            </a:r>
            <a:r>
              <a:rPr lang="zh-CN" altLang="en-US"/>
              <a:t>就是主要参数</a:t>
            </a:r>
            <a:r>
              <a:rPr lang="en-US" altLang="zh-CN"/>
              <a:t>, </a:t>
            </a:r>
            <a:r>
              <a:rPr lang="zh-CN" altLang="en-US"/>
              <a:t>它最明显的决定了问题的复杂程度</a:t>
            </a:r>
            <a:r>
              <a:rPr lang="en-US" altLang="zh-CN"/>
              <a:t>, </a:t>
            </a:r>
            <a:r>
              <a:rPr lang="zh-CN" altLang="en-US"/>
              <a:t>也影响着算法效率</a:t>
            </a:r>
          </a:p>
          <a:p>
            <a:r>
              <a:rPr lang="zh-CN" altLang="en-US"/>
              <a:t>存在多个主参数的情况类似定义</a:t>
            </a:r>
            <a:r>
              <a:rPr lang="en-US" altLang="zh-CN"/>
              <a:t>, </a:t>
            </a:r>
            <a:r>
              <a:rPr lang="zh-CN" altLang="en-US"/>
              <a:t>本节暂不考虑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比较两个算法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Times New Roman" pitchFamily="18" charset="0"/>
              </a:rPr>
              <a:t>假设有两个算法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算法一执行了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baseline="30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次基本操作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算法二执行了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baseline="30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/2</a:t>
            </a:r>
            <a:r>
              <a:rPr lang="zh-CN" altLang="en-US">
                <a:latin typeface="Times New Roman" pitchFamily="18" charset="0"/>
              </a:rPr>
              <a:t>次基本操作</a:t>
            </a:r>
          </a:p>
          <a:p>
            <a:r>
              <a:rPr lang="zh-CN" altLang="en-US">
                <a:latin typeface="Times New Roman" pitchFamily="18" charset="0"/>
              </a:rPr>
              <a:t>那个算法好呢？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绝对操作数算法二好，因为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 &lt;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增长情况呢？</a:t>
            </a:r>
          </a:p>
          <a:p>
            <a:pPr lvl="2"/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扩大</a:t>
            </a:r>
            <a:r>
              <a:rPr lang="en-US" altLang="zh-CN">
                <a:latin typeface="Times New Roman" pitchFamily="18" charset="0"/>
              </a:rPr>
              <a:t>10</a:t>
            </a:r>
            <a:r>
              <a:rPr lang="zh-CN" altLang="en-US">
                <a:latin typeface="Times New Roman" pitchFamily="18" charset="0"/>
              </a:rPr>
              <a:t>倍，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扩大</a:t>
            </a:r>
            <a:r>
              <a:rPr lang="en-US" altLang="zh-CN">
                <a:latin typeface="Times New Roman" pitchFamily="18" charset="0"/>
              </a:rPr>
              <a:t>100</a:t>
            </a:r>
            <a:r>
              <a:rPr lang="zh-CN" altLang="en-US">
                <a:latin typeface="Times New Roman" pitchFamily="18" charset="0"/>
              </a:rPr>
              <a:t>倍，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也扩大</a:t>
            </a:r>
            <a:r>
              <a:rPr lang="en-US" altLang="zh-CN">
                <a:latin typeface="Times New Roman" pitchFamily="18" charset="0"/>
              </a:rPr>
              <a:t>100</a:t>
            </a:r>
            <a:r>
              <a:rPr lang="zh-CN" altLang="en-US">
                <a:latin typeface="Times New Roman" pitchFamily="18" charset="0"/>
              </a:rPr>
              <a:t>倍</a:t>
            </a:r>
          </a:p>
          <a:p>
            <a:pPr lvl="2"/>
            <a:r>
              <a:rPr lang="zh-CN" altLang="en-US">
                <a:latin typeface="Times New Roman" pitchFamily="18" charset="0"/>
              </a:rPr>
              <a:t>两个算法的增长情况一样！</a:t>
            </a:r>
          </a:p>
          <a:p>
            <a:pPr lvl="2"/>
            <a:r>
              <a:rPr lang="zh-CN" altLang="en-US">
                <a:latin typeface="Times New Roman" pitchFamily="18" charset="0"/>
              </a:rPr>
              <a:t>我们说</a:t>
            </a:r>
            <a:r>
              <a:rPr lang="en-US" altLang="zh-CN">
                <a:latin typeface="Times New Roman" pitchFamily="18" charset="0"/>
              </a:rPr>
              <a:t>: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渐进时间复杂度</a:t>
            </a:r>
            <a:r>
              <a:rPr lang="zh-CN" altLang="en-US">
                <a:latin typeface="Times New Roman" pitchFamily="18" charset="0"/>
              </a:rPr>
              <a:t>一样！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渐进时间复杂度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baseline="30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g(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baseline="30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/2</a:t>
            </a:r>
          </a:p>
          <a:p>
            <a:pPr lvl="1">
              <a:lnSpc>
                <a:spcPct val="90000"/>
              </a:lnSpc>
            </a:pPr>
            <a:r>
              <a:rPr lang="zh-CN" altLang="en-US" sz="2900">
                <a:latin typeface="Times New Roman" pitchFamily="18" charset="0"/>
              </a:rPr>
              <a:t>结论</a:t>
            </a:r>
            <a:r>
              <a:rPr lang="en-US" altLang="zh-CN" sz="2900">
                <a:latin typeface="Times New Roman" pitchFamily="18" charset="0"/>
              </a:rPr>
              <a:t>: </a:t>
            </a:r>
            <a:r>
              <a:rPr lang="zh-CN" altLang="en-US" sz="2900">
                <a:latin typeface="Times New Roman" pitchFamily="18" charset="0"/>
              </a:rPr>
              <a:t>增长情况一样</a:t>
            </a:r>
          </a:p>
          <a:p>
            <a:pPr lvl="1">
              <a:lnSpc>
                <a:spcPct val="90000"/>
              </a:lnSpc>
            </a:pPr>
            <a:r>
              <a:rPr lang="zh-CN" altLang="en-US" sz="2900">
                <a:latin typeface="Times New Roman" pitchFamily="18" charset="0"/>
              </a:rPr>
              <a:t>问题</a:t>
            </a:r>
            <a:r>
              <a:rPr lang="en-US" altLang="zh-CN" sz="2900">
                <a:latin typeface="Times New Roman" pitchFamily="18" charset="0"/>
              </a:rPr>
              <a:t>: </a:t>
            </a:r>
            <a:r>
              <a:rPr lang="zh-CN" altLang="en-US" sz="2900">
                <a:latin typeface="Times New Roman" pitchFamily="18" charset="0"/>
              </a:rPr>
              <a:t>如何表示“增长情况”？</a:t>
            </a:r>
          </a:p>
          <a:p>
            <a:pPr lvl="1">
              <a:lnSpc>
                <a:spcPct val="90000"/>
              </a:lnSpc>
            </a:pPr>
            <a:r>
              <a:rPr lang="zh-CN" altLang="en-US" sz="2900">
                <a:latin typeface="Times New Roman" pitchFamily="18" charset="0"/>
              </a:rPr>
              <a:t>方法</a:t>
            </a:r>
            <a:r>
              <a:rPr lang="en-US" altLang="zh-CN" sz="2900">
                <a:latin typeface="Times New Roman" pitchFamily="18" charset="0"/>
              </a:rPr>
              <a:t>: </a:t>
            </a:r>
            <a:r>
              <a:rPr lang="zh-CN" altLang="en-US" sz="2900">
                <a:latin typeface="Times New Roman" pitchFamily="18" charset="0"/>
              </a:rPr>
              <a:t>把</a:t>
            </a:r>
            <a:r>
              <a:rPr lang="en-US" altLang="zh-CN" sz="2900" i="1">
                <a:latin typeface="Times New Roman" pitchFamily="18" charset="0"/>
              </a:rPr>
              <a:t>f</a:t>
            </a:r>
            <a:r>
              <a:rPr lang="en-US" altLang="zh-CN" sz="2900">
                <a:latin typeface="Times New Roman" pitchFamily="18" charset="0"/>
              </a:rPr>
              <a:t>(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)</a:t>
            </a:r>
            <a:r>
              <a:rPr lang="zh-CN" altLang="en-US" sz="2900">
                <a:latin typeface="Times New Roman" pitchFamily="18" charset="0"/>
              </a:rPr>
              <a:t>和</a:t>
            </a:r>
            <a:r>
              <a:rPr lang="en-US" altLang="zh-CN" sz="2900" i="1">
                <a:latin typeface="Times New Roman" pitchFamily="18" charset="0"/>
              </a:rPr>
              <a:t>g</a:t>
            </a:r>
            <a:r>
              <a:rPr lang="en-US" altLang="zh-CN" sz="2900">
                <a:latin typeface="Times New Roman" pitchFamily="18" charset="0"/>
              </a:rPr>
              <a:t>(</a:t>
            </a:r>
            <a:r>
              <a:rPr lang="en-US" altLang="zh-CN" sz="2900" i="1">
                <a:latin typeface="Times New Roman" pitchFamily="18" charset="0"/>
              </a:rPr>
              <a:t>n</a:t>
            </a:r>
            <a:r>
              <a:rPr lang="en-US" altLang="zh-CN" sz="2900">
                <a:latin typeface="Times New Roman" pitchFamily="18" charset="0"/>
              </a:rPr>
              <a:t>)</a:t>
            </a:r>
            <a:r>
              <a:rPr lang="zh-CN" altLang="en-US" sz="2900">
                <a:latin typeface="Times New Roman" pitchFamily="18" charset="0"/>
              </a:rPr>
              <a:t>变成“渐进”形式，然后直接比较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如何变成“渐进”形式？</a:t>
            </a:r>
            <a:r>
              <a:rPr lang="zh-CN" altLang="en-US" sz="3300">
                <a:latin typeface="Times New Roman" pitchFamily="18" charset="0"/>
              </a:rPr>
              <a:t>只保留最“大”项</a:t>
            </a:r>
            <a:r>
              <a:rPr lang="en-US" altLang="zh-CN" sz="3300">
                <a:latin typeface="Times New Roman" pitchFamily="18" charset="0"/>
              </a:rPr>
              <a:t>, </a:t>
            </a:r>
            <a:r>
              <a:rPr lang="zh-CN" altLang="en-US" sz="3300">
                <a:latin typeface="Times New Roman" pitchFamily="18" charset="0"/>
              </a:rPr>
              <a:t>忽略系数</a:t>
            </a:r>
            <a:r>
              <a:rPr lang="en-US" altLang="zh-CN" sz="3300">
                <a:latin typeface="Times New Roman" pitchFamily="18" charset="0"/>
              </a:rPr>
              <a:t>, </a:t>
            </a:r>
            <a:r>
              <a:rPr lang="zh-CN" altLang="en-US" sz="3300">
                <a:latin typeface="Times New Roman" pitchFamily="18" charset="0"/>
              </a:rPr>
              <a:t>符合前面介绍的原则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：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4</a:t>
            </a:r>
            <a:r>
              <a:rPr lang="en-US" altLang="zh-CN">
                <a:latin typeface="Times New Roman" pitchFamily="18" charset="0"/>
              </a:rPr>
              <a:t>+8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+2 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zh-CN" i="1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4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sym typeface="Wingdings" pitchFamily="2" charset="2"/>
              </a:rPr>
              <a:t>例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>
                <a:latin typeface="Times New Roman" pitchFamily="18" charset="0"/>
                <a:sym typeface="Wingdings" pitchFamily="2" charset="2"/>
              </a:rPr>
              <a:t>：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zh-CN" i="1" baseline="30000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+1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altLang="zh-CN" i="1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100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+5  2</a:t>
            </a:r>
            <a:r>
              <a:rPr lang="en-US" altLang="zh-CN" i="1" baseline="30000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   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(</a:t>
            </a:r>
            <a:r>
              <a:rPr lang="zh-CN" altLang="en-US">
                <a:latin typeface="Times New Roman" pitchFamily="18" charset="0"/>
                <a:sym typeface="Wingdings" pitchFamily="2" charset="2"/>
              </a:rPr>
              <a:t>为什么</a:t>
            </a:r>
            <a:r>
              <a:rPr lang="en-US" altLang="zh-CN" i="1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+1</a:t>
            </a:r>
            <a:r>
              <a:rPr lang="zh-CN" altLang="en-US">
                <a:latin typeface="Times New Roman" pitchFamily="18" charset="0"/>
                <a:sym typeface="Wingdings" pitchFamily="2" charset="2"/>
              </a:rPr>
              <a:t>变成了</a:t>
            </a:r>
            <a:r>
              <a:rPr lang="en-US" altLang="zh-CN" i="1">
                <a:latin typeface="Times New Roman" pitchFamily="18" charset="0"/>
                <a:sym typeface="Wingdings" pitchFamily="2" charset="2"/>
              </a:rPr>
              <a:t>n</a:t>
            </a:r>
            <a:r>
              <a:rPr lang="zh-CN" altLang="en-US">
                <a:latin typeface="Times New Roman" pitchFamily="18" charset="0"/>
                <a:sym typeface="Wingdings" pitchFamily="2" charset="2"/>
              </a:rPr>
              <a:t>？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常见的函数增长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f(N)</a:t>
            </a:r>
            <a:r>
              <a:rPr lang="zh-CN" altLang="en-US" sz="2800"/>
              <a:t>的渐进形式往往是以下某个函数</a:t>
            </a:r>
          </a:p>
          <a:p>
            <a:pPr lvl="1"/>
            <a:r>
              <a:rPr lang="en-US" altLang="zh-CN" sz="2400"/>
              <a:t>1(</a:t>
            </a:r>
            <a:r>
              <a:rPr lang="zh-CN" altLang="en-US" sz="2400"/>
              <a:t>常数</a:t>
            </a:r>
            <a:r>
              <a:rPr lang="en-US" altLang="zh-CN" sz="2400"/>
              <a:t>, constant): </a:t>
            </a:r>
            <a:r>
              <a:rPr lang="zh-CN" altLang="en-US" sz="2400"/>
              <a:t>和</a:t>
            </a:r>
            <a:r>
              <a:rPr lang="en-US" altLang="zh-CN" sz="2400"/>
              <a:t>N</a:t>
            </a:r>
            <a:r>
              <a:rPr lang="zh-CN" altLang="en-US" sz="2400"/>
              <a:t>无关</a:t>
            </a:r>
            <a:r>
              <a:rPr lang="en-US" altLang="zh-CN" sz="2400"/>
              <a:t>, N</a:t>
            </a:r>
            <a:r>
              <a:rPr lang="zh-CN" altLang="en-US" sz="2400"/>
              <a:t>多大运行时间都一样</a:t>
            </a:r>
          </a:p>
          <a:p>
            <a:pPr lvl="1"/>
            <a:r>
              <a:rPr lang="en-US" altLang="zh-CN" sz="2400"/>
              <a:t>logN(</a:t>
            </a:r>
            <a:r>
              <a:rPr lang="zh-CN" altLang="en-US" sz="2400"/>
              <a:t>对数</a:t>
            </a:r>
            <a:r>
              <a:rPr lang="en-US" altLang="zh-CN" sz="2400"/>
              <a:t>, logarithmic): </a:t>
            </a:r>
            <a:r>
              <a:rPr lang="zh-CN" altLang="en-US" sz="2400"/>
              <a:t>这是个增长缓慢的函数</a:t>
            </a:r>
            <a:r>
              <a:rPr lang="en-US" altLang="zh-CN" sz="2400"/>
              <a:t>. </a:t>
            </a:r>
            <a:r>
              <a:rPr lang="zh-CN" altLang="en-US" sz="2400"/>
              <a:t>若底为</a:t>
            </a:r>
            <a:r>
              <a:rPr lang="en-US" altLang="zh-CN" sz="2400"/>
              <a:t>2, </a:t>
            </a:r>
            <a:r>
              <a:rPr lang="zh-CN" altLang="en-US" sz="2400"/>
              <a:t>则</a:t>
            </a:r>
            <a:r>
              <a:rPr lang="en-US" altLang="zh-CN" sz="2400"/>
              <a:t>log1000000</a:t>
            </a:r>
            <a:r>
              <a:rPr lang="zh-CN" altLang="en-US" sz="2400"/>
              <a:t>约为</a:t>
            </a:r>
            <a:r>
              <a:rPr lang="en-US" altLang="zh-CN" sz="2400"/>
              <a:t>20</a:t>
            </a:r>
          </a:p>
          <a:p>
            <a:pPr lvl="1"/>
            <a:r>
              <a:rPr lang="en-US" altLang="zh-CN" sz="2400"/>
              <a:t>N(</a:t>
            </a:r>
            <a:r>
              <a:rPr lang="zh-CN" altLang="en-US" sz="2400"/>
              <a:t>线性</a:t>
            </a:r>
            <a:r>
              <a:rPr lang="en-US" altLang="zh-CN" sz="2400"/>
              <a:t>, linear): </a:t>
            </a:r>
            <a:r>
              <a:rPr lang="zh-CN" altLang="en-US" sz="2400"/>
              <a:t>对于必须处理</a:t>
            </a:r>
            <a:r>
              <a:rPr lang="en-US" altLang="zh-CN" sz="2400"/>
              <a:t>N</a:t>
            </a:r>
            <a:r>
              <a:rPr lang="zh-CN" altLang="en-US" sz="2400"/>
              <a:t>个输入数据</a:t>
            </a:r>
            <a:r>
              <a:rPr lang="en-US" altLang="zh-CN" sz="2400"/>
              <a:t>, </a:t>
            </a:r>
            <a:r>
              <a:rPr lang="zh-CN" altLang="en-US" sz="2400"/>
              <a:t>或者得到</a:t>
            </a:r>
            <a:r>
              <a:rPr lang="en-US" altLang="zh-CN" sz="2400"/>
              <a:t>N</a:t>
            </a:r>
            <a:r>
              <a:rPr lang="zh-CN" altLang="en-US" sz="2400"/>
              <a:t>个输出数据的问题</a:t>
            </a:r>
            <a:r>
              <a:rPr lang="en-US" altLang="zh-CN" sz="2400"/>
              <a:t>, </a:t>
            </a:r>
            <a:r>
              <a:rPr lang="zh-CN" altLang="en-US" sz="2400"/>
              <a:t>算法</a:t>
            </a:r>
            <a:r>
              <a:rPr lang="en-US" altLang="zh-CN" sz="2400"/>
              <a:t>(</a:t>
            </a:r>
            <a:r>
              <a:rPr lang="zh-CN" altLang="en-US" sz="2400"/>
              <a:t>在渐进意义下</a:t>
            </a:r>
            <a:r>
              <a:rPr lang="en-US" altLang="zh-CN" sz="2400"/>
              <a:t>)</a:t>
            </a:r>
            <a:r>
              <a:rPr lang="zh-CN" altLang="en-US" sz="2400"/>
              <a:t>是最优的</a:t>
            </a:r>
            <a:r>
              <a:rPr lang="en-US" altLang="zh-CN" sz="2400"/>
              <a:t>.</a:t>
            </a:r>
          </a:p>
          <a:p>
            <a:pPr lvl="1"/>
            <a:r>
              <a:rPr lang="en-US" altLang="zh-CN" sz="2400"/>
              <a:t>N</a:t>
            </a:r>
            <a:r>
              <a:rPr lang="en-US" altLang="zh-CN" sz="2400" baseline="30000"/>
              <a:t>2</a:t>
            </a:r>
            <a:r>
              <a:rPr lang="en-US" altLang="zh-CN" sz="2400"/>
              <a:t>(</a:t>
            </a:r>
            <a:r>
              <a:rPr lang="zh-CN" altLang="en-US" sz="2400"/>
              <a:t>平方</a:t>
            </a:r>
            <a:r>
              <a:rPr lang="en-US" altLang="zh-CN" sz="2400"/>
              <a:t>, quadratic): </a:t>
            </a:r>
            <a:r>
              <a:rPr lang="zh-CN" altLang="en-US" sz="2400"/>
              <a:t>若</a:t>
            </a:r>
            <a:r>
              <a:rPr lang="en-US" altLang="zh-CN" sz="2400"/>
              <a:t>N</a:t>
            </a:r>
            <a:r>
              <a:rPr lang="zh-CN" altLang="en-US" sz="2400"/>
              <a:t>加倍</a:t>
            </a:r>
            <a:r>
              <a:rPr lang="en-US" altLang="zh-CN" sz="2400"/>
              <a:t>, </a:t>
            </a:r>
            <a:r>
              <a:rPr lang="zh-CN" altLang="en-US" sz="2400"/>
              <a:t>函数值变为四倍</a:t>
            </a:r>
          </a:p>
          <a:p>
            <a:pPr lvl="1"/>
            <a:r>
              <a:rPr lang="en-US" altLang="zh-CN" sz="2400"/>
              <a:t>2</a:t>
            </a:r>
            <a:r>
              <a:rPr lang="en-US" altLang="zh-CN" sz="2400" baseline="30000"/>
              <a:t>N</a:t>
            </a:r>
            <a:r>
              <a:rPr lang="en-US" altLang="zh-CN" sz="2400"/>
              <a:t>(</a:t>
            </a:r>
            <a:r>
              <a:rPr lang="zh-CN" altLang="en-US" sz="2400"/>
              <a:t>指数级</a:t>
            </a:r>
            <a:r>
              <a:rPr lang="en-US" altLang="zh-CN" sz="2400"/>
              <a:t>, exponential): N</a:t>
            </a:r>
            <a:r>
              <a:rPr lang="zh-CN" altLang="en-US" sz="2400"/>
              <a:t>很小时</a:t>
            </a:r>
            <a:r>
              <a:rPr lang="en-US" altLang="zh-CN" sz="2400"/>
              <a:t>2</a:t>
            </a:r>
            <a:r>
              <a:rPr lang="en-US" altLang="zh-CN" sz="2400" baseline="30000"/>
              <a:t>N</a:t>
            </a:r>
            <a:r>
              <a:rPr lang="zh-CN" altLang="en-US" sz="2400"/>
              <a:t>已经很大了</a:t>
            </a:r>
          </a:p>
          <a:p>
            <a:r>
              <a:rPr lang="zh-CN" altLang="en-US" sz="2800"/>
              <a:t>多项式算法</a:t>
            </a:r>
            <a:r>
              <a:rPr lang="en-US" altLang="zh-CN" sz="2800"/>
              <a:t>N</a:t>
            </a:r>
            <a:r>
              <a:rPr lang="en-US" altLang="zh-CN" sz="2800" baseline="30000"/>
              <a:t>a</a:t>
            </a:r>
            <a:r>
              <a:rPr lang="en-US" altLang="zh-CN" sz="2800"/>
              <a:t>: </a:t>
            </a:r>
            <a:r>
              <a:rPr lang="zh-CN" altLang="en-US" sz="2800"/>
              <a:t>有效算法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函数增长和运行时间</a:t>
            </a:r>
          </a:p>
        </p:txBody>
      </p:sp>
      <p:pic>
        <p:nvPicPr>
          <p:cNvPr id="613379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628775"/>
            <a:ext cx="8135937" cy="2052638"/>
          </a:xfrm>
          <a:noFill/>
          <a:ln/>
        </p:spPr>
      </p:pic>
      <p:pic>
        <p:nvPicPr>
          <p:cNvPr id="613380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68538" y="4503738"/>
            <a:ext cx="6443662" cy="1012825"/>
          </a:xfrm>
          <a:noFill/>
          <a:ln/>
        </p:spPr>
      </p:pic>
      <p:pic>
        <p:nvPicPr>
          <p:cNvPr id="613381" name="Picture 5"/>
          <p:cNvPicPr>
            <a:picLocks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54013" y="3933825"/>
            <a:ext cx="1554162" cy="2159000"/>
          </a:xfrm>
          <a:noFill/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对数函数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824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>
                <a:latin typeface="Times New Roman" pitchFamily="18" charset="0"/>
              </a:rPr>
              <a:t>若</a:t>
            </a:r>
            <a:r>
              <a:rPr lang="en-US" altLang="zh-CN" sz="3600" i="1">
                <a:latin typeface="Times New Roman" pitchFamily="18" charset="0"/>
              </a:rPr>
              <a:t>b</a:t>
            </a:r>
            <a:r>
              <a:rPr lang="en-US" altLang="zh-CN" sz="3500" i="1" baseline="30000">
                <a:latin typeface="Times New Roman" pitchFamily="18" charset="0"/>
              </a:rPr>
              <a:t>L</a:t>
            </a:r>
            <a:r>
              <a:rPr lang="en-US" altLang="zh-CN" sz="3500">
                <a:latin typeface="Times New Roman" pitchFamily="18" charset="0"/>
              </a:rPr>
              <a:t>=</a:t>
            </a:r>
            <a:r>
              <a:rPr lang="en-US" altLang="zh-CN" sz="3500" i="1">
                <a:latin typeface="Times New Roman" pitchFamily="18" charset="0"/>
              </a:rPr>
              <a:t>n, </a:t>
            </a:r>
            <a:r>
              <a:rPr lang="zh-CN" altLang="en-US" sz="3600">
                <a:latin typeface="Times New Roman" pitchFamily="18" charset="0"/>
              </a:rPr>
              <a:t>记</a:t>
            </a:r>
            <a:r>
              <a:rPr lang="en-US" altLang="zh-CN" sz="3500" i="1">
                <a:latin typeface="Times New Roman" pitchFamily="18" charset="0"/>
              </a:rPr>
              <a:t>L</a:t>
            </a:r>
            <a:r>
              <a:rPr lang="en-US" altLang="zh-CN" sz="3500">
                <a:latin typeface="Times New Roman" pitchFamily="18" charset="0"/>
              </a:rPr>
              <a:t> = log</a:t>
            </a:r>
            <a:r>
              <a:rPr lang="en-US" altLang="zh-CN" sz="3500" i="1" baseline="-25000">
                <a:latin typeface="Times New Roman" pitchFamily="18" charset="0"/>
              </a:rPr>
              <a:t>b</a:t>
            </a:r>
            <a:r>
              <a:rPr lang="en-US" altLang="zh-CN" sz="3500" i="1">
                <a:latin typeface="Times New Roman" pitchFamily="18" charset="0"/>
              </a:rPr>
              <a:t>n</a:t>
            </a:r>
            <a:r>
              <a:rPr lang="zh-CN" altLang="en-US" sz="3500">
                <a:latin typeface="Times New Roman" pitchFamily="18" charset="0"/>
              </a:rPr>
              <a:t>，称</a:t>
            </a:r>
            <a:r>
              <a:rPr lang="en-US" altLang="zh-CN" sz="3500" i="1">
                <a:latin typeface="Times New Roman" pitchFamily="18" charset="0"/>
              </a:rPr>
              <a:t>L</a:t>
            </a:r>
            <a:r>
              <a:rPr lang="zh-CN" altLang="en-US" sz="3500">
                <a:latin typeface="Times New Roman" pitchFamily="18" charset="0"/>
              </a:rPr>
              <a:t>为以</a:t>
            </a:r>
            <a:r>
              <a:rPr lang="en-US" altLang="zh-CN" sz="3500" i="1">
                <a:latin typeface="Times New Roman" pitchFamily="18" charset="0"/>
              </a:rPr>
              <a:t>b</a:t>
            </a:r>
            <a:r>
              <a:rPr lang="zh-CN" altLang="en-US" sz="3500">
                <a:latin typeface="Times New Roman" pitchFamily="18" charset="0"/>
              </a:rPr>
              <a:t>为底的</a:t>
            </a:r>
            <a:r>
              <a:rPr lang="en-US" altLang="zh-CN" sz="3500" i="1">
                <a:latin typeface="Times New Roman" pitchFamily="18" charset="0"/>
              </a:rPr>
              <a:t>n</a:t>
            </a:r>
            <a:r>
              <a:rPr lang="zh-CN" altLang="en-US" sz="3500">
                <a:latin typeface="Times New Roman" pitchFamily="18" charset="0"/>
              </a:rPr>
              <a:t>的对数</a:t>
            </a:r>
          </a:p>
          <a:p>
            <a:pPr>
              <a:lnSpc>
                <a:spcPct val="90000"/>
              </a:lnSpc>
            </a:pPr>
            <a:r>
              <a:rPr lang="zh-CN" altLang="en-US" sz="3500">
                <a:latin typeface="Times New Roman" pitchFamily="18" charset="0"/>
              </a:rPr>
              <a:t>对数的公式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log</a:t>
            </a:r>
            <a:r>
              <a:rPr lang="en-US" altLang="zh-CN" i="1" baseline="-25000">
                <a:latin typeface="Times New Roman" pitchFamily="18" charset="0"/>
              </a:rPr>
              <a:t>a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 + log</a:t>
            </a:r>
            <a:r>
              <a:rPr lang="en-US" altLang="zh-CN" i="1" baseline="-25000">
                <a:latin typeface="Times New Roman" pitchFamily="18" charset="0"/>
              </a:rPr>
              <a:t>a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 = log</a:t>
            </a:r>
            <a:r>
              <a:rPr lang="en-US" altLang="zh-CN" i="1" baseline="-25000">
                <a:latin typeface="Times New Roman" pitchFamily="18" charset="0"/>
              </a:rPr>
              <a:t>a</a:t>
            </a:r>
            <a:r>
              <a:rPr lang="en-US" altLang="zh-CN" i="1">
                <a:latin typeface="Times New Roman" pitchFamily="18" charset="0"/>
              </a:rPr>
              <a:t>nm</a:t>
            </a:r>
          </a:p>
          <a:p>
            <a:pPr lvl="1">
              <a:lnSpc>
                <a:spcPct val="90000"/>
              </a:lnSpc>
            </a:pPr>
            <a:r>
              <a:rPr lang="en-US" altLang="zh-CN" i="1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log</a:t>
            </a:r>
            <a:r>
              <a:rPr lang="en-US" altLang="zh-CN" i="1" baseline="-25000">
                <a:latin typeface="Times New Roman" pitchFamily="18" charset="0"/>
              </a:rPr>
              <a:t>a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 = log</a:t>
            </a:r>
            <a:r>
              <a:rPr lang="en-US" altLang="zh-CN" i="1" baseline="-25000">
                <a:latin typeface="Times New Roman" pitchFamily="18" charset="0"/>
              </a:rPr>
              <a:t>a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i="1" baseline="30000">
                <a:latin typeface="Times New Roman" pitchFamily="18" charset="0"/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换底公式： </a:t>
            </a:r>
            <a:r>
              <a:rPr lang="en-US" altLang="zh-CN">
                <a:latin typeface="Times New Roman" pitchFamily="18" charset="0"/>
              </a:rPr>
              <a:t>log</a:t>
            </a:r>
            <a:r>
              <a:rPr lang="en-US" altLang="zh-CN" i="1" baseline="-25000">
                <a:latin typeface="Times New Roman" pitchFamily="18" charset="0"/>
              </a:rPr>
              <a:t>a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/log</a:t>
            </a:r>
            <a:r>
              <a:rPr lang="en-US" altLang="zh-CN" i="1" baseline="-25000">
                <a:latin typeface="Times New Roman" pitchFamily="18" charset="0"/>
              </a:rPr>
              <a:t>b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=log</a:t>
            </a:r>
            <a:r>
              <a:rPr lang="en-US" altLang="zh-CN" i="1" baseline="-25000">
                <a:latin typeface="Times New Roman" pitchFamily="18" charset="0"/>
              </a:rPr>
              <a:t>b</a:t>
            </a:r>
            <a:r>
              <a:rPr lang="en-US" altLang="zh-CN" i="1">
                <a:latin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zh-CN" altLang="en-US" sz="3500">
                <a:latin typeface="Times New Roman" pitchFamily="18" charset="0"/>
              </a:rPr>
              <a:t>对数是一种增长很慢的函数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log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1000 </a:t>
            </a:r>
            <a:r>
              <a:rPr lang="zh-CN" altLang="en-US">
                <a:latin typeface="Times New Roman" pitchFamily="18" charset="0"/>
              </a:rPr>
              <a:t>约为 </a:t>
            </a:r>
            <a:r>
              <a:rPr lang="en-US" altLang="zh-CN">
                <a:latin typeface="Times New Roman" pitchFamily="18" charset="0"/>
              </a:rPr>
              <a:t>10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log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1000000 </a:t>
            </a:r>
            <a:r>
              <a:rPr lang="zh-CN" altLang="en-US">
                <a:latin typeface="Times New Roman" pitchFamily="18" charset="0"/>
              </a:rPr>
              <a:t>约为</a:t>
            </a:r>
            <a:r>
              <a:rPr lang="en-US" altLang="zh-CN">
                <a:latin typeface="Times New Roman" pitchFamily="18" charset="0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对数函数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由于算法分析忽略常数，通常</a:t>
            </a:r>
            <a:r>
              <a:rPr lang="en-US" altLang="zh-CN"/>
              <a:t>logN</a:t>
            </a:r>
            <a:r>
              <a:rPr lang="zh-CN" altLang="en-US"/>
              <a:t>不指定底</a:t>
            </a:r>
            <a:r>
              <a:rPr lang="en-US" altLang="zh-CN"/>
              <a:t>, </a:t>
            </a:r>
            <a:r>
              <a:rPr lang="zh-CN" altLang="en-US"/>
              <a:t>默认情况为</a:t>
            </a:r>
            <a:r>
              <a:rPr lang="en-US" altLang="zh-CN"/>
              <a:t>2, </a:t>
            </a:r>
            <a:r>
              <a:rPr lang="zh-CN" altLang="en-US"/>
              <a:t>记为</a:t>
            </a:r>
            <a:r>
              <a:rPr lang="en-US" altLang="zh-CN"/>
              <a:t>lgN, </a:t>
            </a:r>
            <a:r>
              <a:rPr lang="zh-CN" altLang="en-US"/>
              <a:t>若底为自然对数</a:t>
            </a:r>
            <a:r>
              <a:rPr lang="en-US" altLang="zh-CN"/>
              <a:t>e(=2.71828), </a:t>
            </a:r>
            <a:r>
              <a:rPr lang="zh-CN" altLang="en-US"/>
              <a:t>记为</a:t>
            </a:r>
            <a:r>
              <a:rPr lang="en-US" altLang="zh-CN"/>
              <a:t>lnN</a:t>
            </a:r>
          </a:p>
          <a:p>
            <a:r>
              <a:rPr lang="en-US" altLang="zh-CN"/>
              <a:t>lgN</a:t>
            </a:r>
            <a:r>
              <a:rPr lang="zh-CN" altLang="en-US"/>
              <a:t>为</a:t>
            </a:r>
            <a:r>
              <a:rPr lang="en-US" altLang="zh-CN"/>
              <a:t>N</a:t>
            </a:r>
            <a:r>
              <a:rPr lang="zh-CN" altLang="en-US"/>
              <a:t>二进制表示中的位数</a:t>
            </a:r>
            <a:r>
              <a:rPr lang="en-US" altLang="zh-CN"/>
              <a:t>,lg10=3.322</a:t>
            </a:r>
          </a:p>
          <a:p>
            <a:r>
              <a:rPr lang="zh-CN" altLang="en-US"/>
              <a:t>有时也取对数的对数 </a:t>
            </a:r>
            <a:r>
              <a:rPr lang="en-US" altLang="zh-CN"/>
              <a:t>loglogN. </a:t>
            </a:r>
            <a:r>
              <a:rPr lang="zh-CN" altLang="en-US"/>
              <a:t>由于</a:t>
            </a:r>
            <a:r>
              <a:rPr lang="en-US" altLang="zh-CN"/>
              <a:t>lglg10</a:t>
            </a:r>
            <a:r>
              <a:rPr lang="en-US" altLang="zh-CN" baseline="30000"/>
              <a:t>12</a:t>
            </a:r>
            <a:r>
              <a:rPr lang="en-US" altLang="zh-CN"/>
              <a:t>=lg39.86&lt;5.32, </a:t>
            </a:r>
            <a:r>
              <a:rPr lang="zh-CN" altLang="en-US"/>
              <a:t>所以一般可以把它看作常数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893</Words>
  <Application>Microsoft Office PowerPoint</Application>
  <PresentationFormat>全屏显示(4:3)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Microsoft Word 图片</vt:lpstr>
      <vt:lpstr>算法分析基础</vt:lpstr>
      <vt:lpstr>抽象操作</vt:lpstr>
      <vt:lpstr>操作数函数</vt:lpstr>
      <vt:lpstr>比较两个算法</vt:lpstr>
      <vt:lpstr>渐进时间复杂度</vt:lpstr>
      <vt:lpstr>常见的函数增长</vt:lpstr>
      <vt:lpstr>函数增长和运行时间</vt:lpstr>
      <vt:lpstr>对数函数</vt:lpstr>
      <vt:lpstr>对数函数</vt:lpstr>
      <vt:lpstr>其他常见函数和近似</vt:lpstr>
      <vt:lpstr>复杂度分析不清楚怎么办</vt:lpstr>
      <vt:lpstr>递归式</vt:lpstr>
      <vt:lpstr>递归树分析</vt:lpstr>
      <vt:lpstr>公式四分析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一、算法分析基础</dc:title>
  <dc:creator>tiankong</dc:creator>
  <cp:lastModifiedBy>tiankong</cp:lastModifiedBy>
  <cp:revision>3</cp:revision>
  <dcterms:created xsi:type="dcterms:W3CDTF">2012-10-31T14:29:53Z</dcterms:created>
  <dcterms:modified xsi:type="dcterms:W3CDTF">2012-10-31T14:35:26Z</dcterms:modified>
</cp:coreProperties>
</file>