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FBDD332-DB9B-465E-91DA-F50802482A5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D4ECE0F-E832-4439-B4C1-50F113E8476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zh-CN" altLang="en-US" b="1" smtClean="0"/>
              <a:t>串</a:t>
            </a:r>
            <a:r>
              <a:rPr lang="zh-CN" altLang="en-US" b="1" dirty="0"/>
              <a:t>的算法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多余的比较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001000" cy="4876800"/>
          </a:xfrm>
        </p:spPr>
        <p:txBody>
          <a:bodyPr/>
          <a:lstStyle/>
          <a:p>
            <a:r>
              <a:rPr lang="zh-CN" altLang="en-US" sz="2800"/>
              <a:t>经典的模式匹配算法有很多多余比较</a:t>
            </a:r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由于</a:t>
            </a:r>
            <a:r>
              <a:rPr lang="en-US" altLang="zh-CN" sz="2800"/>
              <a:t>ABRA</a:t>
            </a:r>
            <a:r>
              <a:rPr lang="zh-CN" altLang="en-US" sz="2800"/>
              <a:t>已经匹配到了</a:t>
            </a:r>
            <a:r>
              <a:rPr lang="en-US" altLang="zh-CN" sz="2800"/>
              <a:t>, </a:t>
            </a:r>
            <a:r>
              <a:rPr lang="zh-CN" altLang="en-US" sz="2800"/>
              <a:t>肯定下一个起始位置是匹配不到的</a:t>
            </a:r>
            <a:r>
              <a:rPr lang="en-US" altLang="zh-CN" sz="2800"/>
              <a:t>, </a:t>
            </a:r>
            <a:r>
              <a:rPr lang="zh-CN" altLang="en-US" sz="2800"/>
              <a:t>不管母串如何</a:t>
            </a:r>
            <a:r>
              <a:rPr lang="en-US" altLang="zh-CN" sz="2800"/>
              <a:t>! </a:t>
            </a:r>
          </a:p>
          <a:p>
            <a:r>
              <a:rPr lang="zh-CN" altLang="en-US" sz="2800"/>
              <a:t>结论</a:t>
            </a:r>
            <a:r>
              <a:rPr lang="en-US" altLang="zh-CN" sz="2800"/>
              <a:t>: </a:t>
            </a:r>
            <a:r>
              <a:rPr lang="zh-CN" altLang="en-US" sz="2800"/>
              <a:t>母串指针可以保持不回溯</a:t>
            </a:r>
            <a:r>
              <a:rPr lang="en-US" altLang="zh-CN" sz="2800"/>
              <a:t>! (</a:t>
            </a:r>
            <a:r>
              <a:rPr lang="zh-CN" altLang="en-US" sz="2800"/>
              <a:t>回溯匹配的成功与否和母串无关</a:t>
            </a:r>
            <a:r>
              <a:rPr lang="en-US" altLang="zh-CN" sz="2800"/>
              <a:t>, </a:t>
            </a:r>
            <a:r>
              <a:rPr lang="zh-CN" altLang="en-US" sz="2800"/>
              <a:t>只由模板决定</a:t>
            </a:r>
            <a:r>
              <a:rPr lang="en-US" altLang="zh-CN" sz="2800"/>
              <a:t>)</a:t>
            </a:r>
          </a:p>
          <a:p>
            <a:r>
              <a:rPr lang="zh-CN" altLang="en-US" sz="2800"/>
              <a:t>换句话说</a:t>
            </a:r>
            <a:r>
              <a:rPr lang="en-US" altLang="zh-CN" sz="2800"/>
              <a:t>, </a:t>
            </a:r>
            <a:r>
              <a:rPr lang="zh-CN" altLang="en-US" sz="2800" b="1" u="sng"/>
              <a:t>模板</a:t>
            </a:r>
            <a:r>
              <a:rPr lang="en-US" altLang="zh-CN" sz="2800" b="1" u="sng"/>
              <a:t>P</a:t>
            </a:r>
            <a:r>
              <a:rPr lang="zh-CN" altLang="en-US" sz="2800" b="1" u="sng"/>
              <a:t>自身的性质</a:t>
            </a:r>
            <a:r>
              <a:rPr lang="zh-CN" altLang="en-US" sz="2800"/>
              <a:t>决定了</a:t>
            </a:r>
            <a:r>
              <a:rPr lang="en-US" altLang="zh-CN" sz="2800"/>
              <a:t>: </a:t>
            </a:r>
            <a:r>
              <a:rPr lang="zh-CN" altLang="en-US" sz="2800"/>
              <a:t>应该直接把起始位置移动</a:t>
            </a:r>
            <a:r>
              <a:rPr lang="en-US" altLang="zh-CN" sz="2800"/>
              <a:t>3</a:t>
            </a:r>
            <a:r>
              <a:rPr lang="zh-CN" altLang="en-US" sz="2800"/>
              <a:t>位而不是一位</a:t>
            </a:r>
            <a:r>
              <a:rPr lang="en-US" altLang="zh-CN" sz="2800"/>
              <a:t>!</a:t>
            </a:r>
          </a:p>
        </p:txBody>
      </p:sp>
      <p:pic>
        <p:nvPicPr>
          <p:cNvPr id="581639" name="Picture 7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971800" y="1905000"/>
            <a:ext cx="3352800" cy="1654175"/>
          </a:xfrm>
          <a:noFill/>
          <a:ln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有穷自动机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r>
              <a:rPr lang="zh-CN" altLang="en-US" sz="2800"/>
              <a:t>模板</a:t>
            </a:r>
            <a:r>
              <a:rPr lang="en-US" altLang="zh-CN" sz="2800"/>
              <a:t>P</a:t>
            </a:r>
            <a:r>
              <a:rPr lang="zh-CN" altLang="en-US" sz="2800"/>
              <a:t>自身的性质可以用有穷自动机来描述</a:t>
            </a:r>
            <a:r>
              <a:rPr lang="en-US" altLang="zh-CN" sz="2800"/>
              <a:t>, </a:t>
            </a:r>
            <a:r>
              <a:rPr lang="zh-CN" altLang="en-US" sz="2800"/>
              <a:t>用它保证</a:t>
            </a:r>
            <a:r>
              <a:rPr lang="en-US" altLang="zh-CN" sz="2800"/>
              <a:t>T</a:t>
            </a:r>
            <a:r>
              <a:rPr lang="zh-CN" altLang="en-US" sz="2800"/>
              <a:t>指针不回溯</a:t>
            </a:r>
          </a:p>
          <a:p>
            <a:r>
              <a:rPr lang="zh-CN" altLang="en-US" sz="2800"/>
              <a:t>有穷自动机有一个起点”</a:t>
            </a:r>
            <a:r>
              <a:rPr lang="en-US" altLang="zh-CN" sz="2800"/>
              <a:t>$”</a:t>
            </a:r>
            <a:r>
              <a:rPr lang="zh-CN" altLang="en-US" sz="2800"/>
              <a:t>和终点”</a:t>
            </a:r>
            <a:r>
              <a:rPr lang="en-US" altLang="zh-CN" sz="2800"/>
              <a:t>!”</a:t>
            </a:r>
          </a:p>
          <a:p>
            <a:pPr lvl="1"/>
            <a:r>
              <a:rPr lang="zh-CN" altLang="en-US" sz="2400"/>
              <a:t>字符比较成功</a:t>
            </a:r>
            <a:r>
              <a:rPr lang="en-US" altLang="zh-CN" sz="2400"/>
              <a:t>, </a:t>
            </a:r>
            <a:r>
              <a:rPr lang="zh-CN" altLang="en-US" sz="2400"/>
              <a:t>沿粗边走</a:t>
            </a:r>
            <a:r>
              <a:rPr lang="en-US" altLang="zh-CN" sz="2400"/>
              <a:t>(T, P</a:t>
            </a:r>
            <a:r>
              <a:rPr lang="zh-CN" altLang="en-US" sz="2400"/>
              <a:t>指针同时右移一格</a:t>
            </a:r>
            <a:r>
              <a:rPr lang="en-US" altLang="zh-CN" sz="2400"/>
              <a:t>)</a:t>
            </a:r>
          </a:p>
          <a:p>
            <a:pPr lvl="1"/>
            <a:r>
              <a:rPr lang="zh-CN" altLang="en-US" sz="2400"/>
              <a:t>失败</a:t>
            </a:r>
            <a:r>
              <a:rPr lang="en-US" altLang="zh-CN" sz="2400"/>
              <a:t>, </a:t>
            </a:r>
            <a:r>
              <a:rPr lang="zh-CN" altLang="en-US" sz="2400"/>
              <a:t>沿细边走</a:t>
            </a:r>
            <a:r>
              <a:rPr lang="en-US" altLang="zh-CN" sz="2400"/>
              <a:t>(T</a:t>
            </a:r>
            <a:r>
              <a:rPr lang="zh-CN" altLang="en-US" sz="2400"/>
              <a:t>指针不动</a:t>
            </a:r>
            <a:r>
              <a:rPr lang="en-US" altLang="zh-CN" sz="2400"/>
              <a:t>, P</a:t>
            </a:r>
            <a:r>
              <a:rPr lang="zh-CN" altLang="en-US" sz="2400"/>
              <a:t>指针回移</a:t>
            </a:r>
            <a:r>
              <a:rPr lang="en-US" altLang="zh-CN" sz="2400"/>
              <a:t>)</a:t>
            </a:r>
          </a:p>
          <a:p>
            <a:r>
              <a:rPr lang="zh-CN" altLang="en-US" sz="2800"/>
              <a:t>细有向弧</a:t>
            </a:r>
            <a:r>
              <a:rPr lang="en-US" altLang="zh-CN" sz="2800"/>
              <a:t>a</a:t>
            </a:r>
            <a:r>
              <a:rPr lang="en-US" altLang="zh-CN" sz="2800">
                <a:sym typeface="Wingdings" pitchFamily="2" charset="2"/>
              </a:rPr>
              <a:t>b</a:t>
            </a:r>
            <a:r>
              <a:rPr lang="zh-CN" altLang="en-US" sz="2800"/>
              <a:t>表示</a:t>
            </a:r>
            <a:r>
              <a:rPr lang="en-US" altLang="zh-CN" sz="2800"/>
              <a:t>: </a:t>
            </a:r>
            <a:r>
              <a:rPr lang="zh-CN" altLang="en-US" sz="2800"/>
              <a:t>如果比较字符</a:t>
            </a:r>
            <a:r>
              <a:rPr lang="en-US" altLang="zh-CN" sz="2800"/>
              <a:t>a</a:t>
            </a:r>
            <a:r>
              <a:rPr lang="zh-CN" altLang="en-US" sz="2800"/>
              <a:t>时失败</a:t>
            </a:r>
            <a:r>
              <a:rPr lang="en-US" altLang="zh-CN" sz="2800"/>
              <a:t>, </a:t>
            </a:r>
            <a:r>
              <a:rPr lang="zh-CN" altLang="en-US" sz="2800"/>
              <a:t>则转向比较字符</a:t>
            </a:r>
            <a:r>
              <a:rPr lang="en-US" altLang="zh-CN" sz="2800"/>
              <a:t>b(</a:t>
            </a:r>
            <a:r>
              <a:rPr lang="zh-CN" altLang="en-US" sz="2800"/>
              <a:t>因为它前面的字符串肯定是相同的</a:t>
            </a:r>
            <a:r>
              <a:rPr lang="en-US" altLang="zh-CN" sz="2800"/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有穷自动机</a:t>
            </a:r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001000" cy="4525963"/>
          </a:xfrm>
        </p:spPr>
        <p:txBody>
          <a:bodyPr/>
          <a:lstStyle/>
          <a:p>
            <a:r>
              <a:rPr lang="zh-CN" altLang="en-US" sz="2800"/>
              <a:t>最后</a:t>
            </a:r>
            <a:r>
              <a:rPr lang="en-US" altLang="zh-CN" sz="2800"/>
              <a:t>1</a:t>
            </a:r>
            <a:r>
              <a:rPr lang="zh-CN" altLang="en-US" sz="2800"/>
              <a:t>个字符指向第</a:t>
            </a:r>
            <a:r>
              <a:rPr lang="en-US" altLang="zh-CN" sz="2800"/>
              <a:t>4</a:t>
            </a:r>
            <a:r>
              <a:rPr lang="zh-CN" altLang="en-US" sz="2800"/>
              <a:t>个字符</a:t>
            </a:r>
            <a:r>
              <a:rPr lang="en-US" altLang="zh-CN" sz="2800"/>
              <a:t>, </a:t>
            </a:r>
            <a:r>
              <a:rPr lang="zh-CN" altLang="en-US" sz="2800"/>
              <a:t>表示如果比较最后一位时出错，</a:t>
            </a:r>
            <a:r>
              <a:rPr lang="en-US" altLang="zh-CN" sz="2800"/>
              <a:t>P</a:t>
            </a:r>
            <a:r>
              <a:rPr lang="zh-CN" altLang="en-US" sz="2800"/>
              <a:t>指针移回第</a:t>
            </a:r>
            <a:r>
              <a:rPr lang="en-US" altLang="zh-CN" sz="2800"/>
              <a:t>4</a:t>
            </a:r>
            <a:r>
              <a:rPr lang="zh-CN" altLang="en-US" sz="2800"/>
              <a:t>个字符</a:t>
            </a:r>
          </a:p>
          <a:p>
            <a:r>
              <a:rPr lang="zh-CN" altLang="en-US" sz="2800"/>
              <a:t>验证</a:t>
            </a:r>
            <a:r>
              <a:rPr lang="en-US" altLang="zh-CN" sz="2800"/>
              <a:t>: </a:t>
            </a:r>
            <a:r>
              <a:rPr lang="zh-CN" altLang="en-US" sz="2800"/>
              <a:t>匹配到最后一个字符时出错，它前面三个字符肯定是</a:t>
            </a:r>
            <a:r>
              <a:rPr lang="en-US" altLang="zh-CN" sz="2800"/>
              <a:t>ABR, </a:t>
            </a:r>
            <a:r>
              <a:rPr lang="zh-CN" altLang="en-US" sz="2800"/>
              <a:t>因此可以直接看第</a:t>
            </a:r>
            <a:r>
              <a:rPr lang="en-US" altLang="zh-CN" sz="2800"/>
              <a:t>4</a:t>
            </a:r>
            <a:r>
              <a:rPr lang="zh-CN" altLang="en-US" sz="2800"/>
              <a:t>个字符</a:t>
            </a:r>
          </a:p>
        </p:txBody>
      </p:sp>
      <p:pic>
        <p:nvPicPr>
          <p:cNvPr id="586756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76400" y="3321050"/>
            <a:ext cx="6172200" cy="3384550"/>
          </a:xfrm>
          <a:noFill/>
          <a:ln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KMP</a:t>
            </a:r>
            <a:r>
              <a:rPr lang="zh-CN" altLang="en-US"/>
              <a:t>算法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r>
              <a:rPr lang="zh-CN" altLang="en-US" sz="2800"/>
              <a:t>预处理模板</a:t>
            </a:r>
            <a:r>
              <a:rPr lang="en-US" altLang="zh-CN" sz="2800"/>
              <a:t>. </a:t>
            </a:r>
            <a:r>
              <a:rPr lang="zh-CN" altLang="en-US" sz="2800"/>
              <a:t>用</a:t>
            </a:r>
            <a:r>
              <a:rPr lang="en-US" altLang="zh-CN" sz="2800"/>
              <a:t>fail[1…n]</a:t>
            </a:r>
            <a:r>
              <a:rPr lang="zh-CN" altLang="en-US" sz="2800"/>
              <a:t>表示自动机</a:t>
            </a:r>
            <a:r>
              <a:rPr lang="en-US" altLang="zh-CN" sz="2800"/>
              <a:t>. fail[i]</a:t>
            </a:r>
            <a:r>
              <a:rPr lang="zh-CN" altLang="en-US" sz="2800"/>
              <a:t>表示比较第</a:t>
            </a:r>
            <a:r>
              <a:rPr lang="en-US" altLang="zh-CN" sz="2800"/>
              <a:t>i</a:t>
            </a:r>
            <a:r>
              <a:rPr lang="zh-CN" altLang="en-US" sz="2800"/>
              <a:t>个字符失败时</a:t>
            </a:r>
            <a:r>
              <a:rPr lang="en-US" altLang="zh-CN" sz="2800"/>
              <a:t>P</a:t>
            </a:r>
            <a:r>
              <a:rPr lang="zh-CN" altLang="en-US" sz="2800"/>
              <a:t>指针的新位置</a:t>
            </a:r>
          </a:p>
          <a:p>
            <a:r>
              <a:rPr lang="zh-CN" altLang="en-US" sz="2800"/>
              <a:t>主算法如下</a:t>
            </a:r>
            <a:r>
              <a:rPr lang="en-US" altLang="zh-CN" sz="2800"/>
              <a:t>(i</a:t>
            </a:r>
            <a:r>
              <a:rPr lang="zh-CN" altLang="en-US" sz="2800"/>
              <a:t>是</a:t>
            </a:r>
            <a:r>
              <a:rPr lang="en-US" altLang="zh-CN" sz="2800"/>
              <a:t>T</a:t>
            </a:r>
            <a:r>
              <a:rPr lang="zh-CN" altLang="en-US" sz="2800"/>
              <a:t>指针</a:t>
            </a:r>
            <a:r>
              <a:rPr lang="en-US" altLang="zh-CN" sz="2800"/>
              <a:t>, j</a:t>
            </a:r>
            <a:r>
              <a:rPr lang="zh-CN" altLang="en-US" sz="2800"/>
              <a:t>是</a:t>
            </a:r>
            <a:r>
              <a:rPr lang="en-US" altLang="zh-CN" sz="2800"/>
              <a:t>P</a:t>
            </a:r>
            <a:r>
              <a:rPr lang="zh-CN" altLang="en-US" sz="2800"/>
              <a:t>指针</a:t>
            </a:r>
            <a:r>
              <a:rPr lang="en-US" altLang="zh-CN" sz="2800"/>
              <a:t>)</a:t>
            </a:r>
          </a:p>
        </p:txBody>
      </p:sp>
      <p:pic>
        <p:nvPicPr>
          <p:cNvPr id="587780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057400" y="3200400"/>
            <a:ext cx="5029200" cy="3290888"/>
          </a:xfrm>
          <a:noFill/>
          <a:ln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时间复杂度分析</a:t>
            </a:r>
          </a:p>
          <a:p>
            <a:pPr lvl="1"/>
            <a:r>
              <a:rPr lang="zh-CN" altLang="en-US"/>
              <a:t>情况一</a:t>
            </a:r>
            <a:r>
              <a:rPr lang="en-US" altLang="zh-CN"/>
              <a:t>: </a:t>
            </a:r>
            <a:r>
              <a:rPr lang="zh-CN" altLang="en-US"/>
              <a:t>比较成功</a:t>
            </a:r>
            <a:r>
              <a:rPr lang="en-US" altLang="zh-CN"/>
              <a:t>, i</a:t>
            </a:r>
            <a:r>
              <a:rPr lang="zh-CN" altLang="en-US"/>
              <a:t>和</a:t>
            </a:r>
            <a:r>
              <a:rPr lang="en-US" altLang="zh-CN"/>
              <a:t>j</a:t>
            </a:r>
            <a:r>
              <a:rPr lang="zh-CN" altLang="en-US"/>
              <a:t>都加</a:t>
            </a:r>
            <a:r>
              <a:rPr lang="en-US" altLang="zh-CN"/>
              <a:t>1</a:t>
            </a:r>
          </a:p>
          <a:p>
            <a:pPr lvl="1"/>
            <a:r>
              <a:rPr lang="zh-CN" altLang="en-US"/>
              <a:t>情况二</a:t>
            </a:r>
            <a:r>
              <a:rPr lang="en-US" altLang="zh-CN"/>
              <a:t>: </a:t>
            </a:r>
            <a:r>
              <a:rPr lang="zh-CN" altLang="en-US"/>
              <a:t>比较失败</a:t>
            </a:r>
            <a:r>
              <a:rPr lang="en-US" altLang="zh-CN"/>
              <a:t>, i</a:t>
            </a:r>
            <a:r>
              <a:rPr lang="zh-CN" altLang="en-US"/>
              <a:t>不变</a:t>
            </a:r>
            <a:r>
              <a:rPr lang="en-US" altLang="zh-CN"/>
              <a:t>, j</a:t>
            </a:r>
            <a:r>
              <a:rPr lang="zh-CN" altLang="en-US"/>
              <a:t>减小</a:t>
            </a:r>
          </a:p>
          <a:p>
            <a:r>
              <a:rPr lang="zh-CN" altLang="en-US"/>
              <a:t>由于</a:t>
            </a:r>
            <a:r>
              <a:rPr lang="en-US" altLang="zh-CN"/>
              <a:t>i</a:t>
            </a:r>
            <a:r>
              <a:rPr lang="zh-CN" altLang="en-US"/>
              <a:t>最多增加</a:t>
            </a:r>
            <a:r>
              <a:rPr lang="en-US" altLang="zh-CN"/>
              <a:t>n-1</a:t>
            </a:r>
            <a:r>
              <a:rPr lang="zh-CN" altLang="en-US"/>
              <a:t>次</a:t>
            </a:r>
            <a:r>
              <a:rPr lang="en-US" altLang="zh-CN"/>
              <a:t>, </a:t>
            </a:r>
            <a:r>
              <a:rPr lang="zh-CN" altLang="en-US"/>
              <a:t>因此</a:t>
            </a:r>
            <a:r>
              <a:rPr lang="en-US" altLang="zh-CN"/>
              <a:t>j</a:t>
            </a:r>
            <a:r>
              <a:rPr lang="zh-CN" altLang="en-US"/>
              <a:t>最多增加</a:t>
            </a:r>
            <a:r>
              <a:rPr lang="en-US" altLang="zh-CN"/>
              <a:t>n-1</a:t>
            </a:r>
            <a:r>
              <a:rPr lang="zh-CN" altLang="en-US"/>
              <a:t>次</a:t>
            </a:r>
            <a:r>
              <a:rPr lang="en-US" altLang="zh-CN"/>
              <a:t>(j</a:t>
            </a:r>
            <a:r>
              <a:rPr lang="zh-CN" altLang="en-US"/>
              <a:t>增加</a:t>
            </a:r>
            <a:r>
              <a:rPr lang="en-US" altLang="zh-CN"/>
              <a:t>1</a:t>
            </a:r>
            <a:r>
              <a:rPr lang="zh-CN" altLang="en-US"/>
              <a:t>时</a:t>
            </a:r>
            <a:r>
              <a:rPr lang="en-US" altLang="zh-CN"/>
              <a:t>i</a:t>
            </a:r>
            <a:r>
              <a:rPr lang="zh-CN" altLang="en-US"/>
              <a:t>也增加</a:t>
            </a:r>
            <a:r>
              <a:rPr lang="en-US" altLang="zh-CN"/>
              <a:t>1). </a:t>
            </a:r>
            <a:r>
              <a:rPr lang="zh-CN" altLang="en-US"/>
              <a:t>情况一</a:t>
            </a:r>
            <a:r>
              <a:rPr lang="en-US" altLang="zh-CN"/>
              <a:t>O(n)</a:t>
            </a:r>
          </a:p>
          <a:p>
            <a:r>
              <a:rPr lang="en-US" altLang="zh-CN"/>
              <a:t>j</a:t>
            </a:r>
            <a:r>
              <a:rPr lang="zh-CN" altLang="en-US"/>
              <a:t>减少的次数不会超过</a:t>
            </a:r>
            <a:r>
              <a:rPr lang="en-US" altLang="zh-CN"/>
              <a:t>j</a:t>
            </a:r>
            <a:r>
              <a:rPr lang="zh-CN" altLang="en-US"/>
              <a:t>增加的总量</a:t>
            </a:r>
            <a:r>
              <a:rPr lang="en-US" altLang="zh-CN"/>
              <a:t>, </a:t>
            </a:r>
            <a:r>
              <a:rPr lang="zh-CN" altLang="en-US"/>
              <a:t>因此</a:t>
            </a:r>
            <a:r>
              <a:rPr lang="en-US" altLang="zh-CN"/>
              <a:t>j</a:t>
            </a:r>
            <a:r>
              <a:rPr lang="zh-CN" altLang="en-US"/>
              <a:t>减少最多</a:t>
            </a:r>
            <a:r>
              <a:rPr lang="en-US" altLang="zh-CN"/>
              <a:t>n-1</a:t>
            </a:r>
            <a:r>
              <a:rPr lang="zh-CN" altLang="en-US"/>
              <a:t>次</a:t>
            </a:r>
            <a:r>
              <a:rPr lang="en-US" altLang="zh-CN"/>
              <a:t>. </a:t>
            </a:r>
            <a:r>
              <a:rPr lang="zh-CN" altLang="en-US"/>
              <a:t>情况二</a:t>
            </a:r>
            <a:r>
              <a:rPr lang="en-US" altLang="zh-CN"/>
              <a:t>O(n)</a:t>
            </a:r>
          </a:p>
          <a:p>
            <a:r>
              <a:rPr lang="zh-CN" altLang="en-US"/>
              <a:t>总</a:t>
            </a:r>
            <a:r>
              <a:rPr lang="en-US" altLang="zh-CN"/>
              <a:t>O(n)+O(</a:t>
            </a:r>
            <a:r>
              <a:rPr lang="zh-CN" altLang="en-US"/>
              <a:t>预处理</a:t>
            </a:r>
            <a:r>
              <a:rPr lang="en-US" altLang="zh-CN"/>
              <a:t>). </a:t>
            </a:r>
            <a:r>
              <a:rPr lang="zh-CN" altLang="en-US"/>
              <a:t>关键</a:t>
            </a:r>
            <a:r>
              <a:rPr lang="en-US" altLang="zh-CN"/>
              <a:t>: </a:t>
            </a:r>
            <a:r>
              <a:rPr lang="zh-CN" altLang="en-US"/>
              <a:t>如何算</a:t>
            </a:r>
            <a:r>
              <a:rPr lang="en-US" altLang="zh-CN"/>
              <a:t>fail?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失配函数的计算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KMP</a:t>
            </a:r>
            <a:r>
              <a:rPr lang="zh-CN" altLang="en-US"/>
              <a:t>算法难理解的地方在于</a:t>
            </a:r>
            <a:r>
              <a:rPr lang="en-US" altLang="zh-CN"/>
              <a:t>fail</a:t>
            </a:r>
            <a:r>
              <a:rPr lang="zh-CN" altLang="en-US"/>
              <a:t>函数的计算</a:t>
            </a:r>
            <a:r>
              <a:rPr lang="en-US" altLang="zh-CN"/>
              <a:t>!</a:t>
            </a:r>
          </a:p>
          <a:p>
            <a:r>
              <a:rPr lang="zh-CN" altLang="en-US"/>
              <a:t>回忆</a:t>
            </a:r>
            <a:r>
              <a:rPr lang="en-US" altLang="zh-CN"/>
              <a:t>fail</a:t>
            </a:r>
            <a:r>
              <a:rPr lang="zh-CN" altLang="en-US"/>
              <a:t>的意义</a:t>
            </a:r>
            <a:r>
              <a:rPr lang="en-US" altLang="zh-CN"/>
              <a:t>: </a:t>
            </a:r>
            <a:r>
              <a:rPr lang="zh-CN" altLang="en-US"/>
              <a:t>比较失败时</a:t>
            </a:r>
            <a:r>
              <a:rPr lang="en-US" altLang="zh-CN"/>
              <a:t>P</a:t>
            </a:r>
            <a:r>
              <a:rPr lang="zh-CN" altLang="en-US"/>
              <a:t>指针的新位置</a:t>
            </a:r>
          </a:p>
          <a:p>
            <a:pPr lvl="1"/>
            <a:r>
              <a:rPr lang="zh-CN" altLang="en-US"/>
              <a:t>不要指向一个肯定不会产生匹配的地方</a:t>
            </a:r>
          </a:p>
          <a:p>
            <a:pPr lvl="1"/>
            <a:r>
              <a:rPr lang="zh-CN" altLang="en-US"/>
              <a:t>不要漏掉可能会产生匹配的地方</a:t>
            </a:r>
          </a:p>
          <a:p>
            <a:r>
              <a:rPr lang="zh-CN" altLang="en-US"/>
              <a:t>换句话说</a:t>
            </a:r>
            <a:r>
              <a:rPr lang="en-US" altLang="zh-CN"/>
              <a:t>, fail</a:t>
            </a:r>
            <a:r>
              <a:rPr lang="zh-CN" altLang="en-US"/>
              <a:t>应该指向</a:t>
            </a:r>
            <a:r>
              <a:rPr lang="zh-CN" altLang="en-US" b="1" u="sng"/>
              <a:t>最后一个</a:t>
            </a:r>
            <a:r>
              <a:rPr lang="zh-CN" altLang="en-US"/>
              <a:t>可能产生匹配的地方</a:t>
            </a:r>
            <a:r>
              <a:rPr lang="en-US" altLang="zh-CN"/>
              <a:t>(</a:t>
            </a:r>
            <a:r>
              <a:rPr lang="zh-CN" altLang="en-US"/>
              <a:t>回溯得尽量少</a:t>
            </a:r>
            <a:r>
              <a:rPr lang="en-US" altLang="zh-CN"/>
              <a:t>, </a:t>
            </a:r>
            <a:r>
              <a:rPr lang="zh-CN" altLang="en-US"/>
              <a:t>或者说</a:t>
            </a:r>
            <a:r>
              <a:rPr lang="en-US" altLang="zh-CN"/>
              <a:t>fail</a:t>
            </a:r>
            <a:r>
              <a:rPr lang="zh-CN" altLang="en-US"/>
              <a:t>值尽量大</a:t>
            </a:r>
            <a:r>
              <a:rPr lang="en-US" altLang="zh-CN"/>
              <a:t>). </a:t>
            </a:r>
            <a:r>
              <a:rPr lang="zh-CN" altLang="en-US"/>
              <a:t>用数学语言描述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Fail</a:t>
            </a:r>
            <a:r>
              <a:rPr lang="zh-CN" altLang="en-US"/>
              <a:t>的含义</a:t>
            </a:r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换句话说</a:t>
            </a:r>
            <a:r>
              <a:rPr lang="en-US" altLang="zh-CN"/>
              <a:t>, fail</a:t>
            </a:r>
            <a:r>
              <a:rPr lang="zh-CN" altLang="en-US"/>
              <a:t>应该指向</a:t>
            </a:r>
            <a:r>
              <a:rPr lang="zh-CN" altLang="en-US" b="1" u="sng"/>
              <a:t>第一个</a:t>
            </a:r>
            <a:r>
              <a:rPr lang="zh-CN" altLang="en-US"/>
              <a:t>可能产生匹配的地方</a:t>
            </a:r>
            <a:r>
              <a:rPr lang="en-US" altLang="zh-CN"/>
              <a:t>. </a:t>
            </a:r>
            <a:r>
              <a:rPr lang="zh-CN" altLang="en-US"/>
              <a:t>用数学语言描述</a:t>
            </a:r>
          </a:p>
          <a:p>
            <a:pPr lvl="1"/>
            <a:r>
              <a:rPr lang="en-US" altLang="zh-CN"/>
              <a:t>P[1…fail[j]-1]</a:t>
            </a:r>
            <a:r>
              <a:rPr lang="zh-CN" altLang="en-US"/>
              <a:t>是</a:t>
            </a:r>
            <a:r>
              <a:rPr lang="en-US" altLang="zh-CN"/>
              <a:t>P[1…j-1]</a:t>
            </a:r>
            <a:r>
              <a:rPr lang="zh-CN" altLang="en-US"/>
              <a:t>的最长真前缀</a:t>
            </a:r>
            <a:r>
              <a:rPr lang="en-US" altLang="zh-CN"/>
              <a:t>, </a:t>
            </a:r>
            <a:r>
              <a:rPr lang="zh-CN" altLang="en-US"/>
              <a:t>它同时也是</a:t>
            </a:r>
            <a:r>
              <a:rPr lang="en-US" altLang="zh-CN"/>
              <a:t>T[1…i-1]</a:t>
            </a:r>
            <a:r>
              <a:rPr lang="zh-CN" altLang="en-US"/>
              <a:t>的后缀</a:t>
            </a:r>
          </a:p>
          <a:p>
            <a:r>
              <a:rPr lang="zh-CN" altLang="en-US"/>
              <a:t>由于已经匹配了前</a:t>
            </a:r>
            <a:r>
              <a:rPr lang="en-US" altLang="zh-CN"/>
              <a:t>j-1</a:t>
            </a:r>
            <a:r>
              <a:rPr lang="zh-CN" altLang="en-US"/>
              <a:t>个字符</a:t>
            </a:r>
            <a:r>
              <a:rPr lang="en-US" altLang="zh-CN"/>
              <a:t>, </a:t>
            </a:r>
            <a:r>
              <a:rPr lang="zh-CN" altLang="en-US"/>
              <a:t>所以</a:t>
            </a:r>
            <a:r>
              <a:rPr lang="en-US" altLang="zh-CN"/>
              <a:t>P[1…j-1]</a:t>
            </a:r>
            <a:r>
              <a:rPr lang="zh-CN" altLang="en-US"/>
              <a:t>是</a:t>
            </a:r>
            <a:r>
              <a:rPr lang="en-US" altLang="zh-CN"/>
              <a:t>T[1…i-1]</a:t>
            </a:r>
            <a:r>
              <a:rPr lang="zh-CN" altLang="en-US"/>
              <a:t>的后缀</a:t>
            </a:r>
            <a:r>
              <a:rPr lang="en-US" altLang="zh-CN"/>
              <a:t>, </a:t>
            </a:r>
            <a:r>
              <a:rPr lang="zh-CN" altLang="en-US"/>
              <a:t>因此</a:t>
            </a:r>
          </a:p>
          <a:p>
            <a:pPr lvl="1"/>
            <a:r>
              <a:rPr lang="en-US" altLang="zh-CN"/>
              <a:t>P[1…fail[j]-1]</a:t>
            </a:r>
            <a:r>
              <a:rPr lang="zh-CN" altLang="en-US"/>
              <a:t>是</a:t>
            </a:r>
            <a:r>
              <a:rPr lang="en-US" altLang="zh-CN"/>
              <a:t>P[1…j-1]</a:t>
            </a:r>
            <a:r>
              <a:rPr lang="zh-CN" altLang="en-US"/>
              <a:t>的最长真前缀</a:t>
            </a:r>
            <a:r>
              <a:rPr lang="en-US" altLang="zh-CN"/>
              <a:t>, </a:t>
            </a:r>
            <a:r>
              <a:rPr lang="zh-CN" altLang="en-US"/>
              <a:t>它同时也是</a:t>
            </a:r>
            <a:r>
              <a:rPr lang="en-US" altLang="zh-CN"/>
              <a:t>P[1…j-1]</a:t>
            </a:r>
            <a:r>
              <a:rPr lang="zh-CN" altLang="en-US"/>
              <a:t>的后缀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Fail</a:t>
            </a:r>
            <a:r>
              <a:rPr lang="zh-CN" altLang="en-US"/>
              <a:t>的优化</a:t>
            </a:r>
          </a:p>
        </p:txBody>
      </p:sp>
      <p:sp>
        <p:nvSpPr>
          <p:cNvPr id="600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sz="2800"/>
              <a:t>如果</a:t>
            </a:r>
            <a:r>
              <a:rPr lang="en-US" altLang="zh-CN" sz="2800"/>
              <a:t>P[j]</a:t>
            </a:r>
            <a:r>
              <a:rPr lang="zh-CN" altLang="en-US" sz="2800"/>
              <a:t>和</a:t>
            </a:r>
            <a:r>
              <a:rPr lang="en-US" altLang="zh-CN" sz="2800"/>
              <a:t>P[fail[j]]</a:t>
            </a:r>
            <a:r>
              <a:rPr lang="zh-CN" altLang="en-US" sz="2800"/>
              <a:t>是同一个字符</a:t>
            </a:r>
            <a:r>
              <a:rPr lang="en-US" altLang="zh-CN" sz="2800"/>
              <a:t>, </a:t>
            </a:r>
            <a:r>
              <a:rPr lang="zh-CN" altLang="en-US" sz="2800"/>
              <a:t>那么马上又失败</a:t>
            </a:r>
            <a:r>
              <a:rPr lang="en-US" altLang="zh-CN" sz="2800"/>
              <a:t>! </a:t>
            </a:r>
          </a:p>
          <a:p>
            <a:r>
              <a:rPr lang="zh-CN" altLang="en-US" sz="2800"/>
              <a:t>在计算时判断一下即可</a:t>
            </a:r>
            <a:r>
              <a:rPr lang="en-US" altLang="zh-CN" sz="2800"/>
              <a:t>, </a:t>
            </a:r>
            <a:r>
              <a:rPr lang="zh-CN" altLang="en-US" sz="2800"/>
              <a:t>或做后处理</a:t>
            </a:r>
            <a:r>
              <a:rPr lang="en-US" altLang="zh-CN" sz="2800"/>
              <a:t>(post-processing)</a:t>
            </a:r>
          </a:p>
        </p:txBody>
      </p:sp>
      <p:pic>
        <p:nvPicPr>
          <p:cNvPr id="600068" name="Picture 4"/>
          <p:cNvPicPr>
            <a:picLocks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3398838"/>
            <a:ext cx="3352800" cy="2925762"/>
          </a:xfrm>
          <a:noFill/>
          <a:ln/>
        </p:spPr>
      </p:pic>
      <p:pic>
        <p:nvPicPr>
          <p:cNvPr id="600070" name="Picture 6"/>
          <p:cNvPicPr>
            <a:picLocks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791075" y="3381375"/>
            <a:ext cx="3819525" cy="1114425"/>
          </a:xfrm>
          <a:noFill/>
          <a:ln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优化效果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r>
              <a:rPr lang="zh-CN" altLang="en-US" sz="2800"/>
              <a:t>时间复杂度没有降低</a:t>
            </a:r>
            <a:r>
              <a:rPr lang="en-US" altLang="zh-CN" sz="2800"/>
              <a:t>, </a:t>
            </a:r>
            <a:r>
              <a:rPr lang="zh-CN" altLang="en-US" sz="2800"/>
              <a:t>但通常把系数缩小一半</a:t>
            </a:r>
            <a:r>
              <a:rPr lang="en-US" altLang="zh-CN" sz="2800"/>
              <a:t>!</a:t>
            </a:r>
          </a:p>
        </p:txBody>
      </p:sp>
      <p:pic>
        <p:nvPicPr>
          <p:cNvPr id="603140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95400" y="2209800"/>
            <a:ext cx="6629400" cy="4505325"/>
          </a:xfrm>
          <a:noFill/>
          <a:ln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例题</a:t>
            </a:r>
            <a:r>
              <a:rPr lang="en-US" altLang="zh-CN"/>
              <a:t>: </a:t>
            </a:r>
            <a:r>
              <a:rPr lang="zh-CN" altLang="en-US"/>
              <a:t>反片语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如果两个单词可以交换字母顺序相互转换</a:t>
            </a:r>
            <a:r>
              <a:rPr lang="en-US" altLang="zh-CN"/>
              <a:t>, </a:t>
            </a:r>
            <a:r>
              <a:rPr lang="zh-CN" altLang="en-US"/>
              <a:t>为片语</a:t>
            </a:r>
            <a:r>
              <a:rPr lang="en-US" altLang="zh-CN"/>
              <a:t>(anagram)</a:t>
            </a:r>
          </a:p>
          <a:p>
            <a:r>
              <a:rPr lang="zh-CN" altLang="en-US"/>
              <a:t>如果某单词不和任何其他单词组成片语</a:t>
            </a:r>
            <a:r>
              <a:rPr lang="en-US" altLang="zh-CN"/>
              <a:t>, </a:t>
            </a:r>
            <a:r>
              <a:rPr lang="zh-CN" altLang="en-US"/>
              <a:t>则为反片语</a:t>
            </a:r>
            <a:r>
              <a:rPr lang="en-US" altLang="zh-CN"/>
              <a:t>(ananagram)</a:t>
            </a:r>
          </a:p>
          <a:p>
            <a:r>
              <a:rPr lang="zh-CN" altLang="en-US"/>
              <a:t>找出所有反片语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</a:t>
            </a:r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字符串</a:t>
            </a:r>
            <a:r>
              <a:rPr lang="en-US" altLang="zh-CN"/>
              <a:t>: </a:t>
            </a:r>
            <a:r>
              <a:rPr lang="zh-CN" altLang="en-US"/>
              <a:t>可变长的字符数组</a:t>
            </a:r>
            <a:r>
              <a:rPr lang="en-US" altLang="zh-CN"/>
              <a:t>. </a:t>
            </a:r>
            <a:r>
              <a:rPr lang="zh-CN" altLang="en-US"/>
              <a:t>本文中串</a:t>
            </a:r>
            <a:r>
              <a:rPr lang="en-US" altLang="zh-CN"/>
              <a:t>S</a:t>
            </a:r>
            <a:r>
              <a:rPr lang="zh-CN" altLang="en-US"/>
              <a:t>的第</a:t>
            </a:r>
            <a:r>
              <a:rPr lang="en-US" altLang="zh-CN"/>
              <a:t>i</a:t>
            </a:r>
            <a:r>
              <a:rPr lang="zh-CN" altLang="en-US"/>
              <a:t>个字符用</a:t>
            </a:r>
            <a:r>
              <a:rPr lang="en-US" altLang="zh-CN"/>
              <a:t>S[i]</a:t>
            </a:r>
            <a:r>
              <a:rPr lang="zh-CN" altLang="en-US"/>
              <a:t>表示</a:t>
            </a:r>
            <a:r>
              <a:rPr lang="en-US" altLang="zh-CN"/>
              <a:t>, </a:t>
            </a:r>
            <a:r>
              <a:rPr lang="zh-CN" altLang="en-US"/>
              <a:t>从第</a:t>
            </a:r>
            <a:r>
              <a:rPr lang="en-US" altLang="zh-CN"/>
              <a:t>i</a:t>
            </a:r>
            <a:r>
              <a:rPr lang="zh-CN" altLang="en-US"/>
              <a:t>个到第</a:t>
            </a:r>
            <a:r>
              <a:rPr lang="en-US" altLang="zh-CN"/>
              <a:t>j</a:t>
            </a:r>
            <a:r>
              <a:rPr lang="zh-CN" altLang="en-US"/>
              <a:t>个字符用</a:t>
            </a:r>
            <a:r>
              <a:rPr lang="en-US" altLang="zh-CN"/>
              <a:t>S[i..j]</a:t>
            </a:r>
            <a:r>
              <a:rPr lang="zh-CN" altLang="en-US"/>
              <a:t>表示</a:t>
            </a:r>
          </a:p>
          <a:p>
            <a:r>
              <a:rPr lang="zh-CN" altLang="en-US"/>
              <a:t>实现</a:t>
            </a:r>
            <a:r>
              <a:rPr lang="en-US" altLang="zh-CN"/>
              <a:t>: </a:t>
            </a:r>
            <a:r>
              <a:rPr lang="zh-CN" altLang="en-US"/>
              <a:t>可以在末尾加一个结束标志</a:t>
            </a:r>
            <a:r>
              <a:rPr lang="en-US" altLang="zh-CN"/>
              <a:t>, </a:t>
            </a:r>
            <a:r>
              <a:rPr lang="zh-CN" altLang="en-US"/>
              <a:t>如’</a:t>
            </a:r>
            <a:r>
              <a:rPr lang="en-US" altLang="zh-CN"/>
              <a:t>\0’, </a:t>
            </a:r>
            <a:r>
              <a:rPr lang="zh-CN" altLang="en-US"/>
              <a:t>也可以记录字符串的长度</a:t>
            </a:r>
          </a:p>
          <a:p>
            <a:r>
              <a:rPr lang="zh-CN" altLang="en-US"/>
              <a:t>基本操作</a:t>
            </a:r>
            <a:r>
              <a:rPr lang="en-US" altLang="zh-CN"/>
              <a:t>: </a:t>
            </a:r>
            <a:r>
              <a:rPr lang="zh-CN" altLang="en-US"/>
              <a:t>取长度</a:t>
            </a:r>
            <a:r>
              <a:rPr lang="en-US" altLang="zh-CN"/>
              <a:t>, </a:t>
            </a:r>
            <a:r>
              <a:rPr lang="zh-CN" altLang="en-US"/>
              <a:t>取指定位置的字符</a:t>
            </a:r>
            <a:r>
              <a:rPr lang="en-US" altLang="zh-CN"/>
              <a:t>, </a:t>
            </a:r>
            <a:r>
              <a:rPr lang="zh-CN" altLang="en-US"/>
              <a:t>取子串</a:t>
            </a:r>
            <a:r>
              <a:rPr lang="en-US" altLang="zh-CN"/>
              <a:t>, </a:t>
            </a:r>
            <a:r>
              <a:rPr lang="zh-CN" altLang="en-US"/>
              <a:t>模式匹配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400550"/>
          </a:xfrm>
        </p:spPr>
        <p:txBody>
          <a:bodyPr/>
          <a:lstStyle/>
          <a:p>
            <a:r>
              <a:rPr lang="zh-CN" altLang="en-US"/>
              <a:t>判断片语为</a:t>
            </a:r>
            <a:r>
              <a:rPr lang="en-US" altLang="zh-CN"/>
              <a:t>O(LlogL), </a:t>
            </a:r>
            <a:r>
              <a:rPr lang="zh-CN" altLang="en-US"/>
              <a:t>先排序</a:t>
            </a:r>
          </a:p>
          <a:p>
            <a:r>
              <a:rPr lang="zh-CN" altLang="en-US"/>
              <a:t>算法一</a:t>
            </a:r>
            <a:r>
              <a:rPr lang="en-US" altLang="zh-CN"/>
              <a:t>: </a:t>
            </a:r>
            <a:r>
              <a:rPr lang="zh-CN" altLang="en-US"/>
              <a:t>判断每两字符串是否互为</a:t>
            </a:r>
            <a:r>
              <a:rPr lang="en-US" altLang="zh-CN"/>
              <a:t>anagram, </a:t>
            </a:r>
            <a:r>
              <a:rPr lang="zh-CN" altLang="en-US"/>
              <a:t>最坏情况</a:t>
            </a:r>
            <a:r>
              <a:rPr lang="en-US" altLang="zh-CN"/>
              <a:t>O(n</a:t>
            </a:r>
            <a:r>
              <a:rPr lang="en-US" altLang="zh-CN" baseline="30000"/>
              <a:t>2</a:t>
            </a:r>
            <a:r>
              <a:rPr lang="en-US" altLang="zh-CN"/>
              <a:t>)</a:t>
            </a:r>
            <a:r>
              <a:rPr lang="zh-CN" altLang="en-US"/>
              <a:t>次比较</a:t>
            </a:r>
          </a:p>
          <a:p>
            <a:r>
              <a:rPr lang="zh-CN" altLang="en-US"/>
              <a:t>算法二</a:t>
            </a:r>
            <a:r>
              <a:rPr lang="en-US" altLang="zh-CN"/>
              <a:t>: </a:t>
            </a:r>
          </a:p>
          <a:p>
            <a:pPr lvl="1"/>
            <a:r>
              <a:rPr lang="zh-CN" altLang="en-US"/>
              <a:t>给每个串的字母排序</a:t>
            </a:r>
          </a:p>
          <a:p>
            <a:pPr lvl="1"/>
            <a:r>
              <a:rPr lang="zh-CN" altLang="en-US"/>
              <a:t>给所有串排序</a:t>
            </a:r>
          </a:p>
          <a:p>
            <a:pPr lvl="1"/>
            <a:r>
              <a:rPr lang="zh-CN" altLang="en-US"/>
              <a:t>检查相邻串是否相同</a:t>
            </a:r>
          </a:p>
          <a:p>
            <a:pPr lvl="1"/>
            <a:r>
              <a:rPr lang="zh-CN" altLang="en-US"/>
              <a:t>只需要</a:t>
            </a:r>
            <a:r>
              <a:rPr lang="en-US" altLang="zh-CN"/>
              <a:t>O(nlogn)</a:t>
            </a:r>
            <a:r>
              <a:rPr lang="zh-CN" altLang="en-US"/>
              <a:t>次比较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例题</a:t>
            </a:r>
            <a:r>
              <a:rPr lang="en-US" altLang="zh-CN"/>
              <a:t>: </a:t>
            </a:r>
            <a:r>
              <a:rPr lang="zh-CN" altLang="en-US"/>
              <a:t>破解编码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给一个</a:t>
            </a:r>
            <a:r>
              <a:rPr lang="en-US" altLang="zh-CN"/>
              <a:t>1~k</a:t>
            </a:r>
            <a:r>
              <a:rPr lang="zh-CN" altLang="en-US"/>
              <a:t>的排列</a:t>
            </a:r>
            <a:r>
              <a:rPr lang="en-US" altLang="zh-CN"/>
              <a:t>, </a:t>
            </a:r>
            <a:r>
              <a:rPr lang="zh-CN" altLang="en-US"/>
              <a:t>每</a:t>
            </a:r>
            <a:r>
              <a:rPr lang="en-US" altLang="zh-CN"/>
              <a:t>k</a:t>
            </a:r>
            <a:r>
              <a:rPr lang="zh-CN" altLang="en-US"/>
              <a:t>个一组做排列进行加密</a:t>
            </a:r>
            <a:r>
              <a:rPr lang="en-US" altLang="zh-CN"/>
              <a:t>. </a:t>
            </a:r>
            <a:r>
              <a:rPr lang="zh-CN" altLang="en-US"/>
              <a:t>例如排列</a:t>
            </a:r>
            <a:r>
              <a:rPr lang="en-US" altLang="zh-CN"/>
              <a:t>2431, </a:t>
            </a:r>
            <a:r>
              <a:rPr lang="zh-CN" altLang="en-US"/>
              <a:t>则</a:t>
            </a:r>
            <a:r>
              <a:rPr lang="en-US" altLang="zh-CN"/>
              <a:t>Maryan</a:t>
            </a:r>
            <a:r>
              <a:rPr lang="zh-CN" altLang="en-US"/>
              <a:t>被变换成</a:t>
            </a:r>
            <a:r>
              <a:rPr lang="en-US" altLang="zh-CN"/>
              <a:t>yMra?a?n</a:t>
            </a:r>
          </a:p>
          <a:p>
            <a:r>
              <a:rPr lang="zh-CN" altLang="en-US"/>
              <a:t>给原文和密文</a:t>
            </a:r>
            <a:r>
              <a:rPr lang="en-US" altLang="zh-CN"/>
              <a:t>, </a:t>
            </a:r>
            <a:r>
              <a:rPr lang="zh-CN" altLang="en-US"/>
              <a:t>把一段新信息加密</a:t>
            </a:r>
            <a:r>
              <a:rPr lang="en-US" altLang="zh-CN"/>
              <a:t>. </a:t>
            </a:r>
            <a:r>
              <a:rPr lang="zh-CN" altLang="en-US"/>
              <a:t>如果多个排列满足条件</a:t>
            </a:r>
            <a:r>
              <a:rPr lang="en-US" altLang="zh-CN"/>
              <a:t>, </a:t>
            </a:r>
            <a:r>
              <a:rPr lang="zh-CN" altLang="en-US"/>
              <a:t>选</a:t>
            </a:r>
            <a:r>
              <a:rPr lang="en-US" altLang="zh-CN"/>
              <a:t>k</a:t>
            </a:r>
            <a:r>
              <a:rPr lang="zh-CN" altLang="en-US"/>
              <a:t>最小的</a:t>
            </a:r>
            <a:r>
              <a:rPr lang="en-US" altLang="zh-CN"/>
              <a:t>. </a:t>
            </a:r>
            <a:r>
              <a:rPr lang="zh-CN" altLang="en-US"/>
              <a:t>不会出现两个最短排列都满足</a:t>
            </a:r>
            <a:r>
              <a:rPr lang="en-US" altLang="zh-CN"/>
              <a:t>. </a:t>
            </a:r>
            <a:r>
              <a:rPr lang="zh-CN" altLang="en-US"/>
              <a:t>信息长度</a:t>
            </a:r>
            <a:r>
              <a:rPr lang="en-US" altLang="zh-CN"/>
              <a:t>n</a:t>
            </a:r>
            <a:r>
              <a:rPr lang="zh-CN" altLang="en-US"/>
              <a:t>不一定是</a:t>
            </a:r>
            <a:r>
              <a:rPr lang="en-US" altLang="zh-CN"/>
              <a:t>k</a:t>
            </a:r>
            <a:r>
              <a:rPr lang="zh-CN" altLang="en-US"/>
              <a:t>的倍数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从小到大枚举</a:t>
            </a:r>
            <a:r>
              <a:rPr lang="en-US" altLang="zh-CN"/>
              <a:t>k, </a:t>
            </a:r>
            <a:r>
              <a:rPr lang="zh-CN" altLang="en-US"/>
              <a:t>然后得到排列</a:t>
            </a:r>
            <a:r>
              <a:rPr lang="en-US" altLang="zh-CN"/>
              <a:t>. </a:t>
            </a:r>
            <a:r>
              <a:rPr lang="zh-CN" altLang="en-US"/>
              <a:t>注意排列可能有很多</a:t>
            </a:r>
            <a:r>
              <a:rPr lang="en-US" altLang="zh-CN"/>
              <a:t>(</a:t>
            </a:r>
            <a:r>
              <a:rPr lang="zh-CN" altLang="en-US"/>
              <a:t>因为字母有重复</a:t>
            </a:r>
            <a:r>
              <a:rPr lang="en-US" altLang="zh-CN"/>
              <a:t>)</a:t>
            </a:r>
          </a:p>
          <a:p>
            <a:pPr>
              <a:lnSpc>
                <a:spcPct val="90000"/>
              </a:lnSpc>
            </a:pPr>
            <a:r>
              <a:rPr lang="zh-CN" altLang="en-US"/>
              <a:t>对于每个组</a:t>
            </a:r>
            <a:r>
              <a:rPr lang="en-US" altLang="zh-CN"/>
              <a:t>, </a:t>
            </a:r>
            <a:r>
              <a:rPr lang="zh-CN" altLang="en-US"/>
              <a:t>可以猜测得到一个排列</a:t>
            </a:r>
            <a:r>
              <a:rPr lang="en-US" altLang="zh-CN"/>
              <a:t>, </a:t>
            </a:r>
            <a:r>
              <a:rPr lang="zh-CN" altLang="en-US"/>
              <a:t>例如</a:t>
            </a:r>
            <a:r>
              <a:rPr lang="en-US" altLang="zh-CN"/>
              <a:t>Mary-&gt;yMra</a:t>
            </a:r>
            <a:r>
              <a:rPr lang="zh-CN" altLang="en-US"/>
              <a:t>则只有可能是</a:t>
            </a:r>
            <a:r>
              <a:rPr lang="en-US" altLang="zh-CN"/>
              <a:t>2431. </a:t>
            </a:r>
            <a:r>
              <a:rPr lang="zh-CN" altLang="en-US"/>
              <a:t>但如果是</a:t>
            </a:r>
            <a:r>
              <a:rPr lang="en-US" altLang="zh-CN"/>
              <a:t>abab-&gt;aabb, </a:t>
            </a:r>
            <a:r>
              <a:rPr lang="zh-CN" altLang="en-US"/>
              <a:t>有可能是</a:t>
            </a:r>
            <a:r>
              <a:rPr lang="en-US" altLang="zh-CN"/>
              <a:t>1324, 1342</a:t>
            </a:r>
            <a:r>
              <a:rPr lang="zh-CN" altLang="en-US"/>
              <a:t>等</a:t>
            </a:r>
            <a:r>
              <a:rPr lang="en-US" altLang="zh-CN"/>
              <a:t>. </a:t>
            </a:r>
            <a:r>
              <a:rPr lang="zh-CN" altLang="en-US"/>
              <a:t>但如果又有</a:t>
            </a:r>
            <a:r>
              <a:rPr lang="en-US" altLang="zh-CN"/>
              <a:t>cdcd-&gt;ddcc, </a:t>
            </a:r>
            <a:r>
              <a:rPr lang="zh-CN" altLang="en-US"/>
              <a:t>则无解了</a:t>
            </a:r>
            <a:r>
              <a:rPr lang="en-US" altLang="zh-CN"/>
              <a:t>. </a:t>
            </a:r>
            <a:r>
              <a:rPr lang="zh-CN" altLang="en-US"/>
              <a:t>排列的第</a:t>
            </a:r>
            <a:r>
              <a:rPr lang="en-US" altLang="zh-CN"/>
              <a:t>i</a:t>
            </a:r>
            <a:r>
              <a:rPr lang="zh-CN" altLang="en-US"/>
              <a:t>个数的取值集合为所有集合的交</a:t>
            </a:r>
          </a:p>
          <a:p>
            <a:pPr>
              <a:lnSpc>
                <a:spcPct val="90000"/>
              </a:lnSpc>
            </a:pPr>
            <a:r>
              <a:rPr lang="zh-CN" altLang="en-US"/>
              <a:t>知道了第</a:t>
            </a:r>
            <a:r>
              <a:rPr lang="en-US" altLang="zh-CN"/>
              <a:t>i</a:t>
            </a:r>
            <a:r>
              <a:rPr lang="zh-CN" altLang="en-US"/>
              <a:t>个位置可以取哪些数</a:t>
            </a:r>
            <a:r>
              <a:rPr lang="en-US" altLang="zh-CN"/>
              <a:t>, </a:t>
            </a:r>
            <a:r>
              <a:rPr lang="zh-CN" altLang="en-US"/>
              <a:t>求匹配</a:t>
            </a:r>
          </a:p>
          <a:p>
            <a:pPr>
              <a:lnSpc>
                <a:spcPct val="90000"/>
              </a:lnSpc>
            </a:pPr>
            <a:r>
              <a:rPr lang="zh-CN" altLang="en-US"/>
              <a:t>图是特殊的</a:t>
            </a:r>
            <a:r>
              <a:rPr lang="en-US" altLang="zh-CN"/>
              <a:t>!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例题</a:t>
            </a:r>
            <a:r>
              <a:rPr lang="en-US" altLang="zh-CN"/>
              <a:t>: </a:t>
            </a:r>
            <a:r>
              <a:rPr lang="zh-CN" altLang="en-US"/>
              <a:t>关键词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给出一个长度为</a:t>
            </a:r>
            <a:r>
              <a:rPr lang="en-US" altLang="zh-CN"/>
              <a:t>n</a:t>
            </a:r>
            <a:r>
              <a:rPr lang="zh-CN" altLang="en-US"/>
              <a:t>的</a:t>
            </a:r>
            <a:r>
              <a:rPr lang="en-US" altLang="zh-CN"/>
              <a:t>01</a:t>
            </a:r>
            <a:r>
              <a:rPr lang="zh-CN" altLang="en-US"/>
              <a:t>串</a:t>
            </a:r>
            <a:r>
              <a:rPr lang="en-US" altLang="zh-CN"/>
              <a:t>A</a:t>
            </a:r>
            <a:r>
              <a:rPr lang="zh-CN" altLang="en-US"/>
              <a:t>，求一个最短的由</a:t>
            </a:r>
            <a:r>
              <a:rPr lang="en-US" altLang="zh-CN"/>
              <a:t>01</a:t>
            </a:r>
            <a:r>
              <a:rPr lang="zh-CN" altLang="en-US"/>
              <a:t>串</a:t>
            </a:r>
            <a:r>
              <a:rPr lang="en-US" altLang="zh-CN"/>
              <a:t>B</a:t>
            </a:r>
            <a:r>
              <a:rPr lang="zh-CN" altLang="en-US"/>
              <a:t>，使</a:t>
            </a:r>
            <a:r>
              <a:rPr lang="en-US" altLang="zh-CN"/>
              <a:t>B</a:t>
            </a:r>
            <a:r>
              <a:rPr lang="zh-CN" altLang="en-US"/>
              <a:t>不是</a:t>
            </a:r>
            <a:r>
              <a:rPr lang="en-US" altLang="zh-CN"/>
              <a:t>A</a:t>
            </a:r>
            <a:r>
              <a:rPr lang="zh-CN" altLang="en-US"/>
              <a:t>的子串。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m=logn</a:t>
            </a:r>
            <a:r>
              <a:rPr lang="zh-CN" altLang="en-US"/>
              <a:t>取上整，由抽屉原理知</a:t>
            </a:r>
            <a:r>
              <a:rPr lang="en-US" altLang="zh-CN"/>
              <a:t>B</a:t>
            </a:r>
            <a:r>
              <a:rPr lang="zh-CN" altLang="en-US"/>
              <a:t>长度</a:t>
            </a:r>
            <a:r>
              <a:rPr lang="en-US" altLang="zh-CN"/>
              <a:t>&lt;=m</a:t>
            </a:r>
          </a:p>
          <a:p>
            <a:pPr>
              <a:lnSpc>
                <a:spcPct val="90000"/>
              </a:lnSpc>
            </a:pPr>
            <a:r>
              <a:rPr lang="zh-CN" altLang="en-US"/>
              <a:t>可以把长度不超过</a:t>
            </a:r>
            <a:r>
              <a:rPr lang="en-US" altLang="zh-CN"/>
              <a:t>m</a:t>
            </a:r>
            <a:r>
              <a:rPr lang="zh-CN" altLang="en-US"/>
              <a:t>的子串一一对应于一棵深度为</a:t>
            </a:r>
            <a:r>
              <a:rPr lang="en-US" altLang="zh-CN"/>
              <a:t>m</a:t>
            </a:r>
            <a:r>
              <a:rPr lang="zh-CN" altLang="en-US"/>
              <a:t>的完全二叉树</a:t>
            </a:r>
            <a:r>
              <a:rPr lang="en-US" altLang="zh-CN"/>
              <a:t>T</a:t>
            </a:r>
            <a:r>
              <a:rPr lang="zh-CN" altLang="en-US"/>
              <a:t>的节点。</a:t>
            </a:r>
          </a:p>
          <a:p>
            <a:pPr>
              <a:lnSpc>
                <a:spcPct val="90000"/>
              </a:lnSpc>
            </a:pPr>
            <a:r>
              <a:rPr lang="zh-CN" altLang="en-US"/>
              <a:t>根节点编号为</a:t>
            </a:r>
            <a:r>
              <a:rPr lang="en-US" altLang="zh-CN"/>
              <a:t>1</a:t>
            </a:r>
            <a:r>
              <a:rPr lang="zh-CN" altLang="en-US"/>
              <a:t>对应空串</a:t>
            </a:r>
            <a:r>
              <a:rPr lang="en-US" altLang="zh-CN"/>
              <a:t>S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/>
              <a:t>i</a:t>
            </a:r>
            <a:r>
              <a:rPr lang="zh-CN" altLang="en-US"/>
              <a:t>的左儿子编号为</a:t>
            </a:r>
            <a:r>
              <a:rPr lang="en-US" altLang="zh-CN"/>
              <a:t>2i</a:t>
            </a:r>
            <a:r>
              <a:rPr lang="zh-CN" altLang="en-US"/>
              <a:t>，对应</a:t>
            </a:r>
            <a:r>
              <a:rPr lang="en-US" altLang="zh-CN"/>
              <a:t>S</a:t>
            </a:r>
            <a:r>
              <a:rPr lang="en-US" altLang="zh-CN" baseline="-25000"/>
              <a:t>i</a:t>
            </a:r>
            <a:r>
              <a:rPr lang="en-US" altLang="zh-CN"/>
              <a:t>+’0’</a:t>
            </a:r>
            <a:r>
              <a:rPr lang="zh-CN" altLang="en-US"/>
              <a:t>，</a:t>
            </a:r>
            <a:r>
              <a:rPr lang="en-US" altLang="zh-CN"/>
              <a:t>i</a:t>
            </a:r>
            <a:r>
              <a:rPr lang="zh-CN" altLang="en-US"/>
              <a:t>的右儿子编号为</a:t>
            </a:r>
            <a:r>
              <a:rPr lang="en-US" altLang="zh-CN"/>
              <a:t>2i+1</a:t>
            </a:r>
            <a:r>
              <a:rPr lang="zh-CN" altLang="en-US"/>
              <a:t>，对应</a:t>
            </a:r>
            <a:r>
              <a:rPr lang="en-US" altLang="zh-CN"/>
              <a:t>S</a:t>
            </a:r>
            <a:r>
              <a:rPr lang="en-US" altLang="zh-CN" baseline="-25000"/>
              <a:t>i</a:t>
            </a:r>
            <a:r>
              <a:rPr lang="en-US" altLang="zh-CN"/>
              <a:t>+’1’</a:t>
            </a:r>
          </a:p>
          <a:p>
            <a:pPr>
              <a:lnSpc>
                <a:spcPct val="90000"/>
              </a:lnSpc>
            </a:pPr>
            <a:r>
              <a:rPr lang="zh-CN" altLang="en-US"/>
              <a:t>用</a:t>
            </a:r>
            <a:r>
              <a:rPr lang="en-US" altLang="zh-CN"/>
              <a:t>Mark[i]</a:t>
            </a:r>
            <a:r>
              <a:rPr lang="zh-CN" altLang="en-US"/>
              <a:t>表示节点</a:t>
            </a:r>
            <a:r>
              <a:rPr lang="en-US" altLang="zh-CN"/>
              <a:t>i</a:t>
            </a:r>
            <a:r>
              <a:rPr lang="zh-CN" altLang="en-US"/>
              <a:t>对应的子串是否在串</a:t>
            </a:r>
            <a:r>
              <a:rPr lang="en-US" altLang="zh-CN"/>
              <a:t>A</a:t>
            </a:r>
            <a:r>
              <a:rPr lang="zh-CN" altLang="en-US"/>
              <a:t>中出现过。我们的任务是求最小的</a:t>
            </a:r>
            <a:r>
              <a:rPr lang="en-US" altLang="zh-CN"/>
              <a:t>i</a:t>
            </a:r>
            <a:r>
              <a:rPr lang="zh-CN" altLang="en-US"/>
              <a:t>使得</a:t>
            </a:r>
            <a:r>
              <a:rPr lang="en-US" altLang="zh-CN"/>
              <a:t>Mark[i]=false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O(n)</a:t>
            </a:r>
            <a:r>
              <a:rPr lang="zh-CN" altLang="en-US"/>
              <a:t>的方法可以把</a:t>
            </a:r>
            <a:r>
              <a:rPr lang="en-US" altLang="zh-CN"/>
              <a:t>T</a:t>
            </a:r>
            <a:r>
              <a:rPr lang="zh-CN" altLang="en-US"/>
              <a:t>的叶子结点的</a:t>
            </a:r>
            <a:r>
              <a:rPr lang="en-US" altLang="zh-CN"/>
              <a:t>Mark[i]</a:t>
            </a:r>
            <a:r>
              <a:rPr lang="zh-CN" altLang="en-US"/>
              <a:t>都计算出来</a:t>
            </a:r>
            <a:r>
              <a:rPr lang="en-US" altLang="zh-CN"/>
              <a:t>(</a:t>
            </a:r>
            <a:r>
              <a:rPr lang="zh-CN" altLang="en-US"/>
              <a:t>每次左移一位并加新值</a:t>
            </a:r>
            <a:r>
              <a:rPr lang="en-US" altLang="zh-CN"/>
              <a:t>)</a:t>
            </a:r>
          </a:p>
          <a:p>
            <a:r>
              <a:rPr lang="zh-CN" altLang="en-US"/>
              <a:t>把</a:t>
            </a:r>
            <a:r>
              <a:rPr lang="en-US" altLang="zh-CN"/>
              <a:t>A[n-m+1,n],A[n-m+2,n]…A[n,n]</a:t>
            </a:r>
            <a:r>
              <a:rPr lang="zh-CN" altLang="en-US"/>
              <a:t>所对应的值也标记为</a:t>
            </a:r>
            <a:r>
              <a:rPr lang="en-US" altLang="zh-CN"/>
              <a:t>true(</a:t>
            </a:r>
            <a:r>
              <a:rPr lang="zh-CN" altLang="en-US"/>
              <a:t>每次右移一位</a:t>
            </a:r>
            <a:r>
              <a:rPr lang="en-US" altLang="zh-CN"/>
              <a:t>)</a:t>
            </a:r>
          </a:p>
          <a:p>
            <a:r>
              <a:rPr lang="zh-CN" altLang="en-US"/>
              <a:t>从大到小的循环</a:t>
            </a:r>
            <a:r>
              <a:rPr lang="en-US" altLang="zh-CN"/>
              <a:t>i</a:t>
            </a:r>
          </a:p>
          <a:p>
            <a:pPr lvl="1"/>
            <a:r>
              <a:rPr lang="zh-CN" altLang="en-US"/>
              <a:t>如果</a:t>
            </a:r>
            <a:r>
              <a:rPr lang="en-US" altLang="zh-CN"/>
              <a:t>Mark[i]=false</a:t>
            </a:r>
            <a:r>
              <a:rPr lang="zh-CN" altLang="en-US"/>
              <a:t>则更新最小值为</a:t>
            </a:r>
            <a:r>
              <a:rPr lang="en-US" altLang="zh-CN"/>
              <a:t>I</a:t>
            </a:r>
          </a:p>
          <a:p>
            <a:pPr lvl="1"/>
            <a:r>
              <a:rPr lang="zh-CN" altLang="en-US"/>
              <a:t>否则</a:t>
            </a:r>
            <a:r>
              <a:rPr lang="en-US" altLang="zh-CN"/>
              <a:t>Mark[i shr 1]=true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例题</a:t>
            </a:r>
            <a:r>
              <a:rPr lang="en-US" altLang="zh-CN"/>
              <a:t>: </a:t>
            </a:r>
            <a:r>
              <a:rPr lang="zh-CN" altLang="en-US"/>
              <a:t>重复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有一个</a:t>
            </a:r>
            <a:r>
              <a:rPr lang="en-US" altLang="zh-CN"/>
              <a:t>n</a:t>
            </a:r>
            <a:r>
              <a:rPr lang="zh-CN" altLang="en-US"/>
              <a:t>个长度不超过</a:t>
            </a:r>
            <a:r>
              <a:rPr lang="en-US" altLang="zh-CN"/>
              <a:t>L</a:t>
            </a:r>
            <a:r>
              <a:rPr lang="zh-CN" altLang="en-US"/>
              <a:t>的单词，单词中的字母来自字母表</a:t>
            </a:r>
            <a:r>
              <a:rPr lang="en-US" altLang="zh-CN"/>
              <a:t>[‘a’,..,‘z’ ]</a:t>
            </a:r>
            <a:r>
              <a:rPr lang="zh-CN" altLang="en-US"/>
              <a:t>。编程求所有单词中最长的公共子串</a:t>
            </a:r>
            <a:r>
              <a:rPr lang="en-US" altLang="zh-CN"/>
              <a:t>(</a:t>
            </a:r>
            <a:r>
              <a:rPr lang="zh-CN" altLang="en-US"/>
              <a:t>必须在原串中连续</a:t>
            </a:r>
            <a:r>
              <a:rPr lang="en-US" altLang="zh-CN"/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枚举最短串子串再用</a:t>
            </a:r>
            <a:r>
              <a:rPr lang="en-US" altLang="zh-CN"/>
              <a:t>KMP</a:t>
            </a:r>
            <a:r>
              <a:rPr lang="zh-CN" altLang="en-US"/>
              <a:t>：</a:t>
            </a:r>
            <a:r>
              <a:rPr lang="en-US" altLang="zh-CN"/>
              <a:t>O(nL</a:t>
            </a:r>
            <a:r>
              <a:rPr lang="en-US" altLang="zh-CN" baseline="30000"/>
              <a:t>3</a:t>
            </a:r>
            <a:r>
              <a:rPr lang="en-US" altLang="zh-CN"/>
              <a:t>)</a:t>
            </a:r>
          </a:p>
          <a:p>
            <a:r>
              <a:rPr lang="zh-CN" altLang="en-US"/>
              <a:t>枚举所求串在最短子串中的开始位置，取其他串</a:t>
            </a:r>
            <a:r>
              <a:rPr lang="en-US" altLang="zh-CN"/>
              <a:t>KMP</a:t>
            </a:r>
            <a:r>
              <a:rPr lang="zh-CN" altLang="en-US"/>
              <a:t>结果（最远能匹配到的位置）的最小值为结束位置，</a:t>
            </a:r>
            <a:r>
              <a:rPr lang="en-US" altLang="zh-CN"/>
              <a:t>O(nL</a:t>
            </a:r>
            <a:r>
              <a:rPr lang="en-US" altLang="zh-CN" baseline="30000"/>
              <a:t>2</a:t>
            </a:r>
            <a:r>
              <a:rPr lang="en-US" altLang="zh-CN"/>
              <a:t>)</a:t>
            </a:r>
          </a:p>
          <a:p>
            <a:r>
              <a:rPr lang="zh-CN" altLang="en-US"/>
              <a:t>或者枚举开始</a:t>
            </a:r>
            <a:r>
              <a:rPr lang="en-US" altLang="zh-CN"/>
              <a:t>i</a:t>
            </a:r>
            <a:r>
              <a:rPr lang="zh-CN" altLang="en-US"/>
              <a:t>和结束</a:t>
            </a:r>
            <a:r>
              <a:rPr lang="en-US" altLang="zh-CN"/>
              <a:t>j</a:t>
            </a:r>
            <a:r>
              <a:rPr lang="zh-CN" altLang="en-US"/>
              <a:t>，但成功时</a:t>
            </a:r>
            <a:r>
              <a:rPr lang="en-US" altLang="zh-CN"/>
              <a:t>j++</a:t>
            </a:r>
            <a:r>
              <a:rPr lang="zh-CN" altLang="en-US"/>
              <a:t>，不成功时</a:t>
            </a:r>
            <a:r>
              <a:rPr lang="en-US" altLang="zh-CN"/>
              <a:t>i++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</a:t>
            </a:r>
            <a:r>
              <a:rPr lang="en-US" altLang="zh-CN"/>
              <a:t>: </a:t>
            </a:r>
            <a:r>
              <a:rPr lang="zh-CN" altLang="en-US"/>
              <a:t>窗口属性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对于所有</a:t>
            </a:r>
            <a:r>
              <a:rPr lang="en-US" altLang="zh-CN"/>
              <a:t>K</a:t>
            </a:r>
            <a:r>
              <a:rPr lang="zh-CN" altLang="en-US"/>
              <a:t>，每连续</a:t>
            </a:r>
            <a:r>
              <a:rPr lang="en-US" altLang="zh-CN"/>
              <a:t>K</a:t>
            </a:r>
            <a:r>
              <a:rPr lang="zh-CN" altLang="en-US"/>
              <a:t>个字符组成的串最多有</a:t>
            </a:r>
            <a:r>
              <a:rPr lang="en-US" altLang="zh-CN"/>
              <a:t>K+1</a:t>
            </a:r>
            <a:r>
              <a:rPr lang="zh-CN" altLang="en-US"/>
              <a:t>种</a:t>
            </a:r>
            <a:r>
              <a:rPr lang="en-US" altLang="zh-CN"/>
              <a:t>, </a:t>
            </a:r>
            <a:r>
              <a:rPr lang="zh-CN" altLang="en-US"/>
              <a:t>如：</a:t>
            </a:r>
            <a:r>
              <a:rPr lang="en-US" altLang="zh-CN"/>
              <a:t>011010</a:t>
            </a:r>
          </a:p>
          <a:p>
            <a:r>
              <a:rPr lang="zh-CN" altLang="en-US"/>
              <a:t>给一个串</a:t>
            </a:r>
            <a:r>
              <a:rPr lang="en-US" altLang="zh-CN"/>
              <a:t>, </a:t>
            </a:r>
            <a:r>
              <a:rPr lang="zh-CN" altLang="en-US"/>
              <a:t>求最小的</a:t>
            </a:r>
            <a:r>
              <a:rPr lang="en-US" altLang="zh-CN"/>
              <a:t>s, </a:t>
            </a:r>
            <a:r>
              <a:rPr lang="zh-CN" altLang="en-US"/>
              <a:t>使得前</a:t>
            </a:r>
            <a:r>
              <a:rPr lang="en-US" altLang="zh-CN"/>
              <a:t>s</a:t>
            </a:r>
            <a:r>
              <a:rPr lang="zh-CN" altLang="en-US"/>
              <a:t>个字符有</a:t>
            </a:r>
            <a:r>
              <a:rPr lang="en-US" altLang="zh-CN"/>
              <a:t>WP, </a:t>
            </a:r>
            <a:r>
              <a:rPr lang="zh-CN" altLang="en-US"/>
              <a:t>前</a:t>
            </a:r>
            <a:r>
              <a:rPr lang="en-US" altLang="zh-CN"/>
              <a:t>s+1</a:t>
            </a:r>
            <a:r>
              <a:rPr lang="zh-CN" altLang="en-US"/>
              <a:t>个没有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</a:t>
            </a:r>
            <a:r>
              <a:rPr lang="en-US" altLang="zh-CN"/>
              <a:t>1: </a:t>
            </a:r>
            <a:r>
              <a:rPr lang="zh-CN" altLang="en-US"/>
              <a:t>替换连续空格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问题</a:t>
            </a:r>
            <a:r>
              <a:rPr lang="en-US" altLang="zh-CN"/>
              <a:t>: </a:t>
            </a:r>
            <a:r>
              <a:rPr lang="zh-CN" altLang="en-US"/>
              <a:t>把连续空格改为单个空格</a:t>
            </a:r>
            <a:r>
              <a:rPr lang="en-US" altLang="zh-CN"/>
              <a:t>. </a:t>
            </a:r>
            <a:r>
              <a:rPr lang="zh-CN" altLang="en-US"/>
              <a:t>例如对输入</a:t>
            </a:r>
            <a:r>
              <a:rPr lang="en-US" altLang="zh-CN"/>
              <a:t>s=‘There   are  many            spaces.’, </a:t>
            </a:r>
            <a:r>
              <a:rPr lang="zh-CN" altLang="en-US"/>
              <a:t>输出为’</a:t>
            </a:r>
            <a:r>
              <a:rPr lang="en-US" altLang="zh-CN"/>
              <a:t>There are many spaces.’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算法一</a:t>
            </a:r>
            <a:r>
              <a:rPr lang="en-US" altLang="zh-CN"/>
              <a:t>: </a:t>
            </a:r>
            <a:r>
              <a:rPr lang="zh-CN" altLang="en-US"/>
              <a:t>每遇到空格就把后面的字符往前移</a:t>
            </a:r>
          </a:p>
          <a:p>
            <a:r>
              <a:rPr lang="zh-CN" altLang="en-US"/>
              <a:t>算法二</a:t>
            </a:r>
            <a:r>
              <a:rPr lang="en-US" altLang="zh-CN"/>
              <a:t>: </a:t>
            </a:r>
            <a:r>
              <a:rPr lang="zh-CN" altLang="en-US"/>
              <a:t>用两个指针</a:t>
            </a:r>
            <a:r>
              <a:rPr lang="en-US" altLang="zh-CN"/>
              <a:t>, </a:t>
            </a:r>
            <a:r>
              <a:rPr lang="zh-CN" altLang="en-US"/>
              <a:t>读指针持续移动</a:t>
            </a:r>
            <a:r>
              <a:rPr lang="en-US" altLang="zh-CN"/>
              <a:t>, </a:t>
            </a:r>
            <a:r>
              <a:rPr lang="zh-CN" altLang="en-US"/>
              <a:t>当遇到第二个空格时写指针不动</a:t>
            </a:r>
            <a:r>
              <a:rPr lang="en-US" altLang="zh-CN"/>
              <a:t>.</a:t>
            </a:r>
          </a:p>
          <a:p>
            <a:r>
              <a:rPr lang="zh-CN" altLang="en-US"/>
              <a:t>比较</a:t>
            </a:r>
            <a:r>
              <a:rPr lang="en-US" altLang="zh-CN"/>
              <a:t>: </a:t>
            </a:r>
            <a:r>
              <a:rPr lang="zh-CN" altLang="en-US"/>
              <a:t>算法一最坏</a:t>
            </a:r>
            <a:r>
              <a:rPr lang="en-US" altLang="zh-CN"/>
              <a:t>O(N</a:t>
            </a:r>
            <a:r>
              <a:rPr lang="en-US" altLang="zh-CN" baseline="30000"/>
              <a:t>2</a:t>
            </a:r>
            <a:r>
              <a:rPr lang="en-US" altLang="zh-CN"/>
              <a:t>)</a:t>
            </a:r>
            <a:r>
              <a:rPr lang="zh-CN" altLang="en-US"/>
              <a:t>的</a:t>
            </a:r>
            <a:r>
              <a:rPr lang="en-US" altLang="zh-CN"/>
              <a:t>, </a:t>
            </a:r>
            <a:r>
              <a:rPr lang="zh-CN" altLang="en-US"/>
              <a:t>算法二是</a:t>
            </a:r>
            <a:r>
              <a:rPr lang="en-US" altLang="zh-CN"/>
              <a:t>O(N)</a:t>
            </a:r>
            <a:r>
              <a:rPr lang="zh-CN" altLang="en-US"/>
              <a:t>的</a:t>
            </a:r>
          </a:p>
          <a:p>
            <a:r>
              <a:rPr lang="zh-CN" altLang="en-US" b="1" u="sng"/>
              <a:t>启发</a:t>
            </a:r>
            <a:r>
              <a:rPr lang="en-US" altLang="zh-CN" b="1" u="sng"/>
              <a:t>: </a:t>
            </a:r>
            <a:r>
              <a:rPr lang="zh-CN" altLang="en-US" b="1" u="sng"/>
              <a:t>字符串问题一般容易设计正确的算法</a:t>
            </a:r>
            <a:r>
              <a:rPr lang="en-US" altLang="zh-CN" b="1" u="sng"/>
              <a:t>, </a:t>
            </a:r>
            <a:r>
              <a:rPr lang="zh-CN" altLang="en-US" b="1" u="sng"/>
              <a:t>但需要深入分析才能找到高效算法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</a:t>
            </a:r>
            <a:r>
              <a:rPr lang="en-US" altLang="zh-CN"/>
              <a:t>2: </a:t>
            </a:r>
            <a:r>
              <a:rPr lang="zh-CN" altLang="en-US"/>
              <a:t>字符串排序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给</a:t>
            </a:r>
            <a:r>
              <a:rPr lang="en-US" altLang="zh-CN"/>
              <a:t>n</a:t>
            </a:r>
            <a:r>
              <a:rPr lang="zh-CN" altLang="en-US"/>
              <a:t>个字符串</a:t>
            </a:r>
          </a:p>
          <a:p>
            <a:r>
              <a:rPr lang="zh-CN" altLang="en-US"/>
              <a:t>把它们按</a:t>
            </a:r>
            <a:r>
              <a:rPr lang="zh-CN" altLang="en-US" b="1"/>
              <a:t>字典序</a:t>
            </a:r>
            <a:r>
              <a:rPr lang="zh-CN" altLang="en-US"/>
              <a:t>从小到大排序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291513" cy="4754563"/>
          </a:xfrm>
        </p:spPr>
        <p:txBody>
          <a:bodyPr/>
          <a:lstStyle/>
          <a:p>
            <a:r>
              <a:rPr lang="zh-CN" altLang="en-US" sz="2800"/>
              <a:t>和数值排序类似</a:t>
            </a:r>
            <a:r>
              <a:rPr lang="en-US" altLang="zh-CN" sz="2800"/>
              <a:t>, </a:t>
            </a:r>
            <a:r>
              <a:rPr lang="zh-CN" altLang="en-US" sz="2800"/>
              <a:t>基本操作是字符串比较</a:t>
            </a:r>
          </a:p>
          <a:p>
            <a:r>
              <a:rPr lang="zh-CN" altLang="en-US" sz="2800"/>
              <a:t>由于字符串可能比较长，一般不移动字符串本身</a:t>
            </a:r>
            <a:r>
              <a:rPr lang="en-US" altLang="zh-CN" sz="2800"/>
              <a:t>, </a:t>
            </a:r>
            <a:r>
              <a:rPr lang="zh-CN" altLang="en-US" sz="2800"/>
              <a:t>只修改指针</a:t>
            </a:r>
          </a:p>
        </p:txBody>
      </p:sp>
      <p:pic>
        <p:nvPicPr>
          <p:cNvPr id="576516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52763" y="2667000"/>
            <a:ext cx="5329237" cy="3768725"/>
          </a:xfrm>
          <a:noFill/>
          <a:ln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</a:t>
            </a:r>
            <a:r>
              <a:rPr lang="en-US" altLang="zh-CN"/>
              <a:t>3: </a:t>
            </a:r>
            <a:r>
              <a:rPr lang="zh-CN" altLang="en-US"/>
              <a:t>模式匹配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zh-CN" altLang="en-US"/>
              <a:t>给定串</a:t>
            </a:r>
            <a:r>
              <a:rPr lang="en-US" altLang="zh-CN"/>
              <a:t>T</a:t>
            </a:r>
            <a:r>
              <a:rPr lang="zh-CN" altLang="en-US"/>
              <a:t>，寻找串</a:t>
            </a:r>
            <a:r>
              <a:rPr lang="en-US" altLang="zh-CN"/>
              <a:t>P</a:t>
            </a:r>
            <a:r>
              <a:rPr lang="zh-CN" altLang="en-US"/>
              <a:t>是否在</a:t>
            </a:r>
            <a:r>
              <a:rPr lang="en-US" altLang="zh-CN"/>
              <a:t>T</a:t>
            </a:r>
            <a:r>
              <a:rPr lang="zh-CN" altLang="en-US"/>
              <a:t>中出现</a:t>
            </a:r>
          </a:p>
          <a:p>
            <a:r>
              <a:rPr lang="en-US" altLang="zh-CN"/>
              <a:t>T</a:t>
            </a:r>
            <a:r>
              <a:rPr lang="zh-CN" altLang="en-US"/>
              <a:t>称为母串，</a:t>
            </a:r>
            <a:r>
              <a:rPr lang="en-US" altLang="zh-CN"/>
              <a:t>P</a:t>
            </a:r>
            <a:r>
              <a:rPr lang="zh-CN" altLang="en-US"/>
              <a:t>称为模板。一般记</a:t>
            </a:r>
            <a:r>
              <a:rPr lang="en-US" altLang="zh-CN"/>
              <a:t>T</a:t>
            </a:r>
            <a:r>
              <a:rPr lang="zh-CN" altLang="en-US"/>
              <a:t>和</a:t>
            </a:r>
            <a:r>
              <a:rPr lang="en-US" altLang="zh-CN"/>
              <a:t>P</a:t>
            </a:r>
            <a:r>
              <a:rPr lang="zh-CN" altLang="en-US"/>
              <a:t>的长度分别为</a:t>
            </a:r>
            <a:r>
              <a:rPr lang="en-US" altLang="zh-CN"/>
              <a:t>n</a:t>
            </a:r>
            <a:r>
              <a:rPr lang="zh-CN" altLang="en-US"/>
              <a:t>和</a:t>
            </a:r>
            <a:r>
              <a:rPr lang="en-US" altLang="zh-CN"/>
              <a:t>m</a:t>
            </a:r>
          </a:p>
          <a:p>
            <a:r>
              <a:rPr lang="zh-CN" altLang="en-US"/>
              <a:t>输入</a:t>
            </a:r>
            <a:r>
              <a:rPr lang="en-US" altLang="zh-CN"/>
              <a:t>T</a:t>
            </a:r>
            <a:r>
              <a:rPr lang="zh-CN" altLang="en-US"/>
              <a:t>和</a:t>
            </a:r>
            <a:r>
              <a:rPr lang="en-US" altLang="zh-CN"/>
              <a:t>P</a:t>
            </a:r>
            <a:r>
              <a:rPr lang="zh-CN" altLang="en-US"/>
              <a:t>，</a:t>
            </a:r>
            <a:r>
              <a:rPr lang="en-US" altLang="zh-CN"/>
              <a:t>T</a:t>
            </a:r>
            <a:r>
              <a:rPr lang="en-US" altLang="zh-CN" baseline="-25000"/>
              <a:t>i</a:t>
            </a:r>
            <a:r>
              <a:rPr lang="zh-CN" altLang="en-US"/>
              <a:t>为</a:t>
            </a:r>
            <a:r>
              <a:rPr lang="en-US" altLang="zh-CN"/>
              <a:t>T</a:t>
            </a:r>
            <a:r>
              <a:rPr lang="zh-CN" altLang="en-US"/>
              <a:t>从第</a:t>
            </a:r>
            <a:r>
              <a:rPr lang="en-US" altLang="zh-CN"/>
              <a:t>i</a:t>
            </a:r>
            <a:r>
              <a:rPr lang="zh-CN" altLang="en-US"/>
              <a:t>个字符开始的后缀</a:t>
            </a:r>
          </a:p>
          <a:p>
            <a:r>
              <a:rPr lang="zh-CN" altLang="en-US"/>
              <a:t>输出</a:t>
            </a:r>
          </a:p>
          <a:p>
            <a:pPr lvl="1"/>
            <a:r>
              <a:rPr lang="zh-CN" altLang="en-US"/>
              <a:t>判定问题：</a:t>
            </a:r>
            <a:r>
              <a:rPr lang="en-US" altLang="zh-CN"/>
              <a:t>P</a:t>
            </a:r>
            <a:r>
              <a:rPr lang="zh-CN" altLang="en-US"/>
              <a:t>是否在</a:t>
            </a:r>
            <a:r>
              <a:rPr lang="en-US" altLang="zh-CN"/>
              <a:t>T</a:t>
            </a:r>
            <a:r>
              <a:rPr lang="zh-CN" altLang="en-US"/>
              <a:t>中出现</a:t>
            </a:r>
          </a:p>
          <a:p>
            <a:pPr lvl="1"/>
            <a:r>
              <a:rPr lang="zh-CN" altLang="en-US"/>
              <a:t>完整匹配：</a:t>
            </a:r>
            <a:r>
              <a:rPr lang="en-US" altLang="zh-CN"/>
              <a:t>P</a:t>
            </a:r>
            <a:r>
              <a:rPr lang="zh-CN" altLang="en-US"/>
              <a:t>出现的位置集合</a:t>
            </a:r>
          </a:p>
          <a:p>
            <a:pPr lvl="1"/>
            <a:r>
              <a:rPr lang="zh-CN" altLang="en-US"/>
              <a:t>前缀匹配：对于</a:t>
            </a:r>
            <a:r>
              <a:rPr lang="en-US" altLang="zh-CN"/>
              <a:t>1&lt;=i&lt;=n</a:t>
            </a:r>
            <a:r>
              <a:rPr lang="zh-CN" altLang="en-US"/>
              <a:t>，</a:t>
            </a:r>
            <a:r>
              <a:rPr lang="en-US" altLang="zh-CN"/>
              <a:t>P</a:t>
            </a:r>
            <a:r>
              <a:rPr lang="zh-CN" altLang="en-US"/>
              <a:t>与</a:t>
            </a:r>
            <a:r>
              <a:rPr lang="en-US" altLang="zh-CN"/>
              <a:t>T</a:t>
            </a:r>
            <a:r>
              <a:rPr lang="en-US" altLang="zh-CN" baseline="-25000"/>
              <a:t>i</a:t>
            </a:r>
            <a:r>
              <a:rPr lang="zh-CN" altLang="en-US"/>
              <a:t>的最长公共前缀长度记为</a:t>
            </a:r>
            <a:r>
              <a:rPr lang="en-US" altLang="zh-CN"/>
              <a:t>L</a:t>
            </a:r>
            <a:r>
              <a:rPr lang="en-US" altLang="zh-CN" baseline="-25000"/>
              <a:t>i</a:t>
            </a:r>
            <a:r>
              <a:rPr lang="zh-CN" altLang="en-US"/>
              <a:t>，输出数组</a:t>
            </a:r>
            <a:r>
              <a:rPr lang="en-US" altLang="zh-CN"/>
              <a:t>L</a:t>
            </a:r>
            <a:r>
              <a:rPr lang="en-US" altLang="zh-CN" baseline="-25000"/>
              <a:t>i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经典模式匹配算法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</a:t>
            </a:r>
            <a:r>
              <a:rPr lang="zh-CN" altLang="en-US"/>
              <a:t>称为母串，</a:t>
            </a:r>
            <a:r>
              <a:rPr lang="en-US" altLang="zh-CN"/>
              <a:t>P</a:t>
            </a:r>
            <a:r>
              <a:rPr lang="zh-CN" altLang="en-US"/>
              <a:t>称为模板。一般记</a:t>
            </a:r>
            <a:r>
              <a:rPr lang="en-US" altLang="zh-CN"/>
              <a:t>T</a:t>
            </a:r>
            <a:r>
              <a:rPr lang="zh-CN" altLang="en-US"/>
              <a:t>和</a:t>
            </a:r>
            <a:r>
              <a:rPr lang="en-US" altLang="zh-CN"/>
              <a:t>P</a:t>
            </a:r>
            <a:r>
              <a:rPr lang="zh-CN" altLang="en-US"/>
              <a:t>的长度分别为</a:t>
            </a:r>
            <a:r>
              <a:rPr lang="en-US" altLang="zh-CN"/>
              <a:t>n</a:t>
            </a:r>
            <a:r>
              <a:rPr lang="zh-CN" altLang="en-US"/>
              <a:t>和</a:t>
            </a:r>
            <a:r>
              <a:rPr lang="en-US" altLang="zh-CN"/>
              <a:t>m</a:t>
            </a:r>
          </a:p>
          <a:p>
            <a:r>
              <a:rPr lang="zh-CN" altLang="en-US"/>
              <a:t>依次判断</a:t>
            </a:r>
            <a:r>
              <a:rPr lang="en-US" altLang="zh-CN"/>
              <a:t>T</a:t>
            </a:r>
            <a:r>
              <a:rPr lang="zh-CN" altLang="en-US"/>
              <a:t>从第</a:t>
            </a:r>
            <a:r>
              <a:rPr lang="en-US" altLang="zh-CN"/>
              <a:t>i</a:t>
            </a:r>
            <a:r>
              <a:rPr lang="zh-CN" altLang="en-US"/>
              <a:t>个字符开始的长度为</a:t>
            </a:r>
            <a:r>
              <a:rPr lang="en-US" altLang="zh-CN"/>
              <a:t>m</a:t>
            </a:r>
            <a:r>
              <a:rPr lang="zh-CN" altLang="en-US"/>
              <a:t>的串是否和</a:t>
            </a:r>
            <a:r>
              <a:rPr lang="en-US" altLang="zh-CN"/>
              <a:t>P</a:t>
            </a:r>
            <a:r>
              <a:rPr lang="zh-CN" altLang="en-US"/>
              <a:t>相同</a:t>
            </a:r>
          </a:p>
          <a:p>
            <a:r>
              <a:rPr lang="zh-CN" altLang="en-US"/>
              <a:t>判断字符串相同</a:t>
            </a:r>
            <a:r>
              <a:rPr lang="en-US" altLang="zh-CN"/>
              <a:t>: O(n)</a:t>
            </a:r>
          </a:p>
          <a:p>
            <a:r>
              <a:rPr lang="zh-CN" altLang="en-US"/>
              <a:t>枚举起点</a:t>
            </a:r>
            <a:r>
              <a:rPr lang="en-US" altLang="zh-CN"/>
              <a:t>: O(n)</a:t>
            </a:r>
          </a:p>
          <a:p>
            <a:r>
              <a:rPr lang="zh-CN" altLang="en-US"/>
              <a:t>最坏情况</a:t>
            </a:r>
            <a:r>
              <a:rPr lang="en-US" altLang="zh-CN"/>
              <a:t>: O(n</a:t>
            </a:r>
            <a:r>
              <a:rPr lang="en-US" altLang="zh-CN" baseline="30000"/>
              <a:t>2</a:t>
            </a:r>
            <a:r>
              <a:rPr lang="en-US" altLang="zh-CN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经典的模式匹配</a:t>
            </a:r>
          </a:p>
        </p:txBody>
      </p:sp>
      <p:pic>
        <p:nvPicPr>
          <p:cNvPr id="605188" name="Picture 4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52600" y="1624013"/>
            <a:ext cx="5715000" cy="4776787"/>
          </a:xfrm>
          <a:noFill/>
          <a:ln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1609</Words>
  <Application>Microsoft Office PowerPoint</Application>
  <PresentationFormat>全屏显示(4:3)</PresentationFormat>
  <Paragraphs>118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串的算法</vt:lpstr>
      <vt:lpstr>字符串</vt:lpstr>
      <vt:lpstr>问题1: 替换连续空格</vt:lpstr>
      <vt:lpstr>分析</vt:lpstr>
      <vt:lpstr>问题2: 字符串排序</vt:lpstr>
      <vt:lpstr>分析</vt:lpstr>
      <vt:lpstr>问题3: 模式匹配</vt:lpstr>
      <vt:lpstr>经典模式匹配算法</vt:lpstr>
      <vt:lpstr>经典的模式匹配</vt:lpstr>
      <vt:lpstr>多余的比较</vt:lpstr>
      <vt:lpstr>有穷自动机</vt:lpstr>
      <vt:lpstr>有穷自动机</vt:lpstr>
      <vt:lpstr>KMP算法</vt:lpstr>
      <vt:lpstr>分析</vt:lpstr>
      <vt:lpstr>失配函数的计算</vt:lpstr>
      <vt:lpstr>Fail的含义</vt:lpstr>
      <vt:lpstr>Fail的优化</vt:lpstr>
      <vt:lpstr>优化效果</vt:lpstr>
      <vt:lpstr>例题: 反片语</vt:lpstr>
      <vt:lpstr>分析</vt:lpstr>
      <vt:lpstr>例题: 破解编码</vt:lpstr>
      <vt:lpstr>分析</vt:lpstr>
      <vt:lpstr>例题: 关键词</vt:lpstr>
      <vt:lpstr>分析</vt:lpstr>
      <vt:lpstr>分析</vt:lpstr>
      <vt:lpstr>例题: 重复</vt:lpstr>
      <vt:lpstr>分析</vt:lpstr>
      <vt:lpstr>思考: 窗口属性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四、串的算法</dc:title>
  <dc:creator>tiankong</dc:creator>
  <cp:lastModifiedBy>tiankong</cp:lastModifiedBy>
  <cp:revision>2</cp:revision>
  <dcterms:created xsi:type="dcterms:W3CDTF">2012-10-31T14:39:20Z</dcterms:created>
  <dcterms:modified xsi:type="dcterms:W3CDTF">2012-10-31T14:41:08Z</dcterms:modified>
</cp:coreProperties>
</file>