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0" d="100"/>
          <a:sy n="40" d="100"/>
        </p:scale>
        <p:origin x="-135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2012/10/31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lstStyle/>
          <a:p>
            <a:r>
              <a:rPr lang="zh-CN" altLang="en-US" dirty="0"/>
              <a:t>不可解码的编码</a:t>
            </a:r>
          </a:p>
        </p:txBody>
      </p:sp>
      <p:sp>
        <p:nvSpPr>
          <p:cNvPr id="627715" name="Rectangle 3"/>
          <p:cNvSpPr>
            <a:spLocks noGrp="1" noChangeArrowheads="1"/>
          </p:cNvSpPr>
          <p:nvPr>
            <p:ph type="body" idx="1"/>
          </p:nvPr>
        </p:nvSpPr>
        <p:spPr>
          <a:xfrm>
            <a:off x="457200" y="1600200"/>
            <a:ext cx="8229600" cy="4876800"/>
          </a:xfrm>
        </p:spPr>
        <p:txBody>
          <a:bodyPr/>
          <a:lstStyle/>
          <a:p>
            <a:r>
              <a:rPr lang="zh-CN" altLang="en-US" sz="2800" dirty="0"/>
              <a:t>给定</a:t>
            </a:r>
            <a:r>
              <a:rPr lang="en-US" altLang="zh-CN" sz="2800" i="1" dirty="0"/>
              <a:t>n</a:t>
            </a:r>
            <a:r>
              <a:rPr lang="en-US" altLang="zh-CN" sz="2800" dirty="0"/>
              <a:t>(</a:t>
            </a:r>
            <a:r>
              <a:rPr lang="en-US" altLang="zh-CN" sz="2800" i="1" dirty="0"/>
              <a:t>n</a:t>
            </a:r>
            <a:r>
              <a:rPr lang="en-US" altLang="zh-CN" sz="2800" dirty="0"/>
              <a:t>≤20)</a:t>
            </a:r>
            <a:r>
              <a:rPr lang="zh-CN" altLang="en-US" sz="2800" dirty="0"/>
              <a:t>个</a:t>
            </a:r>
            <a:r>
              <a:rPr lang="en-US" altLang="zh-CN" sz="2800" dirty="0"/>
              <a:t>01</a:t>
            </a:r>
            <a:r>
              <a:rPr lang="zh-CN" altLang="en-US" sz="2800" dirty="0"/>
              <a:t>编码串</a:t>
            </a:r>
            <a:r>
              <a:rPr lang="en-US" altLang="zh-CN" sz="2800" i="1" dirty="0"/>
              <a:t>S</a:t>
            </a:r>
            <a:r>
              <a:rPr lang="en-US" altLang="zh-CN" sz="2800" baseline="-25000" dirty="0"/>
              <a:t>1</a:t>
            </a:r>
            <a:r>
              <a:rPr lang="en-US" altLang="zh-CN" sz="2800" dirty="0"/>
              <a:t>,</a:t>
            </a:r>
            <a:r>
              <a:rPr lang="en-US" altLang="zh-CN" sz="2800" i="1" dirty="0"/>
              <a:t>S</a:t>
            </a:r>
            <a:r>
              <a:rPr lang="en-US" altLang="zh-CN" sz="2800" baseline="-25000" dirty="0"/>
              <a:t>2</a:t>
            </a:r>
            <a:r>
              <a:rPr lang="en-US" altLang="zh-CN" sz="2800" dirty="0"/>
              <a:t>,…,</a:t>
            </a:r>
            <a:r>
              <a:rPr lang="en-US" altLang="zh-CN" sz="2800" i="1" dirty="0" err="1"/>
              <a:t>S</a:t>
            </a:r>
            <a:r>
              <a:rPr lang="en-US" altLang="zh-CN" sz="2800" i="1" baseline="-25000" dirty="0" err="1"/>
              <a:t>n</a:t>
            </a:r>
            <a:r>
              <a:rPr lang="zh-CN" altLang="en-US" sz="2800" dirty="0"/>
              <a:t>，寻找一个编码串</a:t>
            </a:r>
            <a:r>
              <a:rPr lang="en-US" altLang="zh-CN" sz="2800" i="1" dirty="0"/>
              <a:t>T</a:t>
            </a:r>
            <a:r>
              <a:rPr lang="zh-CN" altLang="en-US" sz="2800" dirty="0"/>
              <a:t>，至少可被分解为两种不同的</a:t>
            </a:r>
            <a:r>
              <a:rPr lang="en-US" altLang="zh-CN" sz="2800" i="1" dirty="0"/>
              <a:t>S</a:t>
            </a:r>
            <a:r>
              <a:rPr lang="en-US" altLang="zh-CN" sz="2800" i="1" baseline="-25000" dirty="0"/>
              <a:t>i</a:t>
            </a:r>
            <a:r>
              <a:rPr lang="zh-CN" altLang="en-US" sz="2800" dirty="0"/>
              <a:t>的排列</a:t>
            </a:r>
          </a:p>
          <a:p>
            <a:r>
              <a:rPr lang="zh-CN" altLang="en-US" sz="2800" dirty="0"/>
              <a:t>例如：给定</a:t>
            </a:r>
            <a:r>
              <a:rPr lang="en-US" altLang="zh-CN" sz="2800" dirty="0"/>
              <a:t>5</a:t>
            </a:r>
            <a:r>
              <a:rPr lang="zh-CN" altLang="en-US" sz="2800" dirty="0"/>
              <a:t>个</a:t>
            </a:r>
            <a:r>
              <a:rPr lang="en-US" altLang="zh-CN" sz="2800" dirty="0"/>
              <a:t>01</a:t>
            </a:r>
            <a:r>
              <a:rPr lang="zh-CN" altLang="en-US" sz="2800" dirty="0"/>
              <a:t>编码串：</a:t>
            </a:r>
            <a:r>
              <a:rPr lang="en-US" altLang="zh-CN" sz="2800" i="1" dirty="0"/>
              <a:t>S</a:t>
            </a:r>
            <a:r>
              <a:rPr lang="en-US" altLang="zh-CN" sz="2800" dirty="0"/>
              <a:t>1=0110</a:t>
            </a:r>
            <a:r>
              <a:rPr lang="zh-CN" altLang="en-US" sz="2800" dirty="0"/>
              <a:t>，</a:t>
            </a:r>
            <a:r>
              <a:rPr lang="en-US" altLang="zh-CN" sz="2800" i="1" dirty="0"/>
              <a:t>S</a:t>
            </a:r>
            <a:r>
              <a:rPr lang="en-US" altLang="zh-CN" sz="2800" dirty="0"/>
              <a:t>2=00</a:t>
            </a:r>
            <a:r>
              <a:rPr lang="zh-CN" altLang="en-US" sz="2800" dirty="0"/>
              <a:t>，</a:t>
            </a:r>
            <a:r>
              <a:rPr lang="en-US" altLang="zh-CN" sz="2800" i="1" dirty="0"/>
              <a:t>S</a:t>
            </a:r>
            <a:r>
              <a:rPr lang="en-US" altLang="zh-CN" sz="2800" dirty="0"/>
              <a:t>3=111</a:t>
            </a:r>
            <a:r>
              <a:rPr lang="zh-CN" altLang="en-US" sz="2800" dirty="0"/>
              <a:t>，</a:t>
            </a:r>
            <a:r>
              <a:rPr lang="en-US" altLang="zh-CN" sz="2800" i="1" dirty="0"/>
              <a:t>S</a:t>
            </a:r>
            <a:r>
              <a:rPr lang="en-US" altLang="zh-CN" sz="2800" dirty="0"/>
              <a:t>4=001100</a:t>
            </a:r>
            <a:r>
              <a:rPr lang="zh-CN" altLang="en-US" sz="2800" dirty="0"/>
              <a:t>，</a:t>
            </a:r>
            <a:r>
              <a:rPr lang="en-US" altLang="zh-CN" sz="2800" i="1" dirty="0"/>
              <a:t>S</a:t>
            </a:r>
            <a:r>
              <a:rPr lang="en-US" altLang="zh-CN" sz="2800" dirty="0"/>
              <a:t>5=110</a:t>
            </a:r>
            <a:r>
              <a:rPr lang="zh-CN" altLang="en-US" sz="2800" dirty="0"/>
              <a:t>。一个符合要求的编码串</a:t>
            </a:r>
            <a:r>
              <a:rPr lang="en-US" altLang="zh-CN" sz="2800" i="1" dirty="0"/>
              <a:t>T</a:t>
            </a:r>
            <a:r>
              <a:rPr lang="zh-CN" altLang="en-US" sz="2800" dirty="0"/>
              <a:t>是：</a:t>
            </a:r>
            <a:r>
              <a:rPr lang="en-US" altLang="zh-CN" sz="2800" dirty="0"/>
              <a:t>001100110</a:t>
            </a:r>
            <a:r>
              <a:rPr lang="zh-CN" altLang="en-US" sz="2800" dirty="0"/>
              <a:t>，两种分解方法为</a:t>
            </a:r>
          </a:p>
          <a:p>
            <a:pPr lvl="1"/>
            <a:r>
              <a:rPr lang="en-US" altLang="zh-CN" sz="2400" dirty="0"/>
              <a:t>00+110+0110 (</a:t>
            </a:r>
            <a:r>
              <a:rPr lang="en-US" altLang="zh-CN" sz="2400" i="1" dirty="0"/>
              <a:t>S</a:t>
            </a:r>
            <a:r>
              <a:rPr lang="en-US" altLang="zh-CN" sz="2400" dirty="0"/>
              <a:t>2+</a:t>
            </a:r>
            <a:r>
              <a:rPr lang="en-US" altLang="zh-CN" sz="2400" i="1" dirty="0"/>
              <a:t>S</a:t>
            </a:r>
            <a:r>
              <a:rPr lang="en-US" altLang="zh-CN" sz="2400" dirty="0"/>
              <a:t>5+</a:t>
            </a:r>
            <a:r>
              <a:rPr lang="en-US" altLang="zh-CN" sz="2400" i="1" dirty="0"/>
              <a:t>S</a:t>
            </a:r>
            <a:r>
              <a:rPr lang="en-US" altLang="zh-CN" sz="2400" dirty="0"/>
              <a:t>1)</a:t>
            </a:r>
          </a:p>
          <a:p>
            <a:pPr lvl="1"/>
            <a:r>
              <a:rPr lang="en-US" altLang="zh-CN" sz="2400" dirty="0"/>
              <a:t>001100+110 (</a:t>
            </a:r>
            <a:r>
              <a:rPr lang="en-US" altLang="zh-CN" sz="2400" i="1" dirty="0"/>
              <a:t>S</a:t>
            </a:r>
            <a:r>
              <a:rPr lang="en-US" altLang="zh-CN" sz="2400" dirty="0"/>
              <a:t>4+</a:t>
            </a:r>
            <a:r>
              <a:rPr lang="en-US" altLang="zh-CN" sz="2400" i="1" dirty="0"/>
              <a:t>S</a:t>
            </a:r>
            <a:r>
              <a:rPr lang="en-US" altLang="zh-CN" sz="2400" dirty="0"/>
              <a:t>5)</a:t>
            </a:r>
          </a:p>
          <a:p>
            <a:r>
              <a:rPr lang="zh-CN" altLang="en-US" sz="2800" dirty="0"/>
              <a:t>而</a:t>
            </a:r>
            <a:r>
              <a:rPr lang="en-US" altLang="zh-CN" sz="2800" dirty="0"/>
              <a:t>0110110</a:t>
            </a:r>
            <a:r>
              <a:rPr lang="zh-CN" altLang="en-US" sz="2800" dirty="0"/>
              <a:t>只有一种分解方法 </a:t>
            </a:r>
            <a:r>
              <a:rPr lang="en-US" altLang="zh-CN" sz="2800" dirty="0"/>
              <a:t>0110+110 (</a:t>
            </a:r>
            <a:r>
              <a:rPr lang="en-US" altLang="zh-CN" sz="2800" i="1" dirty="0"/>
              <a:t>S</a:t>
            </a:r>
            <a:r>
              <a:rPr lang="en-US" altLang="zh-CN" sz="2800" dirty="0"/>
              <a:t>1+</a:t>
            </a:r>
            <a:r>
              <a:rPr lang="en-US" altLang="zh-CN" sz="2800" i="1" dirty="0"/>
              <a:t>S</a:t>
            </a:r>
            <a:r>
              <a:rPr lang="en-US" altLang="zh-CN" sz="2800" dirty="0"/>
              <a:t>5)</a:t>
            </a:r>
          </a:p>
          <a:p>
            <a:r>
              <a:rPr lang="zh-CN" altLang="en-US" sz="2800" dirty="0"/>
              <a:t>寻找长度最短的符合要求的编码串</a:t>
            </a:r>
            <a:r>
              <a:rPr lang="en-US" altLang="zh-CN" sz="2800" i="1" dirty="0"/>
              <a:t>T</a:t>
            </a:r>
            <a:r>
              <a:rPr lang="zh-CN" altLang="en-US" sz="2800" dirty="0"/>
              <a:t>，若有多个符合要求的最短编码串</a:t>
            </a:r>
            <a:r>
              <a:rPr lang="en-US" altLang="zh-CN" sz="2800" i="1" dirty="0"/>
              <a:t>T</a:t>
            </a:r>
            <a:r>
              <a:rPr lang="zh-CN" altLang="en-US" sz="2800" dirty="0"/>
              <a:t>，则输出字典顺序最小的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p:txBody>
          <a:bodyPr/>
          <a:lstStyle/>
          <a:p>
            <a:r>
              <a:rPr lang="zh-CN" altLang="en-US" dirty="0"/>
              <a:t>分析</a:t>
            </a:r>
          </a:p>
        </p:txBody>
      </p:sp>
      <p:sp>
        <p:nvSpPr>
          <p:cNvPr id="628739" name="Rectangle 3"/>
          <p:cNvSpPr>
            <a:spLocks noGrp="1" noChangeArrowheads="1"/>
          </p:cNvSpPr>
          <p:nvPr>
            <p:ph type="body" idx="1"/>
          </p:nvPr>
        </p:nvSpPr>
        <p:spPr/>
        <p:txBody>
          <a:bodyPr/>
          <a:lstStyle/>
          <a:p>
            <a:r>
              <a:rPr lang="zh-CN" altLang="en-US" dirty="0"/>
              <a:t>先考虑搜索策略。搜索的关键是编码串</a:t>
            </a:r>
            <a:r>
              <a:rPr lang="en-US" altLang="zh-CN" i="1" dirty="0"/>
              <a:t>T</a:t>
            </a:r>
            <a:r>
              <a:rPr lang="zh-CN" altLang="en-US" dirty="0"/>
              <a:t>至少存在两种不同的分解方法。从搜索分解方法出发，同时搜索两种分解方法，可以大大减少搜索量。</a:t>
            </a:r>
          </a:p>
        </p:txBody>
      </p:sp>
      <p:pic>
        <p:nvPicPr>
          <p:cNvPr id="628740" name="Picture 4"/>
          <p:cNvPicPr>
            <a:picLocks noChangeAspect="1" noChangeArrowheads="1"/>
          </p:cNvPicPr>
          <p:nvPr/>
        </p:nvPicPr>
        <p:blipFill>
          <a:blip r:embed="rId2" cstate="print"/>
          <a:srcRect/>
          <a:stretch>
            <a:fillRect/>
          </a:stretch>
        </p:blipFill>
        <p:spPr bwMode="auto">
          <a:xfrm>
            <a:off x="228600" y="3886200"/>
            <a:ext cx="8534400" cy="163988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zh-CN" altLang="en-US" dirty="0"/>
              <a:t>分析</a:t>
            </a:r>
          </a:p>
        </p:txBody>
      </p:sp>
      <p:sp>
        <p:nvSpPr>
          <p:cNvPr id="629763" name="Rectangle 3"/>
          <p:cNvSpPr>
            <a:spLocks noGrp="1" noChangeArrowheads="1"/>
          </p:cNvSpPr>
          <p:nvPr>
            <p:ph type="body" idx="1"/>
          </p:nvPr>
        </p:nvSpPr>
        <p:spPr>
          <a:xfrm>
            <a:off x="457200" y="1600200"/>
            <a:ext cx="8229600" cy="5029200"/>
          </a:xfrm>
        </p:spPr>
        <p:txBody>
          <a:bodyPr/>
          <a:lstStyle/>
          <a:p>
            <a:r>
              <a:rPr lang="zh-CN" altLang="en-US" sz="2800" dirty="0"/>
              <a:t>不完整的分解方案所无法匹配的剩余部分，一定是某个</a:t>
            </a:r>
            <a:r>
              <a:rPr lang="en-US" altLang="zh-CN" sz="2800" i="1" dirty="0"/>
              <a:t>S</a:t>
            </a:r>
            <a:r>
              <a:rPr lang="zh-CN" altLang="en-US" sz="2800" dirty="0"/>
              <a:t>编码串的后缀。</a:t>
            </a:r>
          </a:p>
          <a:p>
            <a:endParaRPr lang="zh-CN" altLang="en-US" sz="2800" dirty="0"/>
          </a:p>
          <a:p>
            <a:endParaRPr lang="zh-CN" altLang="en-US" sz="2800" dirty="0"/>
          </a:p>
          <a:p>
            <a:endParaRPr lang="zh-CN" altLang="en-US" sz="2800" dirty="0"/>
          </a:p>
          <a:p>
            <a:endParaRPr lang="zh-CN" altLang="en-US" sz="2800" dirty="0"/>
          </a:p>
          <a:p>
            <a:r>
              <a:rPr lang="zh-CN" altLang="en-US" sz="2800" dirty="0"/>
              <a:t>定义状态</a:t>
            </a:r>
            <a:r>
              <a:rPr lang="en-US" altLang="zh-CN" sz="2800" i="1" dirty="0"/>
              <a:t>d</a:t>
            </a:r>
            <a:r>
              <a:rPr lang="en-US" altLang="zh-CN" sz="2800" dirty="0"/>
              <a:t>[</a:t>
            </a:r>
            <a:r>
              <a:rPr lang="en-US" altLang="zh-CN" sz="2800" i="1" dirty="0" err="1"/>
              <a:t>i</a:t>
            </a:r>
            <a:r>
              <a:rPr lang="en-US" altLang="zh-CN" sz="2800" dirty="0" err="1"/>
              <a:t>,</a:t>
            </a:r>
            <a:r>
              <a:rPr lang="en-US" altLang="zh-CN" sz="2800" i="1" dirty="0" err="1"/>
              <a:t>j</a:t>
            </a:r>
            <a:r>
              <a:rPr lang="en-US" altLang="zh-CN" sz="2800" dirty="0"/>
              <a:t>]</a:t>
            </a:r>
            <a:r>
              <a:rPr lang="zh-CN" altLang="en-US" sz="2800" dirty="0"/>
              <a:t>为：当</a:t>
            </a:r>
            <a:r>
              <a:rPr lang="en-US" altLang="zh-CN" sz="2800" i="1" dirty="0"/>
              <a:t>B</a:t>
            </a:r>
            <a:r>
              <a:rPr lang="zh-CN" altLang="en-US" sz="2800" dirty="0"/>
              <a:t>部分为第</a:t>
            </a:r>
            <a:r>
              <a:rPr lang="en-US" altLang="zh-CN" sz="2800" i="1" dirty="0" err="1"/>
              <a:t>i</a:t>
            </a:r>
            <a:r>
              <a:rPr lang="zh-CN" altLang="en-US" sz="2800" dirty="0"/>
              <a:t>个数字串从第</a:t>
            </a:r>
            <a:r>
              <a:rPr lang="en-US" altLang="zh-CN" sz="2800" dirty="0"/>
              <a:t>j+1</a:t>
            </a:r>
            <a:r>
              <a:rPr lang="zh-CN" altLang="en-US" sz="2800" dirty="0"/>
              <a:t>开始的后缀时，</a:t>
            </a:r>
            <a:r>
              <a:rPr lang="en-US" altLang="zh-CN" sz="2800" b="1" i="1" dirty="0"/>
              <a:t>A</a:t>
            </a:r>
            <a:r>
              <a:rPr lang="zh-CN" altLang="en-US" sz="2800" b="1" dirty="0"/>
              <a:t>部分</a:t>
            </a:r>
            <a:r>
              <a:rPr lang="zh-CN" altLang="en-US" sz="2800" dirty="0"/>
              <a:t>的最短长度</a:t>
            </a:r>
          </a:p>
          <a:p>
            <a:r>
              <a:rPr lang="zh-CN" altLang="en-US" sz="2800" dirty="0"/>
              <a:t>边界</a:t>
            </a:r>
            <a:r>
              <a:rPr lang="en-US" altLang="zh-CN" sz="2800" dirty="0"/>
              <a:t>: </a:t>
            </a:r>
            <a:r>
              <a:rPr lang="zh-CN" altLang="en-US" sz="2800" dirty="0"/>
              <a:t>当存在某个长度为</a:t>
            </a:r>
            <a:r>
              <a:rPr lang="en-US" altLang="zh-CN" sz="2800" dirty="0"/>
              <a:t>j</a:t>
            </a:r>
            <a:r>
              <a:rPr lang="zh-CN" altLang="en-US" sz="2800" dirty="0"/>
              <a:t>的串为串</a:t>
            </a:r>
            <a:r>
              <a:rPr lang="en-US" altLang="zh-CN" sz="2800" dirty="0" err="1"/>
              <a:t>i</a:t>
            </a:r>
            <a:r>
              <a:rPr lang="zh-CN" altLang="en-US" sz="2800" dirty="0"/>
              <a:t>的前缀时</a:t>
            </a:r>
            <a:r>
              <a:rPr lang="en-US" altLang="zh-CN" sz="2800" dirty="0"/>
              <a:t>d[</a:t>
            </a:r>
            <a:r>
              <a:rPr lang="en-US" altLang="zh-CN" sz="2800" dirty="0" err="1"/>
              <a:t>i,j</a:t>
            </a:r>
            <a:r>
              <a:rPr lang="en-US" altLang="zh-CN" sz="2800" dirty="0"/>
              <a:t>]=j, </a:t>
            </a:r>
            <a:r>
              <a:rPr lang="zh-CN" altLang="en-US" sz="2800" dirty="0"/>
              <a:t>其他</a:t>
            </a:r>
            <a:r>
              <a:rPr lang="en-US" altLang="zh-CN" sz="2800" dirty="0"/>
              <a:t>d[</a:t>
            </a:r>
            <a:r>
              <a:rPr lang="en-US" altLang="zh-CN" sz="2800" dirty="0" err="1"/>
              <a:t>i,j</a:t>
            </a:r>
            <a:r>
              <a:rPr lang="en-US" altLang="zh-CN" sz="2800" dirty="0"/>
              <a:t>]</a:t>
            </a:r>
            <a:r>
              <a:rPr lang="zh-CN" altLang="en-US" sz="2800" dirty="0"/>
              <a:t>为无穷大</a:t>
            </a:r>
          </a:p>
        </p:txBody>
      </p:sp>
      <p:pic>
        <p:nvPicPr>
          <p:cNvPr id="629764" name="Picture 4"/>
          <p:cNvPicPr>
            <a:picLocks noChangeAspect="1" noChangeArrowheads="1"/>
          </p:cNvPicPr>
          <p:nvPr/>
        </p:nvPicPr>
        <p:blipFill>
          <a:blip r:embed="rId2" cstate="print"/>
          <a:srcRect r="21246" b="9081"/>
          <a:stretch>
            <a:fillRect/>
          </a:stretch>
        </p:blipFill>
        <p:spPr bwMode="auto">
          <a:xfrm>
            <a:off x="2590800" y="2482850"/>
            <a:ext cx="3733800" cy="21653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zh-CN" altLang="en-US" dirty="0"/>
              <a:t>分析</a:t>
            </a:r>
          </a:p>
        </p:txBody>
      </p:sp>
      <p:sp>
        <p:nvSpPr>
          <p:cNvPr id="630787" name="Rectangle 3"/>
          <p:cNvSpPr>
            <a:spLocks noGrp="1" noChangeArrowheads="1"/>
          </p:cNvSpPr>
          <p:nvPr>
            <p:ph type="body" idx="1"/>
          </p:nvPr>
        </p:nvSpPr>
        <p:spPr>
          <a:xfrm>
            <a:off x="457200" y="1371600"/>
            <a:ext cx="8229600" cy="4754563"/>
          </a:xfrm>
        </p:spPr>
        <p:txBody>
          <a:bodyPr/>
          <a:lstStyle/>
          <a:p>
            <a:r>
              <a:rPr lang="zh-CN" altLang="en-US" dirty="0"/>
              <a:t>转移和</a:t>
            </a:r>
            <a:r>
              <a:rPr lang="en-US" altLang="zh-CN" dirty="0"/>
              <a:t>A</a:t>
            </a:r>
            <a:r>
              <a:rPr lang="zh-CN" altLang="en-US" dirty="0"/>
              <a:t>无关</a:t>
            </a:r>
            <a:r>
              <a:rPr lang="en-US" altLang="zh-CN" dirty="0"/>
              <a:t>, </a:t>
            </a:r>
            <a:r>
              <a:rPr lang="zh-CN" altLang="en-US" dirty="0"/>
              <a:t>只考虑</a:t>
            </a:r>
            <a:r>
              <a:rPr lang="en-US" altLang="zh-CN" dirty="0"/>
              <a:t>B. </a:t>
            </a:r>
            <a:r>
              <a:rPr lang="zh-CN" altLang="en-US" dirty="0"/>
              <a:t>从某个状态</a:t>
            </a:r>
            <a:r>
              <a:rPr lang="en-US" altLang="zh-CN" i="1" dirty="0"/>
              <a:t>d</a:t>
            </a:r>
            <a:r>
              <a:rPr lang="en-US" altLang="zh-CN" dirty="0"/>
              <a:t>[</a:t>
            </a:r>
            <a:r>
              <a:rPr lang="en-US" altLang="zh-CN" i="1" dirty="0" err="1"/>
              <a:t>i</a:t>
            </a:r>
            <a:r>
              <a:rPr lang="en-US" altLang="zh-CN" dirty="0" err="1"/>
              <a:t>,</a:t>
            </a:r>
            <a:r>
              <a:rPr lang="en-US" altLang="zh-CN" i="1" dirty="0" err="1"/>
              <a:t>j</a:t>
            </a:r>
            <a:r>
              <a:rPr lang="en-US" altLang="zh-CN" dirty="0"/>
              <a:t>]</a:t>
            </a:r>
            <a:r>
              <a:rPr lang="zh-CN" altLang="en-US" dirty="0"/>
              <a:t>出发进行转移，可以分为两种情况：</a:t>
            </a:r>
          </a:p>
          <a:p>
            <a:pPr lvl="1"/>
            <a:r>
              <a:rPr lang="zh-CN" altLang="en-US" dirty="0"/>
              <a:t>某串</a:t>
            </a:r>
            <a:r>
              <a:rPr lang="en-US" altLang="zh-CN" i="1" dirty="0"/>
              <a:t>k</a:t>
            </a:r>
            <a:r>
              <a:rPr lang="zh-CN" altLang="en-US" dirty="0"/>
              <a:t>是</a:t>
            </a:r>
            <a:r>
              <a:rPr lang="en-US" altLang="zh-CN" i="1" dirty="0"/>
              <a:t>B</a:t>
            </a:r>
            <a:r>
              <a:rPr lang="zh-CN" altLang="en-US" dirty="0"/>
              <a:t>的前缀，则用</a:t>
            </a:r>
            <a:r>
              <a:rPr lang="en-US" altLang="zh-CN" dirty="0"/>
              <a:t>d[</a:t>
            </a:r>
            <a:r>
              <a:rPr lang="en-US" altLang="zh-CN" dirty="0" err="1"/>
              <a:t>i,j</a:t>
            </a:r>
            <a:r>
              <a:rPr lang="en-US" altLang="zh-CN" dirty="0"/>
              <a:t>]+L[k]</a:t>
            </a:r>
            <a:r>
              <a:rPr lang="zh-CN" altLang="en-US" dirty="0"/>
              <a:t>更新</a:t>
            </a:r>
            <a:r>
              <a:rPr lang="en-US" altLang="zh-CN" dirty="0"/>
              <a:t>d[</a:t>
            </a:r>
            <a:r>
              <a:rPr lang="en-US" altLang="zh-CN" dirty="0" err="1"/>
              <a:t>i,j+L</a:t>
            </a:r>
            <a:r>
              <a:rPr lang="en-US" altLang="zh-CN" dirty="0"/>
              <a:t>[k]]</a:t>
            </a:r>
          </a:p>
          <a:p>
            <a:pPr lvl="1"/>
            <a:r>
              <a:rPr lang="en-US" altLang="zh-CN" dirty="0"/>
              <a:t>B</a:t>
            </a:r>
            <a:r>
              <a:rPr lang="zh-CN" altLang="en-US" dirty="0"/>
              <a:t>是某串</a:t>
            </a:r>
            <a:r>
              <a:rPr lang="en-US" altLang="zh-CN" dirty="0"/>
              <a:t>k</a:t>
            </a:r>
            <a:r>
              <a:rPr lang="zh-CN" altLang="en-US" dirty="0"/>
              <a:t>的前缀</a:t>
            </a:r>
            <a:r>
              <a:rPr lang="en-US" altLang="zh-CN" dirty="0"/>
              <a:t>, </a:t>
            </a:r>
            <a:r>
              <a:rPr lang="zh-CN" altLang="en-US" dirty="0"/>
              <a:t>则用</a:t>
            </a:r>
            <a:r>
              <a:rPr lang="en-US" altLang="zh-CN" dirty="0"/>
              <a:t>d[</a:t>
            </a:r>
            <a:r>
              <a:rPr lang="en-US" altLang="zh-CN" dirty="0" err="1"/>
              <a:t>i,j</a:t>
            </a:r>
            <a:r>
              <a:rPr lang="en-US" altLang="zh-CN" dirty="0"/>
              <a:t>]+L[</a:t>
            </a:r>
            <a:r>
              <a:rPr lang="en-US" altLang="zh-CN" dirty="0" err="1"/>
              <a:t>i</a:t>
            </a:r>
            <a:r>
              <a:rPr lang="en-US" altLang="zh-CN" dirty="0"/>
              <a:t>]-j</a:t>
            </a:r>
            <a:r>
              <a:rPr lang="zh-CN" altLang="en-US" dirty="0"/>
              <a:t>更新</a:t>
            </a:r>
            <a:r>
              <a:rPr lang="en-US" altLang="zh-CN" dirty="0"/>
              <a:t>d[</a:t>
            </a:r>
            <a:r>
              <a:rPr lang="en-US" altLang="zh-CN" dirty="0" err="1"/>
              <a:t>k,L</a:t>
            </a:r>
            <a:r>
              <a:rPr lang="en-US" altLang="zh-CN" dirty="0"/>
              <a:t>[</a:t>
            </a:r>
            <a:r>
              <a:rPr lang="en-US" altLang="zh-CN" dirty="0" err="1"/>
              <a:t>i</a:t>
            </a:r>
            <a:r>
              <a:rPr lang="en-US" altLang="zh-CN" dirty="0"/>
              <a:t>]-j]</a:t>
            </a:r>
          </a:p>
          <a:p>
            <a:r>
              <a:rPr lang="zh-CN" altLang="en-US" dirty="0"/>
              <a:t>最后的解是所有</a:t>
            </a:r>
            <a:r>
              <a:rPr lang="en-US" altLang="zh-CN" dirty="0"/>
              <a:t>d[</a:t>
            </a:r>
            <a:r>
              <a:rPr lang="en-US" altLang="zh-CN" dirty="0" err="1"/>
              <a:t>k,L</a:t>
            </a:r>
            <a:r>
              <a:rPr lang="en-US" altLang="zh-CN" dirty="0"/>
              <a:t>[k]] </a:t>
            </a:r>
            <a:r>
              <a:rPr lang="zh-CN" altLang="en-US" dirty="0"/>
              <a:t>中最小的一个</a:t>
            </a:r>
          </a:p>
        </p:txBody>
      </p:sp>
      <p:pic>
        <p:nvPicPr>
          <p:cNvPr id="630788" name="Picture 4"/>
          <p:cNvPicPr>
            <a:picLocks noChangeAspect="1" noChangeArrowheads="1"/>
          </p:cNvPicPr>
          <p:nvPr/>
        </p:nvPicPr>
        <p:blipFill>
          <a:blip r:embed="rId2" cstate="print"/>
          <a:srcRect/>
          <a:stretch>
            <a:fillRect/>
          </a:stretch>
        </p:blipFill>
        <p:spPr bwMode="auto">
          <a:xfrm>
            <a:off x="533400" y="4191000"/>
            <a:ext cx="8201025" cy="2362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zh-CN" altLang="en-US" dirty="0"/>
              <a:t>分析</a:t>
            </a:r>
          </a:p>
        </p:txBody>
      </p:sp>
      <p:sp>
        <p:nvSpPr>
          <p:cNvPr id="631811" name="Rectangle 3"/>
          <p:cNvSpPr>
            <a:spLocks noGrp="1" noChangeArrowheads="1"/>
          </p:cNvSpPr>
          <p:nvPr>
            <p:ph type="body" idx="1"/>
          </p:nvPr>
        </p:nvSpPr>
        <p:spPr/>
        <p:txBody>
          <a:bodyPr/>
          <a:lstStyle/>
          <a:p>
            <a:r>
              <a:rPr lang="zh-CN" altLang="en-US" sz="2800" dirty="0"/>
              <a:t>因为题目要求找出的串是长度最短且在同长度的串中字典序最小的一个，因此，若长度不等时，可以直接取小的那个；若长度相等，则要追溯前面的状态，取字典序较小的那个。这与一般的动态规划是不太相同的，需要特别注意</a:t>
            </a:r>
          </a:p>
          <a:p>
            <a:r>
              <a:rPr lang="zh-CN" altLang="en-US" sz="2800" dirty="0"/>
              <a:t>为了编程方便，可以采用记忆化搜索的方式。另外，由于程序中需要大量用到查找某个字符串是否存在的操作，为了提高程序效率，可以用</a:t>
            </a:r>
            <a:r>
              <a:rPr lang="en-US" altLang="zh-CN" sz="2800" dirty="0" err="1"/>
              <a:t>Trie</a:t>
            </a:r>
            <a:r>
              <a:rPr lang="zh-CN" altLang="en-US" sz="2800" dirty="0"/>
              <a:t>的结构来存储</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全屏显示(4:3)</PresentationFormat>
  <Paragraphs>25</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不可解码的编码</vt:lpstr>
      <vt:lpstr>分析</vt:lpstr>
      <vt:lpstr>分析</vt:lpstr>
      <vt:lpstr>分析</vt:lpstr>
      <vt:lpstr>分析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不可解码的编码</dc:title>
  <dc:creator>tiankong</dc:creator>
  <cp:lastModifiedBy>tiankong</cp:lastModifiedBy>
  <cp:revision>1</cp:revision>
  <dcterms:created xsi:type="dcterms:W3CDTF">2012-10-31T15:07:53Z</dcterms:created>
  <dcterms:modified xsi:type="dcterms:W3CDTF">2012-10-31T15:08:19Z</dcterms:modified>
</cp:coreProperties>
</file>