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FBDD332-DB9B-465E-91DA-F50802482A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zh-CN" altLang="en-US" b="1" smtClean="0"/>
              <a:t>序列</a:t>
            </a:r>
            <a:r>
              <a:rPr lang="zh-CN" altLang="en-US" b="1" dirty="0"/>
              <a:t>的算法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二分元素大小</a:t>
            </a:r>
            <a:r>
              <a:rPr lang="en-US" altLang="zh-CN"/>
              <a:t>x</a:t>
            </a:r>
          </a:p>
          <a:p>
            <a:pPr lvl="1"/>
            <a:r>
              <a:rPr lang="zh-CN" altLang="en-US"/>
              <a:t>计算每个有序表里比</a:t>
            </a:r>
            <a:r>
              <a:rPr lang="en-US" altLang="zh-CN"/>
              <a:t>x</a:t>
            </a:r>
            <a:r>
              <a:rPr lang="zh-CN" altLang="en-US"/>
              <a:t>小的元素个数</a:t>
            </a:r>
            <a:r>
              <a:rPr lang="en-US" altLang="zh-CN"/>
              <a:t>k’, </a:t>
            </a:r>
            <a:r>
              <a:rPr lang="zh-CN" altLang="en-US"/>
              <a:t>每个表</a:t>
            </a:r>
            <a:r>
              <a:rPr lang="en-US" altLang="zh-CN"/>
              <a:t>O(logn), </a:t>
            </a:r>
            <a:r>
              <a:rPr lang="zh-CN" altLang="en-US"/>
              <a:t>共</a:t>
            </a:r>
            <a:r>
              <a:rPr lang="en-US" altLang="zh-CN"/>
              <a:t>O(mlogn)</a:t>
            </a:r>
          </a:p>
          <a:p>
            <a:pPr lvl="1"/>
            <a:r>
              <a:rPr lang="zh-CN" altLang="en-US"/>
              <a:t>如果</a:t>
            </a:r>
            <a:r>
              <a:rPr lang="en-US" altLang="zh-CN"/>
              <a:t>k’=k, </a:t>
            </a:r>
            <a:r>
              <a:rPr lang="zh-CN" altLang="en-US"/>
              <a:t>输出</a:t>
            </a:r>
            <a:r>
              <a:rPr lang="en-US" altLang="zh-CN"/>
              <a:t>x</a:t>
            </a:r>
          </a:p>
          <a:p>
            <a:pPr lvl="1"/>
            <a:r>
              <a:rPr lang="zh-CN" altLang="en-US"/>
              <a:t>如果</a:t>
            </a:r>
            <a:r>
              <a:rPr lang="en-US" altLang="zh-CN"/>
              <a:t>k’&lt;k, </a:t>
            </a:r>
            <a:r>
              <a:rPr lang="zh-CN" altLang="en-US"/>
              <a:t>把</a:t>
            </a:r>
            <a:r>
              <a:rPr lang="en-US" altLang="zh-CN"/>
              <a:t>x</a:t>
            </a:r>
            <a:r>
              <a:rPr lang="zh-CN" altLang="en-US"/>
              <a:t>变大；如果</a:t>
            </a:r>
            <a:r>
              <a:rPr lang="en-US" altLang="zh-CN"/>
              <a:t>k’&gt;k, </a:t>
            </a:r>
            <a:r>
              <a:rPr lang="zh-CN" altLang="en-US"/>
              <a:t>把</a:t>
            </a:r>
            <a:r>
              <a:rPr lang="en-US" altLang="zh-CN"/>
              <a:t>x</a:t>
            </a:r>
            <a:r>
              <a:rPr lang="zh-CN" altLang="en-US"/>
              <a:t>变小</a:t>
            </a:r>
          </a:p>
          <a:p>
            <a:r>
              <a:rPr lang="zh-CN" altLang="en-US"/>
              <a:t>总时间复杂度</a:t>
            </a:r>
            <a:r>
              <a:rPr lang="en-US" altLang="zh-CN"/>
              <a:t>O(mlogn*logW)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5: </a:t>
            </a:r>
            <a:r>
              <a:rPr lang="zh-CN" altLang="en-US"/>
              <a:t>范围内第</a:t>
            </a:r>
            <a:r>
              <a:rPr lang="en-US" altLang="zh-CN"/>
              <a:t>k</a:t>
            </a:r>
            <a:r>
              <a:rPr lang="zh-CN" altLang="en-US"/>
              <a:t>大数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给</a:t>
            </a:r>
            <a:r>
              <a:rPr lang="en-US" altLang="zh-CN"/>
              <a:t>n</a:t>
            </a:r>
            <a:r>
              <a:rPr lang="zh-CN" altLang="en-US"/>
              <a:t>个数</a:t>
            </a:r>
            <a:r>
              <a:rPr lang="en-US" altLang="zh-CN"/>
              <a:t>A[1…n]</a:t>
            </a:r>
          </a:p>
          <a:p>
            <a:r>
              <a:rPr lang="zh-CN" altLang="en-US"/>
              <a:t>设计在线算法</a:t>
            </a:r>
            <a:r>
              <a:rPr lang="en-US" altLang="zh-CN"/>
              <a:t>, </a:t>
            </a:r>
            <a:r>
              <a:rPr lang="zh-CN" altLang="en-US"/>
              <a:t>对于询问</a:t>
            </a:r>
            <a:r>
              <a:rPr lang="en-US" altLang="zh-CN"/>
              <a:t>(i, j, k), </a:t>
            </a:r>
            <a:r>
              <a:rPr lang="zh-CN" altLang="en-US"/>
              <a:t>返回</a:t>
            </a:r>
            <a:r>
              <a:rPr lang="en-US" altLang="zh-CN"/>
              <a:t>A[i..j]</a:t>
            </a:r>
            <a:r>
              <a:rPr lang="zh-CN" altLang="en-US"/>
              <a:t>第</a:t>
            </a:r>
            <a:r>
              <a:rPr lang="en-US" altLang="zh-CN"/>
              <a:t>k</a:t>
            </a:r>
            <a:r>
              <a:rPr lang="zh-CN" altLang="en-US"/>
              <a:t>大元素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预处理：建立线段树，每个线段保存该区间内元素排序好的序列</a:t>
            </a:r>
          </a:p>
          <a:p>
            <a:r>
              <a:rPr lang="zh-CN" altLang="en-US"/>
              <a:t>查询处理：任意</a:t>
            </a:r>
            <a:r>
              <a:rPr lang="en-US" altLang="zh-CN"/>
              <a:t>[i,j]</a:t>
            </a:r>
            <a:r>
              <a:rPr lang="zh-CN" altLang="en-US"/>
              <a:t>可分解为最多</a:t>
            </a:r>
            <a:r>
              <a:rPr lang="en-US" altLang="zh-CN"/>
              <a:t>2logn</a:t>
            </a:r>
            <a:r>
              <a:rPr lang="zh-CN" altLang="en-US"/>
              <a:t>个不重叠区间的并，只需二分</a:t>
            </a:r>
            <a:r>
              <a:rPr lang="en-US" altLang="zh-CN"/>
              <a:t>W, </a:t>
            </a:r>
            <a:r>
              <a:rPr lang="zh-CN" altLang="en-US"/>
              <a:t>每次计算</a:t>
            </a:r>
            <a:r>
              <a:rPr lang="en-US" altLang="zh-CN"/>
              <a:t>2logn</a:t>
            </a:r>
            <a:r>
              <a:rPr lang="zh-CN" altLang="en-US"/>
              <a:t>个区间内一共有多少个数比</a:t>
            </a:r>
            <a:r>
              <a:rPr lang="en-US" altLang="zh-CN"/>
              <a:t>W</a:t>
            </a:r>
            <a:r>
              <a:rPr lang="zh-CN" altLang="en-US"/>
              <a:t>大，用</a:t>
            </a:r>
            <a:r>
              <a:rPr lang="en-US" altLang="zh-CN"/>
              <a:t>logW</a:t>
            </a:r>
            <a:r>
              <a:rPr lang="zh-CN" altLang="en-US"/>
              <a:t>次时间可求出第</a:t>
            </a:r>
            <a:r>
              <a:rPr lang="en-US" altLang="zh-CN"/>
              <a:t>k</a:t>
            </a:r>
            <a:r>
              <a:rPr lang="zh-CN" altLang="en-US"/>
              <a:t>大元素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区间内的数已排序，用二分每个区间求比</a:t>
            </a:r>
            <a:r>
              <a:rPr lang="en-US" altLang="zh-CN"/>
              <a:t>W</a:t>
            </a:r>
            <a:r>
              <a:rPr lang="zh-CN" altLang="en-US"/>
              <a:t>大的数</a:t>
            </a:r>
            <a:r>
              <a:rPr lang="en-US" altLang="zh-CN"/>
              <a:t>logn</a:t>
            </a:r>
          </a:p>
          <a:p>
            <a:r>
              <a:rPr lang="zh-CN" altLang="en-US"/>
              <a:t>累加所有</a:t>
            </a:r>
            <a:r>
              <a:rPr lang="en-US" altLang="zh-CN"/>
              <a:t>2logn</a:t>
            </a:r>
            <a:r>
              <a:rPr lang="zh-CN" altLang="en-US"/>
              <a:t>个区间比</a:t>
            </a:r>
            <a:r>
              <a:rPr lang="en-US" altLang="zh-CN"/>
              <a:t>W</a:t>
            </a:r>
            <a:r>
              <a:rPr lang="zh-CN" altLang="en-US"/>
              <a:t>大的数，共</a:t>
            </a:r>
            <a:r>
              <a:rPr lang="en-US" altLang="zh-CN"/>
              <a:t>log</a:t>
            </a:r>
            <a:r>
              <a:rPr lang="en-US" altLang="zh-CN" baseline="30000"/>
              <a:t>2</a:t>
            </a:r>
            <a:r>
              <a:rPr lang="en-US" altLang="zh-CN"/>
              <a:t>n</a:t>
            </a:r>
          </a:p>
          <a:p>
            <a:r>
              <a:rPr lang="zh-CN" altLang="en-US"/>
              <a:t>实现</a:t>
            </a:r>
            <a:r>
              <a:rPr lang="en-US" altLang="zh-CN"/>
              <a:t>: </a:t>
            </a:r>
            <a:r>
              <a:rPr lang="zh-CN" altLang="en-US"/>
              <a:t>一个归并排序可以同时构造线段树和每个节点内的排序数组</a:t>
            </a:r>
            <a:r>
              <a:rPr lang="en-US" altLang="zh-CN"/>
              <a:t>. </a:t>
            </a:r>
          </a:p>
          <a:p>
            <a:pPr lvl="1"/>
            <a:r>
              <a:rPr lang="zh-CN" altLang="en-US"/>
              <a:t>时间</a:t>
            </a:r>
            <a:r>
              <a:rPr lang="en-US" altLang="zh-CN"/>
              <a:t>: O(logW*log</a:t>
            </a:r>
            <a:r>
              <a:rPr lang="en-US" altLang="zh-CN" baseline="30000"/>
              <a:t>2</a:t>
            </a:r>
            <a:r>
              <a:rPr lang="en-US" altLang="zh-CN"/>
              <a:t>n)</a:t>
            </a:r>
          </a:p>
          <a:p>
            <a:pPr lvl="1"/>
            <a:r>
              <a:rPr lang="zh-CN" altLang="en-US"/>
              <a:t>空间</a:t>
            </a:r>
            <a:r>
              <a:rPr lang="en-US" altLang="zh-CN"/>
              <a:t>:O(nlogn)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r>
              <a:rPr lang="en-US" altLang="zh-CN"/>
              <a:t>: </a:t>
            </a:r>
            <a:r>
              <a:rPr lang="zh-CN" altLang="en-US"/>
              <a:t>区间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</a:t>
            </a:r>
            <a:r>
              <a:rPr lang="en-US" altLang="zh-CN"/>
              <a:t>n</a:t>
            </a:r>
            <a:r>
              <a:rPr lang="zh-CN" altLang="en-US"/>
              <a:t>个闭区间</a:t>
            </a:r>
            <a:r>
              <a:rPr lang="en-US" altLang="zh-CN"/>
              <a:t>[a</a:t>
            </a:r>
            <a:r>
              <a:rPr lang="en-US" altLang="zh-CN" baseline="-25000"/>
              <a:t>i</a:t>
            </a:r>
            <a:r>
              <a:rPr lang="en-US" altLang="zh-CN"/>
              <a:t>,b</a:t>
            </a:r>
            <a:r>
              <a:rPr lang="en-US" altLang="zh-CN" baseline="-25000"/>
              <a:t>i</a:t>
            </a:r>
            <a:r>
              <a:rPr lang="en-US" altLang="zh-CN"/>
              <a:t>]</a:t>
            </a:r>
            <a:r>
              <a:rPr lang="zh-CN" altLang="en-US"/>
              <a:t>，其中</a:t>
            </a:r>
            <a:r>
              <a:rPr lang="en-US" altLang="zh-CN"/>
              <a:t>i=1,2,…,n</a:t>
            </a:r>
            <a:r>
              <a:rPr lang="zh-CN" altLang="en-US"/>
              <a:t>，每一段被涂成黑色</a:t>
            </a:r>
          </a:p>
          <a:p>
            <a:r>
              <a:rPr lang="zh-CN" altLang="en-US"/>
              <a:t>整个数轴被涂为几段黑色？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按左端点从左到右排序</a:t>
            </a:r>
          </a:p>
          <a:p>
            <a:r>
              <a:rPr lang="zh-CN" altLang="en-US"/>
              <a:t>从左到右扫描，若下一个区间的左端点分离，则区间数加一，否则扩展当前区间的右端点</a:t>
            </a:r>
          </a:p>
          <a:p>
            <a:r>
              <a:rPr lang="zh-CN" altLang="en-US"/>
              <a:t>时间复杂度：</a:t>
            </a:r>
            <a:r>
              <a:rPr lang="en-US" altLang="zh-CN"/>
              <a:t>O(nlogn)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r>
              <a:rPr lang="en-US" altLang="zh-CN"/>
              <a:t>: </a:t>
            </a:r>
            <a:r>
              <a:rPr lang="zh-CN" altLang="en-US"/>
              <a:t>轮廓线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90688"/>
            <a:ext cx="7847013" cy="4114800"/>
          </a:xfrm>
        </p:spPr>
        <p:txBody>
          <a:bodyPr/>
          <a:lstStyle/>
          <a:p>
            <a:r>
              <a:rPr lang="zh-CN" altLang="en-US" sz="2800"/>
              <a:t>每一个建筑物用一个三元组表示</a:t>
            </a:r>
            <a:r>
              <a:rPr lang="en-US" altLang="zh-CN" sz="2800"/>
              <a:t>(L, H, R), </a:t>
            </a:r>
            <a:r>
              <a:rPr lang="zh-CN" altLang="en-US" sz="2800"/>
              <a:t>表示左边界</a:t>
            </a:r>
            <a:r>
              <a:rPr lang="en-US" altLang="zh-CN" sz="2800"/>
              <a:t>, </a:t>
            </a:r>
            <a:r>
              <a:rPr lang="zh-CN" altLang="en-US" sz="2800"/>
              <a:t>高度和右边界</a:t>
            </a:r>
          </a:p>
          <a:p>
            <a:r>
              <a:rPr lang="zh-CN" altLang="en-US" sz="2800"/>
              <a:t>轮廓线用</a:t>
            </a:r>
            <a:r>
              <a:rPr lang="en-US" altLang="zh-CN" sz="2800"/>
              <a:t>X, Y, X, Y…</a:t>
            </a:r>
            <a:r>
              <a:rPr lang="zh-CN" altLang="en-US" sz="2800"/>
              <a:t>这样的交替式表示</a:t>
            </a:r>
          </a:p>
          <a:p>
            <a:r>
              <a:rPr lang="zh-CN" sz="2800"/>
              <a:t>右图的轮廓线为</a:t>
            </a:r>
            <a:r>
              <a:rPr lang="zh-CN" altLang="zh-CN" sz="2800"/>
              <a:t>: (1, 11, 3, 13, 9, 0, 12, 7, 16, 3, 19, 18, 22, 3, 23, 13, 29, 0) </a:t>
            </a:r>
          </a:p>
          <a:p>
            <a:r>
              <a:rPr lang="zh-CN" altLang="en-US" sz="2800"/>
              <a:t>给</a:t>
            </a:r>
            <a:r>
              <a:rPr lang="en-US" altLang="zh-CN" sz="2800"/>
              <a:t>N</a:t>
            </a:r>
            <a:r>
              <a:rPr lang="zh-CN" altLang="en-US" sz="2800"/>
              <a:t>个建筑，求轮廓线</a:t>
            </a:r>
          </a:p>
        </p:txBody>
      </p:sp>
      <p:pic>
        <p:nvPicPr>
          <p:cNvPr id="479236" name="Picture 4" descr="105img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35150" y="4652963"/>
            <a:ext cx="5616575" cy="1816100"/>
          </a:xfrm>
          <a:noFill/>
          <a:ln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算法一</a:t>
            </a:r>
            <a:r>
              <a:rPr lang="en-US" altLang="zh-CN"/>
              <a:t>: </a:t>
            </a:r>
            <a:r>
              <a:rPr lang="zh-CN" altLang="en-US"/>
              <a:t>用数组记录每一个元线段的高度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离散化</a:t>
            </a:r>
            <a:r>
              <a:rPr lang="en-US" altLang="zh-CN"/>
              <a:t>, </a:t>
            </a:r>
            <a:r>
              <a:rPr lang="zh-CN" altLang="en-US"/>
              <a:t>有</a:t>
            </a:r>
            <a:r>
              <a:rPr lang="en-US" altLang="zh-CN"/>
              <a:t>n</a:t>
            </a:r>
            <a:r>
              <a:rPr lang="zh-CN" altLang="en-US"/>
              <a:t>个元线段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每次插入可能影响</a:t>
            </a:r>
            <a:r>
              <a:rPr lang="en-US" altLang="zh-CN"/>
              <a:t>n</a:t>
            </a:r>
            <a:r>
              <a:rPr lang="zh-CN" altLang="en-US"/>
              <a:t>个元线段</a:t>
            </a:r>
            <a:r>
              <a:rPr lang="en-US" altLang="zh-CN"/>
              <a:t>, O(n), </a:t>
            </a:r>
            <a:r>
              <a:rPr lang="zh-CN" altLang="en-US"/>
              <a:t>共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从左到右扫描元线段高度</a:t>
            </a:r>
            <a:r>
              <a:rPr lang="en-US" altLang="zh-CN"/>
              <a:t>, </a:t>
            </a:r>
            <a:r>
              <a:rPr lang="zh-CN" altLang="en-US"/>
              <a:t>得轮廓线</a:t>
            </a:r>
          </a:p>
          <a:p>
            <a:pPr>
              <a:lnSpc>
                <a:spcPct val="90000"/>
              </a:lnSpc>
            </a:pPr>
            <a:r>
              <a:rPr lang="zh-CN" altLang="en-US"/>
              <a:t>算法二：每个建筑的左右边界为事件点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把事件点排序</a:t>
            </a:r>
            <a:r>
              <a:rPr lang="en-US" altLang="zh-CN"/>
              <a:t>, </a:t>
            </a:r>
            <a:r>
              <a:rPr lang="zh-CN" altLang="en-US"/>
              <a:t>从左到右扫描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维护建筑物集合</a:t>
            </a:r>
            <a:r>
              <a:rPr lang="en-US" altLang="zh-CN"/>
              <a:t>, </a:t>
            </a:r>
            <a:r>
              <a:rPr lang="zh-CN" altLang="en-US"/>
              <a:t>事件点为线段的插入删除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需要求最高建筑物</a:t>
            </a:r>
            <a:r>
              <a:rPr lang="en-US" altLang="zh-CN"/>
              <a:t>, </a:t>
            </a:r>
            <a:r>
              <a:rPr lang="zh-CN" altLang="en-US"/>
              <a:t>用堆</a:t>
            </a:r>
            <a:r>
              <a:rPr lang="en-US" altLang="zh-CN"/>
              <a:t>, </a:t>
            </a:r>
            <a:r>
              <a:rPr lang="zh-CN" altLang="en-US"/>
              <a:t>共</a:t>
            </a:r>
            <a:r>
              <a:rPr lang="en-US" altLang="zh-CN"/>
              <a:t>O(nlogn)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  <a:r>
              <a:rPr lang="en-US" altLang="zh-CN"/>
              <a:t>: </a:t>
            </a:r>
            <a:r>
              <a:rPr lang="zh-CN" altLang="en-US"/>
              <a:t>照亮的山景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在一片山的上空，高度为</a:t>
            </a:r>
            <a:r>
              <a:rPr lang="en-US" altLang="zh-CN" i="1"/>
              <a:t>T</a:t>
            </a:r>
            <a:r>
              <a:rPr lang="zh-CN" altLang="en-US"/>
              <a:t>处有</a:t>
            </a:r>
            <a:r>
              <a:rPr lang="en-US" altLang="zh-CN" i="1"/>
              <a:t>N</a:t>
            </a:r>
            <a:r>
              <a:rPr lang="zh-CN" altLang="en-US"/>
              <a:t>个处于不同水平位置的灯泡，如果山的边界上某一点与某灯</a:t>
            </a:r>
            <a:r>
              <a:rPr lang="en-US" altLang="zh-CN" i="1"/>
              <a:t>i</a:t>
            </a:r>
            <a:r>
              <a:rPr lang="zh-CN" altLang="en-US"/>
              <a:t>的连线不经过山上的其他点，我们称灯</a:t>
            </a:r>
            <a:r>
              <a:rPr lang="en-US" altLang="zh-CN" i="1"/>
              <a:t>i</a:t>
            </a:r>
            <a:r>
              <a:rPr lang="zh-CN" altLang="en-US"/>
              <a:t>可以照亮该点。开尽量少的灯，使得整个山景都被照亮。灯的位置固定。一定有解 </a:t>
            </a: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1413" name="Object 5"/>
          <p:cNvGraphicFramePr>
            <a:graphicFrameLocks noChangeAspect="1"/>
          </p:cNvGraphicFramePr>
          <p:nvPr/>
        </p:nvGraphicFramePr>
        <p:xfrm>
          <a:off x="2619375" y="4221163"/>
          <a:ext cx="3752850" cy="2408237"/>
        </p:xfrm>
        <a:graphic>
          <a:graphicData uri="http://schemas.openxmlformats.org/presentationml/2006/ole">
            <p:oleObj spid="_x0000_s1026" name="图片" r:id="rId3" imgW="2554224" imgH="1639824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  <a:r>
              <a:rPr lang="en-US" altLang="zh-CN"/>
              <a:t>: </a:t>
            </a:r>
            <a:r>
              <a:rPr lang="zh-CN" altLang="en-US"/>
              <a:t>喷水装置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有一块草坪，长为</a:t>
            </a:r>
            <a:r>
              <a:rPr lang="en-US" altLang="zh-CN" i="1"/>
              <a:t>l</a:t>
            </a:r>
            <a:r>
              <a:rPr lang="zh-CN" altLang="en-US"/>
              <a:t>，宽为</a:t>
            </a:r>
            <a:r>
              <a:rPr lang="en-US" altLang="zh-CN" i="1"/>
              <a:t>w</a:t>
            </a:r>
            <a:endParaRPr lang="en-US" altLang="zh-CN"/>
          </a:p>
          <a:p>
            <a:pPr lvl="1"/>
            <a:r>
              <a:rPr lang="zh-CN" altLang="en-US"/>
              <a:t>在它的中心线上装有</a:t>
            </a:r>
            <a:r>
              <a:rPr lang="en-US" altLang="zh-CN" i="1"/>
              <a:t>n</a:t>
            </a:r>
            <a:r>
              <a:rPr lang="zh-CN" altLang="en-US"/>
              <a:t>个点状的喷水装置</a:t>
            </a:r>
          </a:p>
          <a:p>
            <a:pPr lvl="1"/>
            <a:r>
              <a:rPr lang="zh-CN" altLang="en-US"/>
              <a:t>效果是让以它为中心半径为</a:t>
            </a:r>
            <a:r>
              <a:rPr lang="en-US" altLang="zh-CN" i="1"/>
              <a:t>r</a:t>
            </a:r>
            <a:r>
              <a:rPr lang="en-US" altLang="zh-CN" i="1" baseline="-25000"/>
              <a:t>i</a:t>
            </a:r>
            <a:r>
              <a:rPr lang="zh-CN" altLang="en-US"/>
              <a:t>的圆被润湿</a:t>
            </a:r>
          </a:p>
          <a:p>
            <a:pPr lvl="1"/>
            <a:r>
              <a:rPr lang="zh-CN" altLang="en-US"/>
              <a:t>选择尽量少的喷水装置把整个草坪全部润湿，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2437" name="Object 5"/>
          <p:cNvGraphicFramePr>
            <a:graphicFrameLocks noChangeAspect="1"/>
          </p:cNvGraphicFramePr>
          <p:nvPr/>
        </p:nvGraphicFramePr>
        <p:xfrm>
          <a:off x="1622425" y="3860800"/>
          <a:ext cx="5902325" cy="2828925"/>
        </p:xfrm>
        <a:graphic>
          <a:graphicData uri="http://schemas.openxmlformats.org/presentationml/2006/ole">
            <p:oleObj spid="_x0000_s2050" name="图片" r:id="rId3" imgW="3933444" imgH="1857756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1: RMQ</a:t>
            </a:r>
            <a:r>
              <a:rPr lang="zh-CN" altLang="en-US"/>
              <a:t>问题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给</a:t>
            </a:r>
            <a:r>
              <a:rPr lang="en-US" altLang="zh-CN"/>
              <a:t>n</a:t>
            </a:r>
            <a:r>
              <a:rPr lang="zh-CN" altLang="en-US"/>
              <a:t>个数</a:t>
            </a:r>
            <a:r>
              <a:rPr lang="en-US" altLang="zh-CN"/>
              <a:t>a[1…n]</a:t>
            </a:r>
          </a:p>
          <a:p>
            <a:r>
              <a:rPr lang="zh-CN" altLang="en-US"/>
              <a:t>设计在线算法</a:t>
            </a:r>
            <a:r>
              <a:rPr lang="en-US" altLang="zh-CN"/>
              <a:t>, </a:t>
            </a:r>
            <a:r>
              <a:rPr lang="zh-CN" altLang="en-US"/>
              <a:t>对于每个询问</a:t>
            </a:r>
            <a:r>
              <a:rPr lang="en-US" altLang="zh-CN"/>
              <a:t>(L, R), </a:t>
            </a:r>
            <a:r>
              <a:rPr lang="zh-CN" altLang="en-US"/>
              <a:t>回答</a:t>
            </a:r>
            <a:r>
              <a:rPr lang="en-US" altLang="zh-CN"/>
              <a:t>a[L…R]</a:t>
            </a:r>
            <a:r>
              <a:rPr lang="zh-CN" altLang="en-US"/>
              <a:t>内的最小值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r>
              <a:rPr lang="en-US" altLang="zh-CN"/>
              <a:t>: </a:t>
            </a:r>
            <a:r>
              <a:rPr lang="zh-CN" altLang="en-US"/>
              <a:t>啤酒厂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</a:t>
            </a:r>
            <a:r>
              <a:rPr lang="zh-CN" altLang="en-US"/>
              <a:t>个点连成环状，每相邻两点间有距离值</a:t>
            </a:r>
          </a:p>
          <a:p>
            <a:r>
              <a:rPr lang="zh-CN" altLang="en-US"/>
              <a:t>如果选择其中一个点建立啤酒厂，则它需要给所有其他城市运送啤酒</a:t>
            </a:r>
          </a:p>
          <a:p>
            <a:r>
              <a:rPr lang="zh-CN" altLang="en-US"/>
              <a:t>每个城市都有啤酒需求量</a:t>
            </a:r>
            <a:r>
              <a:rPr lang="en-US" altLang="zh-CN"/>
              <a:t>d</a:t>
            </a:r>
            <a:r>
              <a:rPr lang="en-US" altLang="zh-CN" baseline="-25000"/>
              <a:t>i</a:t>
            </a:r>
          </a:p>
          <a:p>
            <a:r>
              <a:rPr lang="zh-CN" altLang="en-US"/>
              <a:t>运到城市</a:t>
            </a:r>
            <a:r>
              <a:rPr lang="en-US" altLang="zh-CN"/>
              <a:t>i</a:t>
            </a:r>
            <a:r>
              <a:rPr lang="zh-CN" altLang="en-US"/>
              <a:t>的费用为啤酒厂到</a:t>
            </a:r>
            <a:r>
              <a:rPr lang="en-US" altLang="zh-CN"/>
              <a:t>i</a:t>
            </a:r>
            <a:r>
              <a:rPr lang="zh-CN" altLang="en-US"/>
              <a:t>的最小距离乘以</a:t>
            </a:r>
            <a:r>
              <a:rPr lang="en-US" altLang="zh-CN"/>
              <a:t>d</a:t>
            </a:r>
            <a:r>
              <a:rPr lang="en-US" altLang="zh-CN" baseline="-25000"/>
              <a:t>i</a:t>
            </a:r>
          </a:p>
          <a:p>
            <a:r>
              <a:rPr lang="zh-CN" altLang="en-US"/>
              <a:t>选择让总费用最小的啤酒厂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如果啤酒厂建在</a:t>
            </a:r>
            <a:r>
              <a:rPr lang="en-US" altLang="zh-CN" sz="2800"/>
              <a:t>s</a:t>
            </a:r>
            <a:r>
              <a:rPr lang="zh-CN" altLang="en-US" sz="2800"/>
              <a:t>，则所有城市分为两部分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s</a:t>
            </a:r>
            <a:r>
              <a:rPr lang="zh-CN" altLang="en-US" sz="2800"/>
              <a:t>顺时针方向移动时</a:t>
            </a:r>
            <a:r>
              <a:rPr lang="en-US" altLang="zh-CN" sz="2800"/>
              <a:t>p</a:t>
            </a:r>
            <a:r>
              <a:rPr lang="zh-CN" altLang="en-US" sz="2800"/>
              <a:t>也顺时针方向移动，处理</a:t>
            </a:r>
            <a:r>
              <a:rPr lang="en-US" altLang="zh-CN" sz="2800"/>
              <a:t>p</a:t>
            </a:r>
            <a:r>
              <a:rPr lang="zh-CN" altLang="en-US" sz="2800"/>
              <a:t>移动的时间为</a:t>
            </a:r>
            <a:r>
              <a:rPr lang="en-US" altLang="zh-CN" sz="2800"/>
              <a:t>O(n)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总费用的改变量来源于四部分：始终</a:t>
            </a:r>
            <a:r>
              <a:rPr lang="en-US" altLang="zh-CN" sz="2800"/>
              <a:t>S-</a:t>
            </a:r>
            <a:r>
              <a:rPr lang="zh-CN" altLang="en-US" sz="2800"/>
              <a:t>的部分，始终为</a:t>
            </a:r>
            <a:r>
              <a:rPr lang="en-US" altLang="zh-CN" sz="2800"/>
              <a:t>S+</a:t>
            </a:r>
            <a:r>
              <a:rPr lang="zh-CN" altLang="en-US" sz="2800"/>
              <a:t>的部分，从</a:t>
            </a:r>
            <a:r>
              <a:rPr lang="en-US" altLang="zh-CN" sz="2800"/>
              <a:t>S-</a:t>
            </a:r>
            <a:r>
              <a:rPr lang="zh-CN" altLang="en-US" sz="2800"/>
              <a:t>变为</a:t>
            </a:r>
            <a:r>
              <a:rPr lang="en-US" altLang="zh-CN" sz="2800"/>
              <a:t>S+</a:t>
            </a:r>
            <a:r>
              <a:rPr lang="zh-CN" altLang="en-US" sz="2800"/>
              <a:t>的部分，从</a:t>
            </a:r>
            <a:r>
              <a:rPr lang="en-US" altLang="zh-CN" sz="2800"/>
              <a:t>S+</a:t>
            </a:r>
            <a:r>
              <a:rPr lang="zh-CN" altLang="en-US" sz="2800"/>
              <a:t>变为</a:t>
            </a:r>
            <a:r>
              <a:rPr lang="en-US" altLang="zh-CN" sz="2800"/>
              <a:t>S-</a:t>
            </a:r>
            <a:r>
              <a:rPr lang="zh-CN" altLang="en-US" sz="2800"/>
              <a:t>的部分</a:t>
            </a:r>
          </a:p>
        </p:txBody>
      </p:sp>
      <p:pic>
        <p:nvPicPr>
          <p:cNvPr id="40448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438775" y="2708275"/>
            <a:ext cx="3309938" cy="3111500"/>
          </a:xfrm>
          <a:noFill/>
          <a:ln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r>
              <a:rPr lang="en-US" altLang="zh-CN"/>
              <a:t>: </a:t>
            </a:r>
            <a:r>
              <a:rPr lang="zh-CN" altLang="en-US"/>
              <a:t>水库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已知有</a:t>
            </a:r>
            <a:r>
              <a:rPr lang="en-US" altLang="zh-CN"/>
              <a:t>N</a:t>
            </a:r>
            <a:r>
              <a:rPr lang="zh-CN" altLang="en-US"/>
              <a:t>个水库，水库的当前水量为</a:t>
            </a:r>
            <a:r>
              <a:rPr lang="en-US" altLang="zh-CN"/>
              <a:t>Wi,</a:t>
            </a:r>
            <a:r>
              <a:rPr lang="zh-CN" altLang="en-US"/>
              <a:t>能够储存的容量为</a:t>
            </a:r>
            <a:r>
              <a:rPr lang="en-US" altLang="zh-CN"/>
              <a:t>Li</a:t>
            </a:r>
            <a:r>
              <a:rPr lang="zh-CN" altLang="en-US"/>
              <a:t>。现在可以选择炸掉其中的某些水库：一旦炸掉第</a:t>
            </a:r>
            <a:r>
              <a:rPr lang="en-US" altLang="zh-CN"/>
              <a:t>i</a:t>
            </a:r>
            <a:r>
              <a:rPr lang="zh-CN" altLang="en-US"/>
              <a:t>个水库，那么水库中的水就会流到第</a:t>
            </a:r>
            <a:r>
              <a:rPr lang="en-US" altLang="zh-CN"/>
              <a:t>i+1</a:t>
            </a:r>
            <a:r>
              <a:rPr lang="zh-CN" altLang="en-US"/>
              <a:t>个水库。如果某个水库的当前水量超过了容量，那么这个水库将回倒塌，而所有当前的水也会流到下一个水库。炸第</a:t>
            </a:r>
            <a:r>
              <a:rPr lang="en-US" altLang="zh-CN"/>
              <a:t>i</a:t>
            </a:r>
            <a:r>
              <a:rPr lang="zh-CN" altLang="en-US"/>
              <a:t>个水库需要的费用为</a:t>
            </a:r>
            <a:r>
              <a:rPr lang="en-US" altLang="zh-CN"/>
              <a:t>Ci</a:t>
            </a:r>
            <a:r>
              <a:rPr lang="zh-CN" altLang="en-US"/>
              <a:t>，现在的目标是使第</a:t>
            </a:r>
            <a:r>
              <a:rPr lang="en-US" altLang="zh-CN"/>
              <a:t>N</a:t>
            </a:r>
            <a:r>
              <a:rPr lang="zh-CN" altLang="en-US"/>
              <a:t>个水库倒塌或者爆炸。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设用炸弹炸的第一个水库为第</a:t>
            </a:r>
            <a:r>
              <a:rPr lang="en-US" altLang="zh-CN"/>
              <a:t>i</a:t>
            </a:r>
            <a:r>
              <a:rPr lang="zh-CN" altLang="en-US"/>
              <a:t>个水库。则显然第</a:t>
            </a:r>
            <a:r>
              <a:rPr lang="en-US" altLang="zh-CN"/>
              <a:t>1~i-1</a:t>
            </a:r>
            <a:r>
              <a:rPr lang="zh-CN" altLang="en-US"/>
              <a:t>个水库都安然无恙，第</a:t>
            </a:r>
            <a:r>
              <a:rPr lang="en-US" altLang="zh-CN"/>
              <a:t>i+1~n</a:t>
            </a:r>
            <a:r>
              <a:rPr lang="zh-CN" altLang="en-US"/>
              <a:t>个水库要不被炸掉要不被水冲倒塌。（否则费用不会最小）</a:t>
            </a:r>
          </a:p>
          <a:p>
            <a:r>
              <a:rPr lang="zh-CN" altLang="en-US"/>
              <a:t>第</a:t>
            </a:r>
            <a:r>
              <a:rPr lang="en-US" altLang="zh-CN"/>
              <a:t>j</a:t>
            </a:r>
            <a:r>
              <a:rPr lang="zh-CN" altLang="en-US"/>
              <a:t>个水库是否要需要炸掉？这只要看</a:t>
            </a:r>
            <a:r>
              <a:rPr lang="en-US" altLang="zh-CN"/>
              <a:t>W[i]+…W[j]</a:t>
            </a:r>
            <a:r>
              <a:rPr lang="zh-CN" altLang="en-US"/>
              <a:t>是否大于</a:t>
            </a:r>
            <a:r>
              <a:rPr lang="en-US" altLang="zh-CN"/>
              <a:t>L[j]</a:t>
            </a:r>
            <a:r>
              <a:rPr lang="zh-CN" altLang="en-US"/>
              <a:t>即可：设</a:t>
            </a:r>
            <a:r>
              <a:rPr lang="en-US" altLang="zh-CN"/>
              <a:t>S[i]=W[1]+…W[i]</a:t>
            </a:r>
            <a:r>
              <a:rPr lang="zh-CN" altLang="en-US"/>
              <a:t>，则</a:t>
            </a:r>
            <a:r>
              <a:rPr lang="en-US" altLang="zh-CN"/>
              <a:t>S[j]-L[j]&gt;S[i-1]</a:t>
            </a:r>
            <a:r>
              <a:rPr lang="zh-CN" altLang="en-US"/>
              <a:t>时不需要用炸弹，否则需要用炸弹。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若我们从大到小的枚举</a:t>
            </a:r>
            <a:r>
              <a:rPr lang="en-US" altLang="zh-CN"/>
              <a:t>i</a:t>
            </a:r>
            <a:r>
              <a:rPr lang="zh-CN" altLang="en-US"/>
              <a:t>，则</a:t>
            </a:r>
            <a:r>
              <a:rPr lang="en-US" altLang="zh-CN"/>
              <a:t>S[i-1]</a:t>
            </a:r>
            <a:r>
              <a:rPr lang="zh-CN" altLang="en-US"/>
              <a:t>是递减的，也就是说当</a:t>
            </a:r>
            <a:r>
              <a:rPr lang="en-US" altLang="zh-CN"/>
              <a:t>i=k</a:t>
            </a:r>
            <a:r>
              <a:rPr lang="zh-CN" altLang="en-US"/>
              <a:t>水库</a:t>
            </a:r>
            <a:r>
              <a:rPr lang="en-US" altLang="zh-CN"/>
              <a:t>j</a:t>
            </a:r>
            <a:r>
              <a:rPr lang="zh-CN" altLang="en-US"/>
              <a:t>不需要用炸弹时，</a:t>
            </a:r>
            <a:r>
              <a:rPr lang="en-US" altLang="zh-CN"/>
              <a:t>i&lt;k</a:t>
            </a:r>
            <a:r>
              <a:rPr lang="zh-CN" altLang="en-US"/>
              <a:t>时还是不需要用炸弹。</a:t>
            </a:r>
          </a:p>
          <a:p>
            <a:r>
              <a:rPr lang="zh-CN" altLang="en-US"/>
              <a:t>只要维持一个最大堆，堆中元素为</a:t>
            </a:r>
            <a:r>
              <a:rPr lang="en-US" altLang="zh-CN"/>
              <a:t>i+1~n</a:t>
            </a:r>
            <a:r>
              <a:rPr lang="zh-CN" altLang="en-US"/>
              <a:t>中需要用炸弹炸掉的水库编号，并且按照</a:t>
            </a:r>
            <a:r>
              <a:rPr lang="en-US" altLang="zh-CN"/>
              <a:t>S[j]-L[j]</a:t>
            </a:r>
            <a:r>
              <a:rPr lang="zh-CN" altLang="en-US"/>
              <a:t>作为关键字。每次减少</a:t>
            </a:r>
            <a:r>
              <a:rPr lang="en-US" altLang="zh-CN"/>
              <a:t>i</a:t>
            </a:r>
            <a:r>
              <a:rPr lang="zh-CN" altLang="en-US"/>
              <a:t>时就把</a:t>
            </a:r>
            <a:r>
              <a:rPr lang="en-US" altLang="zh-CN"/>
              <a:t>S[j]-L[j]&gt;S[i-1]</a:t>
            </a:r>
            <a:r>
              <a:rPr lang="zh-CN" altLang="en-US"/>
              <a:t>的水库的从堆中删去。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r>
              <a:rPr lang="en-US" altLang="zh-CN"/>
              <a:t>: </a:t>
            </a:r>
            <a:r>
              <a:rPr lang="zh-CN" altLang="en-US"/>
              <a:t>序列反转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</a:t>
            </a:r>
            <a:r>
              <a:rPr lang="zh-CN" altLang="en-US"/>
              <a:t>个球按照编号从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N</a:t>
            </a:r>
            <a:r>
              <a:rPr lang="zh-CN" altLang="en-US"/>
              <a:t>排放在桌上。定义一种操作，每次将</a:t>
            </a:r>
            <a:r>
              <a:rPr lang="en-US" altLang="zh-CN"/>
              <a:t>x~y</a:t>
            </a:r>
            <a:r>
              <a:rPr lang="zh-CN" altLang="en-US"/>
              <a:t>范围内的球，进行倒置，就是把它们反过来放。如</a:t>
            </a:r>
            <a:r>
              <a:rPr lang="en-US" altLang="zh-CN"/>
              <a:t>2 3 7 4</a:t>
            </a:r>
            <a:r>
              <a:rPr lang="zh-CN" altLang="en-US"/>
              <a:t>变成了</a:t>
            </a:r>
            <a:r>
              <a:rPr lang="en-US" altLang="zh-CN"/>
              <a:t>4 7 3 2</a:t>
            </a:r>
            <a:r>
              <a:rPr lang="zh-CN" altLang="en-US"/>
              <a:t>。给定</a:t>
            </a:r>
            <a:r>
              <a:rPr lang="en-US" altLang="zh-CN"/>
              <a:t>M</a:t>
            </a:r>
            <a:r>
              <a:rPr lang="zh-CN" altLang="en-US"/>
              <a:t>个连续的操作，要求我们给出操作后的序列。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算法一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离散化加模拟。初始时候，只有</a:t>
            </a:r>
            <a:r>
              <a:rPr lang="en-US" altLang="zh-CN"/>
              <a:t>[1..N]</a:t>
            </a:r>
            <a:r>
              <a:rPr lang="zh-CN" altLang="en-US"/>
              <a:t>一个块，每次处理一个操作，会将一个块分成最多三块，块的顺序适当改变，另外每个块自身可能被翻转</a:t>
            </a:r>
          </a:p>
          <a:p>
            <a:r>
              <a:rPr lang="zh-CN" altLang="en-US"/>
              <a:t>因为我们基于“块”进行操作，类似于离散化，每次最多增加</a:t>
            </a:r>
            <a:r>
              <a:rPr lang="en-US" altLang="zh-CN"/>
              <a:t>2</a:t>
            </a:r>
            <a:r>
              <a:rPr lang="zh-CN" altLang="en-US"/>
              <a:t>块，因此总时间复杂度为</a:t>
            </a:r>
            <a:r>
              <a:rPr lang="en-US" altLang="zh-CN"/>
              <a:t>O(M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zh-CN" altLang="en-US"/>
              <a:t>。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算法二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首先把这</a:t>
            </a:r>
            <a:r>
              <a:rPr lang="en-US" altLang="zh-CN"/>
              <a:t>n</a:t>
            </a:r>
            <a:r>
              <a:rPr lang="zh-CN" altLang="en-US"/>
              <a:t>个数分成</a:t>
            </a:r>
            <a:r>
              <a:rPr lang="en-US" altLang="zh-CN"/>
              <a:t>sqrt(n)</a:t>
            </a:r>
            <a:r>
              <a:rPr lang="zh-CN" altLang="en-US"/>
              <a:t>段</a:t>
            </a:r>
            <a:r>
              <a:rPr lang="en-US" altLang="zh-CN"/>
              <a:t>, </a:t>
            </a:r>
            <a:r>
              <a:rPr lang="zh-CN" altLang="en-US"/>
              <a:t>每段长度基本相等</a:t>
            </a:r>
            <a:r>
              <a:rPr lang="en-US" altLang="zh-CN"/>
              <a:t>. </a:t>
            </a:r>
          </a:p>
          <a:p>
            <a:r>
              <a:rPr lang="zh-CN" altLang="en-US"/>
              <a:t>处理时只要处理首尾两段就可以了</a:t>
            </a:r>
            <a:r>
              <a:rPr lang="en-US" altLang="zh-CN"/>
              <a:t>, </a:t>
            </a:r>
            <a:r>
              <a:rPr lang="zh-CN" altLang="en-US"/>
              <a:t>中间的段只要记录当前是顺序还是逆序</a:t>
            </a:r>
          </a:p>
          <a:p>
            <a:r>
              <a:rPr lang="zh-CN" altLang="en-US"/>
              <a:t>时间复杂度</a:t>
            </a:r>
            <a:r>
              <a:rPr lang="en-US" altLang="zh-CN"/>
              <a:t>O(n</a:t>
            </a:r>
            <a:r>
              <a:rPr lang="en-US" altLang="zh-CN" baseline="30000"/>
              <a:t>0.5</a:t>
            </a:r>
            <a:r>
              <a:rPr lang="en-US" altLang="zh-CN"/>
              <a:t>m)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算法一</a:t>
            </a:r>
            <a:r>
              <a:rPr lang="en-US" altLang="zh-CN"/>
              <a:t>: O(n</a:t>
            </a:r>
            <a:r>
              <a:rPr lang="en-US" altLang="zh-CN" baseline="30000"/>
              <a:t>2</a:t>
            </a:r>
            <a:r>
              <a:rPr lang="en-US" altLang="zh-CN"/>
              <a:t>)-O(1)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RMQ[i,j] = min{RMQ[i,j-1], A[j]}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用长度递增的顺序计算所有</a:t>
            </a:r>
            <a:r>
              <a:rPr lang="en-US" altLang="zh-CN"/>
              <a:t>RMQ[i,j]</a:t>
            </a:r>
          </a:p>
          <a:p>
            <a:pPr>
              <a:lnSpc>
                <a:spcPct val="90000"/>
              </a:lnSpc>
            </a:pPr>
            <a:r>
              <a:rPr lang="zh-CN" altLang="en-US"/>
              <a:t>算法二</a:t>
            </a:r>
            <a:r>
              <a:rPr lang="en-US" altLang="zh-CN"/>
              <a:t>: O(n)-O(n</a:t>
            </a:r>
            <a:r>
              <a:rPr lang="en-US" altLang="zh-CN" baseline="30000"/>
              <a:t>1/2</a:t>
            </a:r>
            <a:r>
              <a:rPr lang="en-US" altLang="zh-CN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分为长度</a:t>
            </a:r>
            <a:r>
              <a:rPr lang="en-US" altLang="zh-CN"/>
              <a:t>L=n</a:t>
            </a:r>
            <a:r>
              <a:rPr lang="en-US" altLang="zh-CN" baseline="30000"/>
              <a:t>1/2</a:t>
            </a:r>
            <a:r>
              <a:rPr lang="zh-CN" altLang="en-US"/>
              <a:t>的小块</a:t>
            </a:r>
            <a:r>
              <a:rPr lang="en-US" altLang="zh-CN"/>
              <a:t>, </a:t>
            </a:r>
            <a:r>
              <a:rPr lang="zh-CN" altLang="en-US"/>
              <a:t>共</a:t>
            </a:r>
            <a:r>
              <a:rPr lang="en-US" altLang="zh-CN"/>
              <a:t>L</a:t>
            </a:r>
            <a:r>
              <a:rPr lang="zh-CN" altLang="en-US"/>
              <a:t>块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预处理得到每个块的最小值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询问最多涉及</a:t>
            </a:r>
            <a:r>
              <a:rPr lang="en-US" altLang="zh-CN"/>
              <a:t>L</a:t>
            </a:r>
            <a:r>
              <a:rPr lang="zh-CN" altLang="en-US"/>
              <a:t>个块和头尾块的</a:t>
            </a:r>
            <a:r>
              <a:rPr lang="en-US" altLang="zh-CN"/>
              <a:t>2L</a:t>
            </a:r>
            <a:r>
              <a:rPr lang="zh-CN" altLang="en-US"/>
              <a:t>个元素</a:t>
            </a:r>
          </a:p>
          <a:p>
            <a:pPr lvl="1">
              <a:lnSpc>
                <a:spcPct val="90000"/>
              </a:lnSpc>
            </a:pPr>
            <a:r>
              <a:rPr lang="zh-CN" altLang="en-US" b="1"/>
              <a:t>好处</a:t>
            </a:r>
            <a:r>
              <a:rPr lang="en-US" altLang="zh-CN" b="1"/>
              <a:t>: </a:t>
            </a:r>
            <a:r>
              <a:rPr lang="zh-CN" altLang="en-US" b="1"/>
              <a:t>修改也是</a:t>
            </a:r>
            <a:r>
              <a:rPr lang="en-US" altLang="zh-CN" b="1"/>
              <a:t>O(n</a:t>
            </a:r>
            <a:r>
              <a:rPr lang="en-US" altLang="zh-CN" b="1" baseline="30000"/>
              <a:t>1/2</a:t>
            </a:r>
            <a:r>
              <a:rPr lang="en-US" altLang="zh-CN" b="1"/>
              <a:t>)</a:t>
            </a:r>
            <a:r>
              <a:rPr lang="zh-CN" altLang="en-US" b="1"/>
              <a:t>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算法三</a:t>
            </a:r>
            <a:r>
              <a:rPr lang="en-US" altLang="zh-CN"/>
              <a:t>: O(nlogn)-O(1)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d[i,j]</a:t>
            </a:r>
            <a:r>
              <a:rPr lang="zh-CN" altLang="en-US"/>
              <a:t>为从</a:t>
            </a:r>
            <a:r>
              <a:rPr lang="en-US" altLang="zh-CN"/>
              <a:t>i</a:t>
            </a:r>
            <a:r>
              <a:rPr lang="zh-CN" altLang="en-US"/>
              <a:t>开始的</a:t>
            </a:r>
            <a:r>
              <a:rPr lang="en-US" altLang="zh-CN"/>
              <a:t>, </a:t>
            </a:r>
            <a:r>
              <a:rPr lang="zh-CN" altLang="en-US"/>
              <a:t>长度为</a:t>
            </a:r>
            <a:r>
              <a:rPr lang="en-US" altLang="zh-CN"/>
              <a:t>2</a:t>
            </a:r>
            <a:r>
              <a:rPr lang="en-US" altLang="zh-CN" baseline="30000"/>
              <a:t>j</a:t>
            </a:r>
            <a:r>
              <a:rPr lang="zh-CN" altLang="en-US"/>
              <a:t>的范围内的</a:t>
            </a:r>
            <a:r>
              <a:rPr lang="en-US" altLang="zh-CN"/>
              <a:t>RMQ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递推式</a:t>
            </a:r>
            <a:r>
              <a:rPr lang="en-US" altLang="zh-CN"/>
              <a:t>d[i,j]=min{d[i,j-1],d[i+2</a:t>
            </a:r>
            <a:r>
              <a:rPr lang="en-US" altLang="zh-CN" baseline="30000"/>
              <a:t>j-1</a:t>
            </a:r>
            <a:r>
              <a:rPr lang="en-US" altLang="zh-CN"/>
              <a:t>,j-1]}. </a:t>
            </a:r>
            <a:r>
              <a:rPr lang="zh-CN" altLang="en-US"/>
              <a:t>预处理是</a:t>
            </a:r>
            <a:r>
              <a:rPr lang="en-US" altLang="zh-CN"/>
              <a:t>O(nlogn)</a:t>
            </a:r>
            <a:r>
              <a:rPr lang="zh-CN" altLang="en-US"/>
              <a:t>的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询问时取</a:t>
            </a:r>
            <a:r>
              <a:rPr lang="en-US" altLang="zh-CN"/>
              <a:t>k=[log</a:t>
            </a:r>
            <a:r>
              <a:rPr lang="en-US" altLang="zh-CN" baseline="-25000"/>
              <a:t>2</a:t>
            </a:r>
            <a:r>
              <a:rPr lang="en-US" altLang="zh-CN"/>
              <a:t>(j-i+1)], A</a:t>
            </a:r>
            <a:r>
              <a:rPr lang="zh-CN" altLang="en-US"/>
              <a:t>为从</a:t>
            </a:r>
            <a:r>
              <a:rPr lang="en-US" altLang="zh-CN"/>
              <a:t>i</a:t>
            </a:r>
            <a:r>
              <a:rPr lang="zh-CN" altLang="en-US"/>
              <a:t>开始长度为</a:t>
            </a:r>
            <a:r>
              <a:rPr lang="en-US" altLang="zh-CN"/>
              <a:t>2k</a:t>
            </a:r>
            <a:r>
              <a:rPr lang="zh-CN" altLang="en-US"/>
              <a:t>的块</a:t>
            </a:r>
            <a:r>
              <a:rPr lang="en-US" altLang="zh-CN"/>
              <a:t>, B</a:t>
            </a:r>
            <a:r>
              <a:rPr lang="zh-CN" altLang="en-US"/>
              <a:t>为以</a:t>
            </a:r>
            <a:r>
              <a:rPr lang="en-US" altLang="zh-CN"/>
              <a:t>j</a:t>
            </a:r>
            <a:r>
              <a:rPr lang="zh-CN" altLang="en-US"/>
              <a:t>结束的长度为</a:t>
            </a:r>
            <a:r>
              <a:rPr lang="en-US" altLang="zh-CN"/>
              <a:t>2k</a:t>
            </a:r>
            <a:r>
              <a:rPr lang="zh-CN" altLang="en-US"/>
              <a:t>的块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覆盖区间</a:t>
            </a:r>
            <a:r>
              <a:rPr lang="en-US" altLang="zh-CN"/>
              <a:t>(i,j). </a:t>
            </a:r>
            <a:r>
              <a:rPr lang="zh-CN" altLang="en-US"/>
              <a:t>询问是</a:t>
            </a:r>
            <a:r>
              <a:rPr lang="en-US" altLang="zh-CN"/>
              <a:t>O(1)</a:t>
            </a:r>
            <a:r>
              <a:rPr lang="zh-CN" altLang="en-US"/>
              <a:t>的</a:t>
            </a:r>
          </a:p>
          <a:p>
            <a:pPr>
              <a:lnSpc>
                <a:spcPct val="90000"/>
              </a:lnSpc>
            </a:pPr>
            <a:r>
              <a:rPr lang="zh-CN" altLang="en-US"/>
              <a:t>算法四</a:t>
            </a:r>
            <a:r>
              <a:rPr lang="en-US" altLang="zh-CN"/>
              <a:t>: O(n)-O(1)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用</a:t>
            </a:r>
            <a:r>
              <a:rPr lang="en-US" altLang="zh-CN"/>
              <a:t>Cartesian-Tree</a:t>
            </a:r>
            <a:r>
              <a:rPr lang="zh-CN" altLang="en-US"/>
              <a:t>转化成</a:t>
            </a:r>
            <a:r>
              <a:rPr lang="en-US" altLang="zh-CN"/>
              <a:t>LCA</a:t>
            </a:r>
            <a:r>
              <a:rPr lang="zh-CN" altLang="en-US"/>
              <a:t>问题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2: k</a:t>
            </a:r>
            <a:r>
              <a:rPr lang="zh-CN" altLang="en-US"/>
              <a:t>路归并问题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把有</a:t>
            </a:r>
            <a:r>
              <a:rPr lang="en-US" altLang="zh-CN"/>
              <a:t>k</a:t>
            </a:r>
            <a:r>
              <a:rPr lang="zh-CN" altLang="en-US"/>
              <a:t>个有序表</a:t>
            </a:r>
            <a:r>
              <a:rPr lang="en-US" altLang="zh-CN"/>
              <a:t>, </a:t>
            </a:r>
            <a:r>
              <a:rPr lang="zh-CN" altLang="en-US"/>
              <a:t>合并成一个有序表</a:t>
            </a:r>
            <a:r>
              <a:rPr lang="en-US" altLang="zh-CN"/>
              <a:t>.</a:t>
            </a:r>
          </a:p>
          <a:p>
            <a:r>
              <a:rPr lang="zh-CN" altLang="en-US"/>
              <a:t>元素共有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每个表的元素都是从左到右移入新表</a:t>
            </a:r>
          </a:p>
          <a:p>
            <a:r>
              <a:rPr lang="zh-CN" altLang="en-US"/>
              <a:t>把每个表的当前元素放入堆中</a:t>
            </a:r>
            <a:r>
              <a:rPr lang="en-US" altLang="zh-CN"/>
              <a:t>, </a:t>
            </a:r>
            <a:r>
              <a:rPr lang="zh-CN" altLang="en-US"/>
              <a:t>每次删除最小值并放入新表中</a:t>
            </a:r>
            <a:r>
              <a:rPr lang="en-US" altLang="zh-CN"/>
              <a:t>, </a:t>
            </a:r>
            <a:r>
              <a:rPr lang="zh-CN" altLang="en-US"/>
              <a:t>然后加入此序列的下一个元素</a:t>
            </a:r>
          </a:p>
          <a:p>
            <a:r>
              <a:rPr lang="zh-CN" altLang="en-US"/>
              <a:t>每次操作需要</a:t>
            </a:r>
            <a:r>
              <a:rPr lang="en-US" altLang="zh-CN"/>
              <a:t>logk</a:t>
            </a:r>
            <a:r>
              <a:rPr lang="zh-CN" altLang="en-US"/>
              <a:t>时间</a:t>
            </a:r>
            <a:r>
              <a:rPr lang="en-US" altLang="zh-CN"/>
              <a:t>, </a:t>
            </a:r>
            <a:r>
              <a:rPr lang="zh-CN" altLang="en-US"/>
              <a:t>因此总共需要</a:t>
            </a:r>
            <a:r>
              <a:rPr lang="en-US" altLang="zh-CN"/>
              <a:t>nlogk</a:t>
            </a:r>
            <a:r>
              <a:rPr lang="zh-CN" altLang="en-US"/>
              <a:t>的时间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3: </a:t>
            </a:r>
            <a:r>
              <a:rPr lang="zh-CN" altLang="en-US"/>
              <a:t>序列和的前</a:t>
            </a:r>
            <a:r>
              <a:rPr lang="en-US" altLang="zh-CN"/>
              <a:t>n</a:t>
            </a:r>
            <a:r>
              <a:rPr lang="zh-CN" altLang="en-US"/>
              <a:t>小元素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r>
              <a:rPr lang="zh-CN" altLang="en-US"/>
              <a:t>给出两个长度为</a:t>
            </a:r>
            <a:r>
              <a:rPr lang="en-US" altLang="zh-CN"/>
              <a:t>n</a:t>
            </a:r>
            <a:r>
              <a:rPr lang="zh-CN" altLang="en-US"/>
              <a:t>的有序表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B, </a:t>
            </a:r>
            <a:r>
              <a:rPr lang="zh-CN" altLang="en-US"/>
              <a:t>在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中各任取一个</a:t>
            </a:r>
            <a:r>
              <a:rPr lang="en-US" altLang="zh-CN"/>
              <a:t>, </a:t>
            </a:r>
            <a:r>
              <a:rPr lang="zh-CN" altLang="en-US"/>
              <a:t>可以得到</a:t>
            </a:r>
            <a:r>
              <a:rPr lang="en-US" altLang="zh-CN"/>
              <a:t>n</a:t>
            </a:r>
            <a:r>
              <a:rPr lang="en-US" altLang="zh-CN" baseline="30000"/>
              <a:t>2</a:t>
            </a:r>
            <a:r>
              <a:rPr lang="zh-CN" altLang="en-US"/>
              <a:t>个和</a:t>
            </a:r>
            <a:r>
              <a:rPr lang="en-US" altLang="zh-CN"/>
              <a:t>. </a:t>
            </a:r>
            <a:r>
              <a:rPr lang="zh-CN" altLang="en-US"/>
              <a:t>求这些和最小的</a:t>
            </a:r>
            <a:r>
              <a:rPr lang="en-US" altLang="zh-CN"/>
              <a:t>n</a:t>
            </a:r>
            <a:r>
              <a:rPr lang="zh-CN" altLang="en-US"/>
              <a:t>个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可以把这些和看成</a:t>
            </a:r>
            <a:r>
              <a:rPr lang="en-US" altLang="zh-CN"/>
              <a:t>n</a:t>
            </a:r>
            <a:r>
              <a:rPr lang="zh-CN" altLang="en-US"/>
              <a:t>个有序表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A[1]+B[1] &lt;= A[1]+B[2] &lt;= A[1]+B[3] &lt;=…</a:t>
            </a:r>
          </a:p>
          <a:p>
            <a:pPr lvl="1"/>
            <a:r>
              <a:rPr lang="en-US" altLang="zh-CN"/>
              <a:t>A[2]+B[1] &lt;= A[2]+B[2] &lt;= A[2]+B[3] &lt;=…</a:t>
            </a:r>
          </a:p>
          <a:p>
            <a:pPr lvl="1"/>
            <a:r>
              <a:rPr lang="en-US" altLang="zh-CN"/>
              <a:t>…</a:t>
            </a:r>
          </a:p>
          <a:p>
            <a:pPr lvl="1"/>
            <a:r>
              <a:rPr lang="en-US" altLang="zh-CN"/>
              <a:t>A[n]+B[1] &lt;= A[n]+B[2] &lt;= A[n]+B[3] &lt;=…</a:t>
            </a:r>
          </a:p>
          <a:p>
            <a:r>
              <a:rPr lang="zh-CN" altLang="en-US"/>
              <a:t>类似刚才的算法</a:t>
            </a:r>
            <a:r>
              <a:rPr lang="en-US" altLang="zh-CN"/>
              <a:t>, </a:t>
            </a:r>
            <a:r>
              <a:rPr lang="zh-CN" altLang="en-US"/>
              <a:t>每次</a:t>
            </a:r>
            <a:r>
              <a:rPr lang="en-US" altLang="zh-CN"/>
              <a:t>O(logn), </a:t>
            </a:r>
            <a:r>
              <a:rPr lang="zh-CN" altLang="en-US"/>
              <a:t>共取</a:t>
            </a:r>
            <a:r>
              <a:rPr lang="en-US" altLang="zh-CN"/>
              <a:t>n</a:t>
            </a:r>
            <a:r>
              <a:rPr lang="zh-CN" altLang="en-US"/>
              <a:t>次最小元素</a:t>
            </a:r>
            <a:r>
              <a:rPr lang="en-US" altLang="zh-CN"/>
              <a:t>,</a:t>
            </a:r>
            <a:r>
              <a:rPr lang="zh-CN" altLang="en-US"/>
              <a:t>共</a:t>
            </a:r>
            <a:r>
              <a:rPr lang="en-US" altLang="zh-CN"/>
              <a:t>O(nlogn)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4: </a:t>
            </a:r>
            <a:r>
              <a:rPr lang="zh-CN" altLang="en-US"/>
              <a:t>多个有序表的第</a:t>
            </a:r>
            <a:r>
              <a:rPr lang="en-US" altLang="zh-CN"/>
              <a:t>k</a:t>
            </a:r>
            <a:r>
              <a:rPr lang="zh-CN" altLang="en-US"/>
              <a:t>大元素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</a:t>
            </a:r>
            <a:r>
              <a:rPr lang="en-US" altLang="zh-CN"/>
              <a:t>m</a:t>
            </a:r>
            <a:r>
              <a:rPr lang="zh-CN" altLang="en-US"/>
              <a:t>个有序表</a:t>
            </a:r>
            <a:r>
              <a:rPr lang="en-US" altLang="zh-CN"/>
              <a:t>, </a:t>
            </a:r>
            <a:r>
              <a:rPr lang="zh-CN" altLang="en-US"/>
              <a:t>每个表里有</a:t>
            </a:r>
            <a:r>
              <a:rPr lang="en-US" altLang="zh-CN"/>
              <a:t>n</a:t>
            </a:r>
            <a:r>
              <a:rPr lang="zh-CN" altLang="en-US"/>
              <a:t>个元素</a:t>
            </a:r>
            <a:r>
              <a:rPr lang="en-US" altLang="zh-CN"/>
              <a:t>.</a:t>
            </a:r>
          </a:p>
          <a:p>
            <a:r>
              <a:rPr lang="zh-CN" altLang="en-US"/>
              <a:t>所有元素不超过</a:t>
            </a:r>
            <a:r>
              <a:rPr lang="en-US" altLang="zh-CN"/>
              <a:t>W</a:t>
            </a:r>
          </a:p>
          <a:p>
            <a:r>
              <a:rPr lang="zh-CN" altLang="en-US"/>
              <a:t>设计在线算法</a:t>
            </a:r>
            <a:r>
              <a:rPr lang="en-US" altLang="zh-CN"/>
              <a:t>, </a:t>
            </a:r>
            <a:r>
              <a:rPr lang="zh-CN" altLang="en-US"/>
              <a:t>回答这</a:t>
            </a:r>
            <a:r>
              <a:rPr lang="en-US" altLang="zh-CN"/>
              <a:t>m*n</a:t>
            </a:r>
            <a:r>
              <a:rPr lang="zh-CN" altLang="en-US"/>
              <a:t>个元素中第</a:t>
            </a:r>
            <a:r>
              <a:rPr lang="en-US" altLang="zh-CN"/>
              <a:t>k</a:t>
            </a:r>
            <a:r>
              <a:rPr lang="zh-CN" altLang="en-US"/>
              <a:t>个元素的值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1655</Words>
  <Application>Microsoft Office PowerPoint</Application>
  <PresentationFormat>全屏显示(4:3)</PresentationFormat>
  <Paragraphs>113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主题</vt:lpstr>
      <vt:lpstr>图片</vt:lpstr>
      <vt:lpstr>序列的算法</vt:lpstr>
      <vt:lpstr>问题1: RMQ问题</vt:lpstr>
      <vt:lpstr>分析</vt:lpstr>
      <vt:lpstr>分析</vt:lpstr>
      <vt:lpstr>问题2: k路归并问题</vt:lpstr>
      <vt:lpstr>分析</vt:lpstr>
      <vt:lpstr>问题3: 序列和的前n小元素</vt:lpstr>
      <vt:lpstr>分析</vt:lpstr>
      <vt:lpstr>问题4: 多个有序表的第k大元素</vt:lpstr>
      <vt:lpstr>分析</vt:lpstr>
      <vt:lpstr>问题5: 范围内第k大数</vt:lpstr>
      <vt:lpstr>分析</vt:lpstr>
      <vt:lpstr>分析</vt:lpstr>
      <vt:lpstr>例题: 区间</vt:lpstr>
      <vt:lpstr>分析</vt:lpstr>
      <vt:lpstr>例题: 轮廓线</vt:lpstr>
      <vt:lpstr>分析</vt:lpstr>
      <vt:lpstr>思考: 照亮的山景</vt:lpstr>
      <vt:lpstr>思考: 喷水装置</vt:lpstr>
      <vt:lpstr>例题: 啤酒厂</vt:lpstr>
      <vt:lpstr>分析</vt:lpstr>
      <vt:lpstr>例题: 水库</vt:lpstr>
      <vt:lpstr>分析</vt:lpstr>
      <vt:lpstr>分析</vt:lpstr>
      <vt:lpstr>例题: 序列反转</vt:lpstr>
      <vt:lpstr>算法一</vt:lpstr>
      <vt:lpstr>算法二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三、序列的算法</dc:title>
  <dc:creator>tiankong</dc:creator>
  <cp:lastModifiedBy>tiankong</cp:lastModifiedBy>
  <cp:revision>2</cp:revision>
  <dcterms:created xsi:type="dcterms:W3CDTF">2012-10-31T14:37:46Z</dcterms:created>
  <dcterms:modified xsi:type="dcterms:W3CDTF">2012-10-31T14:41:20Z</dcterms:modified>
</cp:coreProperties>
</file>