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6" d="100"/>
          <a:sy n="106" d="100"/>
        </p:scale>
        <p:origin x="6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0B3C200-5D28-4ADF-8E45-80F2CA0D82A2}" type="datetimeFigureOut">
              <a:rPr lang="zh-CN" altLang="en-US" smtClean="0"/>
              <a:t>2019/5/24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5572E1-B7A9-4059-B983-5B84C1D1D122}" type="slidenum">
              <a:rPr lang="zh-CN" altLang="en-US" smtClean="0"/>
              <a:t>‹#›</a:t>
            </a:fld>
            <a:endParaRPr lang="zh-CN" altLang="en-US"/>
          </a:p>
        </p:txBody>
      </p:sp>
    </p:spTree>
    <p:extLst>
      <p:ext uri="{BB962C8B-B14F-4D97-AF65-F5344CB8AC3E}">
        <p14:creationId xmlns:p14="http://schemas.microsoft.com/office/powerpoint/2010/main" val="547682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B3C200-5D28-4ADF-8E45-80F2CA0D82A2}" type="datetimeFigureOut">
              <a:rPr lang="zh-CN" altLang="en-US" smtClean="0"/>
              <a:t>2019/5/24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5572E1-B7A9-4059-B983-5B84C1D1D122}" type="slidenum">
              <a:rPr lang="zh-CN" altLang="en-US" smtClean="0"/>
              <a:t>‹#›</a:t>
            </a:fld>
            <a:endParaRPr lang="zh-CN" altLang="en-US"/>
          </a:p>
        </p:txBody>
      </p:sp>
    </p:spTree>
    <p:extLst>
      <p:ext uri="{BB962C8B-B14F-4D97-AF65-F5344CB8AC3E}">
        <p14:creationId xmlns:p14="http://schemas.microsoft.com/office/powerpoint/2010/main" val="2739654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B3C200-5D28-4ADF-8E45-80F2CA0D82A2}" type="datetimeFigureOut">
              <a:rPr lang="zh-CN" altLang="en-US" smtClean="0"/>
              <a:t>2019/5/24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5572E1-B7A9-4059-B983-5B84C1D1D122}" type="slidenum">
              <a:rPr lang="zh-CN" altLang="en-US" smtClean="0"/>
              <a:t>‹#›</a:t>
            </a:fld>
            <a:endParaRPr lang="zh-CN" altLang="en-US"/>
          </a:p>
        </p:txBody>
      </p:sp>
    </p:spTree>
    <p:extLst>
      <p:ext uri="{BB962C8B-B14F-4D97-AF65-F5344CB8AC3E}">
        <p14:creationId xmlns:p14="http://schemas.microsoft.com/office/powerpoint/2010/main" val="2469968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B3C200-5D28-4ADF-8E45-80F2CA0D82A2}" type="datetimeFigureOut">
              <a:rPr lang="zh-CN" altLang="en-US" smtClean="0"/>
              <a:t>2019/5/24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5572E1-B7A9-4059-B983-5B84C1D1D122}" type="slidenum">
              <a:rPr lang="zh-CN" altLang="en-US" smtClean="0"/>
              <a:t>‹#›</a:t>
            </a:fld>
            <a:endParaRPr lang="zh-CN" altLang="en-US"/>
          </a:p>
        </p:txBody>
      </p:sp>
    </p:spTree>
    <p:extLst>
      <p:ext uri="{BB962C8B-B14F-4D97-AF65-F5344CB8AC3E}">
        <p14:creationId xmlns:p14="http://schemas.microsoft.com/office/powerpoint/2010/main" val="4078898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0B3C200-5D28-4ADF-8E45-80F2CA0D82A2}" type="datetimeFigureOut">
              <a:rPr lang="zh-CN" altLang="en-US" smtClean="0"/>
              <a:t>2019/5/24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5572E1-B7A9-4059-B983-5B84C1D1D122}" type="slidenum">
              <a:rPr lang="zh-CN" altLang="en-US" smtClean="0"/>
              <a:t>‹#›</a:t>
            </a:fld>
            <a:endParaRPr lang="zh-CN" altLang="en-US"/>
          </a:p>
        </p:txBody>
      </p:sp>
    </p:spTree>
    <p:extLst>
      <p:ext uri="{BB962C8B-B14F-4D97-AF65-F5344CB8AC3E}">
        <p14:creationId xmlns:p14="http://schemas.microsoft.com/office/powerpoint/2010/main" val="239709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0B3C200-5D28-4ADF-8E45-80F2CA0D82A2}" type="datetimeFigureOut">
              <a:rPr lang="zh-CN" altLang="en-US" smtClean="0"/>
              <a:t>2019/5/24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5572E1-B7A9-4059-B983-5B84C1D1D122}" type="slidenum">
              <a:rPr lang="zh-CN" altLang="en-US" smtClean="0"/>
              <a:t>‹#›</a:t>
            </a:fld>
            <a:endParaRPr lang="zh-CN" altLang="en-US"/>
          </a:p>
        </p:txBody>
      </p:sp>
    </p:spTree>
    <p:extLst>
      <p:ext uri="{BB962C8B-B14F-4D97-AF65-F5344CB8AC3E}">
        <p14:creationId xmlns:p14="http://schemas.microsoft.com/office/powerpoint/2010/main" val="419261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0B3C200-5D28-4ADF-8E45-80F2CA0D82A2}" type="datetimeFigureOut">
              <a:rPr lang="zh-CN" altLang="en-US" smtClean="0"/>
              <a:t>2019/5/24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D5572E1-B7A9-4059-B983-5B84C1D1D122}" type="slidenum">
              <a:rPr lang="zh-CN" altLang="en-US" smtClean="0"/>
              <a:t>‹#›</a:t>
            </a:fld>
            <a:endParaRPr lang="zh-CN" altLang="en-US"/>
          </a:p>
        </p:txBody>
      </p:sp>
    </p:spTree>
    <p:extLst>
      <p:ext uri="{BB962C8B-B14F-4D97-AF65-F5344CB8AC3E}">
        <p14:creationId xmlns:p14="http://schemas.microsoft.com/office/powerpoint/2010/main" val="2271154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0B3C200-5D28-4ADF-8E45-80F2CA0D82A2}" type="datetimeFigureOut">
              <a:rPr lang="zh-CN" altLang="en-US" smtClean="0"/>
              <a:t>2019/5/24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D5572E1-B7A9-4059-B983-5B84C1D1D122}" type="slidenum">
              <a:rPr lang="zh-CN" altLang="en-US" smtClean="0"/>
              <a:t>‹#›</a:t>
            </a:fld>
            <a:endParaRPr lang="zh-CN" altLang="en-US"/>
          </a:p>
        </p:txBody>
      </p:sp>
    </p:spTree>
    <p:extLst>
      <p:ext uri="{BB962C8B-B14F-4D97-AF65-F5344CB8AC3E}">
        <p14:creationId xmlns:p14="http://schemas.microsoft.com/office/powerpoint/2010/main" val="30309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B3C200-5D28-4ADF-8E45-80F2CA0D82A2}" type="datetimeFigureOut">
              <a:rPr lang="zh-CN" altLang="en-US" smtClean="0"/>
              <a:t>2019/5/24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D5572E1-B7A9-4059-B983-5B84C1D1D122}" type="slidenum">
              <a:rPr lang="zh-CN" altLang="en-US" smtClean="0"/>
              <a:t>‹#›</a:t>
            </a:fld>
            <a:endParaRPr lang="zh-CN" altLang="en-US"/>
          </a:p>
        </p:txBody>
      </p:sp>
    </p:spTree>
    <p:extLst>
      <p:ext uri="{BB962C8B-B14F-4D97-AF65-F5344CB8AC3E}">
        <p14:creationId xmlns:p14="http://schemas.microsoft.com/office/powerpoint/2010/main" val="3881144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0B3C200-5D28-4ADF-8E45-80F2CA0D82A2}" type="datetimeFigureOut">
              <a:rPr lang="zh-CN" altLang="en-US" smtClean="0"/>
              <a:t>2019/5/24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5572E1-B7A9-4059-B983-5B84C1D1D122}" type="slidenum">
              <a:rPr lang="zh-CN" altLang="en-US" smtClean="0"/>
              <a:t>‹#›</a:t>
            </a:fld>
            <a:endParaRPr lang="zh-CN" altLang="en-US"/>
          </a:p>
        </p:txBody>
      </p:sp>
    </p:spTree>
    <p:extLst>
      <p:ext uri="{BB962C8B-B14F-4D97-AF65-F5344CB8AC3E}">
        <p14:creationId xmlns:p14="http://schemas.microsoft.com/office/powerpoint/2010/main" val="4251467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0B3C200-5D28-4ADF-8E45-80F2CA0D82A2}" type="datetimeFigureOut">
              <a:rPr lang="zh-CN" altLang="en-US" smtClean="0"/>
              <a:t>2019/5/24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5572E1-B7A9-4059-B983-5B84C1D1D122}" type="slidenum">
              <a:rPr lang="zh-CN" altLang="en-US" smtClean="0"/>
              <a:t>‹#›</a:t>
            </a:fld>
            <a:endParaRPr lang="zh-CN" altLang="en-US"/>
          </a:p>
        </p:txBody>
      </p:sp>
    </p:spTree>
    <p:extLst>
      <p:ext uri="{BB962C8B-B14F-4D97-AF65-F5344CB8AC3E}">
        <p14:creationId xmlns:p14="http://schemas.microsoft.com/office/powerpoint/2010/main" val="1868646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3C200-5D28-4ADF-8E45-80F2CA0D82A2}" type="datetimeFigureOut">
              <a:rPr lang="zh-CN" altLang="en-US" smtClean="0"/>
              <a:t>2019/5/24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572E1-B7A9-4059-B983-5B84C1D1D122}" type="slidenum">
              <a:rPr lang="zh-CN" altLang="en-US" smtClean="0"/>
              <a:t>‹#›</a:t>
            </a:fld>
            <a:endParaRPr lang="zh-CN" altLang="en-US"/>
          </a:p>
        </p:txBody>
      </p:sp>
    </p:spTree>
    <p:extLst>
      <p:ext uri="{BB962C8B-B14F-4D97-AF65-F5344CB8AC3E}">
        <p14:creationId xmlns:p14="http://schemas.microsoft.com/office/powerpoint/2010/main" val="91492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消息广播模式</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981675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集群模式（当前）</a:t>
            </a:r>
            <a:endParaRPr lang="zh-CN" altLang="en-US" dirty="0"/>
          </a:p>
        </p:txBody>
      </p:sp>
      <p:sp>
        <p:nvSpPr>
          <p:cNvPr id="4" name="圆角矩形 3"/>
          <p:cNvSpPr/>
          <p:nvPr/>
        </p:nvSpPr>
        <p:spPr>
          <a:xfrm>
            <a:off x="2110290" y="1946495"/>
            <a:ext cx="1303699" cy="733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C1</a:t>
            </a:r>
            <a:endParaRPr lang="zh-CN" altLang="en-US" dirty="0"/>
          </a:p>
        </p:txBody>
      </p:sp>
      <p:sp>
        <p:nvSpPr>
          <p:cNvPr id="5" name="圆角矩形 4"/>
          <p:cNvSpPr/>
          <p:nvPr/>
        </p:nvSpPr>
        <p:spPr>
          <a:xfrm>
            <a:off x="2110290" y="2989954"/>
            <a:ext cx="1303699" cy="733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C2</a:t>
            </a:r>
            <a:endParaRPr lang="zh-CN" altLang="en-US" dirty="0"/>
          </a:p>
        </p:txBody>
      </p:sp>
      <p:sp>
        <p:nvSpPr>
          <p:cNvPr id="6" name="圆角矩形 5"/>
          <p:cNvSpPr/>
          <p:nvPr/>
        </p:nvSpPr>
        <p:spPr>
          <a:xfrm>
            <a:off x="2110290" y="4033413"/>
            <a:ext cx="1303699" cy="733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C3</a:t>
            </a:r>
            <a:endParaRPr lang="zh-CN" altLang="en-US" dirty="0"/>
          </a:p>
        </p:txBody>
      </p:sp>
      <p:sp>
        <p:nvSpPr>
          <p:cNvPr id="7" name="左大括号 6"/>
          <p:cNvSpPr/>
          <p:nvPr/>
        </p:nvSpPr>
        <p:spPr>
          <a:xfrm>
            <a:off x="1880182" y="2344847"/>
            <a:ext cx="230108" cy="20552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838200" y="3187796"/>
            <a:ext cx="1107996" cy="369332"/>
          </a:xfrm>
          <a:prstGeom prst="rect">
            <a:avLst/>
          </a:prstGeom>
          <a:noFill/>
        </p:spPr>
        <p:txBody>
          <a:bodyPr wrap="none" rtlCol="0">
            <a:spAutoFit/>
          </a:bodyPr>
          <a:lstStyle/>
          <a:p>
            <a:r>
              <a:rPr lang="zh-CN" altLang="en-US" dirty="0" smtClean="0"/>
              <a:t>消费者组</a:t>
            </a:r>
            <a:endParaRPr lang="zh-CN" altLang="en-US" dirty="0"/>
          </a:p>
        </p:txBody>
      </p:sp>
      <p:sp>
        <p:nvSpPr>
          <p:cNvPr id="9" name="矩形 8"/>
          <p:cNvSpPr/>
          <p:nvPr/>
        </p:nvSpPr>
        <p:spPr>
          <a:xfrm>
            <a:off x="5619187" y="1616044"/>
            <a:ext cx="1475715" cy="697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a:t>
            </a:r>
            <a:r>
              <a:rPr lang="en-US" altLang="zh-CN" dirty="0" smtClean="0"/>
              <a:t>1</a:t>
            </a:r>
            <a:endParaRPr lang="zh-CN" altLang="en-US" dirty="0"/>
          </a:p>
        </p:txBody>
      </p:sp>
      <p:sp>
        <p:nvSpPr>
          <p:cNvPr id="10" name="矩形 9"/>
          <p:cNvSpPr/>
          <p:nvPr/>
        </p:nvSpPr>
        <p:spPr>
          <a:xfrm>
            <a:off x="5631258" y="2558581"/>
            <a:ext cx="1475715" cy="697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q2</a:t>
            </a:r>
            <a:endParaRPr lang="zh-CN" altLang="en-US" dirty="0"/>
          </a:p>
        </p:txBody>
      </p:sp>
      <p:sp>
        <p:nvSpPr>
          <p:cNvPr id="11" name="矩形 10"/>
          <p:cNvSpPr/>
          <p:nvPr/>
        </p:nvSpPr>
        <p:spPr>
          <a:xfrm>
            <a:off x="5619186" y="3496178"/>
            <a:ext cx="1475715" cy="697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q3</a:t>
            </a:r>
            <a:endParaRPr lang="zh-CN" altLang="en-US" dirty="0"/>
          </a:p>
        </p:txBody>
      </p:sp>
      <p:sp>
        <p:nvSpPr>
          <p:cNvPr id="12" name="矩形 11"/>
          <p:cNvSpPr/>
          <p:nvPr/>
        </p:nvSpPr>
        <p:spPr>
          <a:xfrm>
            <a:off x="5619185" y="4405948"/>
            <a:ext cx="1475715" cy="697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q4</a:t>
            </a:r>
            <a:endParaRPr lang="zh-CN" altLang="en-US" dirty="0" smtClean="0"/>
          </a:p>
        </p:txBody>
      </p:sp>
      <p:cxnSp>
        <p:nvCxnSpPr>
          <p:cNvPr id="14" name="直接箭头连接符 13"/>
          <p:cNvCxnSpPr>
            <a:stCxn id="4" idx="3"/>
            <a:endCxn id="9" idx="1"/>
          </p:cNvCxnSpPr>
          <p:nvPr/>
        </p:nvCxnSpPr>
        <p:spPr>
          <a:xfrm flipV="1">
            <a:off x="3413989" y="1964602"/>
            <a:ext cx="2205198" cy="348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4" idx="3"/>
            <a:endCxn id="10" idx="1"/>
          </p:cNvCxnSpPr>
          <p:nvPr/>
        </p:nvCxnSpPr>
        <p:spPr>
          <a:xfrm>
            <a:off x="3413989" y="2313161"/>
            <a:ext cx="2217269" cy="593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3"/>
            <a:endCxn id="11" idx="1"/>
          </p:cNvCxnSpPr>
          <p:nvPr/>
        </p:nvCxnSpPr>
        <p:spPr>
          <a:xfrm>
            <a:off x="3413989" y="3356620"/>
            <a:ext cx="2205197" cy="488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426061" y="4392565"/>
            <a:ext cx="2181052" cy="384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756372" y="5549774"/>
            <a:ext cx="8032968" cy="369332"/>
          </a:xfrm>
          <a:prstGeom prst="rect">
            <a:avLst/>
          </a:prstGeom>
          <a:noFill/>
        </p:spPr>
        <p:txBody>
          <a:bodyPr wrap="none" rtlCol="0">
            <a:spAutoFit/>
          </a:bodyPr>
          <a:lstStyle/>
          <a:p>
            <a:r>
              <a:rPr lang="zh-CN" altLang="en-US" dirty="0" smtClean="0"/>
              <a:t>集群模式表示一组消费者实例消费一组队列，一个队列只能被一个实例消费。</a:t>
            </a:r>
            <a:endParaRPr lang="zh-CN" altLang="en-US" dirty="0"/>
          </a:p>
        </p:txBody>
      </p:sp>
    </p:spTree>
    <p:extLst>
      <p:ext uri="{BB962C8B-B14F-4D97-AF65-F5344CB8AC3E}">
        <p14:creationId xmlns:p14="http://schemas.microsoft.com/office/powerpoint/2010/main" val="106030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广播</a:t>
            </a:r>
            <a:r>
              <a:rPr lang="zh-CN" altLang="en-US" dirty="0" smtClean="0"/>
              <a:t>模式</a:t>
            </a:r>
            <a:endParaRPr lang="zh-CN" altLang="en-US" dirty="0"/>
          </a:p>
        </p:txBody>
      </p:sp>
      <p:sp>
        <p:nvSpPr>
          <p:cNvPr id="4" name="圆角矩形 3"/>
          <p:cNvSpPr/>
          <p:nvPr/>
        </p:nvSpPr>
        <p:spPr>
          <a:xfrm>
            <a:off x="2110290" y="1946495"/>
            <a:ext cx="1303699" cy="733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C1</a:t>
            </a:r>
            <a:endParaRPr lang="zh-CN" altLang="en-US" dirty="0"/>
          </a:p>
        </p:txBody>
      </p:sp>
      <p:sp>
        <p:nvSpPr>
          <p:cNvPr id="5" name="圆角矩形 4"/>
          <p:cNvSpPr/>
          <p:nvPr/>
        </p:nvSpPr>
        <p:spPr>
          <a:xfrm>
            <a:off x="2110290" y="2989954"/>
            <a:ext cx="1303699" cy="733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C2</a:t>
            </a:r>
            <a:endParaRPr lang="zh-CN" altLang="en-US" dirty="0"/>
          </a:p>
        </p:txBody>
      </p:sp>
      <p:sp>
        <p:nvSpPr>
          <p:cNvPr id="6" name="圆角矩形 5"/>
          <p:cNvSpPr/>
          <p:nvPr/>
        </p:nvSpPr>
        <p:spPr>
          <a:xfrm>
            <a:off x="2110290" y="4033413"/>
            <a:ext cx="1303699" cy="733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C3</a:t>
            </a:r>
            <a:endParaRPr lang="zh-CN" altLang="en-US" dirty="0"/>
          </a:p>
        </p:txBody>
      </p:sp>
      <p:sp>
        <p:nvSpPr>
          <p:cNvPr id="7" name="左大括号 6"/>
          <p:cNvSpPr/>
          <p:nvPr/>
        </p:nvSpPr>
        <p:spPr>
          <a:xfrm>
            <a:off x="1880182" y="2344847"/>
            <a:ext cx="230108" cy="20552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838200" y="3187796"/>
            <a:ext cx="1107996" cy="369332"/>
          </a:xfrm>
          <a:prstGeom prst="rect">
            <a:avLst/>
          </a:prstGeom>
          <a:noFill/>
        </p:spPr>
        <p:txBody>
          <a:bodyPr wrap="none" rtlCol="0">
            <a:spAutoFit/>
          </a:bodyPr>
          <a:lstStyle/>
          <a:p>
            <a:r>
              <a:rPr lang="zh-CN" altLang="en-US" dirty="0" smtClean="0"/>
              <a:t>消费者组</a:t>
            </a:r>
            <a:endParaRPr lang="zh-CN" altLang="en-US" dirty="0"/>
          </a:p>
        </p:txBody>
      </p:sp>
      <p:sp>
        <p:nvSpPr>
          <p:cNvPr id="9" name="矩形 8"/>
          <p:cNvSpPr/>
          <p:nvPr/>
        </p:nvSpPr>
        <p:spPr>
          <a:xfrm>
            <a:off x="5619187" y="1616044"/>
            <a:ext cx="1475715" cy="697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a:t>
            </a:r>
            <a:r>
              <a:rPr lang="en-US" altLang="zh-CN" dirty="0" smtClean="0"/>
              <a:t>1</a:t>
            </a:r>
            <a:endParaRPr lang="zh-CN" altLang="en-US" dirty="0"/>
          </a:p>
        </p:txBody>
      </p:sp>
      <p:sp>
        <p:nvSpPr>
          <p:cNvPr id="10" name="矩形 9"/>
          <p:cNvSpPr/>
          <p:nvPr/>
        </p:nvSpPr>
        <p:spPr>
          <a:xfrm>
            <a:off x="5631258" y="2558581"/>
            <a:ext cx="1475715" cy="697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q2</a:t>
            </a:r>
            <a:endParaRPr lang="zh-CN" altLang="en-US" dirty="0"/>
          </a:p>
        </p:txBody>
      </p:sp>
      <p:sp>
        <p:nvSpPr>
          <p:cNvPr id="11" name="矩形 10"/>
          <p:cNvSpPr/>
          <p:nvPr/>
        </p:nvSpPr>
        <p:spPr>
          <a:xfrm>
            <a:off x="5619186" y="3496178"/>
            <a:ext cx="1475715" cy="697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q3</a:t>
            </a:r>
            <a:endParaRPr lang="zh-CN" altLang="en-US" dirty="0"/>
          </a:p>
        </p:txBody>
      </p:sp>
      <p:sp>
        <p:nvSpPr>
          <p:cNvPr id="12" name="矩形 11"/>
          <p:cNvSpPr/>
          <p:nvPr/>
        </p:nvSpPr>
        <p:spPr>
          <a:xfrm>
            <a:off x="5619185" y="4405948"/>
            <a:ext cx="1475715" cy="697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q4</a:t>
            </a:r>
            <a:endParaRPr lang="zh-CN" altLang="en-US" dirty="0" smtClean="0"/>
          </a:p>
        </p:txBody>
      </p:sp>
      <p:sp>
        <p:nvSpPr>
          <p:cNvPr id="23" name="文本框 22"/>
          <p:cNvSpPr txBox="1"/>
          <p:nvPr/>
        </p:nvSpPr>
        <p:spPr>
          <a:xfrm>
            <a:off x="984109" y="5465250"/>
            <a:ext cx="8956298" cy="646331"/>
          </a:xfrm>
          <a:prstGeom prst="rect">
            <a:avLst/>
          </a:prstGeom>
          <a:noFill/>
        </p:spPr>
        <p:txBody>
          <a:bodyPr wrap="none" rtlCol="0">
            <a:spAutoFit/>
          </a:bodyPr>
          <a:lstStyle/>
          <a:p>
            <a:r>
              <a:rPr lang="zh-CN" altLang="en-US" dirty="0"/>
              <a:t>广播</a:t>
            </a:r>
            <a:r>
              <a:rPr lang="zh-CN" altLang="en-US" dirty="0" smtClean="0"/>
              <a:t>模式表示一组消费者实例消费者组下的全部队列，一个队列会被每一个实例消费。</a:t>
            </a:r>
            <a:endParaRPr lang="en-US" altLang="zh-CN" dirty="0" smtClean="0"/>
          </a:p>
          <a:p>
            <a:r>
              <a:rPr lang="zh-CN" altLang="en-US" dirty="0" smtClean="0"/>
              <a:t>广播模式的生命周期在运行过程中。当实例消亡，生命周期结束。</a:t>
            </a:r>
            <a:endParaRPr lang="zh-CN" altLang="en-US" dirty="0"/>
          </a:p>
        </p:txBody>
      </p:sp>
      <p:sp>
        <p:nvSpPr>
          <p:cNvPr id="3" name="左大括号 2"/>
          <p:cNvSpPr/>
          <p:nvPr/>
        </p:nvSpPr>
        <p:spPr>
          <a:xfrm>
            <a:off x="5305331" y="1946495"/>
            <a:ext cx="313854" cy="27522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 name="直接箭头连接符 14"/>
          <p:cNvCxnSpPr>
            <a:stCxn id="4" idx="3"/>
            <a:endCxn id="3" idx="1"/>
          </p:cNvCxnSpPr>
          <p:nvPr/>
        </p:nvCxnSpPr>
        <p:spPr>
          <a:xfrm>
            <a:off x="3413989" y="2313161"/>
            <a:ext cx="1891342" cy="1009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5" idx="3"/>
            <a:endCxn id="3" idx="1"/>
          </p:cNvCxnSpPr>
          <p:nvPr/>
        </p:nvCxnSpPr>
        <p:spPr>
          <a:xfrm flipV="1">
            <a:off x="3413989" y="3322622"/>
            <a:ext cx="1891342" cy="3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3"/>
            <a:endCxn id="3" idx="1"/>
          </p:cNvCxnSpPr>
          <p:nvPr/>
        </p:nvCxnSpPr>
        <p:spPr>
          <a:xfrm flipV="1">
            <a:off x="3413989" y="3322622"/>
            <a:ext cx="1891342" cy="1077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948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47018"/>
            <a:ext cx="10515600" cy="1325563"/>
          </a:xfrm>
        </p:spPr>
        <p:txBody>
          <a:bodyPr/>
          <a:lstStyle/>
          <a:p>
            <a:r>
              <a:rPr lang="zh-CN" altLang="en-US" dirty="0" smtClean="0"/>
              <a:t>解决办法</a:t>
            </a:r>
            <a:endParaRPr lang="zh-CN" altLang="en-US" dirty="0"/>
          </a:p>
        </p:txBody>
      </p:sp>
      <p:sp>
        <p:nvSpPr>
          <p:cNvPr id="23" name="文本框 22"/>
          <p:cNvSpPr txBox="1"/>
          <p:nvPr/>
        </p:nvSpPr>
        <p:spPr>
          <a:xfrm>
            <a:off x="968720" y="3369007"/>
            <a:ext cx="9775433" cy="1200329"/>
          </a:xfrm>
          <a:prstGeom prst="rect">
            <a:avLst/>
          </a:prstGeom>
          <a:noFill/>
        </p:spPr>
        <p:txBody>
          <a:bodyPr wrap="none" rtlCol="0">
            <a:spAutoFit/>
          </a:bodyPr>
          <a:lstStyle/>
          <a:p>
            <a:r>
              <a:rPr lang="en-US" altLang="zh-CN" dirty="0" smtClean="0"/>
              <a:t>1,</a:t>
            </a:r>
            <a:r>
              <a:rPr lang="zh-CN" altLang="en-US" dirty="0" smtClean="0"/>
              <a:t>当消费组启动订阅时，会自动根据消费者组名和消费者实例</a:t>
            </a:r>
            <a:r>
              <a:rPr lang="en-US" altLang="zh-CN" dirty="0" err="1" smtClean="0"/>
              <a:t>ip</a:t>
            </a:r>
            <a:r>
              <a:rPr lang="zh-CN" altLang="en-US" dirty="0" smtClean="0"/>
              <a:t>加端口生成一个新的消费者组，</a:t>
            </a:r>
            <a:endParaRPr lang="en-US" altLang="zh-CN" dirty="0" smtClean="0"/>
          </a:p>
          <a:p>
            <a:r>
              <a:rPr lang="zh-CN" altLang="en-US" dirty="0" smtClean="0"/>
              <a:t>同时关联上原始的消费者组</a:t>
            </a:r>
            <a:r>
              <a:rPr lang="zh-CN" altLang="en-US" dirty="0" smtClean="0"/>
              <a:t>。</a:t>
            </a:r>
            <a:endParaRPr lang="en-US" altLang="zh-CN" dirty="0" smtClean="0"/>
          </a:p>
          <a:p>
            <a:r>
              <a:rPr lang="en-US" altLang="zh-CN" dirty="0" smtClean="0"/>
              <a:t>2,</a:t>
            </a:r>
            <a:r>
              <a:rPr lang="zh-CN" altLang="en-US" dirty="0" smtClean="0"/>
              <a:t>虚拟消费者的配置等相关信息跟原始消费者组同步。</a:t>
            </a:r>
            <a:endParaRPr lang="en-US" altLang="zh-CN" dirty="0"/>
          </a:p>
          <a:p>
            <a:r>
              <a:rPr lang="zh-CN" altLang="en-US" dirty="0" smtClean="0"/>
              <a:t>如下：</a:t>
            </a:r>
            <a:endParaRPr lang="zh-CN" altLang="en-US" dirty="0"/>
          </a:p>
        </p:txBody>
      </p:sp>
      <p:sp>
        <p:nvSpPr>
          <p:cNvPr id="17" name="圆角矩形 16"/>
          <p:cNvSpPr/>
          <p:nvPr/>
        </p:nvSpPr>
        <p:spPr>
          <a:xfrm>
            <a:off x="1104522" y="2177566"/>
            <a:ext cx="1303699" cy="733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消费者组</a:t>
            </a:r>
            <a:endParaRPr lang="zh-CN" altLang="en-US" dirty="0"/>
          </a:p>
        </p:txBody>
      </p:sp>
      <p:sp>
        <p:nvSpPr>
          <p:cNvPr id="18" name="圆角矩形 17"/>
          <p:cNvSpPr/>
          <p:nvPr/>
        </p:nvSpPr>
        <p:spPr>
          <a:xfrm>
            <a:off x="3484075" y="2177566"/>
            <a:ext cx="1377636" cy="733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消费者实例</a:t>
            </a:r>
            <a:r>
              <a:rPr lang="en-US" altLang="zh-CN" sz="1400" dirty="0" smtClean="0"/>
              <a:t>c1</a:t>
            </a:r>
            <a:endParaRPr lang="zh-CN" altLang="en-US" sz="1400" dirty="0"/>
          </a:p>
        </p:txBody>
      </p:sp>
      <p:sp>
        <p:nvSpPr>
          <p:cNvPr id="19" name="圆角矩形 18"/>
          <p:cNvSpPr/>
          <p:nvPr/>
        </p:nvSpPr>
        <p:spPr>
          <a:xfrm>
            <a:off x="6343461" y="2177565"/>
            <a:ext cx="1377636" cy="733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虚拟消费者组</a:t>
            </a:r>
            <a:endParaRPr lang="zh-CN" altLang="en-US" sz="1400" dirty="0"/>
          </a:p>
        </p:txBody>
      </p:sp>
      <p:cxnSp>
        <p:nvCxnSpPr>
          <p:cNvPr id="14" name="直接箭头连接符 13"/>
          <p:cNvCxnSpPr>
            <a:stCxn id="17" idx="3"/>
            <a:endCxn id="18" idx="1"/>
          </p:cNvCxnSpPr>
          <p:nvPr/>
        </p:nvCxnSpPr>
        <p:spPr>
          <a:xfrm>
            <a:off x="2408221" y="2544232"/>
            <a:ext cx="10758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8" idx="3"/>
            <a:endCxn id="19" idx="1"/>
          </p:cNvCxnSpPr>
          <p:nvPr/>
        </p:nvCxnSpPr>
        <p:spPr>
          <a:xfrm flipV="1">
            <a:off x="4861711" y="2544231"/>
            <a:ext cx="14817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1131682" y="5335717"/>
            <a:ext cx="1303699" cy="733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消费者组</a:t>
            </a:r>
            <a:endParaRPr lang="en-US" altLang="zh-CN" dirty="0" smtClean="0"/>
          </a:p>
          <a:p>
            <a:r>
              <a:rPr lang="en-US" altLang="zh-CN" dirty="0" smtClean="0"/>
              <a:t>Test1Sub</a:t>
            </a:r>
            <a:endParaRPr lang="zh-CN" altLang="en-US" dirty="0"/>
          </a:p>
        </p:txBody>
      </p:sp>
      <p:sp>
        <p:nvSpPr>
          <p:cNvPr id="26" name="圆角矩形 25"/>
          <p:cNvSpPr/>
          <p:nvPr/>
        </p:nvSpPr>
        <p:spPr>
          <a:xfrm>
            <a:off x="3484075" y="5333661"/>
            <a:ext cx="1451572" cy="733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消费者实例</a:t>
            </a:r>
            <a:r>
              <a:rPr lang="en-US" altLang="zh-CN" sz="1400" dirty="0" smtClean="0"/>
              <a:t>c1</a:t>
            </a:r>
          </a:p>
          <a:p>
            <a:r>
              <a:rPr lang="en-US" altLang="zh-CN" sz="1400" dirty="0" smtClean="0"/>
              <a:t>10.5.54.12:8080</a:t>
            </a:r>
            <a:endParaRPr lang="zh-CN" altLang="en-US" sz="1400" dirty="0"/>
          </a:p>
        </p:txBody>
      </p:sp>
      <p:sp>
        <p:nvSpPr>
          <p:cNvPr id="27" name="圆角矩形 26"/>
          <p:cNvSpPr/>
          <p:nvPr/>
        </p:nvSpPr>
        <p:spPr>
          <a:xfrm>
            <a:off x="6406836" y="5333660"/>
            <a:ext cx="2412748" cy="733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虚拟消费者组名</a:t>
            </a:r>
            <a:r>
              <a:rPr lang="en-US" altLang="zh-CN" sz="1400" dirty="0" smtClean="0"/>
              <a:t>Test1Sub_10.5.54.12:8080</a:t>
            </a:r>
            <a:endParaRPr lang="zh-CN" altLang="en-US" sz="1400" dirty="0"/>
          </a:p>
        </p:txBody>
      </p:sp>
      <p:cxnSp>
        <p:nvCxnSpPr>
          <p:cNvPr id="28" name="直接箭头连接符 27"/>
          <p:cNvCxnSpPr/>
          <p:nvPr/>
        </p:nvCxnSpPr>
        <p:spPr>
          <a:xfrm>
            <a:off x="2408221" y="5729544"/>
            <a:ext cx="10758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27" idx="1"/>
          </p:cNvCxnSpPr>
          <p:nvPr/>
        </p:nvCxnSpPr>
        <p:spPr>
          <a:xfrm flipV="1">
            <a:off x="4790792" y="5700326"/>
            <a:ext cx="1616044" cy="29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33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47018"/>
            <a:ext cx="10515600" cy="1325563"/>
          </a:xfrm>
        </p:spPr>
        <p:txBody>
          <a:bodyPr/>
          <a:lstStyle/>
          <a:p>
            <a:r>
              <a:rPr lang="zh-CN" altLang="en-US" dirty="0" smtClean="0"/>
              <a:t>修改点</a:t>
            </a:r>
            <a:endParaRPr lang="zh-CN" altLang="en-US" dirty="0"/>
          </a:p>
        </p:txBody>
      </p:sp>
      <p:sp>
        <p:nvSpPr>
          <p:cNvPr id="23" name="文本框 22"/>
          <p:cNvSpPr txBox="1"/>
          <p:nvPr/>
        </p:nvSpPr>
        <p:spPr>
          <a:xfrm>
            <a:off x="838200" y="1765632"/>
            <a:ext cx="7931980" cy="1477328"/>
          </a:xfrm>
          <a:prstGeom prst="rect">
            <a:avLst/>
          </a:prstGeom>
          <a:noFill/>
        </p:spPr>
        <p:txBody>
          <a:bodyPr wrap="none" rtlCol="0">
            <a:spAutoFit/>
          </a:bodyPr>
          <a:lstStyle/>
          <a:p>
            <a:r>
              <a:rPr lang="en-US" altLang="zh-CN" dirty="0" smtClean="0"/>
              <a:t>1</a:t>
            </a:r>
            <a:r>
              <a:rPr lang="zh-CN" altLang="en-US" dirty="0" smtClean="0"/>
              <a:t>，客户端消费者订阅时，消费者名修正。</a:t>
            </a:r>
            <a:endParaRPr lang="en-US" altLang="zh-CN" dirty="0" smtClean="0"/>
          </a:p>
          <a:p>
            <a:r>
              <a:rPr lang="en-US" altLang="zh-CN" dirty="0" smtClean="0"/>
              <a:t>2</a:t>
            </a:r>
            <a:r>
              <a:rPr lang="zh-CN" altLang="en-US" dirty="0" smtClean="0"/>
              <a:t>，广播模式消费者订阅时，自动生成对应的虚拟消费者组和相关的信息。</a:t>
            </a:r>
            <a:endParaRPr lang="en-US" altLang="zh-CN" dirty="0" smtClean="0"/>
          </a:p>
          <a:p>
            <a:r>
              <a:rPr lang="en-US" altLang="zh-CN" dirty="0" smtClean="0"/>
              <a:t>2,   </a:t>
            </a:r>
            <a:r>
              <a:rPr lang="zh-CN" altLang="en-US" dirty="0" smtClean="0"/>
              <a:t>原始消费者组和消费者订阅关系需要自动同步到相关的虚拟消费者组中。</a:t>
            </a:r>
            <a:endParaRPr lang="en-US" altLang="zh-CN" dirty="0" smtClean="0"/>
          </a:p>
          <a:p>
            <a:r>
              <a:rPr lang="en-US" altLang="zh-CN" dirty="0" smtClean="0"/>
              <a:t>3,   </a:t>
            </a:r>
            <a:r>
              <a:rPr lang="zh-CN" altLang="en-US" dirty="0" smtClean="0"/>
              <a:t>消费者查询时，过滤虚拟的消费者组。只展示原始的消费者组。</a:t>
            </a:r>
            <a:endParaRPr lang="en-US" altLang="zh-CN" dirty="0" smtClean="0"/>
          </a:p>
          <a:p>
            <a:r>
              <a:rPr lang="en-US" altLang="zh-CN" dirty="0" smtClean="0"/>
              <a:t>4</a:t>
            </a:r>
            <a:r>
              <a:rPr lang="zh-CN" altLang="en-US" dirty="0" smtClean="0"/>
              <a:t>，队列消费管理里面需要添加原始消费者组名字段。</a:t>
            </a:r>
            <a:endParaRPr lang="zh-CN" altLang="en-US" dirty="0"/>
          </a:p>
        </p:txBody>
      </p:sp>
    </p:spTree>
    <p:extLst>
      <p:ext uri="{BB962C8B-B14F-4D97-AF65-F5344CB8AC3E}">
        <p14:creationId xmlns:p14="http://schemas.microsoft.com/office/powerpoint/2010/main" val="14317484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253</Words>
  <Application>Microsoft Office PowerPoint</Application>
  <PresentationFormat>宽屏</PresentationFormat>
  <Paragraphs>41</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消息广播模式</vt:lpstr>
      <vt:lpstr>集群模式（当前）</vt:lpstr>
      <vt:lpstr>广播模式</vt:lpstr>
      <vt:lpstr>解决办法</vt:lpstr>
      <vt:lpstr>修改点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消息广播模式</dc:title>
  <dc:creator>李乘胜</dc:creator>
  <cp:lastModifiedBy>李乘胜</cp:lastModifiedBy>
  <cp:revision>6</cp:revision>
  <dcterms:created xsi:type="dcterms:W3CDTF">2019-05-23T11:51:15Z</dcterms:created>
  <dcterms:modified xsi:type="dcterms:W3CDTF">2019-05-24T01:31:25Z</dcterms:modified>
</cp:coreProperties>
</file>