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7" r:id="rId6"/>
    <p:sldId id="288" r:id="rId7"/>
    <p:sldId id="292" r:id="rId8"/>
    <p:sldId id="298" r:id="rId9"/>
    <p:sldId id="297" r:id="rId10"/>
    <p:sldId id="296" r:id="rId11"/>
    <p:sldId id="299" r:id="rId12"/>
    <p:sldId id="289" r:id="rId13"/>
    <p:sldId id="291" r:id="rId14"/>
    <p:sldId id="293" r:id="rId15"/>
    <p:sldId id="294" r:id="rId16"/>
    <p:sldId id="295" r:id="rId17"/>
    <p:sldId id="300" r:id="rId18"/>
    <p:sldId id="301" r:id="rId19"/>
    <p:sldId id="302" r:id="rId20"/>
    <p:sldId id="304" r:id="rId21"/>
    <p:sldId id="305" r:id="rId22"/>
    <p:sldId id="30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23C9B1-8B07-4C08-AA30-4CC3C18E81FD}">
          <p14:sldIdLst>
            <p14:sldId id="256"/>
            <p14:sldId id="257"/>
            <p14:sldId id="258"/>
            <p14:sldId id="259"/>
            <p14:sldId id="287"/>
            <p14:sldId id="288"/>
            <p14:sldId id="292"/>
            <p14:sldId id="298"/>
            <p14:sldId id="297"/>
            <p14:sldId id="296"/>
            <p14:sldId id="299"/>
            <p14:sldId id="289"/>
            <p14:sldId id="291"/>
            <p14:sldId id="293"/>
            <p14:sldId id="294"/>
            <p14:sldId id="295"/>
            <p14:sldId id="300"/>
            <p14:sldId id="301"/>
            <p14:sldId id="302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9"/>
    <a:srgbClr val="AE9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876" y="11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1CEEC-102D-428C-A57E-8AC8985E0FF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4A5CB-35DB-48AD-8E51-45ED49A41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4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825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08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15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05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526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751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083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56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00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55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769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5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82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37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476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95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2397" y="-101533"/>
            <a:ext cx="1951433" cy="10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16881" y="6448862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333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-1211267" y="6445773"/>
            <a:ext cx="43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革故鼎新、追求卓越、简单靠谱、彼此成就</a:t>
            </a:r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3115736" y="6666617"/>
            <a:ext cx="754097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2397" y="-101533"/>
            <a:ext cx="1951433" cy="10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18E46A-60BF-47DF-A2D7-09B74574F733}"/>
              </a:ext>
            </a:extLst>
          </p:cNvPr>
          <p:cNvSpPr/>
          <p:nvPr userDrawn="1"/>
        </p:nvSpPr>
        <p:spPr>
          <a:xfrm>
            <a:off x="10916881" y="6448862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333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5E510C-B800-40DB-9CFF-6D543EEE3828}"/>
              </a:ext>
            </a:extLst>
          </p:cNvPr>
          <p:cNvSpPr txBox="1"/>
          <p:nvPr userDrawn="1"/>
        </p:nvSpPr>
        <p:spPr>
          <a:xfrm>
            <a:off x="-1211267" y="6445773"/>
            <a:ext cx="43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革故鼎新、追求卓越、简单靠谱、彼此成就</a:t>
            </a:r>
          </a:p>
        </p:txBody>
      </p:sp>
      <p:cxnSp>
        <p:nvCxnSpPr>
          <p:cNvPr id="7" name="直线连接符 4">
            <a:extLst>
              <a:ext uri="{FF2B5EF4-FFF2-40B4-BE49-F238E27FC236}">
                <a16:creationId xmlns:a16="http://schemas.microsoft.com/office/drawing/2014/main" id="{2F801F18-8DF3-41DF-991A-9AE08C6A4A0D}"/>
              </a:ext>
            </a:extLst>
          </p:cNvPr>
          <p:cNvCxnSpPr/>
          <p:nvPr userDrawn="1"/>
        </p:nvCxnSpPr>
        <p:spPr>
          <a:xfrm>
            <a:off x="3115736" y="6666617"/>
            <a:ext cx="754097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D0D8BBDC-0D1E-4730-B317-FC7C25BF63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2397" y="-101533"/>
            <a:ext cx="1951433" cy="10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DB45CF-381C-45E1-9769-C6CCE1E4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4155F-9B6A-4FE6-8E13-1783F63B4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83FF5-3A16-41E5-9708-DDA8EDDE0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F94E-065E-48B5-BAE7-29A6C99BFD4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114A0-D630-435A-9486-A66922F4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06DE8-CB02-452C-859F-D61EC42A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1510-EF6B-4638-B818-3038D395A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6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3359" y="2528021"/>
            <a:ext cx="7785980" cy="11183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6667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消息</a:t>
            </a:r>
            <a:r>
              <a:rPr lang="en-US" altLang="zh-CN" sz="6667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3.0</a:t>
            </a:r>
            <a:endParaRPr lang="en-US" altLang="zh-CN" sz="666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14812" y="3805804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1"/>
            <a:ext cx="12192000" cy="86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1968" y="-113543"/>
            <a:ext cx="2000360" cy="10876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3359" y="396526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拍拍贷基础框架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李乘胜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3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简化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模型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2433693" y="1652991"/>
            <a:ext cx="1006252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65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2433693" y="3671066"/>
            <a:ext cx="1006252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Queue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4" idx="2"/>
          </p:cNvCxnSpPr>
          <p:nvPr/>
        </p:nvCxnSpPr>
        <p:spPr>
          <a:xfrm>
            <a:off x="2936819" y="2353493"/>
            <a:ext cx="0" cy="141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83572" y="24476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2783572" y="31254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7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5247812" y="1652991"/>
            <a:ext cx="1895372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ConsumGroup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67" idx="1"/>
            <a:endCxn id="64" idx="3"/>
          </p:cNvCxnSpPr>
          <p:nvPr/>
        </p:nvCxnSpPr>
        <p:spPr>
          <a:xfrm flipH="1">
            <a:off x="3439945" y="2003242"/>
            <a:ext cx="180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745436" y="181857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775354" y="1818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6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5519886" y="3671066"/>
            <a:ext cx="1351224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</a:p>
          <a:p>
            <a:pPr algn="ctr"/>
            <a:r>
              <a:rPr lang="en-US" altLang="zh-CN" dirty="0" smtClean="0"/>
              <a:t>Instance</a:t>
            </a:r>
            <a:endParaRPr lang="zh-CN" altLang="en-US" dirty="0"/>
          </a:p>
        </p:txBody>
      </p:sp>
      <p:cxnSp>
        <p:nvCxnSpPr>
          <p:cNvPr id="97" name="直接箭头连接符 96"/>
          <p:cNvCxnSpPr>
            <a:stCxn id="96" idx="0"/>
            <a:endCxn id="67" idx="2"/>
          </p:cNvCxnSpPr>
          <p:nvPr/>
        </p:nvCxnSpPr>
        <p:spPr>
          <a:xfrm flipV="1">
            <a:off x="6195498" y="2353493"/>
            <a:ext cx="0" cy="131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6108740" y="235844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108740" y="3163262"/>
            <a:ext cx="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82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2990" y="2317687"/>
            <a:ext cx="40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关键功能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9276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229805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自动重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平衡</a:t>
            </a: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3294286" y="3154241"/>
            <a:ext cx="1006252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</a:p>
        </p:txBody>
      </p:sp>
      <p:sp>
        <p:nvSpPr>
          <p:cNvPr id="6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6178958" y="3154241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Mq</a:t>
            </a:r>
            <a:r>
              <a:rPr lang="en-US" altLang="zh-CN" dirty="0" smtClean="0"/>
              <a:t> Broker</a:t>
            </a:r>
            <a:endParaRPr lang="zh-CN" altLang="en-US" dirty="0"/>
          </a:p>
        </p:txBody>
      </p:sp>
      <p:cxnSp>
        <p:nvCxnSpPr>
          <p:cNvPr id="4" name="曲线连接符 3"/>
          <p:cNvCxnSpPr>
            <a:stCxn id="5" idx="3"/>
            <a:endCxn id="6" idx="1"/>
          </p:cNvCxnSpPr>
          <p:nvPr/>
        </p:nvCxnSpPr>
        <p:spPr>
          <a:xfrm>
            <a:off x="4300538" y="3504492"/>
            <a:ext cx="187842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2539" y="3203907"/>
            <a:ext cx="1000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r>
              <a:rPr lang="zh-CN" altLang="en-US" sz="900" dirty="0" smtClean="0"/>
              <a:t>，上线下线时，向数据库插入一条消息，表示需要触发重平衡计算</a:t>
            </a:r>
            <a:endParaRPr lang="zh-CN" altLang="en-US" sz="900" dirty="0"/>
          </a:p>
        </p:txBody>
      </p:sp>
      <p:cxnSp>
        <p:nvCxnSpPr>
          <p:cNvPr id="16" name="曲线连接符 15"/>
          <p:cNvCxnSpPr>
            <a:stCxn id="5" idx="1"/>
            <a:endCxn id="5" idx="0"/>
          </p:cNvCxnSpPr>
          <p:nvPr/>
        </p:nvCxnSpPr>
        <p:spPr>
          <a:xfrm rot="10800000" flipH="1">
            <a:off x="3294286" y="3154242"/>
            <a:ext cx="503126" cy="350251"/>
          </a:xfrm>
          <a:prstGeom prst="curvedConnector4">
            <a:avLst>
              <a:gd name="adj1" fmla="val -270366"/>
              <a:gd name="adj2" fmla="val 50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85619" y="1921856"/>
            <a:ext cx="122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broker </a:t>
            </a:r>
            <a:r>
              <a:rPr lang="zh-CN" altLang="en-US" sz="900" dirty="0" smtClean="0"/>
              <a:t>自动选举</a:t>
            </a:r>
            <a:r>
              <a:rPr lang="en-US" altLang="zh-CN" sz="900" dirty="0" smtClean="0"/>
              <a:t>master</a:t>
            </a:r>
            <a:r>
              <a:rPr lang="zh-CN" altLang="en-US" sz="900" dirty="0" smtClean="0"/>
              <a:t>触发重平衡计算，并将重平衡分配结果同步到内存。</a:t>
            </a:r>
            <a:endParaRPr lang="zh-CN" altLang="en-US" sz="900" dirty="0"/>
          </a:p>
        </p:txBody>
      </p:sp>
      <p:cxnSp>
        <p:nvCxnSpPr>
          <p:cNvPr id="23" name="曲线连接符 22"/>
          <p:cNvCxnSpPr>
            <a:stCxn id="5" idx="2"/>
            <a:endCxn id="6" idx="2"/>
          </p:cNvCxnSpPr>
          <p:nvPr/>
        </p:nvCxnSpPr>
        <p:spPr>
          <a:xfrm rot="16200000" flipH="1">
            <a:off x="5343617" y="2308538"/>
            <a:ext cx="12700" cy="3092410"/>
          </a:xfrm>
          <a:prstGeom prst="curvedConnector3">
            <a:avLst>
              <a:gd name="adj1" fmla="val 6718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22539" y="4338988"/>
            <a:ext cx="14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，消费者长连接</a:t>
            </a:r>
            <a:r>
              <a:rPr lang="en-US" altLang="zh-CN" sz="900" dirty="0" smtClean="0"/>
              <a:t>Broker</a:t>
            </a:r>
            <a:r>
              <a:rPr lang="zh-CN" altLang="en-US" sz="900" dirty="0" smtClean="0"/>
              <a:t>，一旦</a:t>
            </a:r>
            <a:r>
              <a:rPr lang="en-US" altLang="zh-CN" sz="900" dirty="0" smtClean="0"/>
              <a:t>broker</a:t>
            </a:r>
            <a:r>
              <a:rPr lang="zh-CN" altLang="en-US" sz="900" dirty="0" smtClean="0"/>
              <a:t>有重平衡产生，立即通知消费者，消费者触发重平衡操作。</a:t>
            </a:r>
            <a:endParaRPr lang="zh-CN" altLang="en-US" sz="900" dirty="0"/>
          </a:p>
        </p:txBody>
      </p:sp>
      <p:cxnSp>
        <p:nvCxnSpPr>
          <p:cNvPr id="29" name="曲线连接符 28"/>
          <p:cNvCxnSpPr/>
          <p:nvPr/>
        </p:nvCxnSpPr>
        <p:spPr>
          <a:xfrm flipH="1" flipV="1">
            <a:off x="6889821" y="3246071"/>
            <a:ext cx="710863" cy="350251"/>
          </a:xfrm>
          <a:prstGeom prst="curvedConnector4">
            <a:avLst>
              <a:gd name="adj1" fmla="val -139139"/>
              <a:gd name="adj2" fmla="val 431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67262" y="1490969"/>
            <a:ext cx="140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4</a:t>
            </a:r>
            <a:r>
              <a:rPr lang="zh-CN" altLang="en-US" sz="900" dirty="0" smtClean="0"/>
              <a:t>，消费端收到重平衡后，立即上报心跳并停止消息消费，连续三次（可配置）消费者分配的队列处于相同时，则开启新的消费。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727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修改偏移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4645771" y="1382090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Portal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53" y="1183004"/>
            <a:ext cx="1098676" cy="1098676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2979129" y="1732341"/>
            <a:ext cx="16666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00210" y="1609231"/>
            <a:ext cx="134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，用户修改偏移</a:t>
            </a:r>
            <a:endParaRPr lang="zh-CN" altLang="en-US" sz="1000" dirty="0"/>
          </a:p>
        </p:txBody>
      </p:sp>
      <p:sp>
        <p:nvSpPr>
          <p:cNvPr id="13" name="圆柱形 12">
            <a:extLst>
              <a:ext uri="{FF2B5EF4-FFF2-40B4-BE49-F238E27FC236}">
                <a16:creationId xmlns:a16="http://schemas.microsoft.com/office/drawing/2014/main" id="{A4F8165F-67F2-4B6B-918E-30B498CF8E6C}"/>
              </a:ext>
            </a:extLst>
          </p:cNvPr>
          <p:cNvSpPr/>
          <p:nvPr/>
        </p:nvSpPr>
        <p:spPr>
          <a:xfrm>
            <a:off x="7281251" y="1178223"/>
            <a:ext cx="1023257" cy="10823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Mq</a:t>
            </a:r>
            <a:r>
              <a:rPr lang="en-US" altLang="zh-CN" dirty="0"/>
              <a:t> DB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mysql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3"/>
            <a:endCxn id="13" idx="2"/>
          </p:cNvCxnSpPr>
          <p:nvPr/>
        </p:nvCxnSpPr>
        <p:spPr>
          <a:xfrm flipV="1">
            <a:off x="6067498" y="1719399"/>
            <a:ext cx="1213753" cy="1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7082015" y="3109793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7" idx="0"/>
            <a:endCxn id="13" idx="3"/>
          </p:cNvCxnSpPr>
          <p:nvPr/>
        </p:nvCxnSpPr>
        <p:spPr>
          <a:xfrm flipV="1">
            <a:off x="7792879" y="2260574"/>
            <a:ext cx="1" cy="84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87809" y="1529102"/>
            <a:ext cx="134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，保存到数据库</a:t>
            </a:r>
            <a:endParaRPr lang="zh-CN" altLang="en-US" sz="1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518724" y="3109793"/>
            <a:ext cx="13455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</a:t>
            </a:r>
            <a:r>
              <a:rPr lang="zh-CN" altLang="en-US" sz="1000" dirty="0" smtClean="0"/>
              <a:t>，当消费者拿到新的</a:t>
            </a:r>
            <a:r>
              <a:rPr lang="zh-CN" altLang="en-US" sz="1000" dirty="0"/>
              <a:t>便宜</a:t>
            </a:r>
            <a:r>
              <a:rPr lang="zh-CN" altLang="en-US" sz="1000" dirty="0" smtClean="0"/>
              <a:t>，然后以新的</a:t>
            </a:r>
            <a:r>
              <a:rPr lang="zh-CN" altLang="en-US" sz="1000" dirty="0"/>
              <a:t>便宜</a:t>
            </a:r>
            <a:r>
              <a:rPr lang="zh-CN" altLang="en-US" sz="1000" dirty="0" smtClean="0"/>
              <a:t>获取消息</a:t>
            </a:r>
            <a:endParaRPr lang="zh-CN" altLang="en-US" sz="1000" dirty="0"/>
          </a:p>
        </p:txBody>
      </p:sp>
      <p:sp>
        <p:nvSpPr>
          <p:cNvPr id="25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3661932" y="3109793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97132" y="2704487"/>
            <a:ext cx="134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</a:t>
            </a:r>
            <a:r>
              <a:rPr lang="zh-CN" altLang="en-US" sz="1000" dirty="0" smtClean="0"/>
              <a:t>，同步到</a:t>
            </a:r>
            <a:r>
              <a:rPr lang="en-US" altLang="zh-CN" sz="1000" dirty="0" smtClean="0"/>
              <a:t>broker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endCxn id="17" idx="1"/>
          </p:cNvCxnSpPr>
          <p:nvPr/>
        </p:nvCxnSpPr>
        <p:spPr>
          <a:xfrm flipV="1">
            <a:off x="5108526" y="3460044"/>
            <a:ext cx="1973489" cy="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35125" y="4436879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注意事项：</a:t>
            </a:r>
            <a:endParaRPr lang="en-US" altLang="zh-CN" sz="1000" dirty="0" smtClean="0"/>
          </a:p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，用户提交便宜的时候，通过</a:t>
            </a:r>
            <a:r>
              <a:rPr lang="en-US" altLang="zh-CN" sz="1000" dirty="0" smtClean="0"/>
              <a:t>id </a:t>
            </a:r>
            <a:r>
              <a:rPr lang="zh-CN" altLang="en-US" sz="1000" dirty="0" smtClean="0"/>
              <a:t>和 版本号来更新偏移量，只提交比当前版本高的偏移量。</a:t>
            </a:r>
            <a:endParaRPr lang="en-US" altLang="zh-CN" sz="1000" dirty="0" smtClean="0"/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，用户修改的消费者队列偏移量，会修改对应的版本号。</a:t>
            </a:r>
            <a:endParaRPr lang="en-US" altLang="zh-CN" sz="1000" dirty="0" smtClean="0"/>
          </a:p>
          <a:p>
            <a:r>
              <a:rPr lang="en-US" altLang="zh-CN" sz="1000" dirty="0" smtClean="0"/>
              <a:t>3</a:t>
            </a:r>
            <a:r>
              <a:rPr lang="zh-CN" altLang="en-US" sz="1000" dirty="0" smtClean="0"/>
              <a:t>，客户端通过长连接，定时获取最新的版本号和偏移量后，根据新的偏移量获取消息。</a:t>
            </a:r>
            <a:r>
              <a:rPr lang="en-US" altLang="zh-CN" sz="1000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8040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消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息追踪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1381679" y="1785498"/>
            <a:ext cx="1412531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zh-CN" altLang="en-US" dirty="0"/>
              <a:t>方</a:t>
            </a:r>
          </a:p>
        </p:txBody>
      </p:sp>
      <p:sp>
        <p:nvSpPr>
          <p:cNvPr id="15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5317482" y="1785498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Mq</a:t>
            </a:r>
            <a:r>
              <a:rPr lang="en-US" altLang="zh-CN" dirty="0" smtClean="0"/>
              <a:t> Broker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4" idx="3"/>
            <a:endCxn id="15" idx="1"/>
          </p:cNvCxnSpPr>
          <p:nvPr/>
        </p:nvCxnSpPr>
        <p:spPr>
          <a:xfrm>
            <a:off x="2794210" y="2135749"/>
            <a:ext cx="25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43533" y="1624226"/>
            <a:ext cx="1664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，消息到达，</a:t>
            </a:r>
            <a:r>
              <a:rPr lang="zh-CN" altLang="en-US" sz="1000" dirty="0"/>
              <a:t>消费端执行情况，发送给</a:t>
            </a:r>
            <a:r>
              <a:rPr lang="en-US" altLang="zh-CN" sz="1000" dirty="0" smtClean="0"/>
              <a:t>Broker</a:t>
            </a:r>
            <a:r>
              <a:rPr lang="zh-CN" altLang="en-US" sz="1000" dirty="0" smtClean="0"/>
              <a:t>，包含</a:t>
            </a:r>
            <a:r>
              <a:rPr lang="en-US" altLang="zh-CN" sz="1000" dirty="0" smtClean="0"/>
              <a:t>queue id</a:t>
            </a:r>
            <a:r>
              <a:rPr lang="zh-CN" altLang="en-US" sz="1000" dirty="0" smtClean="0"/>
              <a:t>， </a:t>
            </a:r>
            <a:r>
              <a:rPr lang="en-US" altLang="zh-CN" sz="1000" dirty="0" err="1" smtClean="0"/>
              <a:t>consumerid</a:t>
            </a:r>
            <a:r>
              <a:rPr lang="zh-CN" altLang="en-US" sz="1000" dirty="0" smtClean="0"/>
              <a:t>，消息</a:t>
            </a:r>
            <a:r>
              <a:rPr lang="en-US" altLang="zh-CN" sz="1000" dirty="0" err="1" smtClean="0"/>
              <a:t>guid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topic</a:t>
            </a:r>
            <a:r>
              <a:rPr lang="zh-CN" altLang="en-US" sz="1000" dirty="0" smtClean="0"/>
              <a:t>，</a:t>
            </a:r>
            <a:r>
              <a:rPr lang="en-US" altLang="zh-CN" sz="1000" dirty="0" err="1" smtClean="0"/>
              <a:t>consumergroup</a:t>
            </a:r>
            <a:r>
              <a:rPr lang="zh-CN" altLang="en-US" sz="1000" dirty="0" smtClean="0"/>
              <a:t>等信息</a:t>
            </a:r>
            <a:endParaRPr lang="zh-CN" altLang="en-US" sz="1000" dirty="0"/>
          </a:p>
        </p:txBody>
      </p:sp>
      <p:sp>
        <p:nvSpPr>
          <p:cNvPr id="21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9300896" y="1771025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17000" y="1838799"/>
            <a:ext cx="13455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，发送消息，</a:t>
            </a:r>
            <a:r>
              <a:rPr lang="en-US" altLang="zh-CN" sz="1000" dirty="0" smtClean="0"/>
              <a:t>broker </a:t>
            </a:r>
            <a:r>
              <a:rPr lang="zh-CN" altLang="en-US" sz="1000" dirty="0" smtClean="0"/>
              <a:t>自动产生一个</a:t>
            </a:r>
            <a:r>
              <a:rPr lang="en-US" altLang="zh-CN" sz="1000" dirty="0" err="1" smtClean="0"/>
              <a:t>guid</a:t>
            </a:r>
            <a:r>
              <a:rPr lang="zh-CN" altLang="en-US" sz="1000" dirty="0" smtClean="0"/>
              <a:t>保存到数据库中</a:t>
            </a:r>
            <a:endParaRPr lang="zh-CN" altLang="en-US" sz="1000" dirty="0"/>
          </a:p>
        </p:txBody>
      </p:sp>
      <p:cxnSp>
        <p:nvCxnSpPr>
          <p:cNvPr id="25" name="直接箭头连接符 24"/>
          <p:cNvCxnSpPr>
            <a:stCxn id="21" idx="1"/>
            <a:endCxn id="15" idx="3"/>
          </p:cNvCxnSpPr>
          <p:nvPr/>
        </p:nvCxnSpPr>
        <p:spPr>
          <a:xfrm flipH="1">
            <a:off x="6739209" y="2121276"/>
            <a:ext cx="2561687" cy="1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5283467" y="3444523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Elk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5" idx="2"/>
          </p:cNvCxnSpPr>
          <p:nvPr/>
        </p:nvCxnSpPr>
        <p:spPr>
          <a:xfrm>
            <a:off x="6028346" y="2486000"/>
            <a:ext cx="30943" cy="95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529353" y="2694162"/>
            <a:ext cx="105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Broker</a:t>
            </a:r>
            <a:r>
              <a:rPr lang="zh-CN" altLang="en-US" sz="1000" dirty="0" smtClean="0"/>
              <a:t>将信息推送给</a:t>
            </a:r>
            <a:r>
              <a:rPr lang="en-US" altLang="zh-CN" sz="1000" dirty="0" smtClean="0"/>
              <a:t>elk</a:t>
            </a:r>
            <a:endParaRPr lang="zh-CN" altLang="en-US" sz="1000" dirty="0"/>
          </a:p>
        </p:txBody>
      </p:sp>
      <p:sp>
        <p:nvSpPr>
          <p:cNvPr id="31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1381680" y="3437139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Portal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3"/>
            <a:endCxn id="26" idx="1"/>
          </p:cNvCxnSpPr>
          <p:nvPr/>
        </p:nvCxnSpPr>
        <p:spPr>
          <a:xfrm>
            <a:off x="2803407" y="3787390"/>
            <a:ext cx="2480060" cy="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62258" y="3314388"/>
            <a:ext cx="1281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</a:t>
            </a:r>
            <a:r>
              <a:rPr lang="zh-CN" altLang="en-US" sz="1000" dirty="0" smtClean="0"/>
              <a:t>，用户可以基于</a:t>
            </a:r>
            <a:r>
              <a:rPr lang="en-US" altLang="zh-CN" sz="1000" dirty="0"/>
              <a:t>queue id</a:t>
            </a:r>
            <a:r>
              <a:rPr lang="zh-CN" altLang="en-US" sz="1000" dirty="0"/>
              <a:t>， </a:t>
            </a:r>
            <a:r>
              <a:rPr lang="en-US" altLang="zh-CN" sz="1000" dirty="0" err="1"/>
              <a:t>consumerid</a:t>
            </a:r>
            <a:r>
              <a:rPr lang="zh-CN" altLang="en-US" sz="1000" dirty="0"/>
              <a:t>，消息</a:t>
            </a:r>
            <a:r>
              <a:rPr lang="en-US" altLang="zh-CN" sz="1000" dirty="0" err="1"/>
              <a:t>guid</a:t>
            </a:r>
            <a:r>
              <a:rPr lang="zh-CN" altLang="en-US" sz="1000" dirty="0"/>
              <a:t>，</a:t>
            </a:r>
            <a:r>
              <a:rPr lang="en-US" altLang="zh-CN" sz="1000" dirty="0"/>
              <a:t>topic</a:t>
            </a:r>
            <a:r>
              <a:rPr lang="zh-CN" altLang="en-US" sz="1000" dirty="0"/>
              <a:t>，</a:t>
            </a:r>
            <a:r>
              <a:rPr lang="en-US" altLang="zh-CN" sz="1000" dirty="0" err="1" smtClean="0"/>
              <a:t>consumergroup</a:t>
            </a:r>
            <a:r>
              <a:rPr lang="zh-CN" altLang="en-US" sz="1000" dirty="0" smtClean="0"/>
              <a:t>等维度查询各种信息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939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失败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队列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531" y="3920151"/>
            <a:ext cx="1002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，当一个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绑定一个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时，自动创建一个</a:t>
            </a:r>
            <a:r>
              <a:rPr lang="zh-CN" altLang="en-US" dirty="0"/>
              <a:t>失败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，名称规则为原</a:t>
            </a:r>
            <a:r>
              <a:rPr lang="en-US" altLang="zh-CN" dirty="0" err="1" smtClean="0"/>
              <a:t>topic+consumergroup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2531" y="4289483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，失败队列</a:t>
            </a:r>
            <a:r>
              <a:rPr lang="zh-CN" altLang="en-US" dirty="0" smtClean="0"/>
              <a:t>会分配到单独的数据库。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72531" y="4657673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失败</a:t>
            </a:r>
            <a:r>
              <a:rPr lang="zh-CN" altLang="en-US" dirty="0" smtClean="0"/>
              <a:t>队列只会分配一个队列。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72531" y="5027005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/>
              <a:t>，失败队列</a:t>
            </a:r>
            <a:r>
              <a:rPr lang="zh-CN" altLang="en-US" dirty="0" smtClean="0"/>
              <a:t>间隔拉取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分钟，可以动态配置。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72531" y="5395195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，失败队列</a:t>
            </a:r>
            <a:r>
              <a:rPr lang="zh-CN" altLang="en-US" dirty="0" smtClean="0"/>
              <a:t>不能修改偏移量。</a:t>
            </a:r>
            <a:endParaRPr lang="zh-CN" altLang="en-US" dirty="0"/>
          </a:p>
        </p:txBody>
      </p:sp>
      <p:sp>
        <p:nvSpPr>
          <p:cNvPr id="29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772531" y="1239946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</a:p>
        </p:txBody>
      </p:sp>
      <p:sp>
        <p:nvSpPr>
          <p:cNvPr id="32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3929204" y="1239946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33" name="直接箭头连接符 32"/>
          <p:cNvCxnSpPr>
            <a:stCxn id="29" idx="3"/>
          </p:cNvCxnSpPr>
          <p:nvPr/>
        </p:nvCxnSpPr>
        <p:spPr>
          <a:xfrm flipV="1">
            <a:off x="2194258" y="1590196"/>
            <a:ext cx="17349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13217" y="1451697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，拉取正常消息</a:t>
            </a:r>
            <a:endParaRPr lang="zh-CN" altLang="en-US" sz="1200" dirty="0"/>
          </a:p>
        </p:txBody>
      </p:sp>
      <p:sp>
        <p:nvSpPr>
          <p:cNvPr id="37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7596055" y="599175"/>
            <a:ext cx="3612135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拉取消息（包括正常的和失败）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endCxn id="37" idx="1"/>
          </p:cNvCxnSpPr>
          <p:nvPr/>
        </p:nvCxnSpPr>
        <p:spPr>
          <a:xfrm flipV="1">
            <a:off x="5205743" y="949426"/>
            <a:ext cx="2390312" cy="66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 rot="20642862">
            <a:off x="6012644" y="995470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，执行成功</a:t>
            </a:r>
          </a:p>
        </p:txBody>
      </p:sp>
      <p:sp>
        <p:nvSpPr>
          <p:cNvPr id="41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7596055" y="1982718"/>
            <a:ext cx="3612135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zh-CN" altLang="en-US" dirty="0"/>
              <a:t>失败</a:t>
            </a:r>
            <a:r>
              <a:rPr lang="zh-CN" altLang="en-US" dirty="0" smtClean="0"/>
              <a:t>队列（同时失败次数加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2" idx="3"/>
            <a:endCxn id="41" idx="1"/>
          </p:cNvCxnSpPr>
          <p:nvPr/>
        </p:nvCxnSpPr>
        <p:spPr>
          <a:xfrm>
            <a:off x="5350931" y="1590197"/>
            <a:ext cx="2245124" cy="74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 rot="884692">
            <a:off x="5994182" y="174595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，执行失败</a:t>
            </a:r>
          </a:p>
        </p:txBody>
      </p:sp>
      <p:cxnSp>
        <p:nvCxnSpPr>
          <p:cNvPr id="44" name="直接箭头连接符 43"/>
          <p:cNvCxnSpPr>
            <a:stCxn id="41" idx="0"/>
            <a:endCxn id="37" idx="2"/>
          </p:cNvCxnSpPr>
          <p:nvPr/>
        </p:nvCxnSpPr>
        <p:spPr>
          <a:xfrm flipV="1">
            <a:off x="9402123" y="1299677"/>
            <a:ext cx="0" cy="68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338748" y="147478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4</a:t>
            </a:r>
            <a:endParaRPr lang="zh-CN" altLang="en-US" sz="9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59559" y="5810981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/>
              <a:t>，失败队列</a:t>
            </a:r>
            <a:r>
              <a:rPr lang="zh-CN" altLang="en-US" dirty="0" smtClean="0"/>
              <a:t>的消息只保留一天的消息。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72531" y="34619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注意事项：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297933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消息发送</a:t>
            </a: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token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4" y="1407902"/>
            <a:ext cx="1098676" cy="1098676"/>
          </a:xfrm>
          <a:prstGeom prst="rect">
            <a:avLst/>
          </a:prstGeom>
        </p:spPr>
      </p:pic>
      <p:sp>
        <p:nvSpPr>
          <p:cNvPr id="25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7293386" y="1715720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77531" y="3061805"/>
            <a:ext cx="2422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，新建时生成一个</a:t>
            </a:r>
            <a:r>
              <a:rPr lang="en-US" altLang="zh-CN" sz="1000" dirty="0" err="1" smtClean="0"/>
              <a:t>guid</a:t>
            </a:r>
            <a:r>
              <a:rPr lang="zh-CN" altLang="en-US" sz="1000" dirty="0" smtClean="0"/>
              <a:t>，可以多次生成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2227152" y="2551477"/>
            <a:ext cx="0" cy="286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8043095" y="2491079"/>
            <a:ext cx="14398" cy="293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628973" y="3267819"/>
            <a:ext cx="5012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877531" y="3514040"/>
            <a:ext cx="2579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，用户可以通过</a:t>
            </a:r>
            <a:r>
              <a:rPr lang="en-US" altLang="zh-CN" sz="1000" dirty="0" smtClean="0"/>
              <a:t>portal</a:t>
            </a:r>
            <a:r>
              <a:rPr lang="zh-CN" altLang="en-US" sz="1000" dirty="0" smtClean="0"/>
              <a:t>重新生成</a:t>
            </a:r>
            <a:r>
              <a:rPr lang="en-US" altLang="zh-CN" sz="1000" dirty="0" err="1" smtClean="0"/>
              <a:t>guid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token</a:t>
            </a:r>
            <a:endParaRPr lang="zh-CN" altLang="en-US" sz="1000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2628973" y="3735623"/>
            <a:ext cx="5012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877531" y="3957206"/>
            <a:ext cx="4556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r>
              <a:rPr lang="zh-CN" altLang="en-US" sz="1000" dirty="0" smtClean="0"/>
              <a:t>，用户发送</a:t>
            </a:r>
            <a:r>
              <a:rPr lang="en-US" altLang="zh-CN" sz="1000" dirty="0" smtClean="0"/>
              <a:t>topic</a:t>
            </a:r>
            <a:r>
              <a:rPr lang="zh-CN" altLang="en-US" sz="1000" dirty="0" smtClean="0"/>
              <a:t>信息时，第一次需要校验</a:t>
            </a:r>
            <a:r>
              <a:rPr lang="en-US" altLang="zh-CN" sz="1000" dirty="0" smtClean="0"/>
              <a:t>token</a:t>
            </a:r>
            <a:r>
              <a:rPr lang="zh-CN" altLang="en-US" sz="1000" dirty="0" smtClean="0"/>
              <a:t>，如果不一致，则发送不成功</a:t>
            </a:r>
            <a:endParaRPr lang="zh-CN" altLang="en-US" sz="1000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2628973" y="4179568"/>
            <a:ext cx="5012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877531" y="4357124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4</a:t>
            </a:r>
            <a:r>
              <a:rPr lang="zh-CN" altLang="en-US" sz="1000" dirty="0" smtClean="0"/>
              <a:t>，只有拥有</a:t>
            </a:r>
            <a:r>
              <a:rPr lang="en-US" altLang="zh-CN" sz="1000" dirty="0" smtClean="0"/>
              <a:t>topic</a:t>
            </a:r>
            <a:r>
              <a:rPr lang="zh-CN" altLang="en-US" sz="1000" dirty="0" smtClean="0"/>
              <a:t>权限的人才能看到和重新生成</a:t>
            </a:r>
            <a:r>
              <a:rPr lang="en-US" altLang="zh-CN" sz="1000" dirty="0" err="1" smtClean="0"/>
              <a:t>guid</a:t>
            </a:r>
            <a:r>
              <a:rPr lang="en-US" altLang="zh-CN" sz="1000" dirty="0" smtClean="0"/>
              <a:t> token</a:t>
            </a:r>
            <a:endParaRPr lang="zh-CN" altLang="en-US" sz="1000" dirty="0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2628973" y="4579486"/>
            <a:ext cx="5012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4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3729080" y="2556165"/>
            <a:ext cx="1297150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2991525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Roadmap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3753" y="6445773"/>
            <a:ext cx="43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革故鼎新、追求卓越、简单靠谱、彼此成就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1" y="6621460"/>
            <a:ext cx="87256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93753" y="6445773"/>
            <a:ext cx="43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革故鼎新、追求卓越、简单靠谱、彼此成就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1" y="6621460"/>
            <a:ext cx="87256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2178"/>
              </p:ext>
            </p:extLst>
          </p:nvPr>
        </p:nvGraphicFramePr>
        <p:xfrm>
          <a:off x="1325830" y="1416781"/>
          <a:ext cx="8660142" cy="28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14">
                  <a:extLst>
                    <a:ext uri="{9D8B030D-6E8A-4147-A177-3AD203B41FA5}">
                      <a16:colId xmlns:a16="http://schemas.microsoft.com/office/drawing/2014/main" val="625068755"/>
                    </a:ext>
                  </a:extLst>
                </a:gridCol>
                <a:gridCol w="2886714">
                  <a:extLst>
                    <a:ext uri="{9D8B030D-6E8A-4147-A177-3AD203B41FA5}">
                      <a16:colId xmlns:a16="http://schemas.microsoft.com/office/drawing/2014/main" val="287402016"/>
                    </a:ext>
                  </a:extLst>
                </a:gridCol>
                <a:gridCol w="2886714">
                  <a:extLst>
                    <a:ext uri="{9D8B030D-6E8A-4147-A177-3AD203B41FA5}">
                      <a16:colId xmlns:a16="http://schemas.microsoft.com/office/drawing/2014/main" val="905817655"/>
                    </a:ext>
                  </a:extLst>
                </a:gridCol>
              </a:tblGrid>
              <a:tr h="865759"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10394"/>
                  </a:ext>
                </a:extLst>
              </a:tr>
              <a:tr h="7956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，实现基本的</a:t>
                      </a:r>
                      <a:r>
                        <a:rPr lang="en-US" altLang="zh-CN" sz="1200" dirty="0" smtClean="0"/>
                        <a:t>portal</a:t>
                      </a:r>
                      <a:r>
                        <a:rPr lang="zh-CN" altLang="en-US" sz="1200" dirty="0" smtClean="0"/>
                        <a:t>和</a:t>
                      </a:r>
                      <a:r>
                        <a:rPr lang="en-US" altLang="zh-CN" sz="1200" dirty="0" smtClean="0"/>
                        <a:t>broker</a:t>
                      </a:r>
                      <a:r>
                        <a:rPr lang="zh-CN" altLang="en-US" sz="1200" dirty="0" smtClean="0"/>
                        <a:t>，能够进行消息发送和消费，跟消息</a:t>
                      </a:r>
                      <a:r>
                        <a:rPr lang="en-US" altLang="zh-CN" sz="1200" dirty="0" smtClean="0"/>
                        <a:t>2.0</a:t>
                      </a:r>
                      <a:r>
                        <a:rPr lang="zh-CN" altLang="en-US" sz="1200" dirty="0" smtClean="0"/>
                        <a:t>功能相同。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，实现用户自助和审计。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，实现重平衡，修改偏移和消息追踪。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92995"/>
                  </a:ext>
                </a:extLst>
              </a:tr>
              <a:tr h="865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第二阶段</a:t>
                      </a:r>
                    </a:p>
                    <a:p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，添加死信队列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200" dirty="0" smtClean="0"/>
                        <a:t>消息</a:t>
                      </a:r>
                      <a:r>
                        <a:rPr lang="en-US" altLang="zh-CN" sz="1200" dirty="0" smtClean="0"/>
                        <a:t>token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，添加开放接口，定义拉取。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，其他语言客户端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过滤和告警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和其他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3729080" y="2556165"/>
            <a:ext cx="1297150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141577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迁移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93753" y="6445773"/>
            <a:ext cx="43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革故鼎新、追求卓越、简单靠谱、彼此成就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1" y="6621460"/>
            <a:ext cx="87256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3177" y="330390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712584" y="5197102"/>
            <a:ext cx="173824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背景</a:t>
            </a: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4477565" y="4795910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设计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088011" y="3962590"/>
            <a:ext cx="999564" cy="1001764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5289884" y="3557468"/>
            <a:ext cx="999564" cy="999925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>
                <a:spLocks/>
              </p:cNvSpPr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8920373" y="2857276"/>
            <a:ext cx="999564" cy="1001763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164188" y="1694949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67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1467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1"/>
            <a:ext cx="12192000" cy="86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1968" y="-113543"/>
            <a:ext cx="2000360" cy="1087696"/>
          </a:xfrm>
          <a:prstGeom prst="rect">
            <a:avLst/>
          </a:prstGeom>
        </p:spPr>
      </p:pic>
      <p:sp>
        <p:nvSpPr>
          <p:cNvPr id="37" name="矩形 66"/>
          <p:cNvSpPr>
            <a:spLocks noChangeArrowheads="1"/>
          </p:cNvSpPr>
          <p:nvPr/>
        </p:nvSpPr>
        <p:spPr bwMode="auto">
          <a:xfrm>
            <a:off x="8160422" y="3927063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Roadma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1198044" y="832541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老发送者</a:t>
            </a:r>
            <a:endParaRPr lang="zh-CN" altLang="en-US" dirty="0"/>
          </a:p>
        </p:txBody>
      </p:sp>
      <p:sp>
        <p:nvSpPr>
          <p:cNvPr id="3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4003111" y="826219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</a:t>
            </a:r>
            <a:r>
              <a:rPr lang="en-US" altLang="zh-CN" dirty="0" smtClean="0"/>
              <a:t>Broker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 flipV="1">
            <a:off x="2619771" y="1176470"/>
            <a:ext cx="1383340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1198044" y="1883294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新发送者</a:t>
            </a:r>
            <a:endParaRPr lang="zh-CN" altLang="en-US" dirty="0"/>
          </a:p>
        </p:txBody>
      </p:sp>
      <p:sp>
        <p:nvSpPr>
          <p:cNvPr id="8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4003111" y="1876972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</a:t>
            </a:r>
            <a:r>
              <a:rPr lang="en-US" altLang="zh-CN" dirty="0" smtClean="0"/>
              <a:t>Broker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 flipV="1">
            <a:off x="2619771" y="2227223"/>
            <a:ext cx="1383340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6795317" y="826219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老消费者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0" idx="1"/>
            <a:endCxn id="3" idx="3"/>
          </p:cNvCxnSpPr>
          <p:nvPr/>
        </p:nvCxnSpPr>
        <p:spPr>
          <a:xfrm flipH="1">
            <a:off x="5424838" y="1176470"/>
            <a:ext cx="1370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6875289" y="1883294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</a:t>
            </a:r>
            <a:r>
              <a:rPr lang="zh-CN" altLang="en-US" dirty="0" smtClean="0"/>
              <a:t>消费者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1"/>
          </p:cNvCxnSpPr>
          <p:nvPr/>
        </p:nvCxnSpPr>
        <p:spPr>
          <a:xfrm flipH="1" flipV="1">
            <a:off x="5424839" y="2227223"/>
            <a:ext cx="1450450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98044" y="293404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，可以将消息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元数据信息同步到消息</a:t>
            </a:r>
            <a:r>
              <a:rPr lang="en-US" altLang="zh-CN" dirty="0" smtClean="0"/>
              <a:t>3.0</a:t>
            </a:r>
            <a:r>
              <a:rPr lang="zh-CN" altLang="en-US" dirty="0" smtClean="0"/>
              <a:t>数据信息中。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98044" y="3388538"/>
            <a:ext cx="891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，消息</a:t>
            </a:r>
            <a:r>
              <a:rPr lang="en-US" altLang="zh-CN" dirty="0" smtClean="0"/>
              <a:t>3.0</a:t>
            </a:r>
            <a:r>
              <a:rPr lang="zh-CN" altLang="en-US" dirty="0" smtClean="0"/>
              <a:t>采用新的接口，对于发送方有稍许影响，参数不变，对于消费方配置不变。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98044" y="3843030"/>
            <a:ext cx="630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，新老系统可以并行存在，互不影响，这样可以部分迁移。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198044" y="4288769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，新老系统可以并行存在。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198044" y="4734508"/>
            <a:ext cx="980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，如果生产者采用新的组件那么消费者也要采用新的组件，因为一个消费者组会存在多个</a:t>
            </a:r>
            <a:r>
              <a:rPr lang="en-US" altLang="zh-CN" dirty="0" smtClean="0"/>
              <a:t>topic</a:t>
            </a:r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可以同时引入新老组件，这样既可以消费老的消息又可以消费新的消息。</a:t>
            </a:r>
            <a:endParaRPr lang="zh-CN" altLang="en-US" dirty="0"/>
          </a:p>
        </p:txBody>
      </p:sp>
      <p:sp>
        <p:nvSpPr>
          <p:cNvPr id="38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9142936" y="828818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0" idx="3"/>
            <a:endCxn id="38" idx="1"/>
          </p:cNvCxnSpPr>
          <p:nvPr/>
        </p:nvCxnSpPr>
        <p:spPr>
          <a:xfrm>
            <a:off x="8217044" y="1176470"/>
            <a:ext cx="925892" cy="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20" idx="1"/>
          </p:cNvCxnSpPr>
          <p:nvPr/>
        </p:nvCxnSpPr>
        <p:spPr>
          <a:xfrm flipV="1">
            <a:off x="8297016" y="2227223"/>
            <a:ext cx="925892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9222908" y="1876972"/>
            <a:ext cx="1421727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34917" y="52024"/>
            <a:ext cx="106695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迁移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>
            <a:spLocks noChangeArrowheads="1"/>
          </p:cNvSpPr>
          <p:nvPr/>
        </p:nvSpPr>
        <p:spPr bwMode="auto">
          <a:xfrm rot="5400000">
            <a:off x="-53050" y="246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1181" y="3090632"/>
            <a:ext cx="877048" cy="29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</a:p>
        </p:txBody>
      </p:sp>
      <p:sp>
        <p:nvSpPr>
          <p:cNvPr id="3" name="椭圆 2"/>
          <p:cNvSpPr/>
          <p:nvPr/>
        </p:nvSpPr>
        <p:spPr>
          <a:xfrm>
            <a:off x="1834009" y="923453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上线</a:t>
            </a:r>
          </a:p>
        </p:txBody>
      </p:sp>
      <p:sp>
        <p:nvSpPr>
          <p:cNvPr id="4" name="椭圆 3"/>
          <p:cNvSpPr/>
          <p:nvPr/>
        </p:nvSpPr>
        <p:spPr>
          <a:xfrm>
            <a:off x="1834009" y="1478371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下线</a:t>
            </a:r>
          </a:p>
        </p:txBody>
      </p:sp>
      <p:sp>
        <p:nvSpPr>
          <p:cNvPr id="5" name="椭圆 4"/>
          <p:cNvSpPr/>
          <p:nvPr/>
        </p:nvSpPr>
        <p:spPr>
          <a:xfrm>
            <a:off x="1834009" y="2015179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心跳</a:t>
            </a:r>
          </a:p>
        </p:txBody>
      </p:sp>
      <p:cxnSp>
        <p:nvCxnSpPr>
          <p:cNvPr id="7" name="直接箭头连接符 6"/>
          <p:cNvCxnSpPr>
            <a:stCxn id="2" idx="3"/>
            <a:endCxn id="3" idx="2"/>
          </p:cNvCxnSpPr>
          <p:nvPr/>
        </p:nvCxnSpPr>
        <p:spPr>
          <a:xfrm flipV="1">
            <a:off x="978229" y="1125652"/>
            <a:ext cx="855780" cy="211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3"/>
            <a:endCxn id="4" idx="2"/>
          </p:cNvCxnSpPr>
          <p:nvPr/>
        </p:nvCxnSpPr>
        <p:spPr>
          <a:xfrm flipV="1">
            <a:off x="978229" y="1680570"/>
            <a:ext cx="855780" cy="155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3"/>
            <a:endCxn id="5" idx="2"/>
          </p:cNvCxnSpPr>
          <p:nvPr/>
        </p:nvCxnSpPr>
        <p:spPr>
          <a:xfrm flipV="1">
            <a:off x="978229" y="2217378"/>
            <a:ext cx="855780" cy="101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142414" y="3220838"/>
            <a:ext cx="1018287" cy="29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Broker</a:t>
            </a:r>
          </a:p>
        </p:txBody>
      </p:sp>
      <p:sp>
        <p:nvSpPr>
          <p:cNvPr id="16" name="椭圆 15"/>
          <p:cNvSpPr/>
          <p:nvPr/>
        </p:nvSpPr>
        <p:spPr>
          <a:xfrm>
            <a:off x="1834009" y="2562913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发送消息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34009" y="3038193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拉</a:t>
            </a:r>
            <a:r>
              <a:rPr lang="zh-CN" altLang="en-US" sz="1000" dirty="0" smtClean="0">
                <a:solidFill>
                  <a:schemeClr val="tx1"/>
                </a:solidFill>
              </a:rPr>
              <a:t>取消息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" idx="3"/>
            <a:endCxn id="16" idx="2"/>
          </p:cNvCxnSpPr>
          <p:nvPr/>
        </p:nvCxnSpPr>
        <p:spPr>
          <a:xfrm flipV="1">
            <a:off x="978229" y="2765112"/>
            <a:ext cx="855780" cy="47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3"/>
            <a:endCxn id="17" idx="2"/>
          </p:cNvCxnSpPr>
          <p:nvPr/>
        </p:nvCxnSpPr>
        <p:spPr>
          <a:xfrm>
            <a:off x="978229" y="3236215"/>
            <a:ext cx="855780" cy="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834009" y="3547838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解析本地配置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" idx="3"/>
            <a:endCxn id="27" idx="2"/>
          </p:cNvCxnSpPr>
          <p:nvPr/>
        </p:nvCxnSpPr>
        <p:spPr>
          <a:xfrm>
            <a:off x="978229" y="3236215"/>
            <a:ext cx="855780" cy="51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834009" y="4154433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发送日志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2" idx="3"/>
            <a:endCxn id="37" idx="2"/>
          </p:cNvCxnSpPr>
          <p:nvPr/>
        </p:nvCxnSpPr>
        <p:spPr>
          <a:xfrm>
            <a:off x="978229" y="3236215"/>
            <a:ext cx="855780" cy="11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834009" y="4768187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定时拉取重平衡信息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2" idx="3"/>
            <a:endCxn id="40" idx="2"/>
          </p:cNvCxnSpPr>
          <p:nvPr/>
        </p:nvCxnSpPr>
        <p:spPr>
          <a:xfrm>
            <a:off x="978229" y="3236215"/>
            <a:ext cx="855780" cy="173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1861170" y="5381941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定时拉取偏移信息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2" idx="3"/>
            <a:endCxn id="71" idx="2"/>
          </p:cNvCxnSpPr>
          <p:nvPr/>
        </p:nvCxnSpPr>
        <p:spPr>
          <a:xfrm>
            <a:off x="978229" y="3236215"/>
            <a:ext cx="882941" cy="23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5661204" y="999948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重</a:t>
            </a:r>
            <a:r>
              <a:rPr lang="zh-CN" altLang="en-US" sz="1000" dirty="0" smtClean="0">
                <a:solidFill>
                  <a:schemeClr val="tx1"/>
                </a:solidFill>
              </a:rPr>
              <a:t>平衡分配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endCxn id="92" idx="2"/>
          </p:cNvCxnSpPr>
          <p:nvPr/>
        </p:nvCxnSpPr>
        <p:spPr>
          <a:xfrm flipV="1">
            <a:off x="5166053" y="1202147"/>
            <a:ext cx="495151" cy="217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5661204" y="1615383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定时加载重平衡信息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endCxn id="96" idx="2"/>
          </p:cNvCxnSpPr>
          <p:nvPr/>
        </p:nvCxnSpPr>
        <p:spPr>
          <a:xfrm flipV="1">
            <a:off x="5166053" y="1817582"/>
            <a:ext cx="495151" cy="15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5709262" y="2235011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定时加载偏移信息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endCxn id="100" idx="2"/>
          </p:cNvCxnSpPr>
          <p:nvPr/>
        </p:nvCxnSpPr>
        <p:spPr>
          <a:xfrm flipV="1">
            <a:off x="5166053" y="2437210"/>
            <a:ext cx="543209" cy="9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5750230" y="2905386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定时清理过期</a:t>
            </a:r>
            <a:r>
              <a:rPr lang="en-US" altLang="zh-CN" sz="1000" dirty="0" smtClean="0">
                <a:solidFill>
                  <a:schemeClr val="tx1"/>
                </a:solidFill>
              </a:rPr>
              <a:t>Consumer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endCxn id="105" idx="2"/>
          </p:cNvCxnSpPr>
          <p:nvPr/>
        </p:nvCxnSpPr>
        <p:spPr>
          <a:xfrm flipV="1">
            <a:off x="5166053" y="3107585"/>
            <a:ext cx="584177" cy="2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5750230" y="3606816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定时删除过期消息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endCxn id="109" idx="2"/>
          </p:cNvCxnSpPr>
          <p:nvPr/>
        </p:nvCxnSpPr>
        <p:spPr>
          <a:xfrm>
            <a:off x="5166053" y="3379542"/>
            <a:ext cx="584177" cy="42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/>
          <p:cNvSpPr/>
          <p:nvPr/>
        </p:nvSpPr>
        <p:spPr>
          <a:xfrm>
            <a:off x="5750230" y="4308246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定时清理过期数据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endCxn id="114" idx="2"/>
          </p:cNvCxnSpPr>
          <p:nvPr/>
        </p:nvCxnSpPr>
        <p:spPr>
          <a:xfrm>
            <a:off x="5166053" y="3379542"/>
            <a:ext cx="584177" cy="113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5784938" y="5054039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异步更新偏移信息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endCxn id="117" idx="2"/>
          </p:cNvCxnSpPr>
          <p:nvPr/>
        </p:nvCxnSpPr>
        <p:spPr>
          <a:xfrm>
            <a:off x="5166053" y="3379542"/>
            <a:ext cx="618885" cy="187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7483745" y="3157464"/>
            <a:ext cx="1018287" cy="29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Portal</a:t>
            </a:r>
            <a:endParaRPr lang="en-US" altLang="zh-CN" sz="1000" dirty="0" smtClean="0"/>
          </a:p>
        </p:txBody>
      </p:sp>
      <p:sp>
        <p:nvSpPr>
          <p:cNvPr id="185" name="椭圆 184"/>
          <p:cNvSpPr/>
          <p:nvPr/>
        </p:nvSpPr>
        <p:spPr>
          <a:xfrm>
            <a:off x="8997183" y="923453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自助创建</a:t>
            </a:r>
            <a:r>
              <a:rPr lang="en-US" altLang="zh-CN" sz="1000" dirty="0" smtClean="0">
                <a:solidFill>
                  <a:schemeClr val="tx1"/>
                </a:solidFill>
              </a:rPr>
              <a:t>topic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4" idx="3"/>
            <a:endCxn id="185" idx="2"/>
          </p:cNvCxnSpPr>
          <p:nvPr/>
        </p:nvCxnSpPr>
        <p:spPr>
          <a:xfrm flipV="1">
            <a:off x="8502032" y="1125652"/>
            <a:ext cx="495151" cy="217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8997183" y="1538888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扩容缩容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直接箭头连接符 187"/>
          <p:cNvCxnSpPr>
            <a:stCxn id="184" idx="3"/>
            <a:endCxn id="187" idx="2"/>
          </p:cNvCxnSpPr>
          <p:nvPr/>
        </p:nvCxnSpPr>
        <p:spPr>
          <a:xfrm flipV="1">
            <a:off x="8502032" y="1741087"/>
            <a:ext cx="495151" cy="15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9045241" y="2158516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自动分配</a:t>
            </a:r>
            <a:r>
              <a:rPr lang="en-US" altLang="zh-CN" sz="1000" dirty="0" smtClean="0">
                <a:solidFill>
                  <a:schemeClr val="tx1"/>
                </a:solidFill>
              </a:rPr>
              <a:t>queue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直接箭头连接符 189"/>
          <p:cNvCxnSpPr>
            <a:stCxn id="184" idx="3"/>
            <a:endCxn id="189" idx="2"/>
          </p:cNvCxnSpPr>
          <p:nvPr/>
        </p:nvCxnSpPr>
        <p:spPr>
          <a:xfrm flipV="1">
            <a:off x="8502032" y="2360715"/>
            <a:ext cx="543209" cy="9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>
          <a:xfrm>
            <a:off x="9086209" y="2828891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创建消费者组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2" name="直接箭头连接符 191"/>
          <p:cNvCxnSpPr>
            <a:stCxn id="184" idx="3"/>
            <a:endCxn id="191" idx="2"/>
          </p:cNvCxnSpPr>
          <p:nvPr/>
        </p:nvCxnSpPr>
        <p:spPr>
          <a:xfrm flipV="1">
            <a:off x="8502032" y="3031090"/>
            <a:ext cx="584177" cy="2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9086209" y="3530321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自助绑定</a:t>
            </a:r>
            <a:r>
              <a:rPr lang="en-US" altLang="zh-CN" sz="1000" dirty="0" smtClean="0">
                <a:solidFill>
                  <a:schemeClr val="tx1"/>
                </a:solidFill>
              </a:rPr>
              <a:t>topic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直接箭头连接符 193"/>
          <p:cNvCxnSpPr>
            <a:stCxn id="184" idx="3"/>
            <a:endCxn id="193" idx="2"/>
          </p:cNvCxnSpPr>
          <p:nvPr/>
        </p:nvCxnSpPr>
        <p:spPr>
          <a:xfrm>
            <a:off x="8502032" y="3303047"/>
            <a:ext cx="584177" cy="42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9086209" y="4231751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删除消费者组</a:t>
            </a:r>
            <a:r>
              <a:rPr lang="en-US" altLang="zh-CN" sz="1000" dirty="0" smtClean="0">
                <a:solidFill>
                  <a:schemeClr val="tx1"/>
                </a:solidFill>
              </a:rPr>
              <a:t>topic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84" idx="3"/>
            <a:endCxn id="195" idx="2"/>
          </p:cNvCxnSpPr>
          <p:nvPr/>
        </p:nvCxnSpPr>
        <p:spPr>
          <a:xfrm>
            <a:off x="8502032" y="3303047"/>
            <a:ext cx="584177" cy="113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9086209" y="4876094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各种查询页面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8" name="直接箭头连接符 197"/>
          <p:cNvCxnSpPr>
            <a:stCxn id="184" idx="3"/>
            <a:endCxn id="197" idx="2"/>
          </p:cNvCxnSpPr>
          <p:nvPr/>
        </p:nvCxnSpPr>
        <p:spPr>
          <a:xfrm>
            <a:off x="8502032" y="3303047"/>
            <a:ext cx="584177" cy="177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>
            <a:spLocks noChangeArrowheads="1"/>
          </p:cNvSpPr>
          <p:nvPr/>
        </p:nvSpPr>
        <p:spPr bwMode="auto">
          <a:xfrm>
            <a:off x="634917" y="520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功能列表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等腰三角形 206"/>
          <p:cNvSpPr>
            <a:spLocks noChangeArrowheads="1"/>
          </p:cNvSpPr>
          <p:nvPr/>
        </p:nvSpPr>
        <p:spPr bwMode="auto">
          <a:xfrm rot="5400000">
            <a:off x="-53050" y="246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193342" y="5522351"/>
            <a:ext cx="1629624" cy="404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删除</a:t>
            </a:r>
            <a:r>
              <a:rPr lang="en-US" altLang="zh-CN" sz="1000" dirty="0" smtClean="0">
                <a:solidFill>
                  <a:schemeClr val="tx1"/>
                </a:solidFill>
              </a:rPr>
              <a:t>topic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10" name="直接箭头连接符 209"/>
          <p:cNvCxnSpPr>
            <a:stCxn id="184" idx="3"/>
          </p:cNvCxnSpPr>
          <p:nvPr/>
        </p:nvCxnSpPr>
        <p:spPr>
          <a:xfrm>
            <a:off x="8502032" y="3303047"/>
            <a:ext cx="691310" cy="244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4" idx="1"/>
            <a:endCxn id="3" idx="6"/>
          </p:cNvCxnSpPr>
          <p:nvPr/>
        </p:nvCxnSpPr>
        <p:spPr>
          <a:xfrm flipH="1" flipV="1">
            <a:off x="3463633" y="1125652"/>
            <a:ext cx="678781" cy="224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4" idx="1"/>
            <a:endCxn id="4" idx="6"/>
          </p:cNvCxnSpPr>
          <p:nvPr/>
        </p:nvCxnSpPr>
        <p:spPr>
          <a:xfrm flipH="1" flipV="1">
            <a:off x="3463633" y="1680570"/>
            <a:ext cx="678781" cy="168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1"/>
          </p:cNvCxnSpPr>
          <p:nvPr/>
        </p:nvCxnSpPr>
        <p:spPr>
          <a:xfrm flipH="1" flipV="1">
            <a:off x="3468986" y="2235012"/>
            <a:ext cx="673428" cy="113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4" idx="1"/>
          </p:cNvCxnSpPr>
          <p:nvPr/>
        </p:nvCxnSpPr>
        <p:spPr>
          <a:xfrm flipH="1" flipV="1">
            <a:off x="3466309" y="2765112"/>
            <a:ext cx="676105" cy="60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4" idx="1"/>
            <a:endCxn id="17" idx="6"/>
          </p:cNvCxnSpPr>
          <p:nvPr/>
        </p:nvCxnSpPr>
        <p:spPr>
          <a:xfrm flipH="1" flipV="1">
            <a:off x="3463633" y="3240392"/>
            <a:ext cx="678781" cy="12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4" idx="1"/>
            <a:endCxn id="27" idx="6"/>
          </p:cNvCxnSpPr>
          <p:nvPr/>
        </p:nvCxnSpPr>
        <p:spPr>
          <a:xfrm flipH="1">
            <a:off x="3463633" y="3366421"/>
            <a:ext cx="678781" cy="38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1"/>
            <a:endCxn id="37" idx="6"/>
          </p:cNvCxnSpPr>
          <p:nvPr/>
        </p:nvCxnSpPr>
        <p:spPr>
          <a:xfrm flipH="1">
            <a:off x="3463633" y="3366421"/>
            <a:ext cx="678781" cy="99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4" idx="1"/>
            <a:endCxn id="40" idx="6"/>
          </p:cNvCxnSpPr>
          <p:nvPr/>
        </p:nvCxnSpPr>
        <p:spPr>
          <a:xfrm flipH="1">
            <a:off x="3463633" y="3366421"/>
            <a:ext cx="678781" cy="160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1"/>
            <a:endCxn id="71" idx="6"/>
          </p:cNvCxnSpPr>
          <p:nvPr/>
        </p:nvCxnSpPr>
        <p:spPr>
          <a:xfrm flipH="1">
            <a:off x="3490794" y="3366421"/>
            <a:ext cx="651620" cy="221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A7D423-18B0-405D-9A80-6E155CFB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33038"/>
              </p:ext>
            </p:extLst>
          </p:nvPr>
        </p:nvGraphicFramePr>
        <p:xfrm>
          <a:off x="819056" y="1464398"/>
          <a:ext cx="10572750" cy="219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74">
                  <a:extLst>
                    <a:ext uri="{9D8B030D-6E8A-4147-A177-3AD203B41FA5}">
                      <a16:colId xmlns:a16="http://schemas.microsoft.com/office/drawing/2014/main" val="725587401"/>
                    </a:ext>
                  </a:extLst>
                </a:gridCol>
                <a:gridCol w="2826838">
                  <a:extLst>
                    <a:ext uri="{9D8B030D-6E8A-4147-A177-3AD203B41FA5}">
                      <a16:colId xmlns:a16="http://schemas.microsoft.com/office/drawing/2014/main" val="2737044742"/>
                    </a:ext>
                  </a:extLst>
                </a:gridCol>
                <a:gridCol w="3616169">
                  <a:extLst>
                    <a:ext uri="{9D8B030D-6E8A-4147-A177-3AD203B41FA5}">
                      <a16:colId xmlns:a16="http://schemas.microsoft.com/office/drawing/2014/main" val="498942411"/>
                    </a:ext>
                  </a:extLst>
                </a:gridCol>
                <a:gridCol w="3616169">
                  <a:extLst>
                    <a:ext uri="{9D8B030D-6E8A-4147-A177-3AD203B41FA5}">
                      <a16:colId xmlns:a16="http://schemas.microsoft.com/office/drawing/2014/main" val="2284105933"/>
                    </a:ext>
                  </a:extLst>
                </a:gridCol>
              </a:tblGrid>
              <a:tr h="313132">
                <a:tc>
                  <a:txBody>
                    <a:bodyPr/>
                    <a:lstStyle/>
                    <a:p>
                      <a:r>
                        <a:rPr lang="zh-CN" altLang="en-US" sz="12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工作项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上次评审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进展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44744"/>
                  </a:ext>
                </a:extLst>
              </a:tr>
              <a:tr h="313132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消息</a:t>
                      </a:r>
                      <a:r>
                        <a:rPr lang="en-US" altLang="zh-CN" sz="1200" dirty="0" smtClean="0"/>
                        <a:t>3.0</a:t>
                      </a:r>
                      <a:r>
                        <a:rPr lang="zh-CN" altLang="en-US" sz="1200" dirty="0" smtClean="0"/>
                        <a:t>设计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完成。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100%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14828"/>
                  </a:ext>
                </a:extLst>
              </a:tr>
              <a:tr h="313132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数据库设计和基础框架搭建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完成。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97679"/>
                  </a:ext>
                </a:extLst>
              </a:tr>
              <a:tr h="313132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broker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</a:t>
                      </a:r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月底完成开发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</a:t>
                      </a:r>
                      <a:r>
                        <a:rPr lang="en-US" altLang="zh-CN" sz="1200" dirty="0" smtClean="0"/>
                        <a:t>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02086"/>
                  </a:ext>
                </a:extLst>
              </a:tr>
              <a:tr h="313132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客户端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计划</a:t>
                      </a:r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月底完成开发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100</a:t>
                      </a:r>
                      <a:r>
                        <a:rPr lang="en-US" altLang="zh-CN" sz="1200" dirty="0" smtClean="0"/>
                        <a:t>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56929"/>
                  </a:ext>
                </a:extLst>
              </a:tr>
              <a:tr h="313132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计划</a:t>
                      </a:r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月底完成开发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100</a:t>
                      </a:r>
                      <a:r>
                        <a:rPr lang="en-US" altLang="zh-CN" sz="1200" dirty="0" smtClean="0"/>
                        <a:t>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31495"/>
                  </a:ext>
                </a:extLst>
              </a:tr>
              <a:tr h="313132">
                <a:tc>
                  <a:txBody>
                    <a:bodyPr/>
                    <a:lstStyle/>
                    <a:p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联调，测试，对接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计划</a:t>
                      </a:r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月底完成开发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70</a:t>
                      </a:r>
                      <a:r>
                        <a:rPr lang="en-US" altLang="zh-CN" sz="1200" dirty="0" smtClean="0"/>
                        <a:t>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40149"/>
                  </a:ext>
                </a:extLst>
              </a:tr>
            </a:tbl>
          </a:graphicData>
        </a:graphic>
      </p:graphicFrame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AB4619D0-F52C-4D48-9381-ABB5455F1C20}"/>
              </a:ext>
            </a:extLst>
          </p:cNvPr>
          <p:cNvSpPr txBox="1">
            <a:spLocks/>
          </p:cNvSpPr>
          <p:nvPr/>
        </p:nvSpPr>
        <p:spPr bwMode="auto">
          <a:xfrm>
            <a:off x="446636" y="294364"/>
            <a:ext cx="7602415" cy="54133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4267" dirty="0">
                <a:latin typeface="等线" charset="-122"/>
                <a:ea typeface="等线" charset="-122"/>
              </a:rPr>
              <a:t>计划和进展</a:t>
            </a:r>
            <a:endParaRPr lang="da-DK" altLang="zh-CN" sz="4267" dirty="0">
              <a:latin typeface="等线" charset="-122"/>
              <a:ea typeface="等线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3729080" y="2556165"/>
            <a:ext cx="1297150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141577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93753" y="6445773"/>
            <a:ext cx="43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革故鼎新、追求卓越、简单靠谱、彼此成就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1" y="6621460"/>
            <a:ext cx="87256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06695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背景</a:t>
            </a: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4935" y="1248421"/>
            <a:ext cx="775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，消息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不支持自动重平衡的功能，导致新增队列需要客户端服务重启。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004935" y="1696629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，消息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修改偏移需要重启。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004935" y="2611141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，消息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缺少用户操作审计和自助功能。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92752" y="2162605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，消息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缺少消息追踪的功能。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004935" y="3062590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，需要完善消息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失败队列</a:t>
            </a:r>
            <a:r>
              <a:rPr lang="zh-CN" altLang="en-US" dirty="0"/>
              <a:t>改造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004935" y="3512139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，消息发送需要颁发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防止消息乱发，功能可选。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04935" y="3954259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，消息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缺少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过滤的功能。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010354" y="4812777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，缺少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992752" y="4383518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，需要完善消息告警，需要支持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consumer group</a:t>
            </a:r>
            <a:r>
              <a:rPr lang="zh-CN" altLang="en-US" dirty="0" smtClean="0"/>
              <a:t>告警。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9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06695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背景</a:t>
            </a: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6704" y="1702051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为了实现以上的功能，计划完全重新打造一份消息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系统。原因如下：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6704" y="2239889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，需要对原有的数据进行一些修改。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703" y="2634608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，需要对原有的功能完善。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96540" y="3003940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，需要对原有的系统规范化。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96540" y="3413293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，需要转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99655" y="3833573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，同时也进行微服务框架验证。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52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3729080" y="2556165"/>
            <a:ext cx="1297150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141577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93753" y="6445773"/>
            <a:ext cx="43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革故鼎新、追求卓越、简单靠谱、彼此成就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1" y="6621460"/>
            <a:ext cx="87256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总体设计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4A1EB-7CE0-4A37-B370-908F21D7A332}"/>
              </a:ext>
            </a:extLst>
          </p:cNvPr>
          <p:cNvSpPr/>
          <p:nvPr/>
        </p:nvSpPr>
        <p:spPr>
          <a:xfrm>
            <a:off x="3396343" y="2355977"/>
            <a:ext cx="653142" cy="22580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2272B3-42DA-4347-B751-EAD7992294D5}"/>
              </a:ext>
            </a:extLst>
          </p:cNvPr>
          <p:cNvSpPr/>
          <p:nvPr/>
        </p:nvSpPr>
        <p:spPr>
          <a:xfrm>
            <a:off x="4634204" y="352234"/>
            <a:ext cx="1828800" cy="578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F14715-8BBE-478E-994A-B2BFD7CA3BC3}"/>
              </a:ext>
            </a:extLst>
          </p:cNvPr>
          <p:cNvSpPr/>
          <p:nvPr/>
        </p:nvSpPr>
        <p:spPr>
          <a:xfrm>
            <a:off x="7445829" y="1656184"/>
            <a:ext cx="653142" cy="17914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B9FC83-5EE6-4A5D-81AA-9390B855FDB8}"/>
              </a:ext>
            </a:extLst>
          </p:cNvPr>
          <p:cNvSpPr/>
          <p:nvPr/>
        </p:nvSpPr>
        <p:spPr>
          <a:xfrm>
            <a:off x="7604449" y="1866121"/>
            <a:ext cx="653142" cy="17914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2CF066-5C92-418A-9125-A3D15A1C0458}"/>
              </a:ext>
            </a:extLst>
          </p:cNvPr>
          <p:cNvSpPr/>
          <p:nvPr/>
        </p:nvSpPr>
        <p:spPr>
          <a:xfrm>
            <a:off x="7781730" y="2076058"/>
            <a:ext cx="653142" cy="17914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/>
              <a:t>Mq</a:t>
            </a:r>
            <a:r>
              <a:rPr lang="en-US" altLang="zh-CN" dirty="0"/>
              <a:t> Broker</a:t>
            </a:r>
            <a:endParaRPr lang="zh-CN" altLang="en-US" dirty="0"/>
          </a:p>
        </p:txBody>
      </p:sp>
      <p:sp>
        <p:nvSpPr>
          <p:cNvPr id="10" name="圆柱形 9">
            <a:extLst>
              <a:ext uri="{FF2B5EF4-FFF2-40B4-BE49-F238E27FC236}">
                <a16:creationId xmlns:a16="http://schemas.microsoft.com/office/drawing/2014/main" id="{A4F8165F-67F2-4B6B-918E-30B498CF8E6C}"/>
              </a:ext>
            </a:extLst>
          </p:cNvPr>
          <p:cNvSpPr/>
          <p:nvPr/>
        </p:nvSpPr>
        <p:spPr>
          <a:xfrm>
            <a:off x="10437848" y="2220683"/>
            <a:ext cx="1023257" cy="10823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Mq</a:t>
            </a:r>
            <a:r>
              <a:rPr lang="en-US" altLang="zh-CN" dirty="0"/>
              <a:t> DB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mysql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29A0EC-02DA-44D8-81F7-59081E1679B3}"/>
              </a:ext>
            </a:extLst>
          </p:cNvPr>
          <p:cNvSpPr/>
          <p:nvPr/>
        </p:nvSpPr>
        <p:spPr>
          <a:xfrm>
            <a:off x="7445829" y="4502912"/>
            <a:ext cx="653142" cy="1791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07EA8E-EE30-4F51-AD22-62C527F1A35A}"/>
              </a:ext>
            </a:extLst>
          </p:cNvPr>
          <p:cNvSpPr/>
          <p:nvPr/>
        </p:nvSpPr>
        <p:spPr>
          <a:xfrm>
            <a:off x="7604449" y="4712849"/>
            <a:ext cx="653142" cy="1791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6F4D0B-7EA4-4F77-8BF6-148A47B23F3F}"/>
              </a:ext>
            </a:extLst>
          </p:cNvPr>
          <p:cNvSpPr/>
          <p:nvPr/>
        </p:nvSpPr>
        <p:spPr>
          <a:xfrm>
            <a:off x="7781730" y="4922786"/>
            <a:ext cx="653142" cy="1791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/>
              <a:t>Mq</a:t>
            </a:r>
            <a:r>
              <a:rPr lang="en-US" altLang="zh-CN" dirty="0"/>
              <a:t> Admin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A7F462-7DAE-457A-A527-085BF1D89CFC}"/>
              </a:ext>
            </a:extLst>
          </p:cNvPr>
          <p:cNvSpPr/>
          <p:nvPr/>
        </p:nvSpPr>
        <p:spPr>
          <a:xfrm>
            <a:off x="3489648" y="2486606"/>
            <a:ext cx="653142" cy="22580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4ACC79-7014-4BBC-8167-32F7F2258038}"/>
              </a:ext>
            </a:extLst>
          </p:cNvPr>
          <p:cNvSpPr/>
          <p:nvPr/>
        </p:nvSpPr>
        <p:spPr>
          <a:xfrm>
            <a:off x="3615610" y="2617235"/>
            <a:ext cx="653142" cy="22580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Kong</a:t>
            </a:r>
            <a:r>
              <a:rPr lang="zh-CN" altLang="en-US" dirty="0"/>
              <a:t>网关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A8CCF-97EF-4DEE-8DF6-58DAB1895147}"/>
              </a:ext>
            </a:extLst>
          </p:cNvPr>
          <p:cNvSpPr/>
          <p:nvPr/>
        </p:nvSpPr>
        <p:spPr>
          <a:xfrm>
            <a:off x="4755501" y="457202"/>
            <a:ext cx="1828800" cy="578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2A0818-5BC4-4C84-8EAF-C780A058955E}"/>
              </a:ext>
            </a:extLst>
          </p:cNvPr>
          <p:cNvSpPr/>
          <p:nvPr/>
        </p:nvSpPr>
        <p:spPr>
          <a:xfrm>
            <a:off x="4907902" y="601829"/>
            <a:ext cx="1828800" cy="578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Radar</a:t>
            </a:r>
          </a:p>
          <a:p>
            <a:pPr algn="ctr"/>
            <a:r>
              <a:rPr lang="zh-CN" altLang="en-US" dirty="0"/>
              <a:t>服务注册中心</a:t>
            </a:r>
          </a:p>
        </p:txBody>
      </p:sp>
      <p:sp>
        <p:nvSpPr>
          <p:cNvPr id="18" name="圆柱形 17">
            <a:extLst>
              <a:ext uri="{FF2B5EF4-FFF2-40B4-BE49-F238E27FC236}">
                <a16:creationId xmlns:a16="http://schemas.microsoft.com/office/drawing/2014/main" id="{7F940EAB-F6B6-408D-BC9D-E674CC2FD3DB}"/>
              </a:ext>
            </a:extLst>
          </p:cNvPr>
          <p:cNvSpPr/>
          <p:nvPr/>
        </p:nvSpPr>
        <p:spPr>
          <a:xfrm>
            <a:off x="10422295" y="4875242"/>
            <a:ext cx="1023257" cy="10823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 DB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mysql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EA9F435-F19E-404D-A528-9CC58364F246}"/>
              </a:ext>
            </a:extLst>
          </p:cNvPr>
          <p:cNvCxnSpPr>
            <a:stCxn id="7" idx="1"/>
            <a:endCxn id="17" idx="2"/>
          </p:cNvCxnSpPr>
          <p:nvPr/>
        </p:nvCxnSpPr>
        <p:spPr>
          <a:xfrm flipH="1" flipV="1">
            <a:off x="5822302" y="1180326"/>
            <a:ext cx="1623527" cy="13715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9ED676-FA96-4867-921C-5555DB7D97C7}"/>
              </a:ext>
            </a:extLst>
          </p:cNvPr>
          <p:cNvCxnSpPr>
            <a:cxnSpLocks/>
            <a:stCxn id="12" idx="1"/>
            <a:endCxn id="17" idx="2"/>
          </p:cNvCxnSpPr>
          <p:nvPr/>
        </p:nvCxnSpPr>
        <p:spPr>
          <a:xfrm flipH="1" flipV="1">
            <a:off x="5822302" y="1180326"/>
            <a:ext cx="1782147" cy="442826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78A98F5-E249-4C62-BFAE-C146325A7939}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>
          <a:xfrm>
            <a:off x="8108301" y="3867535"/>
            <a:ext cx="2825623" cy="1007707"/>
          </a:xfrm>
          <a:prstGeom prst="straightConnector1">
            <a:avLst/>
          </a:prstGeom>
          <a:ln w="25400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1D556F3-0854-4887-9BAB-BB9FB762A2DD}"/>
              </a:ext>
            </a:extLst>
          </p:cNvPr>
          <p:cNvSpPr txBox="1"/>
          <p:nvPr/>
        </p:nvSpPr>
        <p:spPr>
          <a:xfrm>
            <a:off x="6463004" y="1439694"/>
            <a:ext cx="98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自注册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B94D59-22DC-480C-9C79-8C56A8574D71}"/>
              </a:ext>
            </a:extLst>
          </p:cNvPr>
          <p:cNvSpPr txBox="1"/>
          <p:nvPr/>
        </p:nvSpPr>
        <p:spPr>
          <a:xfrm>
            <a:off x="5847182" y="2161316"/>
            <a:ext cx="98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自注册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E71504-A72E-4222-BD8A-3EEBD6BC07B0}"/>
              </a:ext>
            </a:extLst>
          </p:cNvPr>
          <p:cNvSpPr txBox="1"/>
          <p:nvPr/>
        </p:nvSpPr>
        <p:spPr>
          <a:xfrm>
            <a:off x="8885853" y="4075017"/>
            <a:ext cx="98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67816F7-1177-4D25-A4E0-EE8878E6C39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3942181" y="1180326"/>
            <a:ext cx="1880121" cy="143690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9C430BB-AAD4-4EC2-A556-07E13FEB4D00}"/>
              </a:ext>
            </a:extLst>
          </p:cNvPr>
          <p:cNvSpPr txBox="1"/>
          <p:nvPr/>
        </p:nvSpPr>
        <p:spPr>
          <a:xfrm>
            <a:off x="4080388" y="1648800"/>
            <a:ext cx="98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自发现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6A6BBE-649D-4DA0-A661-FD2C0981CB7B}"/>
              </a:ext>
            </a:extLst>
          </p:cNvPr>
          <p:cNvCxnSpPr/>
          <p:nvPr/>
        </p:nvCxnSpPr>
        <p:spPr>
          <a:xfrm>
            <a:off x="1400783" y="2830749"/>
            <a:ext cx="1995560" cy="6809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6DD854-61CF-4C7D-9148-262421661FCD}"/>
              </a:ext>
            </a:extLst>
          </p:cNvPr>
          <p:cNvCxnSpPr>
            <a:cxnSpLocks/>
          </p:cNvCxnSpPr>
          <p:nvPr/>
        </p:nvCxnSpPr>
        <p:spPr>
          <a:xfrm flipV="1">
            <a:off x="4268752" y="2830749"/>
            <a:ext cx="3193932" cy="9043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FFB40C-5D6B-4001-945D-BA68BE57DEC2}"/>
              </a:ext>
            </a:extLst>
          </p:cNvPr>
          <p:cNvCxnSpPr>
            <a:cxnSpLocks/>
          </p:cNvCxnSpPr>
          <p:nvPr/>
        </p:nvCxnSpPr>
        <p:spPr>
          <a:xfrm flipV="1">
            <a:off x="8430044" y="2562601"/>
            <a:ext cx="2007804" cy="23410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3739B6-B7A5-4DB6-9DAD-4BC8CD8EBDC0}"/>
              </a:ext>
            </a:extLst>
          </p:cNvPr>
          <p:cNvCxnSpPr>
            <a:cxnSpLocks/>
          </p:cNvCxnSpPr>
          <p:nvPr/>
        </p:nvCxnSpPr>
        <p:spPr>
          <a:xfrm flipH="1">
            <a:off x="8406881" y="2971796"/>
            <a:ext cx="2030968" cy="3035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2D1670E-4A13-4CE2-84CF-7045B271A5FA}"/>
              </a:ext>
            </a:extLst>
          </p:cNvPr>
          <p:cNvCxnSpPr>
            <a:cxnSpLocks/>
          </p:cNvCxnSpPr>
          <p:nvPr/>
        </p:nvCxnSpPr>
        <p:spPr>
          <a:xfrm flipH="1">
            <a:off x="4198775" y="3303034"/>
            <a:ext cx="3296815" cy="12596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AB33573-FE66-4CDD-B499-AEDB19CCC95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00783" y="3429000"/>
            <a:ext cx="1995560" cy="5598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C5FC223-B047-4B11-AAB9-C933755FDB5F}"/>
              </a:ext>
            </a:extLst>
          </p:cNvPr>
          <p:cNvSpPr txBox="1"/>
          <p:nvPr/>
        </p:nvSpPr>
        <p:spPr>
          <a:xfrm>
            <a:off x="1391013" y="2150372"/>
            <a:ext cx="110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Raptor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客户端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C83A7D8-CA29-45A2-9B03-FDB5A2DCA9E6}"/>
              </a:ext>
            </a:extLst>
          </p:cNvPr>
          <p:cNvSpPr txBox="1"/>
          <p:nvPr/>
        </p:nvSpPr>
        <p:spPr>
          <a:xfrm>
            <a:off x="4736357" y="2590802"/>
            <a:ext cx="139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Raptor</a:t>
            </a:r>
            <a:r>
              <a:rPr lang="zh-CN" altLang="en-US" dirty="0">
                <a:solidFill>
                  <a:srgbClr val="C00000"/>
                </a:solidFill>
              </a:rPr>
              <a:t>协议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DD9F9E-ECCB-414F-B8F8-3D2F1F8940DE}"/>
              </a:ext>
            </a:extLst>
          </p:cNvPr>
          <p:cNvSpPr txBox="1"/>
          <p:nvPr/>
        </p:nvSpPr>
        <p:spPr>
          <a:xfrm>
            <a:off x="5075855" y="3257137"/>
            <a:ext cx="139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Raptor</a:t>
            </a:r>
            <a:r>
              <a:rPr lang="zh-CN" altLang="en-US" dirty="0">
                <a:solidFill>
                  <a:srgbClr val="C00000"/>
                </a:solidFill>
              </a:rPr>
              <a:t>协议</a:t>
            </a:r>
          </a:p>
        </p:txBody>
      </p:sp>
      <p:sp>
        <p:nvSpPr>
          <p:cNvPr id="38" name="矩形: 圆角 57">
            <a:extLst>
              <a:ext uri="{FF2B5EF4-FFF2-40B4-BE49-F238E27FC236}">
                <a16:creationId xmlns:a16="http://schemas.microsoft.com/office/drawing/2014/main" id="{F64EC2C4-A0D4-44A7-A4F6-18B7D9B5F56B}"/>
              </a:ext>
            </a:extLst>
          </p:cNvPr>
          <p:cNvSpPr/>
          <p:nvPr/>
        </p:nvSpPr>
        <p:spPr>
          <a:xfrm>
            <a:off x="369651" y="2220683"/>
            <a:ext cx="1006252" cy="7005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</a:t>
            </a:r>
          </a:p>
        </p:txBody>
      </p:sp>
      <p:sp>
        <p:nvSpPr>
          <p:cNvPr id="39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369651" y="3123571"/>
            <a:ext cx="1006252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5EE33AF-D837-4B5B-97C5-B3CB9B1DC7F5}"/>
              </a:ext>
            </a:extLst>
          </p:cNvPr>
          <p:cNvSpPr txBox="1"/>
          <p:nvPr/>
        </p:nvSpPr>
        <p:spPr>
          <a:xfrm>
            <a:off x="1345751" y="3786268"/>
            <a:ext cx="110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Raptor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客户端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5DC683B-136F-445E-9FF8-08823DF17A47}"/>
              </a:ext>
            </a:extLst>
          </p:cNvPr>
          <p:cNvCxnSpPr>
            <a:cxnSpLocks/>
          </p:cNvCxnSpPr>
          <p:nvPr/>
        </p:nvCxnSpPr>
        <p:spPr>
          <a:xfrm flipV="1">
            <a:off x="1573750" y="4198866"/>
            <a:ext cx="1847981" cy="47578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4132385-1451-4736-A293-02D9D9CAEA4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282750" y="4242888"/>
            <a:ext cx="3163079" cy="115576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CF263F-CBE5-4896-85BE-F60E1476CB1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8430045" y="5416418"/>
            <a:ext cx="1992250" cy="1921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76DD757-4406-490B-8980-1AF056E0168D}"/>
              </a:ext>
            </a:extLst>
          </p:cNvPr>
          <p:cNvSpPr/>
          <p:nvPr/>
        </p:nvSpPr>
        <p:spPr>
          <a:xfrm>
            <a:off x="6714525" y="1117158"/>
            <a:ext cx="2726494" cy="574084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对话气泡: 椭圆形 72">
            <a:extLst>
              <a:ext uri="{FF2B5EF4-FFF2-40B4-BE49-F238E27FC236}">
                <a16:creationId xmlns:a16="http://schemas.microsoft.com/office/drawing/2014/main" id="{C27A348D-BE39-4770-A845-F19813B118D4}"/>
              </a:ext>
            </a:extLst>
          </p:cNvPr>
          <p:cNvSpPr/>
          <p:nvPr/>
        </p:nvSpPr>
        <p:spPr>
          <a:xfrm>
            <a:off x="8504457" y="224018"/>
            <a:ext cx="1285134" cy="628700"/>
          </a:xfrm>
          <a:prstGeom prst="wedgeEllipseCallout">
            <a:avLst>
              <a:gd name="adj1" fmla="val -41270"/>
              <a:gd name="adj2" fmla="val 98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</a:t>
            </a:r>
            <a:r>
              <a:rPr lang="zh-CN" altLang="en-US" dirty="0" smtClean="0"/>
              <a:t>云或</a:t>
            </a:r>
            <a:r>
              <a:rPr lang="en-US" altLang="zh-CN" dirty="0" err="1" smtClean="0"/>
              <a:t>vm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BE0763D-EE8F-4894-9982-758F2C08A84C}"/>
              </a:ext>
            </a:extLst>
          </p:cNvPr>
          <p:cNvSpPr txBox="1"/>
          <p:nvPr/>
        </p:nvSpPr>
        <p:spPr>
          <a:xfrm>
            <a:off x="7951617" y="1799334"/>
            <a:ext cx="110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Raptor</a:t>
            </a:r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服务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8A45D40-D8BE-4A57-AB3D-0C129AA13AF4}"/>
              </a:ext>
            </a:extLst>
          </p:cNvPr>
          <p:cNvSpPr txBox="1"/>
          <p:nvPr/>
        </p:nvSpPr>
        <p:spPr>
          <a:xfrm>
            <a:off x="8040652" y="4670313"/>
            <a:ext cx="133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Raptor</a:t>
            </a:r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服务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en-US" altLang="zh-CN" dirty="0">
                <a:solidFill>
                  <a:srgbClr val="C00000"/>
                </a:solidFill>
              </a:rPr>
              <a:t>html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AFE1528-9E91-4242-9164-2AF1BDA69000}"/>
              </a:ext>
            </a:extLst>
          </p:cNvPr>
          <p:cNvSpPr txBox="1"/>
          <p:nvPr/>
        </p:nvSpPr>
        <p:spPr>
          <a:xfrm>
            <a:off x="560528" y="5213984"/>
            <a:ext cx="10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pic>
        <p:nvPicPr>
          <p:cNvPr id="50" name="Picture 4" descr="See the source image">
            <a:extLst>
              <a:ext uri="{FF2B5EF4-FFF2-40B4-BE49-F238E27FC236}">
                <a16:creationId xmlns:a16="http://schemas.microsoft.com/office/drawing/2014/main" id="{97F23297-1637-431E-A246-5BA09B7D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8" y="4050747"/>
            <a:ext cx="1231637" cy="12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5DCF997-C23C-483B-9B9B-DD613B4E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603" y="1898780"/>
            <a:ext cx="895642" cy="31845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E97520CE-D31F-476B-8D5C-5F7974781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753" y="3514892"/>
            <a:ext cx="895642" cy="3184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80EE9A1-962B-404D-A9E2-9F33E7290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656" y="2399315"/>
            <a:ext cx="895642" cy="31845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1A7B9AA-C355-4623-9BB4-DC9F07CCE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597" y="2991833"/>
            <a:ext cx="895642" cy="3184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4DF3AF0F-C351-4F19-BF81-BFD59AA6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445" y="1727805"/>
            <a:ext cx="895642" cy="3184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3730860-1389-42E1-B35F-0AC263038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709" y="4805265"/>
            <a:ext cx="895642" cy="318450"/>
          </a:xfrm>
          <a:prstGeom prst="rect">
            <a:avLst/>
          </a:prstGeom>
        </p:spPr>
      </p:pic>
      <p:sp>
        <p:nvSpPr>
          <p:cNvPr id="57" name="AutoShape 6" descr="Kong">
            <a:extLst>
              <a:ext uri="{FF2B5EF4-FFF2-40B4-BE49-F238E27FC236}">
                <a16:creationId xmlns:a16="http://schemas.microsoft.com/office/drawing/2014/main" id="{1BADF769-59AF-4FC0-ADC5-1B6F36B36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AFD33E6-7EB1-4BAF-AA63-31C8D6B4C5C2}"/>
              </a:ext>
            </a:extLst>
          </p:cNvPr>
          <p:cNvSpPr txBox="1"/>
          <p:nvPr/>
        </p:nvSpPr>
        <p:spPr>
          <a:xfrm>
            <a:off x="5292460" y="4501367"/>
            <a:ext cx="139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Raptor</a:t>
            </a:r>
            <a:r>
              <a:rPr lang="zh-CN" altLang="en-US" dirty="0">
                <a:solidFill>
                  <a:srgbClr val="C00000"/>
                </a:solidFill>
              </a:rPr>
              <a:t>协议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C7D98D5A-D55B-42EF-994D-C8593CE66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2" y="4236063"/>
            <a:ext cx="895642" cy="318450"/>
          </a:xfrm>
          <a:prstGeom prst="rect">
            <a:avLst/>
          </a:prstGeom>
        </p:spPr>
      </p:pic>
      <p:sp>
        <p:nvSpPr>
          <p:cNvPr id="60" name="AutoShape 6" descr="Kong">
            <a:extLst>
              <a:ext uri="{FF2B5EF4-FFF2-40B4-BE49-F238E27FC236}">
                <a16:creationId xmlns:a16="http://schemas.microsoft.com/office/drawing/2014/main" id="{40680B57-6C52-4B01-8C33-E89D12186F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0205" y="4520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" name="Picture 10" descr="See the source image">
            <a:extLst>
              <a:ext uri="{FF2B5EF4-FFF2-40B4-BE49-F238E27FC236}">
                <a16:creationId xmlns:a16="http://schemas.microsoft.com/office/drawing/2014/main" id="{0BCA4E95-55FD-4B8D-B11B-F46BED21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02" y="4450593"/>
            <a:ext cx="1523415" cy="50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See the source image">
            <a:extLst>
              <a:ext uri="{FF2B5EF4-FFF2-40B4-BE49-F238E27FC236}">
                <a16:creationId xmlns:a16="http://schemas.microsoft.com/office/drawing/2014/main" id="{1DE098CE-1184-4494-AB37-A4067409F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078" y="990592"/>
            <a:ext cx="1509208" cy="5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See the source image">
            <a:extLst>
              <a:ext uri="{FF2B5EF4-FFF2-40B4-BE49-F238E27FC236}">
                <a16:creationId xmlns:a16="http://schemas.microsoft.com/office/drawing/2014/main" id="{7F33CD60-F6DF-4F86-80BF-B7CD6A4D3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464" y="77639"/>
            <a:ext cx="710119" cy="7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1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44291" y="738909"/>
            <a:ext cx="2503344" cy="1985698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6882" y="2447636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00713" y="4852684"/>
            <a:ext cx="1574837" cy="1311563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整体架构</a:t>
            </a:r>
          </a:p>
        </p:txBody>
      </p:sp>
      <p:pic>
        <p:nvPicPr>
          <p:cNvPr id="6" name="Picture 4" descr="mysql db icon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77" y="5326887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098473" y="3028953"/>
            <a:ext cx="1339272" cy="628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8485" y="3185971"/>
            <a:ext cx="1339272" cy="628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18497" y="3356843"/>
            <a:ext cx="1339272" cy="628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Broker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9164" y="4982224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Storage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1" name="Picture 4" descr="mysql db icon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87" y="2101756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dmin icon 的图像结果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22" y="876365"/>
            <a:ext cx="918452" cy="89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693645" y="2971619"/>
            <a:ext cx="1625600" cy="119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36809" y="3599692"/>
            <a:ext cx="1339272" cy="3140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Producer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18517" y="3128637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7734228" y="2447636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68336" y="2971619"/>
            <a:ext cx="1625600" cy="119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11500" y="3599692"/>
            <a:ext cx="1339272" cy="3140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Consumer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93208" y="3128637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cxnSp>
        <p:nvCxnSpPr>
          <p:cNvPr id="20" name="直接箭头连接符 19"/>
          <p:cNvCxnSpPr>
            <a:stCxn id="3" idx="3"/>
          </p:cNvCxnSpPr>
          <p:nvPr/>
        </p:nvCxnSpPr>
        <p:spPr>
          <a:xfrm>
            <a:off x="3709628" y="3510943"/>
            <a:ext cx="110886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>
            <a:off x="6437745" y="3510943"/>
            <a:ext cx="129648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990812" y="1012319"/>
            <a:ext cx="1339272" cy="628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Admin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79977" y="1147602"/>
            <a:ext cx="1339272" cy="628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Admin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4" name="直接箭头连接符 23"/>
          <p:cNvCxnSpPr>
            <a:cxnSpLocks/>
            <a:stCxn id="9" idx="2"/>
            <a:endCxn id="4" idx="0"/>
          </p:cNvCxnSpPr>
          <p:nvPr/>
        </p:nvCxnSpPr>
        <p:spPr>
          <a:xfrm flipH="1">
            <a:off x="5488132" y="3984916"/>
            <a:ext cx="1" cy="867768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60448" y="2190115"/>
            <a:ext cx="138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Metadata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stCxn id="23" idx="2"/>
            <a:endCxn id="11" idx="0"/>
          </p:cNvCxnSpPr>
          <p:nvPr/>
        </p:nvCxnSpPr>
        <p:spPr>
          <a:xfrm flipH="1">
            <a:off x="5546943" y="1775675"/>
            <a:ext cx="2670" cy="32608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</p:cNvCxnSpPr>
          <p:nvPr/>
        </p:nvCxnSpPr>
        <p:spPr>
          <a:xfrm>
            <a:off x="5546943" y="2623467"/>
            <a:ext cx="6461" cy="4066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1"/>
            <a:endCxn id="22" idx="3"/>
          </p:cNvCxnSpPr>
          <p:nvPr/>
        </p:nvCxnSpPr>
        <p:spPr>
          <a:xfrm flipH="1">
            <a:off x="6330084" y="1326355"/>
            <a:ext cx="1321938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66982" y="2458757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Producers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523935" y="2472917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Consumers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5032231" y="5815841"/>
            <a:ext cx="94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MySQL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744118" y="3158323"/>
            <a:ext cx="90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Raptor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667969" y="3146611"/>
            <a:ext cx="8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Raptor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71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1838" y="1982037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7446" y="1982036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63054" y="1982035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68662" y="1982034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1838" y="2694207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57446" y="2694206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63054" y="2694205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68662" y="2694204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51838" y="3375721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57446" y="3375720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63054" y="3375719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68662" y="3375718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51838" y="4580267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57446" y="4580266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63054" y="4580265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68662" y="4580264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60997" y="5290696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66605" y="5290695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72213" y="5290694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77821" y="5290693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42846" y="2650214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TOPIC-A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3461056" y="4508339"/>
            <a:ext cx="254977" cy="1213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42846" y="480004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TOPIC-B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15" y="1619274"/>
            <a:ext cx="371475" cy="904875"/>
          </a:xfrm>
          <a:prstGeom prst="rect">
            <a:avLst/>
          </a:prstGeom>
        </p:spPr>
      </p:pic>
      <p:cxnSp>
        <p:nvCxnSpPr>
          <p:cNvPr id="26" name="直接箭头连接符 25"/>
          <p:cNvCxnSpPr>
            <a:cxnSpLocks/>
            <a:stCxn id="25" idx="3"/>
            <a:endCxn id="2" idx="1"/>
          </p:cNvCxnSpPr>
          <p:nvPr/>
        </p:nvCxnSpPr>
        <p:spPr>
          <a:xfrm>
            <a:off x="1414890" y="2071712"/>
            <a:ext cx="2536948" cy="5100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25" idx="3"/>
            <a:endCxn id="6" idx="1"/>
          </p:cNvCxnSpPr>
          <p:nvPr/>
        </p:nvCxnSpPr>
        <p:spPr>
          <a:xfrm>
            <a:off x="1414890" y="2071712"/>
            <a:ext cx="2536948" cy="76317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25" idx="3"/>
            <a:endCxn id="10" idx="1"/>
          </p:cNvCxnSpPr>
          <p:nvPr/>
        </p:nvCxnSpPr>
        <p:spPr>
          <a:xfrm>
            <a:off x="1414890" y="2071712"/>
            <a:ext cx="2536948" cy="1444686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81099" y="2553489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4" y="4127826"/>
            <a:ext cx="371475" cy="90487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75238" y="506204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cxnSpLocks/>
            <a:stCxn id="30" idx="3"/>
            <a:endCxn id="14" idx="1"/>
          </p:cNvCxnSpPr>
          <p:nvPr/>
        </p:nvCxnSpPr>
        <p:spPr>
          <a:xfrm>
            <a:off x="1409029" y="4580264"/>
            <a:ext cx="2542809" cy="1406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  <a:stCxn id="30" idx="3"/>
            <a:endCxn id="18" idx="1"/>
          </p:cNvCxnSpPr>
          <p:nvPr/>
        </p:nvCxnSpPr>
        <p:spPr>
          <a:xfrm>
            <a:off x="1409029" y="4580264"/>
            <a:ext cx="2551968" cy="851109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45" y="1166836"/>
            <a:ext cx="371475" cy="9048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776874" y="2154817"/>
            <a:ext cx="130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cxnSpLocks/>
            <a:stCxn id="34" idx="1"/>
            <a:endCxn id="5" idx="3"/>
          </p:cNvCxnSpPr>
          <p:nvPr/>
        </p:nvCxnSpPr>
        <p:spPr>
          <a:xfrm flipH="1">
            <a:off x="7574270" y="1619274"/>
            <a:ext cx="2579575" cy="50343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  <a:stCxn id="34" idx="1"/>
            <a:endCxn id="9" idx="3"/>
          </p:cNvCxnSpPr>
          <p:nvPr/>
        </p:nvCxnSpPr>
        <p:spPr>
          <a:xfrm flipH="1">
            <a:off x="7574270" y="1619274"/>
            <a:ext cx="2579575" cy="121560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776874" y="3879233"/>
            <a:ext cx="130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45" y="2942814"/>
            <a:ext cx="371475" cy="904875"/>
          </a:xfrm>
          <a:prstGeom prst="rect">
            <a:avLst/>
          </a:prstGeom>
        </p:spPr>
      </p:pic>
      <p:cxnSp>
        <p:nvCxnSpPr>
          <p:cNvPr id="40" name="直接箭头连接符 39"/>
          <p:cNvCxnSpPr>
            <a:cxnSpLocks/>
            <a:stCxn id="39" idx="1"/>
            <a:endCxn id="13" idx="3"/>
          </p:cNvCxnSpPr>
          <p:nvPr/>
        </p:nvCxnSpPr>
        <p:spPr>
          <a:xfrm flipH="1">
            <a:off x="7574270" y="3395252"/>
            <a:ext cx="2579575" cy="1211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45" y="4526498"/>
            <a:ext cx="371475" cy="90487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9776874" y="5524640"/>
            <a:ext cx="130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cxnSpLocks/>
            <a:stCxn id="41" idx="1"/>
            <a:endCxn id="17" idx="3"/>
          </p:cNvCxnSpPr>
          <p:nvPr/>
        </p:nvCxnSpPr>
        <p:spPr>
          <a:xfrm flipH="1" flipV="1">
            <a:off x="7574270" y="4720941"/>
            <a:ext cx="2579575" cy="2579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  <a:stCxn id="41" idx="1"/>
            <a:endCxn id="21" idx="3"/>
          </p:cNvCxnSpPr>
          <p:nvPr/>
        </p:nvCxnSpPr>
        <p:spPr>
          <a:xfrm flipH="1">
            <a:off x="7583429" y="4978936"/>
            <a:ext cx="2570416" cy="45243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左大括号 44"/>
          <p:cNvSpPr/>
          <p:nvPr/>
        </p:nvSpPr>
        <p:spPr>
          <a:xfrm>
            <a:off x="3457454" y="1801789"/>
            <a:ext cx="279221" cy="204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形标注 45"/>
          <p:cNvSpPr/>
          <p:nvPr/>
        </p:nvSpPr>
        <p:spPr>
          <a:xfrm>
            <a:off x="6506119" y="1430888"/>
            <a:ext cx="1136073" cy="295660"/>
          </a:xfrm>
          <a:prstGeom prst="wedgeEllipseCallout">
            <a:avLst>
              <a:gd name="adj1" fmla="val -57565"/>
              <a:gd name="adj2" fmla="val 1765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Msg</a:t>
            </a:r>
            <a:endParaRPr lang="zh-CN" altLang="en-US" dirty="0"/>
          </a:p>
        </p:txBody>
      </p:sp>
      <p:sp>
        <p:nvSpPr>
          <p:cNvPr id="47" name="椭圆形标注 46"/>
          <p:cNvSpPr/>
          <p:nvPr/>
        </p:nvSpPr>
        <p:spPr>
          <a:xfrm>
            <a:off x="3605475" y="1152692"/>
            <a:ext cx="1681018" cy="295660"/>
          </a:xfrm>
          <a:prstGeom prst="wedgeEllipseCallout">
            <a:avLst>
              <a:gd name="adj1" fmla="val 38370"/>
              <a:gd name="adj2" fmla="val 22338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Partition</a:t>
            </a:r>
            <a:endParaRPr lang="zh-CN" altLang="en-US" dirty="0"/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关键原理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6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1223</Words>
  <Application>Microsoft Office PowerPoint</Application>
  <PresentationFormat>宽屏</PresentationFormat>
  <Paragraphs>263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尹作龙</dc:creator>
  <cp:lastModifiedBy>李乘胜</cp:lastModifiedBy>
  <cp:revision>241</cp:revision>
  <dcterms:created xsi:type="dcterms:W3CDTF">2018-03-28T09:23:13Z</dcterms:created>
  <dcterms:modified xsi:type="dcterms:W3CDTF">2018-06-20T11:03:49Z</dcterms:modified>
</cp:coreProperties>
</file>