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317" r:id="rId3"/>
    <p:sldId id="330" r:id="rId4"/>
    <p:sldId id="301" r:id="rId5"/>
    <p:sldId id="318" r:id="rId6"/>
    <p:sldId id="422" r:id="rId7"/>
    <p:sldId id="424" r:id="rId8"/>
    <p:sldId id="432" r:id="rId9"/>
    <p:sldId id="437" r:id="rId10"/>
    <p:sldId id="438" r:id="rId11"/>
    <p:sldId id="440" r:id="rId12"/>
    <p:sldId id="443" r:id="rId13"/>
    <p:sldId id="444" r:id="rId14"/>
    <p:sldId id="435" r:id="rId15"/>
    <p:sldId id="441" r:id="rId16"/>
    <p:sldId id="442" r:id="rId17"/>
    <p:sldId id="413" r:id="rId18"/>
    <p:sldId id="41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李乘胜" initials="李乘胜" lastIdx="3" clrIdx="1">
    <p:extLst>
      <p:ext uri="{19B8F6BF-5375-455C-9EA6-DF929625EA0E}">
        <p15:presenceInfo xmlns:p15="http://schemas.microsoft.com/office/powerpoint/2012/main" userId="S-1-5-21-3445162623-3638367897-1248422002-272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649BD5"/>
    <a:srgbClr val="D0CECE"/>
    <a:srgbClr val="F2A068"/>
    <a:srgbClr val="3BC3F3"/>
    <a:srgbClr val="9EE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3C20A-6211-4411-98F8-456F2B8EC8C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EE801-2695-436B-A48E-0CD923EB0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5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1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56BF-AD58-4E4A-917C-EF1466F69BF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CC45-CB07-4604-839F-469B6AB7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3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56BF-AD58-4E4A-917C-EF1466F69BF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CC45-CB07-4604-839F-469B6AB7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6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56BF-AD58-4E4A-917C-EF1466F69BF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CC45-CB07-4604-839F-469B6AB7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0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513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7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446-7635-4459-A89F-2B459225A84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15B-E276-4D3A-B1B4-F33472066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8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3"/>
          <p:cNvSpPr>
            <a:spLocks noChangeArrowheads="1"/>
          </p:cNvSpPr>
          <p:nvPr userDrawn="1"/>
        </p:nvSpPr>
        <p:spPr bwMode="auto">
          <a:xfrm>
            <a:off x="357188" y="2857500"/>
            <a:ext cx="2643187" cy="26431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>
                <a:sym typeface="Calibri" panose="020F050202020403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同心圆 4"/>
          <p:cNvSpPr>
            <a:spLocks noChangeArrowheads="1"/>
          </p:cNvSpPr>
          <p:nvPr userDrawn="1"/>
        </p:nvSpPr>
        <p:spPr bwMode="auto">
          <a:xfrm>
            <a:off x="-957263" y="428625"/>
            <a:ext cx="1922463" cy="192881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同心圆 5"/>
          <p:cNvSpPr>
            <a:spLocks noChangeArrowheads="1"/>
          </p:cNvSpPr>
          <p:nvPr userDrawn="1"/>
        </p:nvSpPr>
        <p:spPr bwMode="auto">
          <a:xfrm>
            <a:off x="136525" y="3929063"/>
            <a:ext cx="1444625" cy="1444625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2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同心圆 6"/>
          <p:cNvSpPr>
            <a:spLocks noChangeArrowheads="1"/>
          </p:cNvSpPr>
          <p:nvPr userDrawn="1"/>
        </p:nvSpPr>
        <p:spPr bwMode="auto">
          <a:xfrm>
            <a:off x="1000125" y="1571625"/>
            <a:ext cx="1160463" cy="116046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3513 w 21600"/>
              <a:gd name="T11" fmla="*/ 10800 h 21600"/>
              <a:gd name="T12" fmla="*/ 10800 w 21600"/>
              <a:gd name="T13" fmla="*/ 18087 h 21600"/>
              <a:gd name="T14" fmla="*/ 18087 w 21600"/>
              <a:gd name="T15" fmla="*/ 10800 h 21600"/>
              <a:gd name="T16" fmla="*/ 10800 w 21600"/>
              <a:gd name="T17" fmla="*/ 3513 h 21600"/>
              <a:gd name="T18" fmla="*/ 3513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同心圆 7"/>
          <p:cNvSpPr>
            <a:spLocks noChangeArrowheads="1"/>
          </p:cNvSpPr>
          <p:nvPr userDrawn="1"/>
        </p:nvSpPr>
        <p:spPr bwMode="auto">
          <a:xfrm>
            <a:off x="9326040" y="219002"/>
            <a:ext cx="1160462" cy="1160462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4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同心圆 9"/>
          <p:cNvSpPr>
            <a:spLocks noChangeArrowheads="1"/>
          </p:cNvSpPr>
          <p:nvPr userDrawn="1"/>
        </p:nvSpPr>
        <p:spPr bwMode="auto">
          <a:xfrm>
            <a:off x="10200752" y="236464"/>
            <a:ext cx="928688" cy="92868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C0C05825-9699-4360-A418-98A40472093A}" type="datetime1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2018/9/20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413511" y="5277739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046377" y="3175929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9370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同心圆 3"/>
          <p:cNvSpPr>
            <a:spLocks noChangeArrowheads="1"/>
          </p:cNvSpPr>
          <p:nvPr userDrawn="1"/>
        </p:nvSpPr>
        <p:spPr bwMode="auto">
          <a:xfrm>
            <a:off x="357188" y="2857500"/>
            <a:ext cx="2643187" cy="26431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>
                <a:sym typeface="Calibri" panose="020F050202020403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" name="同心圆 4"/>
          <p:cNvSpPr>
            <a:spLocks noChangeArrowheads="1"/>
          </p:cNvSpPr>
          <p:nvPr userDrawn="1"/>
        </p:nvSpPr>
        <p:spPr bwMode="auto">
          <a:xfrm>
            <a:off x="-957263" y="428625"/>
            <a:ext cx="1922463" cy="192881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" name="同心圆 5"/>
          <p:cNvSpPr>
            <a:spLocks noChangeArrowheads="1"/>
          </p:cNvSpPr>
          <p:nvPr userDrawn="1"/>
        </p:nvSpPr>
        <p:spPr bwMode="auto">
          <a:xfrm>
            <a:off x="136525" y="3929063"/>
            <a:ext cx="1444625" cy="1444625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2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" name="同心圆 6"/>
          <p:cNvSpPr>
            <a:spLocks noChangeArrowheads="1"/>
          </p:cNvSpPr>
          <p:nvPr userDrawn="1"/>
        </p:nvSpPr>
        <p:spPr bwMode="auto">
          <a:xfrm>
            <a:off x="1000125" y="1571625"/>
            <a:ext cx="1160463" cy="116046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3513 w 21600"/>
              <a:gd name="T11" fmla="*/ 10800 h 21600"/>
              <a:gd name="T12" fmla="*/ 10800 w 21600"/>
              <a:gd name="T13" fmla="*/ 18087 h 21600"/>
              <a:gd name="T14" fmla="*/ 18087 w 21600"/>
              <a:gd name="T15" fmla="*/ 10800 h 21600"/>
              <a:gd name="T16" fmla="*/ 10800 w 21600"/>
              <a:gd name="T17" fmla="*/ 3513 h 21600"/>
              <a:gd name="T18" fmla="*/ 3513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" name="同心圆 7"/>
          <p:cNvSpPr>
            <a:spLocks noChangeArrowheads="1"/>
          </p:cNvSpPr>
          <p:nvPr userDrawn="1"/>
        </p:nvSpPr>
        <p:spPr bwMode="auto">
          <a:xfrm>
            <a:off x="8126413" y="839788"/>
            <a:ext cx="1160462" cy="1160462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4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" name="同心圆 8"/>
          <p:cNvSpPr>
            <a:spLocks noChangeArrowheads="1"/>
          </p:cNvSpPr>
          <p:nvPr userDrawn="1"/>
        </p:nvSpPr>
        <p:spPr bwMode="auto">
          <a:xfrm>
            <a:off x="7215188" y="-42863"/>
            <a:ext cx="1143000" cy="1136651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297 w 21600"/>
              <a:gd name="T11" fmla="*/ 10800 h 21600"/>
              <a:gd name="T12" fmla="*/ 10800 w 21600"/>
              <a:gd name="T13" fmla="*/ 20303 h 21600"/>
              <a:gd name="T14" fmla="*/ 20303 w 21600"/>
              <a:gd name="T15" fmla="*/ 10800 h 21600"/>
              <a:gd name="T16" fmla="*/ 10800 w 21600"/>
              <a:gd name="T17" fmla="*/ 1297 h 21600"/>
              <a:gd name="T18" fmla="*/ 1297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297" y="10800"/>
                </a:moveTo>
                <a:cubicBezTo>
                  <a:pt x="1297" y="16048"/>
                  <a:pt x="5552" y="20303"/>
                  <a:pt x="10800" y="20303"/>
                </a:cubicBezTo>
                <a:cubicBezTo>
                  <a:pt x="16048" y="20303"/>
                  <a:pt x="20303" y="16048"/>
                  <a:pt x="20303" y="10800"/>
                </a:cubicBezTo>
                <a:cubicBezTo>
                  <a:pt x="20303" y="5552"/>
                  <a:pt x="16048" y="1297"/>
                  <a:pt x="10800" y="1297"/>
                </a:cubicBezTo>
                <a:cubicBezTo>
                  <a:pt x="5552" y="1297"/>
                  <a:pt x="1297" y="5552"/>
                  <a:pt x="1297" y="1080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" name="同心圆 9"/>
          <p:cNvSpPr>
            <a:spLocks noChangeArrowheads="1"/>
          </p:cNvSpPr>
          <p:nvPr userDrawn="1"/>
        </p:nvSpPr>
        <p:spPr bwMode="auto">
          <a:xfrm>
            <a:off x="9001125" y="857250"/>
            <a:ext cx="928688" cy="92868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413511" y="5277739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046377" y="3175929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9" name="椭圆 28"/>
          <p:cNvSpPr/>
          <p:nvPr userDrawn="1"/>
        </p:nvSpPr>
        <p:spPr>
          <a:xfrm>
            <a:off x="2246047" y="3762757"/>
            <a:ext cx="366369" cy="36636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椭圆 29"/>
          <p:cNvSpPr/>
          <p:nvPr userDrawn="1"/>
        </p:nvSpPr>
        <p:spPr>
          <a:xfrm>
            <a:off x="2538038" y="6016849"/>
            <a:ext cx="183185" cy="18318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1" name="椭圆 30"/>
          <p:cNvSpPr/>
          <p:nvPr userDrawn="1"/>
        </p:nvSpPr>
        <p:spPr>
          <a:xfrm>
            <a:off x="2521782" y="1316766"/>
            <a:ext cx="366369" cy="36636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2490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56BF-AD58-4E4A-917C-EF1466F69BF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CC45-CB07-4604-839F-469B6AB7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7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56BF-AD58-4E4A-917C-EF1466F69BF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CC45-CB07-4604-839F-469B6AB7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1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56BF-AD58-4E4A-917C-EF1466F69BF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CC45-CB07-4604-839F-469B6AB7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2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3"/>
          <p:cNvSpPr>
            <a:spLocks noChangeArrowheads="1"/>
          </p:cNvSpPr>
          <p:nvPr userDrawn="1"/>
        </p:nvSpPr>
        <p:spPr bwMode="auto">
          <a:xfrm>
            <a:off x="357188" y="2857500"/>
            <a:ext cx="2643187" cy="26431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>
                <a:sym typeface="Calibri" panose="020F050202020403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同心圆 4"/>
          <p:cNvSpPr>
            <a:spLocks noChangeArrowheads="1"/>
          </p:cNvSpPr>
          <p:nvPr userDrawn="1"/>
        </p:nvSpPr>
        <p:spPr bwMode="auto">
          <a:xfrm>
            <a:off x="-957263" y="428625"/>
            <a:ext cx="1922463" cy="192881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同心圆 5"/>
          <p:cNvSpPr>
            <a:spLocks noChangeArrowheads="1"/>
          </p:cNvSpPr>
          <p:nvPr userDrawn="1"/>
        </p:nvSpPr>
        <p:spPr bwMode="auto">
          <a:xfrm>
            <a:off x="136525" y="3929063"/>
            <a:ext cx="1444625" cy="1444625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2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同心圆 6"/>
          <p:cNvSpPr>
            <a:spLocks noChangeArrowheads="1"/>
          </p:cNvSpPr>
          <p:nvPr userDrawn="1"/>
        </p:nvSpPr>
        <p:spPr bwMode="auto">
          <a:xfrm>
            <a:off x="1000125" y="1571625"/>
            <a:ext cx="1160463" cy="116046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3513 w 21600"/>
              <a:gd name="T11" fmla="*/ 10800 h 21600"/>
              <a:gd name="T12" fmla="*/ 10800 w 21600"/>
              <a:gd name="T13" fmla="*/ 18087 h 21600"/>
              <a:gd name="T14" fmla="*/ 18087 w 21600"/>
              <a:gd name="T15" fmla="*/ 10800 h 21600"/>
              <a:gd name="T16" fmla="*/ 10800 w 21600"/>
              <a:gd name="T17" fmla="*/ 3513 h 21600"/>
              <a:gd name="T18" fmla="*/ 3513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同心圆 7"/>
          <p:cNvSpPr>
            <a:spLocks noChangeArrowheads="1"/>
          </p:cNvSpPr>
          <p:nvPr userDrawn="1"/>
        </p:nvSpPr>
        <p:spPr bwMode="auto">
          <a:xfrm>
            <a:off x="9326040" y="219002"/>
            <a:ext cx="1160462" cy="1160462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4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同心圆 9"/>
          <p:cNvSpPr>
            <a:spLocks noChangeArrowheads="1"/>
          </p:cNvSpPr>
          <p:nvPr userDrawn="1"/>
        </p:nvSpPr>
        <p:spPr bwMode="auto">
          <a:xfrm>
            <a:off x="10200752" y="236464"/>
            <a:ext cx="928688" cy="92868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40 w 21600"/>
              <a:gd name="T11" fmla="*/ 10800 h 21600"/>
              <a:gd name="T12" fmla="*/ 10800 w 21600"/>
              <a:gd name="T13" fmla="*/ 19660 h 21600"/>
              <a:gd name="T14" fmla="*/ 19660 w 21600"/>
              <a:gd name="T15" fmla="*/ 10800 h 21600"/>
              <a:gd name="T16" fmla="*/ 10800 w 21600"/>
              <a:gd name="T17" fmla="*/ 1940 h 21600"/>
              <a:gd name="T18" fmla="*/ 1940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0C05825-9699-4360-A418-98A40472093A}" type="datetime1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2018/9/20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413511" y="5277739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046377" y="3175929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70371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56BF-AD58-4E4A-917C-EF1466F69BF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CC45-CB07-4604-839F-469B6AB7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6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56BF-AD58-4E4A-917C-EF1466F69BF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CC45-CB07-4604-839F-469B6AB7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67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56BF-AD58-4E4A-917C-EF1466F69BF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CC45-CB07-4604-839F-469B6AB7A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56BF-AD58-4E4A-917C-EF1466F69BF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CC45-CB07-4604-839F-469B6AB7AB0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" y="55098"/>
            <a:ext cx="2762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组合 672"/>
          <p:cNvGrpSpPr/>
          <p:nvPr/>
        </p:nvGrpSpPr>
        <p:grpSpPr>
          <a:xfrm>
            <a:off x="2381543" y="2427549"/>
            <a:ext cx="1302476" cy="13024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4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75" name="椭圆 6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676" name="椭圆 675"/>
          <p:cNvSpPr/>
          <p:nvPr/>
        </p:nvSpPr>
        <p:spPr>
          <a:xfrm>
            <a:off x="1828623" y="3667781"/>
            <a:ext cx="969388" cy="9693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77" name="椭圆 676"/>
          <p:cNvSpPr/>
          <p:nvPr/>
        </p:nvSpPr>
        <p:spPr>
          <a:xfrm>
            <a:off x="4283854" y="3706474"/>
            <a:ext cx="366369" cy="36636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678" name="组合 677"/>
          <p:cNvGrpSpPr/>
          <p:nvPr/>
        </p:nvGrpSpPr>
        <p:grpSpPr>
          <a:xfrm>
            <a:off x="3921986" y="3057150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80" name="椭圆 6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1413511" y="5277739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2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83" name="椭圆 6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684" name="组合 683"/>
          <p:cNvGrpSpPr/>
          <p:nvPr/>
        </p:nvGrpSpPr>
        <p:grpSpPr>
          <a:xfrm>
            <a:off x="1046377" y="3175929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5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86" name="椭圆 68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687" name="椭圆 686"/>
          <p:cNvSpPr/>
          <p:nvPr/>
        </p:nvSpPr>
        <p:spPr>
          <a:xfrm>
            <a:off x="4903750" y="2899157"/>
            <a:ext cx="366369" cy="36636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88" name="椭圆 687"/>
          <p:cNvSpPr/>
          <p:nvPr/>
        </p:nvSpPr>
        <p:spPr>
          <a:xfrm>
            <a:off x="5195741" y="5153249"/>
            <a:ext cx="183185" cy="18318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689" name="组合 688"/>
          <p:cNvGrpSpPr/>
          <p:nvPr/>
        </p:nvGrpSpPr>
        <p:grpSpPr>
          <a:xfrm>
            <a:off x="3009865" y="3936032"/>
            <a:ext cx="850995" cy="85099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0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91" name="椭圆 69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692" name="椭圆 691"/>
          <p:cNvSpPr/>
          <p:nvPr/>
        </p:nvSpPr>
        <p:spPr>
          <a:xfrm>
            <a:off x="2521782" y="1316766"/>
            <a:ext cx="366369" cy="36636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695" name="组合 694"/>
          <p:cNvGrpSpPr/>
          <p:nvPr/>
        </p:nvGrpSpPr>
        <p:grpSpPr>
          <a:xfrm>
            <a:off x="1955965" y="1701708"/>
            <a:ext cx="2611651" cy="26116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97" name="椭圆 696"/>
            <p:cNvSpPr/>
            <p:nvPr/>
          </p:nvSpPr>
          <p:spPr>
            <a:xfrm>
              <a:off x="386356" y="770951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728" name="组合 727"/>
          <p:cNvGrpSpPr/>
          <p:nvPr/>
        </p:nvGrpSpPr>
        <p:grpSpPr>
          <a:xfrm flipH="1">
            <a:off x="5510272" y="3384101"/>
            <a:ext cx="5733461" cy="777849"/>
            <a:chOff x="3929063" y="2641879"/>
            <a:chExt cx="5214937" cy="0"/>
          </a:xfrm>
        </p:grpSpPr>
        <p:cxnSp>
          <p:nvCxnSpPr>
            <p:cNvPr id="729" name="直接连接符 728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2" name="矩形 17"/>
          <p:cNvSpPr>
            <a:spLocks noChangeArrowheads="1"/>
          </p:cNvSpPr>
          <p:nvPr/>
        </p:nvSpPr>
        <p:spPr bwMode="auto">
          <a:xfrm>
            <a:off x="5426124" y="2508307"/>
            <a:ext cx="61550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拍拍</a:t>
            </a:r>
            <a:r>
              <a:rPr lang="zh-CN" altLang="en-US" sz="4000" dirty="0" smtClean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贷消息</a:t>
            </a:r>
            <a:r>
              <a:rPr lang="en-US" altLang="zh-CN" sz="4000" dirty="0" smtClean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3.0</a:t>
            </a:r>
            <a:r>
              <a:rPr lang="zh-CN" altLang="en-US" sz="4000" dirty="0" smtClean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介绍与升级</a:t>
            </a:r>
            <a:endParaRPr lang="zh-CN" altLang="en-US" sz="4000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4" name="TextBox 35"/>
          <p:cNvSpPr txBox="1"/>
          <p:nvPr/>
        </p:nvSpPr>
        <p:spPr>
          <a:xfrm>
            <a:off x="7682522" y="5232108"/>
            <a:ext cx="13853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33" dirty="0">
                <a:solidFill>
                  <a:srgbClr val="5F5F5F"/>
                </a:solidFill>
                <a:cs typeface="+mn-ea"/>
                <a:sym typeface="+mn-lt"/>
              </a:rPr>
              <a:t>汇报人：李乘胜</a:t>
            </a:r>
          </a:p>
        </p:txBody>
      </p:sp>
      <p:sp>
        <p:nvSpPr>
          <p:cNvPr id="735" name="TextBox 36"/>
          <p:cNvSpPr txBox="1"/>
          <p:nvPr/>
        </p:nvSpPr>
        <p:spPr>
          <a:xfrm>
            <a:off x="9369246" y="5234814"/>
            <a:ext cx="145745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33" dirty="0">
                <a:solidFill>
                  <a:srgbClr val="5F5F5F"/>
                </a:solidFill>
                <a:cs typeface="+mn-ea"/>
                <a:sym typeface="+mn-lt"/>
              </a:rPr>
              <a:t>日期：</a:t>
            </a:r>
            <a:r>
              <a:rPr lang="en-US" altLang="zh-CN" sz="1333" dirty="0" smtClean="0">
                <a:solidFill>
                  <a:srgbClr val="5F5F5F"/>
                </a:solidFill>
                <a:cs typeface="+mn-ea"/>
                <a:sym typeface="+mn-lt"/>
              </a:rPr>
              <a:t>2018.6.20</a:t>
            </a:r>
            <a:endParaRPr lang="zh-CN" altLang="en-US" sz="1333" dirty="0">
              <a:solidFill>
                <a:srgbClr val="5F5F5F"/>
              </a:solidFill>
              <a:cs typeface="+mn-ea"/>
              <a:sym typeface="+mn-lt"/>
            </a:endParaRPr>
          </a:p>
        </p:txBody>
      </p:sp>
      <p:pic>
        <p:nvPicPr>
          <p:cNvPr id="1026" name="Picture 2" descr="https://ac.ppdaicdn.com/img/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7"/>
          <a:stretch/>
        </p:blipFill>
        <p:spPr bwMode="auto">
          <a:xfrm>
            <a:off x="2497438" y="2724908"/>
            <a:ext cx="1584615" cy="67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9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1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" grpId="0" animBg="1"/>
      <p:bldP spid="677" grpId="0" animBg="1"/>
      <p:bldP spid="687" grpId="0" animBg="1"/>
      <p:bldP spid="688" grpId="0" animBg="1"/>
      <p:bldP spid="692" grpId="0" animBg="1"/>
      <p:bldP spid="732" grpId="0"/>
      <p:bldP spid="734" grpId="0"/>
      <p:bldP spid="7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101" y="25600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消费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5645" y="139689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 smtClean="0">
                <a:cs typeface="+mn-ea"/>
                <a:sym typeface="+mn-lt"/>
              </a:rPr>
              <a:t>，代码订阅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2377" y="1915340"/>
            <a:ext cx="9911698" cy="357020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ConsumerGroupVo</a:t>
            </a:r>
            <a:r>
              <a:rPr lang="en-US" altLang="zh-CN" dirty="0"/>
              <a:t> </a:t>
            </a:r>
            <a:r>
              <a:rPr lang="en-US" altLang="zh-CN" dirty="0" err="1"/>
              <a:t>consumerGroup</a:t>
            </a:r>
            <a:r>
              <a:rPr lang="en-US" altLang="zh-CN" dirty="0"/>
              <a:t> = new </a:t>
            </a:r>
            <a:r>
              <a:rPr lang="en-US" altLang="zh-CN" dirty="0" err="1"/>
              <a:t>ConsumerGroupVo</a:t>
            </a:r>
            <a:r>
              <a:rPr lang="en-US" altLang="zh-CN" dirty="0"/>
              <a:t>("</a:t>
            </a:r>
            <a:r>
              <a:rPr lang="en-US" altLang="zh-CN" dirty="0" err="1"/>
              <a:t>lorgine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ConsumerGroupTopicVo</a:t>
            </a:r>
            <a:r>
              <a:rPr lang="en-US" altLang="zh-CN" dirty="0"/>
              <a:t> </a:t>
            </a:r>
            <a:r>
              <a:rPr lang="en-US" altLang="zh-CN" dirty="0" err="1"/>
              <a:t>topicVo</a:t>
            </a:r>
            <a:r>
              <a:rPr lang="en-US" altLang="zh-CN" dirty="0"/>
              <a:t> = new </a:t>
            </a:r>
            <a:r>
              <a:rPr lang="en-US" altLang="zh-CN" dirty="0" err="1"/>
              <a:t>ConsumerGroupTopicVo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topicVo.setName</a:t>
            </a:r>
            <a:r>
              <a:rPr lang="en-US" altLang="zh-CN" dirty="0"/>
              <a:t>("test");</a:t>
            </a:r>
          </a:p>
          <a:p>
            <a:r>
              <a:rPr lang="en-US" altLang="zh-CN" dirty="0" err="1"/>
              <a:t>topicVo.setSubscriber</a:t>
            </a:r>
            <a:r>
              <a:rPr lang="en-US" altLang="zh-CN" dirty="0"/>
              <a:t>(new </a:t>
            </a:r>
            <a:r>
              <a:rPr lang="en-US" altLang="zh-CN" dirty="0" err="1"/>
              <a:t>ISubscriber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	@Override</a:t>
            </a:r>
          </a:p>
          <a:p>
            <a:r>
              <a:rPr lang="en-US" altLang="zh-CN" dirty="0"/>
              <a:t>	public List&lt;Long&gt; </a:t>
            </a:r>
            <a:r>
              <a:rPr lang="en-US" altLang="zh-CN" dirty="0" err="1"/>
              <a:t>onMessageReceived</a:t>
            </a:r>
            <a:r>
              <a:rPr lang="en-US" altLang="zh-CN" dirty="0"/>
              <a:t>(List&lt;</a:t>
            </a:r>
            <a:r>
              <a:rPr lang="en-US" altLang="zh-CN" dirty="0" err="1"/>
              <a:t>MessageDto</a:t>
            </a:r>
            <a:r>
              <a:rPr lang="en-US" altLang="zh-CN" dirty="0"/>
              <a:t>&gt; messages)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lvl="2"/>
            <a:r>
              <a:rPr lang="en-US" altLang="zh-CN" dirty="0"/>
              <a:t>	//do </a:t>
            </a:r>
            <a:r>
              <a:rPr lang="en-US" altLang="zh-CN" dirty="0" err="1"/>
              <a:t>somthing</a:t>
            </a:r>
            <a:endParaRPr lang="en-US" altLang="zh-CN" dirty="0"/>
          </a:p>
          <a:p>
            <a:pPr lvl="2"/>
            <a:r>
              <a:rPr lang="en-US" altLang="zh-CN" dirty="0"/>
              <a:t>	return  </a:t>
            </a:r>
            <a:r>
              <a:rPr lang="zh-CN" altLang="en-US" sz="2800" dirty="0" smtClean="0">
                <a:solidFill>
                  <a:srgbClr val="FF0000"/>
                </a:solidFill>
              </a:rPr>
              <a:t>失败的</a:t>
            </a:r>
            <a:r>
              <a:rPr lang="en-US" altLang="zh-CN" sz="2800" dirty="0" smtClean="0">
                <a:solidFill>
                  <a:srgbClr val="FF0000"/>
                </a:solidFill>
              </a:rPr>
              <a:t>id</a:t>
            </a:r>
            <a:r>
              <a:rPr lang="zh-CN" altLang="en-US" sz="2800" dirty="0" smtClean="0">
                <a:solidFill>
                  <a:srgbClr val="FF0000"/>
                </a:solidFill>
              </a:rPr>
              <a:t>列表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 err="1"/>
              <a:t>consumerGroup.addTopic</a:t>
            </a:r>
            <a:r>
              <a:rPr lang="en-US" altLang="zh-CN" dirty="0"/>
              <a:t>(</a:t>
            </a:r>
            <a:r>
              <a:rPr lang="en-US" altLang="zh-CN" dirty="0" err="1"/>
              <a:t>topicVo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MqClient.registerConsumerGroup</a:t>
            </a:r>
            <a:r>
              <a:rPr lang="en-US" altLang="zh-CN" dirty="0"/>
              <a:t>(</a:t>
            </a:r>
            <a:r>
              <a:rPr lang="en-US" altLang="zh-CN" dirty="0" err="1"/>
              <a:t>consumerGroup</a:t>
            </a:r>
            <a:r>
              <a:rPr lang="en-US" altLang="zh-CN" dirty="0"/>
              <a:t>);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5439" y="5554767"/>
            <a:ext cx="10289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，可以订阅多个</a:t>
            </a:r>
            <a:r>
              <a:rPr lang="en-US" altLang="zh-CN" dirty="0" smtClean="0">
                <a:solidFill>
                  <a:srgbClr val="FF0000"/>
                </a:solidFill>
              </a:rPr>
              <a:t>topic</a:t>
            </a:r>
            <a:r>
              <a:rPr lang="zh-CN" altLang="en-US" dirty="0" smtClean="0">
                <a:solidFill>
                  <a:srgbClr val="FF0000"/>
                </a:solidFill>
              </a:rPr>
              <a:t>，一个应用可以订阅多个消费者组，同时用户比如订阅</a:t>
            </a:r>
            <a:r>
              <a:rPr lang="en-US" altLang="zh-CN" dirty="0" smtClean="0">
                <a:solidFill>
                  <a:srgbClr val="FF0000"/>
                </a:solidFill>
              </a:rPr>
              <a:t>topic</a:t>
            </a:r>
            <a:r>
              <a:rPr lang="zh-CN" altLang="en-US" dirty="0" smtClean="0">
                <a:solidFill>
                  <a:srgbClr val="FF0000"/>
                </a:solidFill>
              </a:rPr>
              <a:t>组里面所有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  </a:t>
            </a:r>
            <a:r>
              <a:rPr lang="zh-CN" altLang="en-US" dirty="0" smtClean="0">
                <a:solidFill>
                  <a:srgbClr val="FF0000"/>
                </a:solidFill>
              </a:rPr>
              <a:t>的成功</a:t>
            </a:r>
            <a:r>
              <a:rPr lang="en-US" altLang="zh-CN" dirty="0" smtClean="0">
                <a:solidFill>
                  <a:srgbClr val="FF0000"/>
                </a:solidFill>
              </a:rPr>
              <a:t>topic</a:t>
            </a:r>
            <a:r>
              <a:rPr lang="zh-CN" altLang="en-US" dirty="0" smtClean="0">
                <a:solidFill>
                  <a:srgbClr val="FF0000"/>
                </a:solidFill>
              </a:rPr>
              <a:t>，注意消费者组中失败的</a:t>
            </a:r>
            <a:r>
              <a:rPr lang="en-US" altLang="zh-CN" dirty="0" smtClean="0">
                <a:solidFill>
                  <a:srgbClr val="FF0000"/>
                </a:solidFill>
              </a:rPr>
              <a:t>topic</a:t>
            </a:r>
            <a:r>
              <a:rPr lang="zh-CN" altLang="en-US" dirty="0" smtClean="0">
                <a:solidFill>
                  <a:srgbClr val="FF0000"/>
                </a:solidFill>
              </a:rPr>
              <a:t>不用订阅。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2</a:t>
            </a:r>
            <a:r>
              <a:rPr lang="zh-CN" altLang="en-US" dirty="0" smtClean="0">
                <a:solidFill>
                  <a:srgbClr val="FF0000"/>
                </a:solidFill>
              </a:rPr>
              <a:t>，消息</a:t>
            </a:r>
            <a:r>
              <a:rPr lang="en-US" altLang="zh-CN" dirty="0">
                <a:solidFill>
                  <a:srgbClr val="FF0000"/>
                </a:solidFill>
              </a:rPr>
              <a:t>3.0</a:t>
            </a:r>
            <a:r>
              <a:rPr lang="zh-CN" altLang="en-US" dirty="0">
                <a:solidFill>
                  <a:srgbClr val="FF0000"/>
                </a:solidFill>
              </a:rPr>
              <a:t>自动在客户宿主机上进行了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埋点监控，用户可以实时查看客户端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 smtClean="0">
                <a:solidFill>
                  <a:srgbClr val="FF0000"/>
                </a:solidFill>
              </a:rPr>
              <a:t>情况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5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101" y="256000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cs typeface="+mn-ea"/>
                <a:sym typeface="+mn-lt"/>
              </a:rPr>
              <a:t>迁移方案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029" y="1478423"/>
            <a:ext cx="1067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，发送方和消费方都在</a:t>
            </a:r>
            <a:r>
              <a:rPr lang="en-US" altLang="zh-CN" dirty="0" smtClean="0"/>
              <a:t>2.0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3.0</a:t>
            </a:r>
            <a:r>
              <a:rPr lang="zh-CN" altLang="en-US" dirty="0" smtClean="0"/>
              <a:t>上配置相关的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和消费者组信息，发送方发送的时候采取如下方案：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39469" y="2299580"/>
            <a:ext cx="16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发送方</a:t>
            </a:r>
            <a:r>
              <a:rPr lang="zh-CN" altLang="en-US" sz="1200" dirty="0" smtClean="0"/>
              <a:t>：采取优先发送</a:t>
            </a:r>
            <a:r>
              <a:rPr lang="en-US" altLang="zh-CN" sz="1200" dirty="0" smtClean="0"/>
              <a:t>3.0</a:t>
            </a:r>
            <a:r>
              <a:rPr lang="zh-CN" altLang="en-US" sz="1200" dirty="0" smtClean="0"/>
              <a:t>，如果</a:t>
            </a:r>
            <a:r>
              <a:rPr lang="en-US" altLang="zh-CN" sz="1200" dirty="0" smtClean="0"/>
              <a:t>3.0</a:t>
            </a:r>
            <a:r>
              <a:rPr lang="zh-CN" altLang="en-US" sz="1200" dirty="0" smtClean="0"/>
              <a:t>发送失败，再发送给</a:t>
            </a:r>
            <a:r>
              <a:rPr lang="en-US" altLang="zh-CN" sz="1200" dirty="0" smtClean="0"/>
              <a:t>2.0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dirty="0">
                <a:solidFill>
                  <a:srgbClr val="FF0000"/>
                </a:solidFill>
              </a:rPr>
              <a:t>接收</a:t>
            </a:r>
            <a:r>
              <a:rPr lang="zh-CN" altLang="en-US" sz="1200" dirty="0" smtClean="0">
                <a:solidFill>
                  <a:srgbClr val="FF0000"/>
                </a:solidFill>
              </a:rPr>
              <a:t>方</a:t>
            </a:r>
            <a:r>
              <a:rPr lang="zh-CN" altLang="en-US" sz="1200" dirty="0" smtClean="0"/>
              <a:t>：同时接</a:t>
            </a:r>
            <a:r>
              <a:rPr lang="en-US" altLang="zh-CN" sz="1200" dirty="0" smtClean="0"/>
              <a:t>3.0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2.0</a:t>
            </a:r>
            <a:r>
              <a:rPr lang="zh-CN" altLang="en-US" sz="1200" dirty="0" smtClean="0"/>
              <a:t>，正常情况消费</a:t>
            </a:r>
            <a:r>
              <a:rPr lang="en-US" altLang="zh-CN" sz="1200" dirty="0" smtClean="0"/>
              <a:t>3.0</a:t>
            </a:r>
            <a:r>
              <a:rPr lang="zh-CN" altLang="en-US" sz="1200" dirty="0" smtClean="0"/>
              <a:t>的消息，如果</a:t>
            </a:r>
            <a:r>
              <a:rPr lang="en-US" altLang="zh-CN" sz="1200" dirty="0" smtClean="0"/>
              <a:t>3.0</a:t>
            </a:r>
            <a:r>
              <a:rPr lang="zh-CN" altLang="en-US" sz="1200" dirty="0" smtClean="0"/>
              <a:t>有问题</a:t>
            </a:r>
            <a:r>
              <a:rPr lang="en-US" altLang="zh-CN" sz="1200" dirty="0" smtClean="0"/>
              <a:t>2.0</a:t>
            </a:r>
            <a:r>
              <a:rPr lang="zh-CN" altLang="en-US" sz="1200" dirty="0" smtClean="0"/>
              <a:t>会立马处于工作状态。</a:t>
            </a:r>
            <a:endParaRPr lang="en-US" altLang="zh-CN" sz="1200" dirty="0" smtClean="0"/>
          </a:p>
          <a:p>
            <a:r>
              <a:rPr lang="zh-CN" altLang="en-US" sz="1200" dirty="0" smtClean="0"/>
              <a:t>相关文档在</a:t>
            </a:r>
            <a:r>
              <a:rPr lang="en-US" altLang="zh-CN" sz="1200" dirty="0" smtClean="0"/>
              <a:t>portal</a:t>
            </a:r>
            <a:r>
              <a:rPr lang="zh-CN" altLang="en-US" sz="1200" dirty="0" smtClean="0"/>
              <a:t>界面上有。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迁移顺序：</a:t>
            </a:r>
            <a:r>
              <a:rPr lang="zh-CN" altLang="en-US" sz="1200" dirty="0" smtClean="0">
                <a:solidFill>
                  <a:srgbClr val="FF0000"/>
                </a:solidFill>
              </a:rPr>
              <a:t>要先迁移消费方，再迁移生产方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dirty="0" smtClean="0"/>
              <a:t>注意线上堆栈内存采用 </a:t>
            </a:r>
            <a:r>
              <a:rPr lang="en-US" altLang="zh-CN" sz="1200" dirty="0" smtClean="0">
                <a:solidFill>
                  <a:srgbClr val="FF0000"/>
                </a:solidFill>
              </a:rPr>
              <a:t>-</a:t>
            </a:r>
            <a:r>
              <a:rPr lang="en-US" altLang="zh-CN" sz="1200" dirty="0">
                <a:solidFill>
                  <a:srgbClr val="FF0000"/>
                </a:solidFill>
              </a:rPr>
              <a:t>Xmx6000m -Xms5000m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9" y="1971044"/>
            <a:ext cx="9250066" cy="46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0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101" y="256000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cs typeface="+mn-ea"/>
                <a:sym typeface="+mn-lt"/>
              </a:rPr>
              <a:t>迁移方案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029" y="1478423"/>
            <a:ext cx="9315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，</a:t>
            </a:r>
            <a:r>
              <a:rPr lang="zh-CN" altLang="en-US" dirty="0"/>
              <a:t>生产环境采取试点邀请制，只有允许的用户才能登陆系统使用，优先上线非关键应用。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62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D9FC0-1649-49DC-9EFE-6C8C25CF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6" y="100564"/>
            <a:ext cx="5926822" cy="855781"/>
          </a:xfrm>
        </p:spPr>
        <p:txBody>
          <a:bodyPr/>
          <a:lstStyle/>
          <a:p>
            <a:r>
              <a:rPr lang="zh-CN" altLang="en-US" dirty="0"/>
              <a:t>管理界面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60" y="815047"/>
            <a:ext cx="74771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D9FC0-1649-49DC-9EFE-6C8C25CF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6" y="100564"/>
            <a:ext cx="5926822" cy="855781"/>
          </a:xfrm>
        </p:spPr>
        <p:txBody>
          <a:bodyPr/>
          <a:lstStyle/>
          <a:p>
            <a:r>
              <a:rPr lang="zh-CN" altLang="en-US" dirty="0"/>
              <a:t>管理界面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8" y="1043299"/>
            <a:ext cx="10183738" cy="50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5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1" y="930030"/>
            <a:ext cx="10995589" cy="48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5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测试环境地址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10.114.26.237 </a:t>
            </a:r>
            <a:r>
              <a:rPr lang="en-US" altLang="zh-CN" dirty="0" smtClean="0"/>
              <a:t>fat-mqbroker.ppdapi.com      ---broker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r>
              <a:rPr lang="en-US" altLang="zh-CN" dirty="0"/>
              <a:t>10.114.26.237 </a:t>
            </a:r>
            <a:r>
              <a:rPr lang="en-US" altLang="zh-CN" dirty="0" smtClean="0"/>
              <a:t>fat-mqportal.ppdaicorp.com  ---</a:t>
            </a:r>
            <a:r>
              <a:rPr lang="zh-CN" altLang="en-US" dirty="0" smtClean="0"/>
              <a:t>后台</a:t>
            </a:r>
            <a:r>
              <a:rPr lang="en-US" altLang="zh-CN" dirty="0" smtClean="0"/>
              <a:t>portal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82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0920" y="2876040"/>
            <a:ext cx="220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Q&amp;A</a:t>
            </a:r>
            <a:endParaRPr lang="zh-CN" altLang="en-US"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586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 flipH="1">
            <a:off x="5620343" y="3384101"/>
            <a:ext cx="5733461" cy="777849"/>
            <a:chOff x="3929063" y="2641879"/>
            <a:chExt cx="5214937" cy="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17"/>
          <p:cNvSpPr>
            <a:spLocks noChangeArrowheads="1"/>
          </p:cNvSpPr>
          <p:nvPr/>
        </p:nvSpPr>
        <p:spPr bwMode="auto">
          <a:xfrm>
            <a:off x="5485393" y="2508307"/>
            <a:ext cx="6155064" cy="8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0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谢谢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2381543" y="2427549"/>
            <a:ext cx="1302476" cy="13024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72" name="椭圆 71"/>
          <p:cNvSpPr/>
          <p:nvPr/>
        </p:nvSpPr>
        <p:spPr>
          <a:xfrm>
            <a:off x="1828623" y="3667781"/>
            <a:ext cx="969388" cy="9693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283854" y="3706474"/>
            <a:ext cx="366369" cy="36636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921986" y="3057150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413511" y="5277739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46377" y="3175929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1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83" name="椭圆 82"/>
          <p:cNvSpPr/>
          <p:nvPr/>
        </p:nvSpPr>
        <p:spPr>
          <a:xfrm>
            <a:off x="4903750" y="2899157"/>
            <a:ext cx="366369" cy="36636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195741" y="5153249"/>
            <a:ext cx="183185" cy="18318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009865" y="3936032"/>
            <a:ext cx="850995" cy="85099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88" name="椭圆 87"/>
          <p:cNvSpPr/>
          <p:nvPr/>
        </p:nvSpPr>
        <p:spPr>
          <a:xfrm>
            <a:off x="2521782" y="1316766"/>
            <a:ext cx="366369" cy="36636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955965" y="1701708"/>
            <a:ext cx="2611651" cy="26116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86356" y="770951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pic>
        <p:nvPicPr>
          <p:cNvPr id="92" name="Picture 2" descr="https://ac.ppdaicdn.com/img/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7"/>
          <a:stretch/>
        </p:blipFill>
        <p:spPr bwMode="auto">
          <a:xfrm>
            <a:off x="2497438" y="2724908"/>
            <a:ext cx="1584615" cy="67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942617"/>
      </p:ext>
    </p:extLst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72" grpId="0" animBg="1"/>
      <p:bldP spid="73" grpId="0" animBg="1"/>
      <p:bldP spid="83" grpId="0" animBg="1"/>
      <p:bldP spid="84" grpId="0" animBg="1"/>
      <p:bldP spid="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522"/>
            <a:ext cx="10515600" cy="4351338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 smtClean="0">
                <a:cs typeface="+mn-ea"/>
                <a:sym typeface="+mn-lt"/>
              </a:rPr>
              <a:t>背景介绍</a:t>
            </a:r>
            <a:endParaRPr lang="en-US" altLang="zh-CN" dirty="0" smtClean="0">
              <a:cs typeface="+mn-ea"/>
              <a:sym typeface="+mn-lt"/>
            </a:endParaRPr>
          </a:p>
          <a:p>
            <a:pPr marL="533400" indent="-5334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 smtClean="0">
                <a:cs typeface="+mn-ea"/>
                <a:sym typeface="+mn-lt"/>
              </a:rPr>
              <a:t>模型</a:t>
            </a:r>
            <a:endParaRPr lang="en-US" altLang="zh-CN" dirty="0" smtClean="0">
              <a:cs typeface="+mn-ea"/>
              <a:sym typeface="+mn-lt"/>
            </a:endParaRPr>
          </a:p>
          <a:p>
            <a:pPr marL="533400" indent="-5334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 smtClean="0">
                <a:cs typeface="+mn-ea"/>
                <a:sym typeface="+mn-lt"/>
              </a:rPr>
              <a:t>核心架构</a:t>
            </a:r>
            <a:endParaRPr lang="en-US" altLang="zh-CN" dirty="0" smtClean="0">
              <a:cs typeface="+mn-ea"/>
              <a:sym typeface="+mn-lt"/>
            </a:endParaRPr>
          </a:p>
          <a:p>
            <a:pPr marL="533400" indent="-5334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 smtClean="0">
                <a:cs typeface="+mn-ea"/>
                <a:sym typeface="+mn-lt"/>
              </a:rPr>
              <a:t>接入说明</a:t>
            </a:r>
            <a:endParaRPr lang="en-US" altLang="zh-CN" dirty="0" smtClean="0">
              <a:cs typeface="+mn-ea"/>
              <a:sym typeface="+mn-lt"/>
            </a:endParaRPr>
          </a:p>
          <a:p>
            <a:pPr marL="533400" indent="-5334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 smtClean="0">
                <a:cs typeface="+mn-ea"/>
                <a:sym typeface="+mn-lt"/>
              </a:rPr>
              <a:t>迁移方案</a:t>
            </a:r>
            <a:endParaRPr lang="en-US" altLang="zh-CN" dirty="0">
              <a:cs typeface="+mn-ea"/>
              <a:sym typeface="+mn-lt"/>
            </a:endParaRPr>
          </a:p>
          <a:p>
            <a:pPr marL="533400" indent="-5334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>
                <a:cs typeface="+mn-ea"/>
                <a:sym typeface="+mn-lt"/>
              </a:rPr>
              <a:t>界面</a:t>
            </a:r>
            <a:r>
              <a:rPr lang="zh-CN" altLang="en-US" dirty="0" smtClean="0">
                <a:cs typeface="+mn-ea"/>
                <a:sym typeface="+mn-lt"/>
              </a:rPr>
              <a:t>介绍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41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322" y="300055"/>
            <a:ext cx="10290048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背景</a:t>
            </a:r>
            <a:r>
              <a:rPr lang="zh-CN" altLang="en-US" dirty="0" smtClean="0">
                <a:cs typeface="+mn-ea"/>
                <a:sym typeface="+mn-lt"/>
              </a:rPr>
              <a:t>介绍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322" y="1428309"/>
            <a:ext cx="1005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在消息</a:t>
            </a:r>
            <a:r>
              <a:rPr lang="en-US" altLang="zh-CN" dirty="0" smtClean="0"/>
              <a:t>2.0</a:t>
            </a:r>
            <a:r>
              <a:rPr lang="zh-CN" altLang="en-US" dirty="0" smtClean="0"/>
              <a:t>中，用户会经常需要各种重启，影响用户体验。为了解决这些问题，开发了消息</a:t>
            </a:r>
            <a:r>
              <a:rPr lang="en-US" altLang="zh-CN" dirty="0" smtClean="0"/>
              <a:t>3.0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的基础上提供了如下功能。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3322" y="2074640"/>
            <a:ext cx="6096000" cy="48497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不用指定客户端实例数，系统能够自动进行动态重平衡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动态修改偏移量，不用重启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动态修改线程数，不用重启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动态修改延迟时间，不用重启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动态设置黑白名单，实时生效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动态修改批量消费条数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消息发送令牌防止乱发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可以动态启停消费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自助创建topic，自助扩容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自助创建消费者组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自助添加和解除定于消息者组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支持一个应用订阅多个消费者组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i="1" dirty="0"/>
              <a:t>失败消息重新消费</a:t>
            </a:r>
          </a:p>
        </p:txBody>
      </p:sp>
    </p:spTree>
    <p:extLst>
      <p:ext uri="{BB962C8B-B14F-4D97-AF65-F5344CB8AC3E}">
        <p14:creationId xmlns:p14="http://schemas.microsoft.com/office/powerpoint/2010/main" val="22344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15911" y="2538287"/>
            <a:ext cx="1330860" cy="6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Topic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42100" y="2538287"/>
            <a:ext cx="2035608" cy="6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cs typeface="+mn-ea"/>
                <a:sym typeface="+mn-lt"/>
              </a:rPr>
              <a:t>ConsumerGroup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41266" y="2538287"/>
            <a:ext cx="1330860" cy="67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Consumer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46619" y="2677829"/>
            <a:ext cx="37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cs typeface="+mn-ea"/>
                <a:sym typeface="+mn-lt"/>
              </a:rPr>
              <a:t>m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78577" y="2690508"/>
            <a:ext cx="37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n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77575" y="2694890"/>
            <a:ext cx="32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m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01844" y="2690508"/>
            <a:ext cx="37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n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12" name="直接箭头连接符 11"/>
          <p:cNvCxnSpPr>
            <a:endCxn id="6" idx="1"/>
          </p:cNvCxnSpPr>
          <p:nvPr/>
        </p:nvCxnSpPr>
        <p:spPr>
          <a:xfrm>
            <a:off x="2538191" y="2858093"/>
            <a:ext cx="1703909" cy="19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7" idx="1"/>
          </p:cNvCxnSpPr>
          <p:nvPr/>
        </p:nvCxnSpPr>
        <p:spPr>
          <a:xfrm>
            <a:off x="6277708" y="2877792"/>
            <a:ext cx="19635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cs typeface="+mn-ea"/>
                <a:sym typeface="+mn-lt"/>
              </a:rPr>
              <a:t>核心架构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1838" y="1982037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57446" y="1982036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63054" y="1982035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68662" y="1982034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51838" y="2694207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57446" y="2694206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63054" y="2694205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8662" y="2694204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951838" y="3375721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857446" y="3375720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763054" y="3375719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668662" y="3375718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951838" y="4580267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857446" y="4580266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763054" y="4580265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668662" y="4580264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60997" y="5290696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66605" y="5290695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772213" y="5290694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677821" y="5290693"/>
            <a:ext cx="905608" cy="28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342846" y="2650214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TOPIC-A</a:t>
            </a:r>
            <a:endParaRPr lang="zh-CN" altLang="en-US" dirty="0"/>
          </a:p>
        </p:txBody>
      </p:sp>
      <p:sp>
        <p:nvSpPr>
          <p:cNvPr id="38" name="左大括号 37"/>
          <p:cNvSpPr/>
          <p:nvPr/>
        </p:nvSpPr>
        <p:spPr>
          <a:xfrm>
            <a:off x="3461056" y="4508339"/>
            <a:ext cx="254977" cy="12133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42846" y="480004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TOPIC-B</a:t>
            </a:r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15" y="1619274"/>
            <a:ext cx="371475" cy="904875"/>
          </a:xfrm>
          <a:prstGeom prst="rect">
            <a:avLst/>
          </a:prstGeom>
        </p:spPr>
      </p:pic>
      <p:cxnSp>
        <p:nvCxnSpPr>
          <p:cNvPr id="41" name="直接箭头连接符 40"/>
          <p:cNvCxnSpPr>
            <a:cxnSpLocks/>
            <a:stCxn id="40" idx="3"/>
            <a:endCxn id="16" idx="1"/>
          </p:cNvCxnSpPr>
          <p:nvPr/>
        </p:nvCxnSpPr>
        <p:spPr>
          <a:xfrm>
            <a:off x="1414890" y="2071712"/>
            <a:ext cx="2536948" cy="5100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  <a:stCxn id="40" idx="3"/>
            <a:endCxn id="21" idx="1"/>
          </p:cNvCxnSpPr>
          <p:nvPr/>
        </p:nvCxnSpPr>
        <p:spPr>
          <a:xfrm>
            <a:off x="1414890" y="2071712"/>
            <a:ext cx="2536948" cy="763172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  <a:stCxn id="40" idx="3"/>
            <a:endCxn id="25" idx="1"/>
          </p:cNvCxnSpPr>
          <p:nvPr/>
        </p:nvCxnSpPr>
        <p:spPr>
          <a:xfrm>
            <a:off x="1414890" y="2071712"/>
            <a:ext cx="2536948" cy="1444686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81099" y="2553489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54" y="4127826"/>
            <a:ext cx="371475" cy="90487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75238" y="506204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cxnSpLocks/>
            <a:stCxn id="45" idx="3"/>
            <a:endCxn id="29" idx="1"/>
          </p:cNvCxnSpPr>
          <p:nvPr/>
        </p:nvCxnSpPr>
        <p:spPr>
          <a:xfrm>
            <a:off x="1409029" y="4580264"/>
            <a:ext cx="2542809" cy="1406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  <a:stCxn id="45" idx="3"/>
            <a:endCxn id="33" idx="1"/>
          </p:cNvCxnSpPr>
          <p:nvPr/>
        </p:nvCxnSpPr>
        <p:spPr>
          <a:xfrm>
            <a:off x="1409029" y="4580264"/>
            <a:ext cx="2551968" cy="851109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45" y="1166836"/>
            <a:ext cx="371475" cy="904875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9776874" y="2154817"/>
            <a:ext cx="130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cxnSpLocks/>
            <a:stCxn id="49" idx="1"/>
            <a:endCxn id="20" idx="3"/>
          </p:cNvCxnSpPr>
          <p:nvPr/>
        </p:nvCxnSpPr>
        <p:spPr>
          <a:xfrm flipH="1">
            <a:off x="7574270" y="1619274"/>
            <a:ext cx="2579575" cy="50343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  <a:stCxn id="49" idx="1"/>
            <a:endCxn id="24" idx="3"/>
          </p:cNvCxnSpPr>
          <p:nvPr/>
        </p:nvCxnSpPr>
        <p:spPr>
          <a:xfrm flipH="1">
            <a:off x="7574270" y="1619274"/>
            <a:ext cx="2579575" cy="121560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776874" y="3879233"/>
            <a:ext cx="130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45" y="2942814"/>
            <a:ext cx="371475" cy="904875"/>
          </a:xfrm>
          <a:prstGeom prst="rect">
            <a:avLst/>
          </a:prstGeom>
        </p:spPr>
      </p:pic>
      <p:cxnSp>
        <p:nvCxnSpPr>
          <p:cNvPr id="55" name="直接箭头连接符 54"/>
          <p:cNvCxnSpPr>
            <a:cxnSpLocks/>
            <a:stCxn id="54" idx="1"/>
            <a:endCxn id="28" idx="3"/>
          </p:cNvCxnSpPr>
          <p:nvPr/>
        </p:nvCxnSpPr>
        <p:spPr>
          <a:xfrm flipH="1">
            <a:off x="7574270" y="3395252"/>
            <a:ext cx="2579575" cy="1211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45" y="4526498"/>
            <a:ext cx="371475" cy="90487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9776874" y="5524640"/>
            <a:ext cx="130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cxnSpLocks/>
            <a:stCxn id="56" idx="1"/>
            <a:endCxn id="32" idx="3"/>
          </p:cNvCxnSpPr>
          <p:nvPr/>
        </p:nvCxnSpPr>
        <p:spPr>
          <a:xfrm flipH="1" flipV="1">
            <a:off x="7574270" y="4720941"/>
            <a:ext cx="2579575" cy="2579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  <a:stCxn id="56" idx="1"/>
            <a:endCxn id="36" idx="3"/>
          </p:cNvCxnSpPr>
          <p:nvPr/>
        </p:nvCxnSpPr>
        <p:spPr>
          <a:xfrm flipH="1">
            <a:off x="7583429" y="4978936"/>
            <a:ext cx="2570416" cy="45243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左大括号 59"/>
          <p:cNvSpPr/>
          <p:nvPr/>
        </p:nvSpPr>
        <p:spPr>
          <a:xfrm>
            <a:off x="3457454" y="1801789"/>
            <a:ext cx="279221" cy="204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形标注 60"/>
          <p:cNvSpPr/>
          <p:nvPr/>
        </p:nvSpPr>
        <p:spPr>
          <a:xfrm>
            <a:off x="6506119" y="1430888"/>
            <a:ext cx="1136073" cy="295660"/>
          </a:xfrm>
          <a:prstGeom prst="wedgeEllipseCallout">
            <a:avLst>
              <a:gd name="adj1" fmla="val -57565"/>
              <a:gd name="adj2" fmla="val 17652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Msg</a:t>
            </a:r>
            <a:endParaRPr lang="zh-CN" altLang="en-US" dirty="0"/>
          </a:p>
        </p:txBody>
      </p:sp>
      <p:sp>
        <p:nvSpPr>
          <p:cNvPr id="62" name="椭圆形标注 61"/>
          <p:cNvSpPr/>
          <p:nvPr/>
        </p:nvSpPr>
        <p:spPr>
          <a:xfrm>
            <a:off x="3605475" y="1152692"/>
            <a:ext cx="1681018" cy="295660"/>
          </a:xfrm>
          <a:prstGeom prst="wedgeEllipseCallout">
            <a:avLst>
              <a:gd name="adj1" fmla="val 38370"/>
              <a:gd name="adj2" fmla="val 22338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Partition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5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101" y="256000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cs typeface="+mn-ea"/>
                <a:sym typeface="+mn-lt"/>
              </a:rPr>
              <a:t>接入</a:t>
            </a:r>
            <a:r>
              <a:rPr lang="en-US" altLang="zh-CN" dirty="0" smtClean="0">
                <a:cs typeface="+mn-ea"/>
                <a:sym typeface="+mn-lt"/>
              </a:rPr>
              <a:t>(</a:t>
            </a:r>
            <a:r>
              <a:rPr lang="en-US" altLang="zh-CN" dirty="0" err="1" smtClean="0">
                <a:cs typeface="+mn-ea"/>
                <a:sym typeface="+mn-lt"/>
              </a:rPr>
              <a:t>springboot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633101" y="1746757"/>
            <a:ext cx="1415772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 smtClean="0">
                <a:cs typeface="+mn-ea"/>
                <a:sym typeface="+mn-lt"/>
              </a:rPr>
              <a:t>发送端</a:t>
            </a:r>
            <a:endParaRPr lang="en-US" altLang="zh-CN" dirty="0" smtClean="0">
              <a:cs typeface="+mn-ea"/>
              <a:sym typeface="+mn-lt"/>
            </a:endParaRPr>
          </a:p>
          <a:p>
            <a:pPr marL="533400" indent="-5334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 smtClean="0">
                <a:cs typeface="+mn-ea"/>
                <a:sym typeface="+mn-lt"/>
              </a:rPr>
              <a:t>消费端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99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101" y="25600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发送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端和消费端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7860" y="1796480"/>
            <a:ext cx="74804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cs typeface="+mn-ea"/>
                <a:sym typeface="+mn-lt"/>
              </a:rPr>
              <a:t>&lt;</a:t>
            </a:r>
            <a:r>
              <a:rPr lang="en-US" altLang="zh-CN" dirty="0">
                <a:solidFill>
                  <a:srgbClr val="3F7F7F"/>
                </a:solidFill>
                <a:cs typeface="+mn-ea"/>
                <a:sym typeface="+mn-lt"/>
              </a:rPr>
              <a:t>dependency</a:t>
            </a:r>
            <a:r>
              <a:rPr lang="en-US" altLang="zh-CN" dirty="0">
                <a:solidFill>
                  <a:srgbClr val="008080"/>
                </a:solidFill>
                <a:cs typeface="+mn-ea"/>
                <a:sym typeface="+mn-lt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cs typeface="+mn-ea"/>
                <a:sym typeface="+mn-lt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cs typeface="+mn-ea"/>
                <a:sym typeface="+mn-lt"/>
              </a:rPr>
              <a:t>groupId</a:t>
            </a:r>
            <a:r>
              <a:rPr lang="en-US" altLang="zh-CN" dirty="0">
                <a:solidFill>
                  <a:srgbClr val="008080"/>
                </a:solidFill>
                <a:cs typeface="+mn-ea"/>
                <a:sym typeface="+mn-lt"/>
              </a:rPr>
              <a:t>&gt;</a:t>
            </a:r>
            <a:r>
              <a:rPr lang="en-US" altLang="zh-CN" dirty="0" err="1">
                <a:solidFill>
                  <a:srgbClr val="000000"/>
                </a:solidFill>
                <a:cs typeface="+mn-ea"/>
                <a:sym typeface="+mn-lt"/>
              </a:rPr>
              <a:t>com.ppdai.infrastructure</a:t>
            </a:r>
            <a:r>
              <a:rPr lang="en-US" altLang="zh-CN" dirty="0">
                <a:solidFill>
                  <a:srgbClr val="008080"/>
                </a:solidFill>
                <a:cs typeface="+mn-ea"/>
                <a:sym typeface="+mn-lt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cs typeface="+mn-ea"/>
                <a:sym typeface="+mn-lt"/>
              </a:rPr>
              <a:t>groupId</a:t>
            </a:r>
            <a:r>
              <a:rPr lang="en-US" altLang="zh-CN" dirty="0">
                <a:solidFill>
                  <a:srgbClr val="008080"/>
                </a:solidFill>
                <a:cs typeface="+mn-ea"/>
                <a:sym typeface="+mn-lt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cs typeface="+mn-ea"/>
                <a:sym typeface="+mn-lt"/>
              </a:rPr>
              <a:t>&lt;</a:t>
            </a:r>
            <a:r>
              <a:rPr lang="en-US" altLang="zh-CN" dirty="0" err="1" smtClean="0">
                <a:solidFill>
                  <a:srgbClr val="3F7F7F"/>
                </a:solidFill>
                <a:cs typeface="+mn-ea"/>
                <a:sym typeface="+mn-lt"/>
              </a:rPr>
              <a:t>artifactId</a:t>
            </a:r>
            <a:r>
              <a:rPr lang="en-US" altLang="zh-CN" dirty="0" smtClean="0">
                <a:solidFill>
                  <a:srgbClr val="008080"/>
                </a:solidFill>
                <a:cs typeface="+mn-ea"/>
                <a:sym typeface="+mn-lt"/>
              </a:rPr>
              <a:t>&gt;</a:t>
            </a:r>
            <a:r>
              <a:rPr lang="en-US" altLang="zh-CN" dirty="0" err="1" smtClean="0">
                <a:solidFill>
                  <a:srgbClr val="008080"/>
                </a:solidFill>
                <a:cs typeface="+mn-ea"/>
                <a:sym typeface="+mn-lt"/>
              </a:rPr>
              <a:t>mq</a:t>
            </a:r>
            <a:r>
              <a:rPr lang="en-US" altLang="zh-CN" dirty="0" smtClean="0">
                <a:solidFill>
                  <a:srgbClr val="008080"/>
                </a:solidFill>
                <a:cs typeface="+mn-ea"/>
                <a:sym typeface="+mn-lt"/>
              </a:rPr>
              <a:t>-client-</a:t>
            </a:r>
            <a:r>
              <a:rPr lang="en-US" altLang="zh-CN" dirty="0" err="1" smtClean="0">
                <a:solidFill>
                  <a:srgbClr val="008080"/>
                </a:solidFill>
                <a:cs typeface="+mn-ea"/>
                <a:sym typeface="+mn-lt"/>
              </a:rPr>
              <a:t>springboot</a:t>
            </a:r>
            <a:r>
              <a:rPr lang="en-US" altLang="zh-CN" dirty="0" smtClean="0">
                <a:solidFill>
                  <a:srgbClr val="008080"/>
                </a:solidFill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rgbClr val="3F7F7F"/>
                </a:solidFill>
                <a:cs typeface="+mn-ea"/>
                <a:sym typeface="+mn-lt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cs typeface="+mn-ea"/>
                <a:sym typeface="+mn-lt"/>
              </a:rPr>
              <a:t>artifactId</a:t>
            </a:r>
            <a:r>
              <a:rPr lang="en-US" altLang="zh-CN" dirty="0">
                <a:solidFill>
                  <a:srgbClr val="3F7F7F"/>
                </a:solidFill>
                <a:cs typeface="+mn-ea"/>
                <a:sym typeface="+mn-lt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cs typeface="+mn-ea"/>
                <a:sym typeface="+mn-lt"/>
              </a:rPr>
              <a:t>&lt;</a:t>
            </a:r>
            <a:r>
              <a:rPr lang="en-US" altLang="zh-CN" dirty="0" smtClean="0">
                <a:solidFill>
                  <a:srgbClr val="3F7F7F"/>
                </a:solidFill>
                <a:cs typeface="+mn-ea"/>
                <a:sym typeface="+mn-lt"/>
              </a:rPr>
              <a:t>version</a:t>
            </a:r>
            <a:r>
              <a:rPr lang="en-US" altLang="zh-CN" dirty="0" smtClean="0">
                <a:solidFill>
                  <a:srgbClr val="008080"/>
                </a:solidFill>
                <a:cs typeface="+mn-ea"/>
                <a:sym typeface="+mn-lt"/>
              </a:rPr>
              <a:t>&gt;</a:t>
            </a:r>
            <a:r>
              <a:rPr lang="en-US" altLang="zh-CN" dirty="0" smtClean="0">
                <a:solidFill>
                  <a:srgbClr val="000000"/>
                </a:solidFill>
                <a:cs typeface="+mn-ea"/>
                <a:sym typeface="+mn-lt"/>
              </a:rPr>
              <a:t>*****</a:t>
            </a:r>
            <a:r>
              <a:rPr lang="en-US" altLang="zh-CN" dirty="0" smtClean="0">
                <a:solidFill>
                  <a:srgbClr val="008080"/>
                </a:solidFill>
                <a:cs typeface="+mn-ea"/>
                <a:sym typeface="+mn-lt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cs typeface="+mn-ea"/>
                <a:sym typeface="+mn-lt"/>
              </a:rPr>
              <a:t>version</a:t>
            </a:r>
            <a:r>
              <a:rPr lang="en-US" altLang="zh-CN" dirty="0">
                <a:solidFill>
                  <a:srgbClr val="008080"/>
                </a:solidFill>
                <a:cs typeface="+mn-ea"/>
                <a:sym typeface="+mn-lt"/>
              </a:rPr>
              <a:t>&gt;</a:t>
            </a:r>
            <a:r>
              <a:rPr lang="zh-CN" altLang="en-US" dirty="0">
                <a:cs typeface="+mn-ea"/>
                <a:sym typeface="+mn-lt"/>
              </a:rPr>
              <a:t>（推荐最新版）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solidFill>
                  <a:srgbClr val="008080"/>
                </a:solidFill>
                <a:cs typeface="+mn-ea"/>
                <a:sym typeface="+mn-lt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cs typeface="+mn-ea"/>
                <a:sym typeface="+mn-lt"/>
              </a:rPr>
              <a:t>dependency</a:t>
            </a:r>
            <a:r>
              <a:rPr lang="en-US" altLang="zh-CN" dirty="0">
                <a:solidFill>
                  <a:srgbClr val="008080"/>
                </a:solidFill>
                <a:cs typeface="+mn-ea"/>
                <a:sym typeface="+mn-lt"/>
              </a:rPr>
              <a:t>&gt;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6950" y="142714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，添加</a:t>
            </a:r>
            <a:r>
              <a:rPr lang="en-US" altLang="zh-CN" dirty="0">
                <a:cs typeface="+mn-ea"/>
                <a:sym typeface="+mn-lt"/>
              </a:rPr>
              <a:t>maven</a:t>
            </a:r>
            <a:r>
              <a:rPr lang="zh-CN" altLang="en-US" dirty="0">
                <a:cs typeface="+mn-ea"/>
                <a:sym typeface="+mn-lt"/>
              </a:rPr>
              <a:t>引用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6950" y="371599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 smtClean="0">
                <a:cs typeface="+mn-ea"/>
                <a:sym typeface="+mn-lt"/>
              </a:rPr>
              <a:t>，添加</a:t>
            </a:r>
            <a:r>
              <a:rPr lang="en-US" altLang="zh-CN" dirty="0" smtClean="0">
                <a:cs typeface="+mn-ea"/>
                <a:sym typeface="+mn-lt"/>
              </a:rPr>
              <a:t>broker</a:t>
            </a:r>
            <a:r>
              <a:rPr lang="zh-CN" altLang="en-US" dirty="0" smtClean="0">
                <a:cs typeface="+mn-ea"/>
                <a:sym typeface="+mn-lt"/>
              </a:rPr>
              <a:t>地址配置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3210" y="4235646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mq.broker.url=</a:t>
            </a:r>
            <a:r>
              <a:rPr lang="en-US" altLang="zh-CN" u="sng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http://fat-mqbroker.ppdapi.com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8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101" y="25600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发送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7668" y="15040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r>
              <a:rPr lang="zh-CN" altLang="en-US" dirty="0">
                <a:cs typeface="+mn-ea"/>
                <a:sym typeface="+mn-lt"/>
              </a:rPr>
              <a:t>发送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09828" y="2563836"/>
            <a:ext cx="101345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注意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en-US" altLang="zh-CN" dirty="0" smtClean="0">
                <a:cs typeface="+mn-ea"/>
                <a:sym typeface="+mn-lt"/>
              </a:rPr>
              <a:t>1</a:t>
            </a:r>
            <a:r>
              <a:rPr lang="zh-CN" altLang="en-US" dirty="0" smtClean="0">
                <a:cs typeface="+mn-ea"/>
                <a:sym typeface="+mn-lt"/>
              </a:rPr>
              <a:t>）</a:t>
            </a:r>
            <a:r>
              <a:rPr lang="en-US" altLang="zh-CN" dirty="0" smtClean="0">
                <a:cs typeface="+mn-ea"/>
                <a:sym typeface="+mn-lt"/>
              </a:rPr>
              <a:t>publish</a:t>
            </a:r>
            <a:r>
              <a:rPr lang="zh-CN" altLang="en-US" dirty="0" smtClean="0">
                <a:cs typeface="+mn-ea"/>
                <a:sym typeface="+mn-lt"/>
              </a:rPr>
              <a:t>方法有多个重载方法，可以批量发送。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smtClean="0">
                <a:cs typeface="+mn-ea"/>
                <a:sym typeface="+mn-lt"/>
              </a:rPr>
              <a:t>           2</a:t>
            </a:r>
            <a:r>
              <a:rPr lang="zh-CN" altLang="en-US" dirty="0" smtClean="0">
                <a:cs typeface="+mn-ea"/>
                <a:sym typeface="+mn-lt"/>
              </a:rPr>
              <a:t>）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cs typeface="+mn-ea"/>
              </a:rPr>
              <a:t>‘test-token’ </a:t>
            </a:r>
            <a:r>
              <a:rPr lang="zh-CN" altLang="en-US" dirty="0">
                <a:cs typeface="+mn-ea"/>
              </a:rPr>
              <a:t>为</a:t>
            </a:r>
            <a:r>
              <a:rPr lang="en-US" altLang="zh-CN" dirty="0">
                <a:cs typeface="+mn-ea"/>
              </a:rPr>
              <a:t>topic token </a:t>
            </a:r>
            <a:r>
              <a:rPr lang="zh-CN" altLang="en-US" dirty="0">
                <a:cs typeface="+mn-ea"/>
              </a:rPr>
              <a:t>对应的配置</a:t>
            </a:r>
            <a:r>
              <a:rPr lang="en-US" altLang="zh-CN" dirty="0">
                <a:cs typeface="+mn-ea"/>
              </a:rPr>
              <a:t>key</a:t>
            </a:r>
            <a:r>
              <a:rPr lang="zh-CN" altLang="en-US" dirty="0">
                <a:cs typeface="+mn-ea"/>
              </a:rPr>
              <a:t>，可以自行</a:t>
            </a:r>
            <a:r>
              <a:rPr lang="zh-CN" altLang="en-US" dirty="0" smtClean="0">
                <a:cs typeface="+mn-ea"/>
              </a:rPr>
              <a:t>修改</a:t>
            </a:r>
            <a:r>
              <a:rPr lang="zh-CN" altLang="en-US" dirty="0">
                <a:cs typeface="+mn-ea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smtClean="0">
                <a:cs typeface="+mn-ea"/>
                <a:sym typeface="+mn-lt"/>
              </a:rPr>
              <a:t>          2</a:t>
            </a:r>
            <a:r>
              <a:rPr lang="zh-CN" altLang="en-US" dirty="0" smtClean="0">
                <a:cs typeface="+mn-ea"/>
                <a:sym typeface="+mn-lt"/>
              </a:rPr>
              <a:t>）消息体长度有限制，不能超过</a:t>
            </a:r>
            <a:r>
              <a:rPr lang="en-US" altLang="zh-CN" dirty="0" smtClean="0">
                <a:cs typeface="+mn-ea"/>
                <a:sym typeface="+mn-lt"/>
              </a:rPr>
              <a:t>4</a:t>
            </a:r>
            <a:r>
              <a:rPr lang="zh-CN" altLang="en-US" dirty="0" smtClean="0">
                <a:cs typeface="+mn-ea"/>
                <a:sym typeface="+mn-lt"/>
              </a:rPr>
              <a:t>万个字符，中英文算</a:t>
            </a:r>
            <a:r>
              <a:rPr lang="en-US" altLang="zh-CN" dirty="0" smtClean="0">
                <a:cs typeface="+mn-ea"/>
                <a:sym typeface="+mn-lt"/>
              </a:rPr>
              <a:t>1</a:t>
            </a:r>
            <a:r>
              <a:rPr lang="zh-CN" altLang="en-US" dirty="0" smtClean="0">
                <a:cs typeface="+mn-ea"/>
                <a:sym typeface="+mn-lt"/>
              </a:rPr>
              <a:t>个字符。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smtClean="0">
                <a:cs typeface="+mn-ea"/>
                <a:sym typeface="+mn-lt"/>
              </a:rPr>
              <a:t>           3</a:t>
            </a:r>
            <a:r>
              <a:rPr lang="zh-CN" altLang="en-US" dirty="0" smtClean="0">
                <a:cs typeface="+mn-ea"/>
                <a:sym typeface="+mn-lt"/>
              </a:rPr>
              <a:t>）消息支持批量发送，但是一次不能超过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cs typeface="+mn-ea"/>
                <a:sym typeface="+mn-lt"/>
              </a:rPr>
              <a:t>0</a:t>
            </a:r>
            <a:r>
              <a:rPr lang="zh-CN" altLang="en-US" dirty="0" smtClean="0">
                <a:cs typeface="+mn-ea"/>
                <a:sym typeface="+mn-lt"/>
              </a:rPr>
              <a:t>条。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smtClean="0">
                <a:cs typeface="+mn-ea"/>
                <a:sym typeface="+mn-lt"/>
              </a:rPr>
              <a:t>           4</a:t>
            </a:r>
            <a:r>
              <a:rPr lang="zh-CN" altLang="en-US" dirty="0" smtClean="0">
                <a:cs typeface="+mn-ea"/>
                <a:sym typeface="+mn-lt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调用发送和消费接口都是在</a:t>
            </a:r>
            <a:r>
              <a:rPr lang="en-US" altLang="zh-CN" dirty="0" err="1" smtClean="0">
                <a:solidFill>
                  <a:srgbClr val="FF0000"/>
                </a:solidFill>
              </a:rPr>
              <a:t>ContextRefreshedEvent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事件</a:t>
            </a:r>
            <a:r>
              <a:rPr lang="zh-CN" altLang="en-US" dirty="0">
                <a:solidFill>
                  <a:srgbClr val="FF0000"/>
                </a:solidFill>
              </a:rPr>
              <a:t>之后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完成初始化才能使用，否则会报  </a:t>
            </a:r>
            <a:r>
              <a:rPr lang="en-US" altLang="zh-CN" dirty="0" err="1" smtClean="0">
                <a:solidFill>
                  <a:srgbClr val="FF0000"/>
                </a:solidFill>
              </a:rPr>
              <a:t>MqNotInitException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cs typeface="+mn-ea"/>
                <a:sym typeface="+mn-lt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如果在</a:t>
            </a:r>
            <a:r>
              <a:rPr lang="en-US" altLang="zh-CN" dirty="0" err="1" smtClean="0">
                <a:solidFill>
                  <a:srgbClr val="FF0000"/>
                </a:solidFill>
              </a:rPr>
              <a:t>ContextRefreshedEvent</a:t>
            </a:r>
            <a:r>
              <a:rPr lang="zh-CN" altLang="en-US" dirty="0" smtClean="0">
                <a:solidFill>
                  <a:srgbClr val="FF0000"/>
                </a:solidFill>
              </a:rPr>
              <a:t>之前，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这时需要手动调用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MqClient.</a:t>
            </a:r>
            <a:r>
              <a:rPr lang="en-US" altLang="zh-CN" dirty="0" err="1" smtClean="0"/>
              <a:t>start</a:t>
            </a:r>
            <a:r>
              <a:rPr lang="en-US" altLang="zh-CN" dirty="0" smtClean="0"/>
              <a:t>(broker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	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828" y="1983901"/>
            <a:ext cx="1058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MqClient.</a:t>
            </a:r>
            <a:r>
              <a:rPr lang="en-US" altLang="zh-CN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publish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"test"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env</a:t>
            </a:r>
            <a:r>
              <a:rPr lang="en-US" altLang="zh-CN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.getProperty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"test-token"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b="1" i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MessageDto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"body"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6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101" y="25600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消费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0066" y="1616042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1</a:t>
            </a:r>
            <a:r>
              <a:rPr lang="zh-CN" altLang="en-US" dirty="0" smtClean="0">
                <a:cs typeface="+mn-ea"/>
                <a:sym typeface="+mn-lt"/>
              </a:rPr>
              <a:t>，配置式，这种方式在系统启动后，会自动订阅消费，推荐采用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配置订阅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0066" y="124671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消费端订阅分两种方式，一种基于配置，一种基于代码订阅。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633" y="2019853"/>
            <a:ext cx="9632536" cy="397031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&lt;?xml version="1.0" encoding="UTF-8" ?&gt;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messageQueue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&lt;consumer </a:t>
            </a:r>
            <a:r>
              <a:rPr lang="en-US" altLang="zh-CN" dirty="0" err="1"/>
              <a:t>groupName</a:t>
            </a:r>
            <a:r>
              <a:rPr lang="en-US" altLang="zh-CN" dirty="0"/>
              <a:t>="</a:t>
            </a:r>
            <a:r>
              <a:rPr lang="en-US" altLang="zh-CN" dirty="0" err="1"/>
              <a:t>lorgine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&lt;topics&gt;</a:t>
            </a:r>
          </a:p>
          <a:p>
            <a:r>
              <a:rPr lang="en-US" altLang="zh-CN" dirty="0"/>
              <a:t>            &lt;topic name="test" </a:t>
            </a:r>
            <a:r>
              <a:rPr lang="en-US" altLang="zh-CN" dirty="0" err="1"/>
              <a:t>receiverType</a:t>
            </a:r>
            <a:r>
              <a:rPr lang="en-US" altLang="zh-CN" dirty="0"/>
              <a:t>="</a:t>
            </a:r>
            <a:r>
              <a:rPr lang="en-US" altLang="zh-CN" dirty="0" err="1"/>
              <a:t>com.ppdai.infrastructure.demo.TestSub</a:t>
            </a:r>
            <a:r>
              <a:rPr lang="en-US" altLang="zh-CN" dirty="0"/>
              <a:t>"&gt;&lt;/topic&gt;</a:t>
            </a:r>
          </a:p>
          <a:p>
            <a:r>
              <a:rPr lang="en-US" altLang="zh-CN" dirty="0"/>
              <a:t>            &lt;topic name="test2" </a:t>
            </a:r>
            <a:r>
              <a:rPr lang="en-US" altLang="zh-CN" dirty="0" err="1"/>
              <a:t>receiverType</a:t>
            </a:r>
            <a:r>
              <a:rPr lang="en-US" altLang="zh-CN" dirty="0"/>
              <a:t>="</a:t>
            </a:r>
            <a:r>
              <a:rPr lang="en-US" altLang="zh-CN" dirty="0" err="1"/>
              <a:t>com.ppdai.infrastructure.demo.TestSub</a:t>
            </a:r>
            <a:r>
              <a:rPr lang="en-US" altLang="zh-CN" dirty="0"/>
              <a:t>"&gt;&lt;/topic&gt;            </a:t>
            </a:r>
          </a:p>
          <a:p>
            <a:r>
              <a:rPr lang="en-US" altLang="zh-CN" dirty="0"/>
              <a:t>        &lt;/topics&gt;</a:t>
            </a:r>
          </a:p>
          <a:p>
            <a:r>
              <a:rPr lang="en-US" altLang="zh-CN" dirty="0"/>
              <a:t>    &lt;/consumer&gt;</a:t>
            </a:r>
          </a:p>
          <a:p>
            <a:r>
              <a:rPr lang="en-US" altLang="zh-CN" dirty="0"/>
              <a:t>    &lt;consumer </a:t>
            </a:r>
            <a:r>
              <a:rPr lang="en-US" altLang="zh-CN" dirty="0" err="1"/>
              <a:t>groupName</a:t>
            </a:r>
            <a:r>
              <a:rPr lang="en-US" altLang="zh-CN" dirty="0"/>
              <a:t>="</a:t>
            </a:r>
            <a:r>
              <a:rPr lang="en-US" altLang="zh-CN" dirty="0" err="1"/>
              <a:t>tfftest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&lt;topics&gt;</a:t>
            </a:r>
          </a:p>
          <a:p>
            <a:r>
              <a:rPr lang="en-US" altLang="zh-CN" dirty="0"/>
              <a:t>            &lt;topic name="test" </a:t>
            </a:r>
            <a:r>
              <a:rPr lang="en-US" altLang="zh-CN" dirty="0" err="1"/>
              <a:t>receiverType</a:t>
            </a:r>
            <a:r>
              <a:rPr lang="en-US" altLang="zh-CN" dirty="0"/>
              <a:t>="</a:t>
            </a:r>
            <a:r>
              <a:rPr lang="en-US" altLang="zh-CN" dirty="0" err="1"/>
              <a:t>com.ppdai.infrastructure.demo.TestSub</a:t>
            </a:r>
            <a:r>
              <a:rPr lang="en-US" altLang="zh-CN" dirty="0"/>
              <a:t>"&gt;&lt;/topic&gt;</a:t>
            </a:r>
          </a:p>
          <a:p>
            <a:r>
              <a:rPr lang="en-US" altLang="zh-CN" dirty="0"/>
              <a:t>        &lt;/topics&gt;</a:t>
            </a:r>
          </a:p>
          <a:p>
            <a:r>
              <a:rPr lang="en-US" altLang="zh-CN" dirty="0"/>
              <a:t>    &lt;/consumer&gt;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messageQueue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1719" y="6024650"/>
            <a:ext cx="1048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对应的配置路径是  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src</a:t>
            </a:r>
            <a:r>
              <a:rPr lang="en-US" altLang="zh-CN" dirty="0" smtClean="0">
                <a:solidFill>
                  <a:srgbClr val="FF0000"/>
                </a:solidFill>
              </a:rPr>
              <a:t>/main/resources/</a:t>
            </a:r>
            <a:r>
              <a:rPr lang="en-US" altLang="zh-CN" dirty="0" err="1" smtClean="0">
                <a:solidFill>
                  <a:srgbClr val="FF0000"/>
                </a:solidFill>
              </a:rPr>
              <a:t>messageQueue</a:t>
            </a:r>
            <a:r>
              <a:rPr lang="en-US" altLang="zh-CN" dirty="0" smtClean="0">
                <a:solidFill>
                  <a:srgbClr val="FF0000"/>
                </a:solidFill>
              </a:rPr>
              <a:t>/mq.xml</a:t>
            </a:r>
            <a:r>
              <a:rPr lang="zh-CN" altLang="en-US" dirty="0" smtClean="0">
                <a:solidFill>
                  <a:srgbClr val="FF0000"/>
                </a:solidFill>
              </a:rPr>
              <a:t>，注意不需要配置线程数等其他信息，都可以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portal</a:t>
            </a:r>
            <a:r>
              <a:rPr lang="zh-CN" altLang="en-US" dirty="0" smtClean="0">
                <a:solidFill>
                  <a:srgbClr val="FF0000"/>
                </a:solidFill>
              </a:rPr>
              <a:t>界面上动态修改。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exymdj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18237</TotalTime>
  <Words>708</Words>
  <Application>Microsoft Office PowerPoint</Application>
  <PresentationFormat>宽屏</PresentationFormat>
  <Paragraphs>126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宋体</vt:lpstr>
      <vt:lpstr>Microsoft YaHei</vt:lpstr>
      <vt:lpstr>Arial</vt:lpstr>
      <vt:lpstr>Calibri</vt:lpstr>
      <vt:lpstr>Consolas</vt:lpstr>
      <vt:lpstr>Wingdings</vt:lpstr>
      <vt:lpstr>Office 主题​​</vt:lpstr>
      <vt:lpstr>PowerPoint 演示文稿</vt:lpstr>
      <vt:lpstr>内容</vt:lpstr>
      <vt:lpstr>背景介绍</vt:lpstr>
      <vt:lpstr>模型</vt:lpstr>
      <vt:lpstr>核心架构</vt:lpstr>
      <vt:lpstr>接入(springboot)</vt:lpstr>
      <vt:lpstr>发送端和消费端</vt:lpstr>
      <vt:lpstr>发送端</vt:lpstr>
      <vt:lpstr>消费端</vt:lpstr>
      <vt:lpstr>消费端</vt:lpstr>
      <vt:lpstr>迁移方案</vt:lpstr>
      <vt:lpstr>迁移方案</vt:lpstr>
      <vt:lpstr>管理界面</vt:lpstr>
      <vt:lpstr>管理界面</vt:lpstr>
      <vt:lpstr>PowerPoint 演示文稿</vt:lpstr>
      <vt:lpstr>测试环境地址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李乘胜</cp:lastModifiedBy>
  <cp:revision>675</cp:revision>
  <dcterms:created xsi:type="dcterms:W3CDTF">2017-04-10T06:00:01Z</dcterms:created>
  <dcterms:modified xsi:type="dcterms:W3CDTF">2018-09-20T07:58:49Z</dcterms:modified>
</cp:coreProperties>
</file>