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3436" r:id="rId5"/>
    <p:sldId id="3444" r:id="rId6"/>
    <p:sldId id="3437" r:id="rId7"/>
    <p:sldId id="3447" r:id="rId8"/>
    <p:sldId id="3440" r:id="rId9"/>
    <p:sldId id="3445" r:id="rId10"/>
    <p:sldId id="3446" r:id="rId11"/>
    <p:sldId id="344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820"/>
  </p:normalViewPr>
  <p:slideViewPr>
    <p:cSldViewPr snapToGrid="0" snapToObjects="1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295A-890B-4F38-9A65-D7F54D9535E5}" type="datetimeFigureOut">
              <a:rPr lang="es-CO" smtClean="0"/>
              <a:t>2/08/2022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2077-425E-480C-BAAF-EBECF22C3B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78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1466-2D3F-7A47-8D5E-FD857D44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594B7-8BB1-9045-B5BE-E9AF320F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5D57-699F-9040-BBCE-CD50C535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097B-067D-0D42-BCB8-B89011AA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DF11-AC74-994D-A900-2925539A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B1BD-21EB-4844-A0B2-F60406A6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278F1-8F5C-9A4C-A7D2-19CF39223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08E1-64F4-3A40-8950-05DB24B3F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D6C0B-B8C1-2A4A-9479-935EEF64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A3C2-722E-4147-B245-015ABFE9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16245-FF08-284C-8FEA-7BCDF4F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7D6F-D1FA-F14E-9CC1-F185AC5D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D2044-8E4A-1747-B8B0-7739E56C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EF92-E937-A945-8D70-D9972D03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51AE-522D-BD4E-8FFF-C73A7A79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B2E2-5574-FE40-86B9-76CC4DF6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D5521-6ABE-C54C-90D0-8AFFECBAB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3C9B-CF9B-C449-B26E-9BEF1BC57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67CE-1C57-DA4B-B095-45A6DA0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638B-DD3F-9443-804C-43BD58C5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85743-0560-F84F-80AF-ADF95553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80" y="-95007"/>
            <a:ext cx="8084360" cy="9982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12AD9-58D0-4D79-857F-B35E50346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5B3F678-BDD5-C54A-9768-A44FC0966F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12AD9-58D0-4D79-857F-B35E50346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639" y="6414282"/>
            <a:ext cx="1904397" cy="365125"/>
          </a:xfrm>
        </p:spPr>
        <p:txBody>
          <a:bodyPr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| Page </a:t>
            </a:r>
            <a:fld id="{8CDFCB93-8BDE-244B-9E72-436310EAB43B}" type="slidenum">
              <a:rPr lang="en-US" smtClean="0"/>
              <a:pPr/>
              <a:t>‹Nº›</a:t>
            </a:fld>
            <a:endParaRPr lang="en-US" i="1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58855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1852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BC2F-7BE9-3643-BDF9-BF7724A1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9789-5DBC-5947-A1B7-9C62BA7B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B1BD-9E1F-D240-A55B-7E246146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25F8-29D8-3548-A1D2-54F8C571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19F2-936F-7E43-A1F2-A07BAADF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53A0-D6A8-CB41-B223-EFD06BB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CD977-BA83-C44C-B89D-0A0B575D0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AF05C-B44F-8441-8D04-47D17C37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8A0E-1343-AB46-9F82-9BC308C4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6E3-DF86-D14C-8A2F-C2CA35B9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CF1A-5F49-A64B-9F27-968687BE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E397-DCC9-8244-8956-94B8E8EF0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780ED-CB64-774C-9203-43E45788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FCE4-8A89-044C-BB9E-8A6E8A52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B0977-FD79-2C45-AE78-2F9BE42F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6F26-4FE7-7F47-9B48-A3D4C106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284-5232-EA4E-98AD-B108CA09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292D-B4F2-6B4A-8B54-227566A2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9E0D9-989E-B349-A73B-F3E56A0B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506AE-3708-A843-83C3-E89719429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D2CB1-E59F-644D-8B86-4EB2AA9FB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35579-5B6D-9E41-928B-4F1A769C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9AA11-BE5D-9543-A8B2-22E8EA7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290A4-453D-2246-9DED-38A1F56D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F78E-60D6-544C-8B14-241484F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EDE63-CB57-ED4F-8B46-CD55790F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EAE80-1D7D-B242-AD20-5D9F7964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8BC1B-0FFA-BF4E-832D-08C4497C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199825" y="6563697"/>
            <a:ext cx="879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Distribution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and 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eproduction prohibited without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permission | </a:t>
            </a:r>
            <a:r>
              <a:rPr lang="de-DE" sz="1000" baseline="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NovoPayment 2020 | All trademarks are the property of their respective owners.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1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199825" y="6563697"/>
            <a:ext cx="879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Distribution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and 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eproduction prohibited without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permission | </a:t>
            </a:r>
            <a:r>
              <a:rPr lang="de-DE" sz="1000" baseline="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NovoPayment 2020 | All trademarks are the property of their respective owners.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12" y="358817"/>
            <a:ext cx="3605847" cy="31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4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3F3D-7A24-F545-8F79-357EFD6A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7ED9-3B12-E642-825C-4E41F3E8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73140-B248-E342-A6B8-E27FC13E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2AEC-7706-E646-9E63-999DBCCB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C6DE-0C8B-E94D-A5AC-317F44A8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AF5E-A804-DF44-A932-8E3FECC7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6DE4A-65B9-DC42-B5C8-FEB0E270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23D31-6C7C-804D-986B-E01082E5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4DE6-F659-4D40-87AD-2D28F517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CB1E-31A4-F04A-BCAE-71187FA2D1F1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F458-25E8-FA4C-8141-3C332811B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3706-38C9-6845-8332-70975B2A2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E35C28A3-CB0C-B743-8721-C46132B7C2DF}"/>
              </a:ext>
            </a:extLst>
          </p:cNvPr>
          <p:cNvSpPr txBox="1">
            <a:spLocks/>
          </p:cNvSpPr>
          <p:nvPr/>
        </p:nvSpPr>
        <p:spPr>
          <a:xfrm>
            <a:off x="700635" y="2809116"/>
            <a:ext cx="5683232" cy="1356484"/>
          </a:xfrm>
          <a:prstGeom prst="rect">
            <a:avLst/>
          </a:prstGeom>
        </p:spPr>
        <p:txBody>
          <a:bodyPr anchor="t">
            <a:noAutofit/>
          </a:bodyPr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None/>
              <a:defRPr lang="en-GB" sz="2400" b="1" i="0" kern="1200" spc="-5" dirty="0">
                <a:solidFill>
                  <a:srgbClr val="0856A2"/>
                </a:solidFill>
                <a:latin typeface="Proxima Nova A" charset="0"/>
                <a:ea typeface="Proxima Nova A" charset="0"/>
                <a:cs typeface="Proxima Nova A" charset="0"/>
              </a:defRPr>
            </a:lvl1pPr>
          </a:lstStyle>
          <a:p>
            <a:pPr lvl="0">
              <a:defRPr/>
            </a:pPr>
            <a:r>
              <a:rPr lang="en-US" sz="32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Transacciones no </a:t>
            </a:r>
            <a:r>
              <a:rPr lang="en-US" sz="3200" spc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resueltas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345F7929-CABB-814F-8E6C-23937B0D5913}"/>
              </a:ext>
            </a:extLst>
          </p:cNvPr>
          <p:cNvSpPr/>
          <p:nvPr/>
        </p:nvSpPr>
        <p:spPr>
          <a:xfrm>
            <a:off x="700635" y="5830953"/>
            <a:ext cx="1423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Julio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2022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345F7929-CABB-814F-8E6C-23937B0D5913}"/>
              </a:ext>
            </a:extLst>
          </p:cNvPr>
          <p:cNvSpPr/>
          <p:nvPr/>
        </p:nvSpPr>
        <p:spPr>
          <a:xfrm>
            <a:off x="700635" y="6161249"/>
            <a:ext cx="2045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 pitchFamily="34" charset="0"/>
              </a:rPr>
              <a:t>Not for distribution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35C28A3-CB0C-B743-8721-C46132B7C2DF}"/>
              </a:ext>
            </a:extLst>
          </p:cNvPr>
          <p:cNvSpPr txBox="1">
            <a:spLocks/>
          </p:cNvSpPr>
          <p:nvPr/>
        </p:nvSpPr>
        <p:spPr>
          <a:xfrm>
            <a:off x="700635" y="3936283"/>
            <a:ext cx="5683232" cy="559613"/>
          </a:xfrm>
          <a:prstGeom prst="rect">
            <a:avLst/>
          </a:prstGeom>
        </p:spPr>
        <p:txBody>
          <a:bodyPr anchor="t">
            <a:noAutofit/>
          </a:bodyPr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None/>
              <a:defRPr lang="en-GB" sz="2400" b="1" i="0" kern="1200" spc="-5" dirty="0">
                <a:solidFill>
                  <a:srgbClr val="0856A2"/>
                </a:solidFill>
                <a:latin typeface="Proxima Nova A" charset="0"/>
                <a:ea typeface="Proxima Nova A" charset="0"/>
                <a:cs typeface="Proxima Nova A" charset="0"/>
              </a:defRPr>
            </a:lvl1pPr>
          </a:lstStyle>
          <a:p>
            <a:pPr lvl="0">
              <a:defRPr/>
            </a:pPr>
            <a:r>
              <a:rPr lang="en-US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2 Platform Solution Services Core Integration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837186"/>
            <a:ext cx="5293765" cy="6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3D9EC381-36A7-E685-ADDA-5B344744225F}"/>
              </a:ext>
            </a:extLst>
          </p:cNvPr>
          <p:cNvSpPr txBox="1"/>
          <p:nvPr/>
        </p:nvSpPr>
        <p:spPr>
          <a:xfrm>
            <a:off x="1078068" y="1841869"/>
            <a:ext cx="636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Transacciones no resueltas</a:t>
            </a:r>
          </a:p>
        </p:txBody>
      </p:sp>
      <p:sp>
        <p:nvSpPr>
          <p:cNvPr id="7" name="TextBox 65">
            <a:extLst>
              <a:ext uri="{FF2B5EF4-FFF2-40B4-BE49-F238E27FC236}">
                <a16:creationId xmlns:a16="http://schemas.microsoft.com/office/drawing/2014/main" id="{ED229295-3EEE-1BAA-16E4-4A6BFA1F3FD5}"/>
              </a:ext>
            </a:extLst>
          </p:cNvPr>
          <p:cNvSpPr txBox="1"/>
          <p:nvPr/>
        </p:nvSpPr>
        <p:spPr>
          <a:xfrm>
            <a:off x="2698908" y="2923170"/>
            <a:ext cx="6959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ES" sz="1200" b="0" i="0" dirty="0">
                <a:effectLst/>
                <a:latin typeface="Arial" panose="020B0604020202020204" pitchFamily="34" charset="0"/>
              </a:rPr>
              <a:t>Las “</a:t>
            </a:r>
            <a:r>
              <a:rPr lang="es-ES" sz="1200" b="1" i="0" dirty="0" err="1">
                <a:effectLst/>
                <a:latin typeface="Arial" panose="020B0604020202020204" pitchFamily="34" charset="0"/>
              </a:rPr>
              <a:t>Unresolved</a:t>
            </a:r>
            <a:r>
              <a:rPr lang="es-E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s-ES" sz="1200" b="1" i="0" dirty="0" err="1">
                <a:effectLst/>
                <a:latin typeface="Arial" panose="020B0604020202020204" pitchFamily="34" charset="0"/>
              </a:rPr>
              <a:t>transactions</a:t>
            </a:r>
            <a:r>
              <a:rPr lang="es-ES" sz="1200" b="0" i="0" dirty="0">
                <a:effectLst/>
                <a:latin typeface="Arial" panose="020B0604020202020204" pitchFamily="34" charset="0"/>
              </a:rPr>
              <a:t>” se crean debido a que no es posible el cargue de saldos en el archivo </a:t>
            </a:r>
            <a:r>
              <a:rPr lang="es-ES" sz="1200" b="1" i="0" dirty="0">
                <a:effectLst/>
                <a:latin typeface="Arial" panose="020B0604020202020204" pitchFamily="34" charset="0"/>
              </a:rPr>
              <a:t>AccountBalances.txt </a:t>
            </a:r>
            <a:r>
              <a:rPr lang="es-ES" sz="1200" b="0" i="0" dirty="0">
                <a:effectLst/>
                <a:latin typeface="Arial" panose="020B0604020202020204" pitchFamily="34" charset="0"/>
              </a:rPr>
              <a:t>durante cada ejecución del </a:t>
            </a:r>
            <a:r>
              <a:rPr lang="es-ES" sz="1200" b="1" i="0" dirty="0" err="1">
                <a:effectLst/>
                <a:latin typeface="Arial" panose="020B0604020202020204" pitchFamily="34" charset="0"/>
              </a:rPr>
              <a:t>Partial</a:t>
            </a:r>
            <a:r>
              <a:rPr lang="es-ES" sz="1200" b="1" i="0" dirty="0">
                <a:effectLst/>
                <a:latin typeface="Arial" panose="020B0604020202020204" pitchFamily="34" charset="0"/>
              </a:rPr>
              <a:t> Load</a:t>
            </a:r>
            <a:r>
              <a:rPr lang="es-ES" sz="1200" b="0" i="0" dirty="0">
                <a:effectLst/>
                <a:latin typeface="Arial" panose="020B0604020202020204" pitchFamily="34" charset="0"/>
              </a:rPr>
              <a:t>. Para esto es necesario agregar un </a:t>
            </a:r>
            <a:r>
              <a:rPr lang="es-ES" sz="1200" b="1" i="0" dirty="0">
                <a:effectLst/>
                <a:latin typeface="Arial" panose="020B0604020202020204" pitchFamily="34" charset="0"/>
              </a:rPr>
              <a:t>Store </a:t>
            </a:r>
            <a:r>
              <a:rPr lang="es-ES" sz="1200" b="1" i="0" dirty="0" err="1">
                <a:effectLst/>
                <a:latin typeface="Arial" panose="020B0604020202020204" pitchFamily="34" charset="0"/>
              </a:rPr>
              <a:t>Procedure</a:t>
            </a:r>
            <a:r>
              <a:rPr lang="es-ES" sz="1200" b="1" i="0" dirty="0">
                <a:effectLst/>
                <a:latin typeface="Arial" panose="020B0604020202020204" pitchFamily="34" charset="0"/>
              </a:rPr>
              <a:t> </a:t>
            </a:r>
            <a:r>
              <a:rPr lang="es-ES" sz="1200" b="0" i="0" dirty="0">
                <a:effectLst/>
                <a:latin typeface="Arial" panose="020B0604020202020204" pitchFamily="34" charset="0"/>
              </a:rPr>
              <a:t>que las resuelva.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10">
            <a:extLst>
              <a:ext uri="{FF2B5EF4-FFF2-40B4-BE49-F238E27FC236}">
                <a16:creationId xmlns:a16="http://schemas.microsoft.com/office/drawing/2014/main" id="{75443428-EC68-5589-E28D-59C9913E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03" y="2959977"/>
            <a:ext cx="609524" cy="60952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0C476E8-074B-3EAC-1815-7F86DBDA5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" r="-1"/>
          <a:stretch/>
        </p:blipFill>
        <p:spPr>
          <a:xfrm>
            <a:off x="1734669" y="3838306"/>
            <a:ext cx="8403291" cy="21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4134D-0A4B-CD46-A05E-060C84F14F0C}"/>
              </a:ext>
            </a:extLst>
          </p:cNvPr>
          <p:cNvSpPr txBox="1"/>
          <p:nvPr/>
        </p:nvSpPr>
        <p:spPr>
          <a:xfrm>
            <a:off x="1078068" y="1841869"/>
            <a:ext cx="636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Objetivo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329604" y="0"/>
            <a:ext cx="6866792" cy="6858000"/>
          </a:xfrm>
          <a:prstGeom prst="rect">
            <a:avLst/>
          </a:prstGeom>
        </p:spPr>
      </p:pic>
      <p:pic>
        <p:nvPicPr>
          <p:cNvPr id="4" name="Imagen 8">
            <a:extLst>
              <a:ext uri="{FF2B5EF4-FFF2-40B4-BE49-F238E27FC236}">
                <a16:creationId xmlns:a16="http://schemas.microsoft.com/office/drawing/2014/main" id="{37B4E134-CD6B-49E5-9859-7E4D9DC06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09" y="4182924"/>
            <a:ext cx="609524" cy="609524"/>
          </a:xfrm>
          <a:prstGeom prst="rect">
            <a:avLst/>
          </a:prstGeom>
        </p:spPr>
      </p:pic>
      <p:pic>
        <p:nvPicPr>
          <p:cNvPr id="5" name="Imagen 10">
            <a:extLst>
              <a:ext uri="{FF2B5EF4-FFF2-40B4-BE49-F238E27FC236}">
                <a16:creationId xmlns:a16="http://schemas.microsoft.com/office/drawing/2014/main" id="{33B86A45-9BA5-4C45-8FDF-CC3297F21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265" y="4182924"/>
            <a:ext cx="609524" cy="609524"/>
          </a:xfrm>
          <a:prstGeom prst="rect">
            <a:avLst/>
          </a:prstGeom>
        </p:spPr>
      </p:pic>
      <p:pic>
        <p:nvPicPr>
          <p:cNvPr id="6" name="Imagen 11">
            <a:extLst>
              <a:ext uri="{FF2B5EF4-FFF2-40B4-BE49-F238E27FC236}">
                <a16:creationId xmlns:a16="http://schemas.microsoft.com/office/drawing/2014/main" id="{E5BF6500-F605-4E73-A11B-078E85F0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55" y="4259616"/>
            <a:ext cx="609524" cy="609524"/>
          </a:xfrm>
          <a:prstGeom prst="rect">
            <a:avLst/>
          </a:prstGeom>
        </p:spPr>
      </p:pic>
      <p:sp>
        <p:nvSpPr>
          <p:cNvPr id="7" name="TextBox 65">
            <a:extLst>
              <a:ext uri="{FF2B5EF4-FFF2-40B4-BE49-F238E27FC236}">
                <a16:creationId xmlns:a16="http://schemas.microsoft.com/office/drawing/2014/main" id="{250E3265-6EAD-C364-E764-979F1A021049}"/>
              </a:ext>
            </a:extLst>
          </p:cNvPr>
          <p:cNvSpPr txBox="1"/>
          <p:nvPr/>
        </p:nvSpPr>
        <p:spPr>
          <a:xfrm>
            <a:off x="2698909" y="2923170"/>
            <a:ext cx="4455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s-CO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Agregar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kumimoji="0" lang="es-CO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jobs de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cierre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completo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uno de los clientes de NovoPayment el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store procedure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(SP) “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cm_rslv_trans_NovoPmnt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”, que </a:t>
            </a:r>
            <a:r>
              <a:rPr kumimoji="0" lang="es-CO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elimina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las transacciones no </a:t>
            </a:r>
            <a:r>
              <a:rPr kumimoji="0" lang="es-CO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resueltas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de la tabla “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pc_unresolved_stmnt_deltas”.</a:t>
            </a:r>
          </a:p>
        </p:txBody>
      </p:sp>
    </p:spTree>
    <p:extLst>
      <p:ext uri="{BB962C8B-B14F-4D97-AF65-F5344CB8AC3E}">
        <p14:creationId xmlns:p14="http://schemas.microsoft.com/office/powerpoint/2010/main" val="54766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ED09AB-B7C8-0064-0B97-D12893DFE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669"/>
          <a:stretch/>
        </p:blipFill>
        <p:spPr>
          <a:xfrm>
            <a:off x="7789356" y="1548884"/>
            <a:ext cx="2743200" cy="3300386"/>
          </a:xfrm>
          <a:prstGeom prst="rect">
            <a:avLst/>
          </a:prstGeom>
        </p:spPr>
      </p:pic>
      <p:sp>
        <p:nvSpPr>
          <p:cNvPr id="77" name="Rectángulo redondeado 76"/>
          <p:cNvSpPr/>
          <p:nvPr/>
        </p:nvSpPr>
        <p:spPr>
          <a:xfrm>
            <a:off x="6564756" y="1313920"/>
            <a:ext cx="5192400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Imagen 8">
            <a:extLst>
              <a:ext uri="{FF2B5EF4-FFF2-40B4-BE49-F238E27FC236}">
                <a16:creationId xmlns:a16="http://schemas.microsoft.com/office/drawing/2014/main" id="{5839D6E2-1A16-465D-8749-891B6FCEB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75" y="5154050"/>
            <a:ext cx="609524" cy="609524"/>
          </a:xfrm>
          <a:prstGeom prst="rect">
            <a:avLst/>
          </a:prstGeom>
        </p:spPr>
      </p:pic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sz="3600" dirty="0">
                <a:solidFill>
                  <a:srgbClr val="0A0187"/>
                </a:solidFill>
              </a:rPr>
              <a:t>Configuración</a:t>
            </a:r>
            <a:r>
              <a:rPr lang="en-US" sz="3600" dirty="0">
                <a:solidFill>
                  <a:srgbClr val="0A0187"/>
                </a:solidFill>
              </a:rPr>
              <a:t> del store procedure  </a:t>
            </a:r>
            <a:endParaRPr lang="es-CO" sz="3600" dirty="0">
              <a:solidFill>
                <a:srgbClr val="0A0187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0A927538-72F8-D7CE-F620-01AC8589D843}"/>
              </a:ext>
            </a:extLst>
          </p:cNvPr>
          <p:cNvSpPr txBox="1"/>
          <p:nvPr/>
        </p:nvSpPr>
        <p:spPr>
          <a:xfrm>
            <a:off x="1110781" y="2598003"/>
            <a:ext cx="4811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ES" sz="1200" noProof="0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Antes de realizar la configuración de SP</a:t>
            </a:r>
            <a:r>
              <a:rPr lang="es-ES" sz="1200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, se debe validar que en la BBDD de “</a:t>
            </a:r>
            <a:r>
              <a:rPr lang="es-ES" sz="1200" b="1" dirty="0" err="1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poscard</a:t>
            </a:r>
            <a:r>
              <a:rPr lang="es-ES" sz="1200" b="1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s-ES" sz="1200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se encuentre el SP de “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cm_rslv_trans_NovoPmnt”</a:t>
            </a:r>
          </a:p>
        </p:txBody>
      </p:sp>
    </p:spTree>
    <p:extLst>
      <p:ext uri="{BB962C8B-B14F-4D97-AF65-F5344CB8AC3E}">
        <p14:creationId xmlns:p14="http://schemas.microsoft.com/office/powerpoint/2010/main" val="426513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redondeado 76"/>
          <p:cNvSpPr/>
          <p:nvPr/>
        </p:nvSpPr>
        <p:spPr>
          <a:xfrm>
            <a:off x="6564756" y="1313920"/>
            <a:ext cx="5192400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436F1D58-4726-4DC0-A2B8-1E10D613ECDA}"/>
              </a:ext>
            </a:extLst>
          </p:cNvPr>
          <p:cNvSpPr txBox="1"/>
          <p:nvPr/>
        </p:nvSpPr>
        <p:spPr>
          <a:xfrm>
            <a:off x="523473" y="1424330"/>
            <a:ext cx="11446933" cy="406265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fontAlgn="base"/>
            <a:r>
              <a:rPr lang="en-US" sz="2400" dirty="0" err="1">
                <a:solidFill>
                  <a:srgbClr val="805CCF"/>
                </a:solidFill>
                <a:latin typeface="Arial"/>
              </a:rPr>
              <a:t>Ejemplo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cliente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805CCF"/>
                </a:solidFill>
                <a:latin typeface="Arial"/>
              </a:rPr>
              <a:t>Servitebca</a:t>
            </a:r>
            <a:r>
              <a:rPr lang="en-US" sz="2400" dirty="0">
                <a:solidFill>
                  <a:srgbClr val="805CCF"/>
                </a:solidFill>
                <a:latin typeface="Arial"/>
              </a:rPr>
              <a:t> Perú</a:t>
            </a: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sz="3600" dirty="0">
                <a:solidFill>
                  <a:srgbClr val="0A0187"/>
                </a:solidFill>
              </a:rPr>
              <a:t>Configuración</a:t>
            </a:r>
            <a:r>
              <a:rPr lang="en-US" sz="3600" dirty="0">
                <a:solidFill>
                  <a:srgbClr val="0A0187"/>
                </a:solidFill>
              </a:rPr>
              <a:t> del store procedure  </a:t>
            </a:r>
            <a:endParaRPr lang="es-CO" sz="3600" dirty="0">
              <a:solidFill>
                <a:srgbClr val="0A0187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0A927538-72F8-D7CE-F620-01AC8589D843}"/>
              </a:ext>
            </a:extLst>
          </p:cNvPr>
          <p:cNvSpPr txBox="1"/>
          <p:nvPr/>
        </p:nvSpPr>
        <p:spPr>
          <a:xfrm>
            <a:off x="1110781" y="2598003"/>
            <a:ext cx="48114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s-ES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Para el cliente Perú, se debe configurar en el job de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cierre </a:t>
            </a:r>
            <a:r>
              <a:rPr kumimoji="0" lang="es-CO" sz="12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completo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store procedure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(SP) “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cm_rslv_trans_NovoPmnt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”. En la </a:t>
            </a:r>
            <a:r>
              <a:rPr kumimoji="0" lang="es-CO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configuración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de los “Steps” debe quedar bajo el nombre “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RESOLVE_TRANSACTIONS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” en la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segunda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posición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. Y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debajo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 del paso de “</a:t>
            </a:r>
            <a:r>
              <a:rPr lang="es-ES" sz="1200" b="1" i="0" dirty="0" err="1">
                <a:effectLst/>
                <a:latin typeface="Arial" panose="020B0604020202020204" pitchFamily="34" charset="0"/>
              </a:rPr>
              <a:t>Partial</a:t>
            </a:r>
            <a:r>
              <a:rPr lang="es-ES" sz="1200" b="1" i="0" dirty="0">
                <a:effectLst/>
                <a:latin typeface="Arial" panose="020B0604020202020204" pitchFamily="34" charset="0"/>
              </a:rPr>
              <a:t> Load”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95B3F7-7ADB-B8A4-37EC-9D7BC55E2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756" y="1625230"/>
            <a:ext cx="5192400" cy="2615150"/>
          </a:xfrm>
          <a:prstGeom prst="rect">
            <a:avLst/>
          </a:prstGeom>
        </p:spPr>
      </p:pic>
      <p:pic>
        <p:nvPicPr>
          <p:cNvPr id="21" name="Imagen 10">
            <a:extLst>
              <a:ext uri="{FF2B5EF4-FFF2-40B4-BE49-F238E27FC236}">
                <a16:creationId xmlns:a16="http://schemas.microsoft.com/office/drawing/2014/main" id="{9863B985-4EED-B7F0-BD3B-5ECFF7156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305" y="5166414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9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redondeado 76"/>
          <p:cNvSpPr/>
          <p:nvPr/>
        </p:nvSpPr>
        <p:spPr>
          <a:xfrm>
            <a:off x="6564756" y="1331968"/>
            <a:ext cx="5192400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sz="3600" dirty="0">
                <a:solidFill>
                  <a:srgbClr val="0A0187"/>
                </a:solidFill>
              </a:rPr>
              <a:t>Configuración</a:t>
            </a:r>
            <a:r>
              <a:rPr lang="en-US" sz="3600" dirty="0">
                <a:solidFill>
                  <a:srgbClr val="0A0187"/>
                </a:solidFill>
              </a:rPr>
              <a:t> del store procedure  </a:t>
            </a:r>
            <a:endParaRPr lang="es-CO" sz="3600" dirty="0">
              <a:solidFill>
                <a:srgbClr val="0A0187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0A927538-72F8-D7CE-F620-01AC8589D843}"/>
              </a:ext>
            </a:extLst>
          </p:cNvPr>
          <p:cNvSpPr txBox="1"/>
          <p:nvPr/>
        </p:nvSpPr>
        <p:spPr>
          <a:xfrm>
            <a:off x="1110781" y="2598003"/>
            <a:ext cx="4811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s-ES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La configuración del SP debe quedar de la siguiente manera.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9210AC3-B164-1B7E-47D5-3D8CFC84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35" y="5201579"/>
            <a:ext cx="609524" cy="6095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A0581C-25E6-42CA-4DAF-F64855570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22" y="1625979"/>
            <a:ext cx="5199334" cy="24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1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ángulo redondeado 76"/>
          <p:cNvSpPr/>
          <p:nvPr/>
        </p:nvSpPr>
        <p:spPr>
          <a:xfrm>
            <a:off x="6564756" y="1331968"/>
            <a:ext cx="5192400" cy="294011"/>
          </a:xfrm>
          <a:prstGeom prst="roundRect">
            <a:avLst>
              <a:gd name="adj" fmla="val 10178"/>
            </a:avLst>
          </a:prstGeom>
          <a:solidFill>
            <a:srgbClr val="074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Imagen 8">
            <a:extLst>
              <a:ext uri="{FF2B5EF4-FFF2-40B4-BE49-F238E27FC236}">
                <a16:creationId xmlns:a16="http://schemas.microsoft.com/office/drawing/2014/main" id="{5839D6E2-1A16-465D-8749-891B6FCEB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75" y="5154050"/>
            <a:ext cx="609524" cy="609524"/>
          </a:xfrm>
          <a:prstGeom prst="rect">
            <a:avLst/>
          </a:prstGeom>
        </p:spPr>
      </p:pic>
      <p:sp>
        <p:nvSpPr>
          <p:cNvPr id="87" name="Rectángulo redondeado 77">
            <a:extLst>
              <a:ext uri="{FF2B5EF4-FFF2-40B4-BE49-F238E27FC236}">
                <a16:creationId xmlns:a16="http://schemas.microsoft.com/office/drawing/2014/main" id="{D3E1AE62-E065-43EE-BD87-E07D5ED65F81}"/>
              </a:ext>
            </a:extLst>
          </p:cNvPr>
          <p:cNvSpPr/>
          <p:nvPr/>
        </p:nvSpPr>
        <p:spPr>
          <a:xfrm>
            <a:off x="943559" y="5775938"/>
            <a:ext cx="9957334" cy="626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2700000" sx="98000" sy="98000" algn="tl" rotWithShape="0">
              <a:srgbClr val="05316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52" y="5848222"/>
            <a:ext cx="4009747" cy="482397"/>
          </a:xfrm>
          <a:prstGeom prst="rect">
            <a:avLst/>
          </a:prstGeom>
        </p:spPr>
      </p:pic>
      <p:sp>
        <p:nvSpPr>
          <p:cNvPr id="18" name="Título 1"/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CO" sz="3600" dirty="0">
                <a:solidFill>
                  <a:srgbClr val="0A0187"/>
                </a:solidFill>
              </a:rPr>
              <a:t>Configuración</a:t>
            </a:r>
            <a:r>
              <a:rPr lang="en-US" sz="3600" dirty="0">
                <a:solidFill>
                  <a:srgbClr val="0A0187"/>
                </a:solidFill>
              </a:rPr>
              <a:t> del store procedure  </a:t>
            </a:r>
            <a:endParaRPr lang="es-CO" sz="3600" dirty="0">
              <a:solidFill>
                <a:srgbClr val="0A0187"/>
              </a:solidFill>
            </a:endParaRPr>
          </a:p>
        </p:txBody>
      </p:sp>
      <p:sp>
        <p:nvSpPr>
          <p:cNvPr id="19" name="TextBox 65">
            <a:extLst>
              <a:ext uri="{FF2B5EF4-FFF2-40B4-BE49-F238E27FC236}">
                <a16:creationId xmlns:a16="http://schemas.microsoft.com/office/drawing/2014/main" id="{0A927538-72F8-D7CE-F620-01AC8589D843}"/>
              </a:ext>
            </a:extLst>
          </p:cNvPr>
          <p:cNvSpPr txBox="1"/>
          <p:nvPr/>
        </p:nvSpPr>
        <p:spPr>
          <a:xfrm>
            <a:off x="1110781" y="2598003"/>
            <a:ext cx="48114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s-ES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Una ves se ejecute el job del </a:t>
            </a:r>
            <a:r>
              <a:rPr kumimoji="0" lang="es-ES" sz="12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cierre completo (</a:t>
            </a:r>
            <a:r>
              <a:rPr kumimoji="0" lang="es-ES" sz="120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Programado o manual</a:t>
            </a:r>
            <a:r>
              <a:rPr kumimoji="0" lang="es-ES" sz="12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es-ES" sz="1200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se puede observar que en la tabla “</a:t>
            </a:r>
            <a:r>
              <a:rPr kumimoji="0" lang="es-ES" sz="1200" b="1" i="0" u="none" strike="noStrike" kern="1200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pc_unresolved_stmnt_deltas</a:t>
            </a:r>
            <a:r>
              <a:rPr kumimoji="0" lang="es-ES" sz="12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kumimoji="0" lang="es-ES" sz="120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de la BBDD de </a:t>
            </a:r>
            <a:r>
              <a:rPr kumimoji="0" lang="es-ES" sz="12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kumimoji="0" lang="es-ES" sz="1200" b="1" i="0" u="none" strike="noStrike" kern="1200" cap="none" spc="0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poscard</a:t>
            </a:r>
            <a:r>
              <a:rPr kumimoji="0" lang="es-ES" sz="1200" b="1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kumimoji="0" lang="es-ES" sz="120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las transacciones no resueltas fueron eliminadas de esta. 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8B8BE0-38DE-BE3E-007A-C54E1D2FA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756" y="1659389"/>
            <a:ext cx="5115967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41400-F4BB-4242-A70B-6AF4E2B4A32F}"/>
              </a:ext>
            </a:extLst>
          </p:cNvPr>
          <p:cNvSpPr txBox="1"/>
          <p:nvPr/>
        </p:nvSpPr>
        <p:spPr>
          <a:xfrm>
            <a:off x="6364981" y="3282835"/>
            <a:ext cx="42207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www.novopayment.com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26" y="2099732"/>
            <a:ext cx="5491390" cy="66064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5735626" y="3183466"/>
            <a:ext cx="54913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84f9887-db3f-4d26-9f34-53d86b18ad48">
      <UserInfo>
        <DisplayName>Blanca Herrera Martin</DisplayName>
        <AccountId>32</AccountId>
        <AccountType/>
      </UserInfo>
      <UserInfo>
        <DisplayName>Katerine Vallejo Castañeda</DisplayName>
        <AccountId>34</AccountId>
        <AccountType/>
      </UserInfo>
      <UserInfo>
        <DisplayName>Hector Castillo Rodriguez</DisplayName>
        <AccountId>38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8EF62FFD24EE439E8B885D7C1B6ADE" ma:contentTypeVersion="8" ma:contentTypeDescription="Crear nuevo documento." ma:contentTypeScope="" ma:versionID="0d377378ad8c4b36dbd165a1bb707d0b">
  <xsd:schema xmlns:xsd="http://www.w3.org/2001/XMLSchema" xmlns:xs="http://www.w3.org/2001/XMLSchema" xmlns:p="http://schemas.microsoft.com/office/2006/metadata/properties" xmlns:ns2="831d0256-892f-4594-8e78-83b86f545136" xmlns:ns3="984f9887-db3f-4d26-9f34-53d86b18ad48" targetNamespace="http://schemas.microsoft.com/office/2006/metadata/properties" ma:root="true" ma:fieldsID="4b4fdb7c53a031006b5c78d3f8ffb981" ns2:_="" ns3:_="">
    <xsd:import namespace="831d0256-892f-4594-8e78-83b86f545136"/>
    <xsd:import namespace="984f9887-db3f-4d26-9f34-53d86b18a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d0256-892f-4594-8e78-83b86f545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f9887-db3f-4d26-9f34-53d86b18a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BF0569-167F-4834-B67E-60FD4D18F63A}">
  <ds:schemaRefs>
    <ds:schemaRef ds:uri="http://schemas.microsoft.com/office/2006/metadata/properties"/>
    <ds:schemaRef ds:uri="http://schemas.microsoft.com/office/infopath/2007/PartnerControls"/>
    <ds:schemaRef ds:uri="984f9887-db3f-4d26-9f34-53d86b18ad48"/>
  </ds:schemaRefs>
</ds:datastoreItem>
</file>

<file path=customXml/itemProps2.xml><?xml version="1.0" encoding="utf-8"?>
<ds:datastoreItem xmlns:ds="http://schemas.openxmlformats.org/officeDocument/2006/customXml" ds:itemID="{AEF20A04-1757-49C0-8367-2B8530336A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1d0256-892f-4594-8e78-83b86f545136"/>
    <ds:schemaRef ds:uri="984f9887-db3f-4d26-9f34-53d86b18ad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C07F9A-F60B-4410-9B04-4473057FE5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289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Constanza García</dc:creator>
  <cp:lastModifiedBy>Harold Poveda Romero</cp:lastModifiedBy>
  <cp:revision>45</cp:revision>
  <cp:lastPrinted>2020-10-05T13:45:35Z</cp:lastPrinted>
  <dcterms:created xsi:type="dcterms:W3CDTF">2020-09-23T13:25:38Z</dcterms:created>
  <dcterms:modified xsi:type="dcterms:W3CDTF">2022-08-02T16:46:37Z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0x010100CF8EF62FFD24EE439E8B885D7C1B6ADE</vt:lpwstr>
  </property>
</Properties>
</file>