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lvl="0">
      <a:defRPr lang="es-CO"/>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15300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317662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127532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37620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371163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35951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419813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3425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416255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86714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601D0F8-972E-4333-BA7C-3DC39C40F434}" type="datetimeFigureOut">
              <a:rPr lang="es-CO" smtClean="0"/>
              <a:t>10/06/2021</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5CF1669E-F761-4A73-80FA-0CEA883ECE50}" type="slidenum">
              <a:rPr lang="es-CO" smtClean="0"/>
              <a:t>‹Nº›</a:t>
            </a:fld>
            <a:endParaRPr lang="es-CO" dirty="0"/>
          </a:p>
        </p:txBody>
      </p:sp>
    </p:spTree>
    <p:extLst>
      <p:ext uri="{BB962C8B-B14F-4D97-AF65-F5344CB8AC3E}">
        <p14:creationId xmlns:p14="http://schemas.microsoft.com/office/powerpoint/2010/main" val="233065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1D0F8-972E-4333-BA7C-3DC39C40F434}" type="datetimeFigureOut">
              <a:rPr lang="es-CO" smtClean="0"/>
              <a:t>10/06/2021</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1669E-F761-4A73-80FA-0CEA883ECE50}" type="slidenum">
              <a:rPr lang="es-CO" smtClean="0"/>
              <a:t>‹Nº›</a:t>
            </a:fld>
            <a:endParaRPr lang="es-CO" dirty="0"/>
          </a:p>
        </p:txBody>
      </p:sp>
    </p:spTree>
    <p:extLst>
      <p:ext uri="{BB962C8B-B14F-4D97-AF65-F5344CB8AC3E}">
        <p14:creationId xmlns:p14="http://schemas.microsoft.com/office/powerpoint/2010/main" val="127941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hyperlink" Target="https://bbva.csod.com/ATS/careersite/ds.aspx?routename=ATS/CareerSite/MyProfile"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Mensajería Iso 8583</a:t>
            </a:r>
          </a:p>
        </p:txBody>
      </p:sp>
      <p:sp>
        <p:nvSpPr>
          <p:cNvPr id="3" name="Subtítulo 2"/>
          <p:cNvSpPr>
            <a:spLocks noGrp="1"/>
          </p:cNvSpPr>
          <p:nvPr>
            <p:ph type="subTitle" idx="1"/>
          </p:nvPr>
        </p:nvSpPr>
        <p:spPr/>
        <p:txBody>
          <a:bodyPr/>
          <a:lstStyle/>
          <a:p>
            <a:r>
              <a:rPr lang="es-CO" dirty="0"/>
              <a:t>Descripción y Longitud de los Campos que componen la Mensajería Iso en las transacciones locales.</a:t>
            </a:r>
          </a:p>
          <a:p>
            <a:endParaRPr lang="es-CO" dirty="0"/>
          </a:p>
        </p:txBody>
      </p:sp>
    </p:spTree>
    <p:extLst>
      <p:ext uri="{BB962C8B-B14F-4D97-AF65-F5344CB8AC3E}">
        <p14:creationId xmlns:p14="http://schemas.microsoft.com/office/powerpoint/2010/main" val="102324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 8583.</a:t>
            </a:r>
          </a:p>
        </p:txBody>
      </p:sp>
      <p:sp>
        <p:nvSpPr>
          <p:cNvPr id="3" name="Marcador de contenido 2"/>
          <p:cNvSpPr>
            <a:spLocks noGrp="1"/>
          </p:cNvSpPr>
          <p:nvPr>
            <p:ph sz="half" idx="1"/>
          </p:nvPr>
        </p:nvSpPr>
        <p:spPr/>
        <p:txBody>
          <a:bodyPr>
            <a:normAutofit fontScale="70000" lnSpcReduction="20000"/>
          </a:bodyPr>
          <a:lstStyle/>
          <a:p>
            <a:r>
              <a:rPr lang="es-CO" dirty="0"/>
              <a:t>Campo 46: Adicional data </a:t>
            </a:r>
            <a:r>
              <a:rPr lang="es-CO" dirty="0" err="1"/>
              <a:t>iso</a:t>
            </a:r>
            <a:r>
              <a:rPr lang="es-CO" dirty="0"/>
              <a:t>.</a:t>
            </a:r>
          </a:p>
          <a:p>
            <a:r>
              <a:rPr lang="es-CO" dirty="0"/>
              <a:t>Longitud: En las tres primeras posiciones indica la longitud del campo. No usado.</a:t>
            </a:r>
          </a:p>
          <a:p>
            <a:endParaRPr lang="es-CO" dirty="0"/>
          </a:p>
          <a:p>
            <a:r>
              <a:rPr lang="es-CO" dirty="0"/>
              <a:t>Campo 47: Adicional data.</a:t>
            </a:r>
          </a:p>
          <a:p>
            <a:r>
              <a:rPr lang="es-CO" dirty="0"/>
              <a:t>Longitud: En las tres primeras posiciones indica la longitud del campo. En este campo viaja en las 12 primeras el monto del </a:t>
            </a:r>
            <a:r>
              <a:rPr lang="es-CO" dirty="0" err="1"/>
              <a:t>Iva</a:t>
            </a:r>
            <a:r>
              <a:rPr lang="es-CO" dirty="0"/>
              <a:t>, en las 12 siguientes el monto base para el </a:t>
            </a:r>
            <a:r>
              <a:rPr lang="es-CO" dirty="0" err="1"/>
              <a:t>Iva</a:t>
            </a:r>
            <a:r>
              <a:rPr lang="es-CO" dirty="0"/>
              <a:t>, y en las 12 siguientes el monto de donaciones.</a:t>
            </a:r>
          </a:p>
          <a:p>
            <a:r>
              <a:rPr lang="es-CO" dirty="0"/>
              <a:t>Campo 48: Adicional Data.</a:t>
            </a:r>
          </a:p>
          <a:p>
            <a:r>
              <a:rPr lang="es-CO" dirty="0"/>
              <a:t>Longitud: En las 3 primeras posiciones nos indica la longitud del campo.</a:t>
            </a:r>
          </a:p>
        </p:txBody>
      </p:sp>
      <p:sp>
        <p:nvSpPr>
          <p:cNvPr id="4" name="Marcador de contenido 3"/>
          <p:cNvSpPr>
            <a:spLocks noGrp="1"/>
          </p:cNvSpPr>
          <p:nvPr>
            <p:ph sz="half" idx="2"/>
          </p:nvPr>
        </p:nvSpPr>
        <p:spPr/>
        <p:txBody>
          <a:bodyPr>
            <a:normAutofit fontScale="70000" lnSpcReduction="20000"/>
          </a:bodyPr>
          <a:lstStyle/>
          <a:p>
            <a:r>
              <a:rPr lang="es-CO" dirty="0"/>
              <a:t>Campo 49: </a:t>
            </a:r>
            <a:r>
              <a:rPr lang="es-CO" dirty="0" err="1"/>
              <a:t>Codigo</a:t>
            </a:r>
            <a:r>
              <a:rPr lang="es-CO" dirty="0"/>
              <a:t> Moneda de la transacción.</a:t>
            </a:r>
          </a:p>
          <a:p>
            <a:r>
              <a:rPr lang="es-CO" dirty="0"/>
              <a:t>Longitud: 3 </a:t>
            </a:r>
            <a:r>
              <a:rPr lang="es-CO" dirty="0" err="1"/>
              <a:t>Num</a:t>
            </a:r>
            <a:r>
              <a:rPr lang="es-CO" dirty="0"/>
              <a:t>.</a:t>
            </a:r>
          </a:p>
          <a:p>
            <a:endParaRPr lang="es-CO" dirty="0"/>
          </a:p>
          <a:p>
            <a:r>
              <a:rPr lang="es-CO" dirty="0"/>
              <a:t>Campo 50: </a:t>
            </a:r>
            <a:r>
              <a:rPr lang="es-CO" dirty="0" err="1"/>
              <a:t>Codigo</a:t>
            </a:r>
            <a:r>
              <a:rPr lang="es-CO" dirty="0"/>
              <a:t> Moneda conversión.</a:t>
            </a:r>
          </a:p>
          <a:p>
            <a:r>
              <a:rPr lang="es-CO" dirty="0"/>
              <a:t>Longitud: 3 </a:t>
            </a:r>
            <a:r>
              <a:rPr lang="es-CO" dirty="0" err="1"/>
              <a:t>Num</a:t>
            </a:r>
            <a:r>
              <a:rPr lang="es-CO" dirty="0"/>
              <a:t>. No usado.</a:t>
            </a:r>
          </a:p>
          <a:p>
            <a:endParaRPr lang="es-CO" dirty="0"/>
          </a:p>
          <a:p>
            <a:r>
              <a:rPr lang="es-CO" dirty="0"/>
              <a:t>Campo 51: </a:t>
            </a:r>
            <a:r>
              <a:rPr lang="es-CO" dirty="0" err="1"/>
              <a:t>Codigo</a:t>
            </a:r>
            <a:r>
              <a:rPr lang="es-CO" dirty="0"/>
              <a:t> Moneda emisor.</a:t>
            </a:r>
          </a:p>
          <a:p>
            <a:r>
              <a:rPr lang="es-CO" dirty="0"/>
              <a:t>Longitud: 3 </a:t>
            </a:r>
            <a:r>
              <a:rPr lang="es-CO" dirty="0" err="1"/>
              <a:t>Num</a:t>
            </a:r>
            <a:r>
              <a:rPr lang="es-CO" dirty="0"/>
              <a:t>. No usado.</a:t>
            </a:r>
          </a:p>
          <a:p>
            <a:endParaRPr lang="es-CO" dirty="0"/>
          </a:p>
          <a:p>
            <a:r>
              <a:rPr lang="es-CO" dirty="0"/>
              <a:t>Campo 52: Pin encriptado.</a:t>
            </a:r>
          </a:p>
          <a:p>
            <a:r>
              <a:rPr lang="es-CO" dirty="0"/>
              <a:t>Longitud: 16 Alfa. Este campo viaja en transacción Hexadecimal.</a:t>
            </a:r>
          </a:p>
        </p:txBody>
      </p:sp>
    </p:spTree>
    <p:extLst>
      <p:ext uri="{BB962C8B-B14F-4D97-AF65-F5344CB8AC3E}">
        <p14:creationId xmlns:p14="http://schemas.microsoft.com/office/powerpoint/2010/main" val="320866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77500" lnSpcReduction="20000"/>
          </a:bodyPr>
          <a:lstStyle/>
          <a:p>
            <a:r>
              <a:rPr lang="es-CO" dirty="0"/>
              <a:t>Campo 53: Reservado Iso.</a:t>
            </a:r>
          </a:p>
          <a:p>
            <a:r>
              <a:rPr lang="es-CO" dirty="0"/>
              <a:t>Longitud: 16 </a:t>
            </a:r>
            <a:r>
              <a:rPr lang="es-CO" dirty="0" err="1"/>
              <a:t>Num</a:t>
            </a:r>
            <a:r>
              <a:rPr lang="es-CO" dirty="0"/>
              <a:t>. No usado.</a:t>
            </a:r>
          </a:p>
          <a:p>
            <a:endParaRPr lang="es-CO" dirty="0"/>
          </a:p>
          <a:p>
            <a:r>
              <a:rPr lang="es-CO" dirty="0"/>
              <a:t>Campo 54: Monto Adicional.</a:t>
            </a:r>
          </a:p>
          <a:p>
            <a:r>
              <a:rPr lang="es-CO" dirty="0"/>
              <a:t>Longitud: En las 3 primeras posiciones indica la longitud del campo. En este campo viene los valores de la tasa </a:t>
            </a:r>
            <a:r>
              <a:rPr lang="es-CO" dirty="0" err="1"/>
              <a:t>aeroportaria</a:t>
            </a:r>
            <a:r>
              <a:rPr lang="es-CO" dirty="0"/>
              <a:t>, monto en propinas y cash back.</a:t>
            </a:r>
          </a:p>
          <a:p>
            <a:endParaRPr lang="es-CO" dirty="0"/>
          </a:p>
          <a:p>
            <a:r>
              <a:rPr lang="es-CO" dirty="0"/>
              <a:t>Campo 55: Reservado Iso.</a:t>
            </a:r>
          </a:p>
          <a:p>
            <a:r>
              <a:rPr lang="es-CO" dirty="0"/>
              <a:t>Longitud: En las 3 primeras posiciones indica la longitud del campo. No usado.</a:t>
            </a:r>
          </a:p>
        </p:txBody>
      </p:sp>
      <p:sp>
        <p:nvSpPr>
          <p:cNvPr id="4" name="Marcador de contenido 3"/>
          <p:cNvSpPr>
            <a:spLocks noGrp="1"/>
          </p:cNvSpPr>
          <p:nvPr>
            <p:ph sz="half" idx="2"/>
          </p:nvPr>
        </p:nvSpPr>
        <p:spPr/>
        <p:txBody>
          <a:bodyPr>
            <a:normAutofit fontScale="77500" lnSpcReduction="20000"/>
          </a:bodyPr>
          <a:lstStyle/>
          <a:p>
            <a:r>
              <a:rPr lang="es-CO" dirty="0"/>
              <a:t>Campo 56: Reservado </a:t>
            </a:r>
            <a:r>
              <a:rPr lang="es-CO" dirty="0" err="1"/>
              <a:t>iso</a:t>
            </a:r>
            <a:r>
              <a:rPr lang="es-CO" dirty="0"/>
              <a:t>.</a:t>
            </a:r>
          </a:p>
          <a:p>
            <a:r>
              <a:rPr lang="es-CO" dirty="0"/>
              <a:t>Longitud: En las 3 primeras posiciones indica la longitud del campo.</a:t>
            </a:r>
          </a:p>
          <a:p>
            <a:endParaRPr lang="es-CO" dirty="0"/>
          </a:p>
          <a:p>
            <a:r>
              <a:rPr lang="es-CO" dirty="0"/>
              <a:t>Campo 57: Reservado </a:t>
            </a:r>
            <a:r>
              <a:rPr lang="es-CO" dirty="0" err="1"/>
              <a:t>iso</a:t>
            </a:r>
            <a:r>
              <a:rPr lang="es-CO" dirty="0"/>
              <a:t>.</a:t>
            </a:r>
          </a:p>
          <a:p>
            <a:r>
              <a:rPr lang="es-CO" dirty="0"/>
              <a:t>Longitud: En las 3 primeras posiciones indica la longitud del campo.</a:t>
            </a:r>
          </a:p>
          <a:p>
            <a:endParaRPr lang="es-CO" dirty="0"/>
          </a:p>
          <a:p>
            <a:r>
              <a:rPr lang="es-CO" dirty="0"/>
              <a:t>Campo 58: Reservado </a:t>
            </a:r>
            <a:r>
              <a:rPr lang="es-CO" dirty="0" err="1"/>
              <a:t>iso</a:t>
            </a:r>
            <a:r>
              <a:rPr lang="es-CO" dirty="0"/>
              <a:t>.</a:t>
            </a:r>
          </a:p>
          <a:p>
            <a:r>
              <a:rPr lang="es-CO" dirty="0"/>
              <a:t>Longitud: En las 3 primeras posiciones indica la longitud del campo. En este campo viene el numero de cedula cuando es requerido.</a:t>
            </a:r>
          </a:p>
          <a:p>
            <a:endParaRPr lang="es-CO" dirty="0"/>
          </a:p>
        </p:txBody>
      </p:sp>
    </p:spTree>
    <p:extLst>
      <p:ext uri="{BB962C8B-B14F-4D97-AF65-F5344CB8AC3E}">
        <p14:creationId xmlns:p14="http://schemas.microsoft.com/office/powerpoint/2010/main" val="377427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70000" lnSpcReduction="20000"/>
          </a:bodyPr>
          <a:lstStyle/>
          <a:p>
            <a:r>
              <a:rPr lang="es-CO" dirty="0"/>
              <a:t>Campo 59: Reservado </a:t>
            </a:r>
            <a:r>
              <a:rPr lang="es-CO" dirty="0" err="1"/>
              <a:t>iso</a:t>
            </a:r>
            <a:r>
              <a:rPr lang="es-CO" dirty="0"/>
              <a:t>.</a:t>
            </a:r>
          </a:p>
          <a:p>
            <a:r>
              <a:rPr lang="es-CO" dirty="0"/>
              <a:t>Longitud: En las 3 primeras posiciones indica la longitud del campo. En este campo viene el nombre del tarjetahabiente.</a:t>
            </a:r>
          </a:p>
          <a:p>
            <a:endParaRPr lang="es-CO" dirty="0"/>
          </a:p>
          <a:p>
            <a:r>
              <a:rPr lang="es-CO" dirty="0"/>
              <a:t>Campo 60: Atm terminal data.</a:t>
            </a:r>
          </a:p>
          <a:p>
            <a:r>
              <a:rPr lang="es-CO" dirty="0"/>
              <a:t>Longitud: En las 3 primeras posiciones indica la longitud del campo. </a:t>
            </a:r>
            <a:r>
              <a:rPr lang="es-CO" dirty="0" err="1"/>
              <a:t>Posicion</a:t>
            </a:r>
            <a:r>
              <a:rPr lang="es-CO" dirty="0"/>
              <a:t> 4-7 valor del FIID del Banco, posición 8-11 de la Red (PROD).</a:t>
            </a:r>
          </a:p>
          <a:p>
            <a:endParaRPr lang="es-CO" dirty="0"/>
          </a:p>
          <a:p>
            <a:r>
              <a:rPr lang="es-CO" dirty="0"/>
              <a:t>Campo 60: Pos Data del Host.</a:t>
            </a:r>
          </a:p>
          <a:p>
            <a:r>
              <a:rPr lang="es-CO" dirty="0"/>
              <a:t>Longitud: En las 3 primeras posiciones indica el valor del campo.</a:t>
            </a:r>
          </a:p>
          <a:p>
            <a:endParaRPr lang="es-CO" dirty="0"/>
          </a:p>
        </p:txBody>
      </p:sp>
      <p:sp>
        <p:nvSpPr>
          <p:cNvPr id="4" name="Marcador de contenido 3"/>
          <p:cNvSpPr>
            <a:spLocks noGrp="1"/>
          </p:cNvSpPr>
          <p:nvPr>
            <p:ph sz="half" idx="2"/>
          </p:nvPr>
        </p:nvSpPr>
        <p:spPr/>
        <p:txBody>
          <a:bodyPr>
            <a:normAutofit fontScale="70000" lnSpcReduction="20000"/>
          </a:bodyPr>
          <a:lstStyle/>
          <a:p>
            <a:r>
              <a:rPr lang="es-CO" dirty="0"/>
              <a:t>Campo 61: Data del autorizador.</a:t>
            </a:r>
          </a:p>
          <a:p>
            <a:r>
              <a:rPr lang="es-CO" dirty="0"/>
              <a:t>Longitud: En las 3 primeras posiciones indica el valor del campo.</a:t>
            </a:r>
          </a:p>
          <a:p>
            <a:endParaRPr lang="es-CO" dirty="0"/>
          </a:p>
          <a:p>
            <a:r>
              <a:rPr lang="es-CO" dirty="0"/>
              <a:t>Campo 62: </a:t>
            </a:r>
            <a:r>
              <a:rPr lang="es-CO" dirty="0" err="1"/>
              <a:t>Codigo</a:t>
            </a:r>
            <a:r>
              <a:rPr lang="es-CO" dirty="0"/>
              <a:t> postal.</a:t>
            </a:r>
          </a:p>
          <a:p>
            <a:r>
              <a:rPr lang="es-CO" dirty="0"/>
              <a:t>Longitud: en las 3 primeras posiciones indica el valor del campo.</a:t>
            </a:r>
          </a:p>
          <a:p>
            <a:endParaRPr lang="es-CO" dirty="0"/>
          </a:p>
          <a:p>
            <a:r>
              <a:rPr lang="es-CO" dirty="0"/>
              <a:t>Campo 63: Adicional data (Viajan los </a:t>
            </a:r>
            <a:r>
              <a:rPr lang="es-CO" dirty="0" err="1"/>
              <a:t>tokens</a:t>
            </a:r>
            <a:r>
              <a:rPr lang="es-CO" dirty="0"/>
              <a:t>)</a:t>
            </a:r>
          </a:p>
          <a:p>
            <a:r>
              <a:rPr lang="es-CO" dirty="0"/>
              <a:t>Longitud: en las 3 primeras posiciones indica la longitud del campo.</a:t>
            </a:r>
          </a:p>
          <a:p>
            <a:endParaRPr lang="es-CO" dirty="0"/>
          </a:p>
          <a:p>
            <a:r>
              <a:rPr lang="es-CO" dirty="0"/>
              <a:t>Campo 64: </a:t>
            </a:r>
            <a:r>
              <a:rPr lang="es-CO" dirty="0" err="1"/>
              <a:t>Codigo</a:t>
            </a:r>
            <a:r>
              <a:rPr lang="es-CO" dirty="0"/>
              <a:t> de autenticación del mensaje.</a:t>
            </a:r>
          </a:p>
        </p:txBody>
      </p:sp>
    </p:spTree>
    <p:extLst>
      <p:ext uri="{BB962C8B-B14F-4D97-AF65-F5344CB8AC3E}">
        <p14:creationId xmlns:p14="http://schemas.microsoft.com/office/powerpoint/2010/main" val="343176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Mensaje </a:t>
            </a:r>
            <a:r>
              <a:rPr lang="es-CO" dirty="0" err="1"/>
              <a:t>iso</a:t>
            </a:r>
            <a:r>
              <a:rPr lang="es-CO" dirty="0"/>
              <a:t> 8583.</a:t>
            </a:r>
          </a:p>
        </p:txBody>
      </p:sp>
      <p:sp>
        <p:nvSpPr>
          <p:cNvPr id="3" name="Marcador de contenido 2"/>
          <p:cNvSpPr>
            <a:spLocks noGrp="1"/>
          </p:cNvSpPr>
          <p:nvPr>
            <p:ph sz="half" idx="1"/>
          </p:nvPr>
        </p:nvSpPr>
        <p:spPr/>
        <p:txBody>
          <a:bodyPr>
            <a:normAutofit fontScale="85000" lnSpcReduction="20000"/>
          </a:bodyPr>
          <a:lstStyle/>
          <a:p>
            <a:r>
              <a:rPr lang="es-CO" dirty="0"/>
              <a:t>Longitud: 16 Alfa. No usado.</a:t>
            </a:r>
          </a:p>
          <a:p>
            <a:endParaRPr lang="es-CO" dirty="0"/>
          </a:p>
          <a:p>
            <a:r>
              <a:rPr lang="es-CO" dirty="0"/>
              <a:t>Campo 65: Extendido Bit </a:t>
            </a:r>
            <a:r>
              <a:rPr lang="es-CO" dirty="0" err="1"/>
              <a:t>mat.</a:t>
            </a:r>
            <a:endParaRPr lang="es-CO" dirty="0"/>
          </a:p>
          <a:p>
            <a:r>
              <a:rPr lang="es-CO" dirty="0"/>
              <a:t>Longitud: 1 </a:t>
            </a:r>
            <a:r>
              <a:rPr lang="es-CO" dirty="0" err="1"/>
              <a:t>Num</a:t>
            </a:r>
            <a:r>
              <a:rPr lang="es-CO" dirty="0"/>
              <a:t>. No utilizado</a:t>
            </a:r>
          </a:p>
          <a:p>
            <a:endParaRPr lang="es-CO" dirty="0"/>
          </a:p>
          <a:p>
            <a:r>
              <a:rPr lang="es-CO" dirty="0"/>
              <a:t>Campo 66: </a:t>
            </a:r>
            <a:r>
              <a:rPr lang="es-CO" dirty="0" err="1"/>
              <a:t>Codigo</a:t>
            </a:r>
            <a:r>
              <a:rPr lang="es-CO" dirty="0"/>
              <a:t> de Origen.</a:t>
            </a:r>
          </a:p>
          <a:p>
            <a:r>
              <a:rPr lang="es-CO" dirty="0"/>
              <a:t>Longitud 1 </a:t>
            </a:r>
            <a:r>
              <a:rPr lang="es-CO" dirty="0" err="1"/>
              <a:t>Num</a:t>
            </a:r>
            <a:r>
              <a:rPr lang="es-CO" dirty="0"/>
              <a:t>. No utilizado.</a:t>
            </a:r>
          </a:p>
          <a:p>
            <a:endParaRPr lang="es-CO" dirty="0"/>
          </a:p>
          <a:p>
            <a:r>
              <a:rPr lang="es-CO" dirty="0"/>
              <a:t>Campo 67: </a:t>
            </a:r>
            <a:r>
              <a:rPr lang="es-CO" dirty="0" err="1"/>
              <a:t>Codigo</a:t>
            </a:r>
            <a:r>
              <a:rPr lang="es-CO" dirty="0"/>
              <a:t> pago extendido.</a:t>
            </a:r>
          </a:p>
          <a:p>
            <a:r>
              <a:rPr lang="es-CO" dirty="0"/>
              <a:t>Longitud: 2 </a:t>
            </a:r>
            <a:r>
              <a:rPr lang="es-CO" dirty="0" err="1"/>
              <a:t>Num</a:t>
            </a:r>
            <a:r>
              <a:rPr lang="es-CO" dirty="0"/>
              <a:t>. No utilizado.</a:t>
            </a:r>
          </a:p>
          <a:p>
            <a:endParaRPr lang="es-CO" dirty="0"/>
          </a:p>
        </p:txBody>
      </p:sp>
      <p:sp>
        <p:nvSpPr>
          <p:cNvPr id="4" name="Marcador de contenido 3"/>
          <p:cNvSpPr>
            <a:spLocks noGrp="1"/>
          </p:cNvSpPr>
          <p:nvPr>
            <p:ph sz="half" idx="2"/>
          </p:nvPr>
        </p:nvSpPr>
        <p:spPr/>
        <p:txBody>
          <a:bodyPr>
            <a:normAutofit fontScale="85000" lnSpcReduction="20000"/>
          </a:bodyPr>
          <a:lstStyle/>
          <a:p>
            <a:r>
              <a:rPr lang="es-CO" dirty="0"/>
              <a:t>Campo 68: </a:t>
            </a:r>
            <a:r>
              <a:rPr lang="es-CO" dirty="0" err="1"/>
              <a:t>Codigo</a:t>
            </a:r>
            <a:r>
              <a:rPr lang="es-CO" dirty="0"/>
              <a:t> país institución de recibe transacción.</a:t>
            </a:r>
          </a:p>
          <a:p>
            <a:r>
              <a:rPr lang="es-CO" dirty="0"/>
              <a:t>Longitud: 3 </a:t>
            </a:r>
            <a:r>
              <a:rPr lang="es-CO" dirty="0" err="1"/>
              <a:t>Num</a:t>
            </a:r>
            <a:r>
              <a:rPr lang="es-CO" dirty="0"/>
              <a:t>. No utilizado.</a:t>
            </a:r>
          </a:p>
          <a:p>
            <a:endParaRPr lang="es-CO" dirty="0"/>
          </a:p>
          <a:p>
            <a:r>
              <a:rPr lang="es-CO" dirty="0"/>
              <a:t>Campo 69: </a:t>
            </a:r>
            <a:r>
              <a:rPr lang="es-CO" dirty="0" err="1"/>
              <a:t>Codigo</a:t>
            </a:r>
            <a:r>
              <a:rPr lang="es-CO" dirty="0"/>
              <a:t> país institución emisor.</a:t>
            </a:r>
          </a:p>
          <a:p>
            <a:r>
              <a:rPr lang="es-CO" dirty="0"/>
              <a:t>Longitud: 3 </a:t>
            </a:r>
            <a:r>
              <a:rPr lang="es-CO" dirty="0" err="1"/>
              <a:t>Num</a:t>
            </a:r>
            <a:r>
              <a:rPr lang="es-CO" dirty="0"/>
              <a:t>. No utilizado.</a:t>
            </a:r>
          </a:p>
          <a:p>
            <a:endParaRPr lang="es-CO" dirty="0"/>
          </a:p>
          <a:p>
            <a:r>
              <a:rPr lang="es-CO" dirty="0"/>
              <a:t>Campo 70: Se utiliza para las administrativas solamente. </a:t>
            </a:r>
            <a:r>
              <a:rPr lang="es-CO" dirty="0" err="1"/>
              <a:t>Logon</a:t>
            </a:r>
            <a:r>
              <a:rPr lang="es-CO" dirty="0"/>
              <a:t>, </a:t>
            </a:r>
            <a:r>
              <a:rPr lang="es-CO" dirty="0" err="1"/>
              <a:t>Logoff</a:t>
            </a:r>
            <a:r>
              <a:rPr lang="es-CO" dirty="0"/>
              <a:t>, </a:t>
            </a:r>
            <a:r>
              <a:rPr lang="es-CO" dirty="0" err="1"/>
              <a:t>Ecotech</a:t>
            </a:r>
            <a:r>
              <a:rPr lang="es-CO" dirty="0"/>
              <a:t>, e intercambio de llaves.</a:t>
            </a:r>
          </a:p>
          <a:p>
            <a:r>
              <a:rPr lang="es-CO" dirty="0"/>
              <a:t>Longitud: 3 </a:t>
            </a:r>
            <a:r>
              <a:rPr lang="es-CO" dirty="0" err="1"/>
              <a:t>Num</a:t>
            </a:r>
            <a:r>
              <a:rPr lang="es-CO" dirty="0"/>
              <a:t>.</a:t>
            </a:r>
          </a:p>
        </p:txBody>
      </p:sp>
    </p:spTree>
    <p:extLst>
      <p:ext uri="{BB962C8B-B14F-4D97-AF65-F5344CB8AC3E}">
        <p14:creationId xmlns:p14="http://schemas.microsoft.com/office/powerpoint/2010/main" val="26421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Mensaje </a:t>
            </a:r>
            <a:r>
              <a:rPr lang="es-CO" dirty="0" err="1"/>
              <a:t>Iso</a:t>
            </a:r>
            <a:r>
              <a:rPr lang="es-CO" dirty="0"/>
              <a:t> 8583</a:t>
            </a:r>
          </a:p>
        </p:txBody>
      </p:sp>
      <p:sp>
        <p:nvSpPr>
          <p:cNvPr id="3" name="Marcador de contenido 2"/>
          <p:cNvSpPr>
            <a:spLocks noGrp="1"/>
          </p:cNvSpPr>
          <p:nvPr>
            <p:ph sz="half" idx="1"/>
          </p:nvPr>
        </p:nvSpPr>
        <p:spPr/>
        <p:txBody>
          <a:bodyPr>
            <a:normAutofit fontScale="77500" lnSpcReduction="20000"/>
          </a:bodyPr>
          <a:lstStyle/>
          <a:p>
            <a:r>
              <a:rPr lang="es-CO" dirty="0"/>
              <a:t>Campo 71: numero del mensaje.</a:t>
            </a:r>
          </a:p>
          <a:p>
            <a:r>
              <a:rPr lang="es-CO" dirty="0"/>
              <a:t>Longitud: 3 </a:t>
            </a:r>
            <a:r>
              <a:rPr lang="es-CO" dirty="0" err="1"/>
              <a:t>Num</a:t>
            </a:r>
            <a:r>
              <a:rPr lang="es-CO" dirty="0"/>
              <a:t>. No utilizado.</a:t>
            </a:r>
          </a:p>
          <a:p>
            <a:endParaRPr lang="es-CO" dirty="0"/>
          </a:p>
          <a:p>
            <a:r>
              <a:rPr lang="es-CO" dirty="0"/>
              <a:t>Campo 72: Numero del ultimo mensaje.</a:t>
            </a:r>
          </a:p>
          <a:p>
            <a:r>
              <a:rPr lang="es-CO" dirty="0"/>
              <a:t>Longitud: 3 </a:t>
            </a:r>
            <a:r>
              <a:rPr lang="es-CO" dirty="0" err="1"/>
              <a:t>Num</a:t>
            </a:r>
            <a:r>
              <a:rPr lang="es-CO" dirty="0"/>
              <a:t>. No utilizado.</a:t>
            </a:r>
          </a:p>
          <a:p>
            <a:endParaRPr lang="es-CO" dirty="0"/>
          </a:p>
          <a:p>
            <a:r>
              <a:rPr lang="es-CO" dirty="0"/>
              <a:t>Campo 73: Fecha </a:t>
            </a:r>
            <a:r>
              <a:rPr lang="es-CO" dirty="0" err="1"/>
              <a:t>Accion</a:t>
            </a:r>
            <a:r>
              <a:rPr lang="es-CO" dirty="0"/>
              <a:t>.</a:t>
            </a:r>
          </a:p>
          <a:p>
            <a:r>
              <a:rPr lang="es-CO" dirty="0"/>
              <a:t>Longitud: 6 </a:t>
            </a:r>
            <a:r>
              <a:rPr lang="es-CO" dirty="0" err="1"/>
              <a:t>Num</a:t>
            </a:r>
            <a:r>
              <a:rPr lang="es-CO" dirty="0"/>
              <a:t>. No utilizado.</a:t>
            </a:r>
          </a:p>
          <a:p>
            <a:endParaRPr lang="es-CO" dirty="0"/>
          </a:p>
          <a:p>
            <a:r>
              <a:rPr lang="es-CO" dirty="0"/>
              <a:t>Campo 74: Numero de </a:t>
            </a:r>
            <a:r>
              <a:rPr lang="es-CO" dirty="0" err="1"/>
              <a:t>Credito</a:t>
            </a:r>
            <a:r>
              <a:rPr lang="es-CO" dirty="0"/>
              <a:t>.</a:t>
            </a:r>
          </a:p>
          <a:p>
            <a:r>
              <a:rPr lang="es-CO" dirty="0"/>
              <a:t>Longitud: 10 </a:t>
            </a:r>
            <a:r>
              <a:rPr lang="es-CO" dirty="0" err="1"/>
              <a:t>Num</a:t>
            </a:r>
            <a:r>
              <a:rPr lang="es-CO" dirty="0"/>
              <a:t>. No utilizado.</a:t>
            </a:r>
          </a:p>
        </p:txBody>
      </p:sp>
      <p:sp>
        <p:nvSpPr>
          <p:cNvPr id="4" name="Marcador de contenido 3"/>
          <p:cNvSpPr>
            <a:spLocks noGrp="1"/>
          </p:cNvSpPr>
          <p:nvPr>
            <p:ph sz="half" idx="2"/>
          </p:nvPr>
        </p:nvSpPr>
        <p:spPr/>
        <p:txBody>
          <a:bodyPr>
            <a:normAutofit fontScale="77500" lnSpcReduction="20000"/>
          </a:bodyPr>
          <a:lstStyle/>
          <a:p>
            <a:r>
              <a:rPr lang="es-CO" dirty="0"/>
              <a:t>Campo 75: Numero de </a:t>
            </a:r>
            <a:r>
              <a:rPr lang="es-CO" dirty="0" err="1"/>
              <a:t>Credito</a:t>
            </a:r>
            <a:r>
              <a:rPr lang="es-CO" dirty="0"/>
              <a:t> Reverso.</a:t>
            </a:r>
          </a:p>
          <a:p>
            <a:r>
              <a:rPr lang="es-CO" dirty="0"/>
              <a:t>Longitud: 10 </a:t>
            </a:r>
            <a:r>
              <a:rPr lang="es-CO" dirty="0" err="1"/>
              <a:t>Num</a:t>
            </a:r>
            <a:r>
              <a:rPr lang="es-CO" dirty="0"/>
              <a:t>. No utilizado.</a:t>
            </a:r>
          </a:p>
          <a:p>
            <a:endParaRPr lang="es-CO" dirty="0"/>
          </a:p>
          <a:p>
            <a:r>
              <a:rPr lang="es-CO" dirty="0"/>
              <a:t>Campo 76: Numero de Debito.</a:t>
            </a:r>
          </a:p>
          <a:p>
            <a:r>
              <a:rPr lang="es-CO" dirty="0"/>
              <a:t>Longitud: 10 </a:t>
            </a:r>
            <a:r>
              <a:rPr lang="es-CO" dirty="0" err="1"/>
              <a:t>Num</a:t>
            </a:r>
            <a:r>
              <a:rPr lang="es-CO" dirty="0"/>
              <a:t>. No utilizado.</a:t>
            </a:r>
          </a:p>
          <a:p>
            <a:endParaRPr lang="es-CO" dirty="0"/>
          </a:p>
          <a:p>
            <a:r>
              <a:rPr lang="es-CO" dirty="0"/>
              <a:t>Campo 77: Numero de Debito Reverso.</a:t>
            </a:r>
          </a:p>
          <a:p>
            <a:r>
              <a:rPr lang="es-CO" dirty="0"/>
              <a:t>Longitud: 10 </a:t>
            </a:r>
            <a:r>
              <a:rPr lang="es-CO" dirty="0" err="1"/>
              <a:t>Num</a:t>
            </a:r>
            <a:r>
              <a:rPr lang="es-CO" dirty="0"/>
              <a:t>. No utilizado.</a:t>
            </a:r>
          </a:p>
          <a:p>
            <a:endParaRPr lang="es-CO" dirty="0"/>
          </a:p>
          <a:p>
            <a:r>
              <a:rPr lang="es-CO" dirty="0"/>
              <a:t>Campo 78: Numero de </a:t>
            </a:r>
            <a:r>
              <a:rPr lang="es-CO" dirty="0" err="1"/>
              <a:t>transaferencia</a:t>
            </a:r>
            <a:r>
              <a:rPr lang="es-CO" dirty="0"/>
              <a:t>.</a:t>
            </a:r>
          </a:p>
          <a:p>
            <a:r>
              <a:rPr lang="es-CO" dirty="0"/>
              <a:t>Longitud: 10 </a:t>
            </a:r>
            <a:r>
              <a:rPr lang="es-CO" dirty="0" err="1"/>
              <a:t>Num</a:t>
            </a:r>
            <a:r>
              <a:rPr lang="es-CO" dirty="0"/>
              <a:t>. No utilizado.</a:t>
            </a:r>
          </a:p>
        </p:txBody>
      </p:sp>
    </p:spTree>
    <p:extLst>
      <p:ext uri="{BB962C8B-B14F-4D97-AF65-F5344CB8AC3E}">
        <p14:creationId xmlns:p14="http://schemas.microsoft.com/office/powerpoint/2010/main" val="188587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70000" lnSpcReduction="20000"/>
          </a:bodyPr>
          <a:lstStyle/>
          <a:p>
            <a:r>
              <a:rPr lang="es-CO" dirty="0"/>
              <a:t>Campo 79: Numero de </a:t>
            </a:r>
            <a:r>
              <a:rPr lang="es-CO" dirty="0" err="1"/>
              <a:t>transaferencia</a:t>
            </a:r>
            <a:r>
              <a:rPr lang="es-CO" dirty="0"/>
              <a:t> Reverso.</a:t>
            </a:r>
          </a:p>
          <a:p>
            <a:r>
              <a:rPr lang="es-CO" dirty="0"/>
              <a:t>Longitud: 10 </a:t>
            </a:r>
            <a:r>
              <a:rPr lang="es-CO" dirty="0" err="1"/>
              <a:t>Num</a:t>
            </a:r>
            <a:r>
              <a:rPr lang="es-CO" dirty="0"/>
              <a:t>. No utilizado.</a:t>
            </a:r>
          </a:p>
          <a:p>
            <a:endParaRPr lang="es-CO" dirty="0"/>
          </a:p>
          <a:p>
            <a:r>
              <a:rPr lang="es-CO" dirty="0"/>
              <a:t>Campo 80: Numero de Consulta.</a:t>
            </a:r>
          </a:p>
          <a:p>
            <a:r>
              <a:rPr lang="es-CO" dirty="0"/>
              <a:t>Longitud: 10 </a:t>
            </a:r>
            <a:r>
              <a:rPr lang="es-CO" dirty="0" err="1"/>
              <a:t>Num</a:t>
            </a:r>
            <a:r>
              <a:rPr lang="es-CO" dirty="0"/>
              <a:t>. No utilizado.</a:t>
            </a:r>
          </a:p>
          <a:p>
            <a:endParaRPr lang="es-CO" dirty="0"/>
          </a:p>
          <a:p>
            <a:r>
              <a:rPr lang="es-CO" dirty="0"/>
              <a:t>Campo 81: Numero de autorización.</a:t>
            </a:r>
          </a:p>
          <a:p>
            <a:r>
              <a:rPr lang="es-CO" dirty="0"/>
              <a:t>Longitud: 10 </a:t>
            </a:r>
            <a:r>
              <a:rPr lang="es-CO" dirty="0" err="1"/>
              <a:t>Num</a:t>
            </a:r>
            <a:r>
              <a:rPr lang="es-CO" dirty="0"/>
              <a:t>. No utilizado.</a:t>
            </a:r>
          </a:p>
          <a:p>
            <a:endParaRPr lang="es-CO" dirty="0"/>
          </a:p>
          <a:p>
            <a:r>
              <a:rPr lang="es-CO" dirty="0"/>
              <a:t>Campo 82: Monto comisión crédito procesado.</a:t>
            </a:r>
          </a:p>
        </p:txBody>
      </p:sp>
      <p:sp>
        <p:nvSpPr>
          <p:cNvPr id="4" name="Marcador de contenido 3"/>
          <p:cNvSpPr>
            <a:spLocks noGrp="1"/>
          </p:cNvSpPr>
          <p:nvPr>
            <p:ph sz="half" idx="2"/>
          </p:nvPr>
        </p:nvSpPr>
        <p:spPr/>
        <p:txBody>
          <a:bodyPr>
            <a:normAutofit fontScale="70000" lnSpcReduction="20000"/>
          </a:bodyPr>
          <a:lstStyle/>
          <a:p>
            <a:r>
              <a:rPr lang="es-CO" dirty="0"/>
              <a:t>Campo 83: Monto comisión crédito transacción.</a:t>
            </a:r>
          </a:p>
          <a:p>
            <a:r>
              <a:rPr lang="es-CO" dirty="0"/>
              <a:t>Longitud: 12 </a:t>
            </a:r>
            <a:r>
              <a:rPr lang="es-CO" dirty="0" err="1"/>
              <a:t>Num</a:t>
            </a:r>
            <a:r>
              <a:rPr lang="es-CO" dirty="0"/>
              <a:t>. No utilizado.</a:t>
            </a:r>
          </a:p>
          <a:p>
            <a:endParaRPr lang="es-CO" dirty="0"/>
          </a:p>
          <a:p>
            <a:r>
              <a:rPr lang="es-CO" dirty="0"/>
              <a:t>Campo 84: Monto </a:t>
            </a:r>
            <a:r>
              <a:rPr lang="es-CO" dirty="0" err="1"/>
              <a:t>Comision</a:t>
            </a:r>
            <a:r>
              <a:rPr lang="es-CO" dirty="0"/>
              <a:t> debito procesado.</a:t>
            </a:r>
          </a:p>
          <a:p>
            <a:r>
              <a:rPr lang="es-CO" dirty="0"/>
              <a:t>Longitud: 12 </a:t>
            </a:r>
            <a:r>
              <a:rPr lang="es-CO" dirty="0" err="1"/>
              <a:t>Num</a:t>
            </a:r>
            <a:r>
              <a:rPr lang="es-CO" dirty="0"/>
              <a:t>. No utilizado.</a:t>
            </a:r>
          </a:p>
          <a:p>
            <a:endParaRPr lang="es-CO" dirty="0"/>
          </a:p>
          <a:p>
            <a:r>
              <a:rPr lang="es-CO" dirty="0"/>
              <a:t>Campo 85: Monto </a:t>
            </a:r>
            <a:r>
              <a:rPr lang="es-CO" dirty="0" err="1"/>
              <a:t>Comision</a:t>
            </a:r>
            <a:r>
              <a:rPr lang="es-CO" dirty="0"/>
              <a:t> debito transacción.</a:t>
            </a:r>
          </a:p>
          <a:p>
            <a:r>
              <a:rPr lang="es-CO" dirty="0"/>
              <a:t>Longitud: 12 </a:t>
            </a:r>
            <a:r>
              <a:rPr lang="es-CO" dirty="0" err="1"/>
              <a:t>Num</a:t>
            </a:r>
            <a:r>
              <a:rPr lang="es-CO" dirty="0"/>
              <a:t>. No utilizado.</a:t>
            </a:r>
          </a:p>
          <a:p>
            <a:endParaRPr lang="es-CO" dirty="0"/>
          </a:p>
          <a:p>
            <a:r>
              <a:rPr lang="es-CO" dirty="0"/>
              <a:t>Campo 86: Monto crédito.</a:t>
            </a:r>
          </a:p>
          <a:p>
            <a:r>
              <a:rPr lang="es-CO" dirty="0"/>
              <a:t>Longitud: 12 </a:t>
            </a:r>
            <a:r>
              <a:rPr lang="es-CO" dirty="0" err="1"/>
              <a:t>Num</a:t>
            </a:r>
            <a:r>
              <a:rPr lang="es-CO" dirty="0"/>
              <a:t>.</a:t>
            </a:r>
          </a:p>
        </p:txBody>
      </p:sp>
    </p:spTree>
    <p:extLst>
      <p:ext uri="{BB962C8B-B14F-4D97-AF65-F5344CB8AC3E}">
        <p14:creationId xmlns:p14="http://schemas.microsoft.com/office/powerpoint/2010/main" val="215131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85000" lnSpcReduction="20000"/>
          </a:bodyPr>
          <a:lstStyle/>
          <a:p>
            <a:r>
              <a:rPr lang="es-CO" dirty="0"/>
              <a:t>Campo 87: Monto crédito reverso.</a:t>
            </a:r>
          </a:p>
          <a:p>
            <a:r>
              <a:rPr lang="es-CO" dirty="0"/>
              <a:t>Longitud: 12 </a:t>
            </a:r>
            <a:r>
              <a:rPr lang="es-CO" dirty="0" err="1"/>
              <a:t>Num</a:t>
            </a:r>
            <a:r>
              <a:rPr lang="es-CO" dirty="0"/>
              <a:t>. No utilizado.</a:t>
            </a:r>
          </a:p>
          <a:p>
            <a:endParaRPr lang="es-CO" dirty="0"/>
          </a:p>
          <a:p>
            <a:r>
              <a:rPr lang="es-CO" dirty="0"/>
              <a:t>Campo 88: Monto debito.</a:t>
            </a:r>
          </a:p>
          <a:p>
            <a:r>
              <a:rPr lang="es-CO" dirty="0"/>
              <a:t>Longitud: 12 </a:t>
            </a:r>
            <a:r>
              <a:rPr lang="es-CO" dirty="0" err="1"/>
              <a:t>Num</a:t>
            </a:r>
            <a:r>
              <a:rPr lang="es-CO" dirty="0"/>
              <a:t>. No utilizado.</a:t>
            </a:r>
          </a:p>
          <a:p>
            <a:endParaRPr lang="es-CO" dirty="0"/>
          </a:p>
          <a:p>
            <a:r>
              <a:rPr lang="es-CO" dirty="0"/>
              <a:t>Campo 89: Monto debito reverso.</a:t>
            </a:r>
          </a:p>
          <a:p>
            <a:r>
              <a:rPr lang="es-CO" dirty="0"/>
              <a:t>Longitud: 12 </a:t>
            </a:r>
            <a:r>
              <a:rPr lang="es-CO" dirty="0" err="1"/>
              <a:t>Num</a:t>
            </a:r>
            <a:r>
              <a:rPr lang="es-CO" dirty="0"/>
              <a:t>. No utilizado.</a:t>
            </a:r>
          </a:p>
        </p:txBody>
      </p:sp>
      <p:sp>
        <p:nvSpPr>
          <p:cNvPr id="4" name="Marcador de contenido 3"/>
          <p:cNvSpPr>
            <a:spLocks noGrp="1"/>
          </p:cNvSpPr>
          <p:nvPr>
            <p:ph sz="half" idx="2"/>
          </p:nvPr>
        </p:nvSpPr>
        <p:spPr/>
        <p:txBody>
          <a:bodyPr>
            <a:normAutofit fontScale="85000" lnSpcReduction="20000"/>
          </a:bodyPr>
          <a:lstStyle/>
          <a:p>
            <a:r>
              <a:rPr lang="es-CO" dirty="0"/>
              <a:t>Campo 90: Datos transacción original para el reverso.</a:t>
            </a:r>
          </a:p>
          <a:p>
            <a:r>
              <a:rPr lang="es-CO" dirty="0"/>
              <a:t>Longitud: 42 </a:t>
            </a:r>
            <a:r>
              <a:rPr lang="es-CO" dirty="0" err="1"/>
              <a:t>Num</a:t>
            </a:r>
            <a:r>
              <a:rPr lang="es-CO" dirty="0"/>
              <a:t>. </a:t>
            </a:r>
            <a:r>
              <a:rPr lang="es-CO" dirty="0" err="1"/>
              <a:t>Posicion</a:t>
            </a:r>
            <a:r>
              <a:rPr lang="es-CO" dirty="0"/>
              <a:t> 1-4: tipo de mensaje, 5-16: Campo 37, 17-20: campo 13 MMDD, 21-27: campo 12 HHMMSS, 28-33: campo 17.</a:t>
            </a:r>
          </a:p>
          <a:p>
            <a:endParaRPr lang="es-CO" dirty="0"/>
          </a:p>
          <a:p>
            <a:r>
              <a:rPr lang="es-CO" dirty="0"/>
              <a:t>Campo 91: Cargo </a:t>
            </a:r>
            <a:r>
              <a:rPr lang="es-CO" dirty="0" err="1"/>
              <a:t>modificaco</a:t>
            </a:r>
            <a:r>
              <a:rPr lang="es-CO" dirty="0"/>
              <a:t>.</a:t>
            </a:r>
          </a:p>
          <a:p>
            <a:r>
              <a:rPr lang="es-CO" dirty="0"/>
              <a:t>Longitud: 1 Alfa.</a:t>
            </a:r>
          </a:p>
          <a:p>
            <a:endParaRPr lang="es-CO" dirty="0"/>
          </a:p>
          <a:p>
            <a:r>
              <a:rPr lang="es-CO" dirty="0"/>
              <a:t>Campo 92: </a:t>
            </a:r>
            <a:r>
              <a:rPr lang="es-CO" dirty="0" err="1"/>
              <a:t>Codigo</a:t>
            </a:r>
            <a:r>
              <a:rPr lang="es-CO" dirty="0"/>
              <a:t> seguridad archivo.</a:t>
            </a:r>
          </a:p>
          <a:p>
            <a:r>
              <a:rPr lang="es-CO" dirty="0"/>
              <a:t>Longitud: 2 Alfa. No utilizado.</a:t>
            </a:r>
          </a:p>
        </p:txBody>
      </p:sp>
    </p:spTree>
    <p:extLst>
      <p:ext uri="{BB962C8B-B14F-4D97-AF65-F5344CB8AC3E}">
        <p14:creationId xmlns:p14="http://schemas.microsoft.com/office/powerpoint/2010/main" val="291444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70000" lnSpcReduction="20000"/>
          </a:bodyPr>
          <a:lstStyle/>
          <a:p>
            <a:r>
              <a:rPr lang="es-CO" dirty="0"/>
              <a:t>Campo 93: Indicador de respuesta.</a:t>
            </a:r>
          </a:p>
          <a:p>
            <a:r>
              <a:rPr lang="es-CO" dirty="0"/>
              <a:t>Longitud: 5 Alfa. No utilizado.</a:t>
            </a:r>
          </a:p>
          <a:p>
            <a:endParaRPr lang="es-CO" dirty="0"/>
          </a:p>
          <a:p>
            <a:r>
              <a:rPr lang="es-CO" dirty="0"/>
              <a:t>Campo 94: Indicador de servicio.</a:t>
            </a:r>
          </a:p>
          <a:p>
            <a:r>
              <a:rPr lang="es-CO" dirty="0"/>
              <a:t>Longitud: 7 Alfa. No utilizado.</a:t>
            </a:r>
          </a:p>
          <a:p>
            <a:endParaRPr lang="es-CO" dirty="0"/>
          </a:p>
          <a:p>
            <a:r>
              <a:rPr lang="es-CO" dirty="0"/>
              <a:t>Campo 95: Monto remplazos.</a:t>
            </a:r>
          </a:p>
          <a:p>
            <a:r>
              <a:rPr lang="es-CO" dirty="0"/>
              <a:t>Longitud: 42 Alfa.</a:t>
            </a:r>
          </a:p>
          <a:p>
            <a:endParaRPr lang="es-CO" dirty="0"/>
          </a:p>
          <a:p>
            <a:r>
              <a:rPr lang="es-CO" dirty="0"/>
              <a:t>Campo 96: </a:t>
            </a:r>
            <a:r>
              <a:rPr lang="es-CO" dirty="0" err="1"/>
              <a:t>Codigo</a:t>
            </a:r>
            <a:r>
              <a:rPr lang="es-CO" dirty="0"/>
              <a:t> seguridad mensaje.</a:t>
            </a:r>
          </a:p>
          <a:p>
            <a:r>
              <a:rPr lang="es-CO" dirty="0"/>
              <a:t>Longitud: 16 Alfa. No utilizado.</a:t>
            </a:r>
          </a:p>
        </p:txBody>
      </p:sp>
      <p:sp>
        <p:nvSpPr>
          <p:cNvPr id="4" name="Marcador de contenido 3"/>
          <p:cNvSpPr>
            <a:spLocks noGrp="1"/>
          </p:cNvSpPr>
          <p:nvPr>
            <p:ph sz="half" idx="2"/>
          </p:nvPr>
        </p:nvSpPr>
        <p:spPr/>
        <p:txBody>
          <a:bodyPr>
            <a:normAutofit fontScale="70000" lnSpcReduction="20000"/>
          </a:bodyPr>
          <a:lstStyle/>
          <a:p>
            <a:r>
              <a:rPr lang="es-CO" dirty="0"/>
              <a:t>Campo 97: Monto neto origen.</a:t>
            </a:r>
          </a:p>
          <a:p>
            <a:r>
              <a:rPr lang="es-CO" dirty="0"/>
              <a:t>Longitud: 16 </a:t>
            </a:r>
            <a:r>
              <a:rPr lang="es-CO" dirty="0" err="1"/>
              <a:t>Num</a:t>
            </a:r>
            <a:r>
              <a:rPr lang="es-CO" dirty="0"/>
              <a:t>. No utilizado.</a:t>
            </a:r>
          </a:p>
          <a:p>
            <a:endParaRPr lang="es-CO" dirty="0"/>
          </a:p>
          <a:p>
            <a:r>
              <a:rPr lang="es-CO" dirty="0"/>
              <a:t>Campo 98: </a:t>
            </a:r>
            <a:r>
              <a:rPr lang="es-CO" dirty="0" err="1"/>
              <a:t>Payec</a:t>
            </a:r>
            <a:r>
              <a:rPr lang="es-CO" dirty="0"/>
              <a:t>.</a:t>
            </a:r>
          </a:p>
          <a:p>
            <a:r>
              <a:rPr lang="es-CO" dirty="0"/>
              <a:t>Longitud: Alfa. 3 primeras posiciones indica la longitud del campo. No utilizado.</a:t>
            </a:r>
          </a:p>
          <a:p>
            <a:endParaRPr lang="es-CO" dirty="0"/>
          </a:p>
          <a:p>
            <a:r>
              <a:rPr lang="es-CO" dirty="0"/>
              <a:t>Campo 99: </a:t>
            </a:r>
            <a:r>
              <a:rPr lang="es-CO" dirty="0" err="1"/>
              <a:t>Codigo</a:t>
            </a:r>
            <a:r>
              <a:rPr lang="es-CO" dirty="0"/>
              <a:t> institución origen.</a:t>
            </a:r>
          </a:p>
          <a:p>
            <a:r>
              <a:rPr lang="es-CO" dirty="0"/>
              <a:t>Longitud: </a:t>
            </a:r>
            <a:r>
              <a:rPr lang="es-CO" dirty="0" err="1"/>
              <a:t>Num</a:t>
            </a:r>
            <a:r>
              <a:rPr lang="es-CO" dirty="0"/>
              <a:t>. 2 primeras posiciones indica la longitud del campo. No utilizado.</a:t>
            </a:r>
          </a:p>
          <a:p>
            <a:endParaRPr lang="es-CO" dirty="0"/>
          </a:p>
          <a:p>
            <a:r>
              <a:rPr lang="es-CO" dirty="0"/>
              <a:t>Campo 100: </a:t>
            </a:r>
            <a:r>
              <a:rPr lang="es-CO" dirty="0" err="1"/>
              <a:t>Codigo</a:t>
            </a:r>
            <a:r>
              <a:rPr lang="es-CO" dirty="0"/>
              <a:t> institución destino.</a:t>
            </a:r>
          </a:p>
          <a:p>
            <a:r>
              <a:rPr lang="es-CO" dirty="0"/>
              <a:t>Longitud: </a:t>
            </a:r>
            <a:r>
              <a:rPr lang="es-CO" dirty="0" err="1"/>
              <a:t>Num</a:t>
            </a:r>
            <a:r>
              <a:rPr lang="es-CO" dirty="0"/>
              <a:t>. 2 primeras posiciones indica la longitud del campo.</a:t>
            </a:r>
          </a:p>
        </p:txBody>
      </p:sp>
    </p:spTree>
    <p:extLst>
      <p:ext uri="{BB962C8B-B14F-4D97-AF65-F5344CB8AC3E}">
        <p14:creationId xmlns:p14="http://schemas.microsoft.com/office/powerpoint/2010/main" val="185362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55000" lnSpcReduction="20000"/>
          </a:bodyPr>
          <a:lstStyle/>
          <a:p>
            <a:r>
              <a:rPr lang="es-CO" dirty="0"/>
              <a:t>Campo 101: Nombre del archivo.</a:t>
            </a:r>
          </a:p>
          <a:p>
            <a:r>
              <a:rPr lang="es-CO" dirty="0"/>
              <a:t>Longitud: 2 primeras posiciones indica la longitud del campo.</a:t>
            </a:r>
          </a:p>
          <a:p>
            <a:endParaRPr lang="es-CO" dirty="0"/>
          </a:p>
          <a:p>
            <a:r>
              <a:rPr lang="es-CO" dirty="0"/>
              <a:t>Campo 102: Identifica numero de cuenta que va afectar.</a:t>
            </a:r>
          </a:p>
          <a:p>
            <a:r>
              <a:rPr lang="es-CO" dirty="0"/>
              <a:t>Longitud: 2 primeras posiciones indica la longitud del campo.</a:t>
            </a:r>
          </a:p>
          <a:p>
            <a:endParaRPr lang="es-CO" dirty="0"/>
          </a:p>
          <a:p>
            <a:r>
              <a:rPr lang="es-CO" dirty="0"/>
              <a:t>Campo 103: Identifica cuenta 2.</a:t>
            </a:r>
          </a:p>
          <a:p>
            <a:r>
              <a:rPr lang="es-CO" dirty="0"/>
              <a:t>Longitud: 2 primeras posiciones indica la longitud del campo.</a:t>
            </a:r>
          </a:p>
          <a:p>
            <a:endParaRPr lang="es-CO" dirty="0"/>
          </a:p>
          <a:p>
            <a:r>
              <a:rPr lang="es-CO" dirty="0"/>
              <a:t>Campo 104: </a:t>
            </a:r>
            <a:r>
              <a:rPr lang="es-CO" dirty="0" err="1"/>
              <a:t>Descripcion</a:t>
            </a:r>
            <a:r>
              <a:rPr lang="es-CO" dirty="0"/>
              <a:t> de transacción.</a:t>
            </a:r>
          </a:p>
          <a:p>
            <a:r>
              <a:rPr lang="es-CO" dirty="0"/>
              <a:t>Longitud: 3 primeras posiciones indica la longitud del campo. No utilizado.</a:t>
            </a:r>
          </a:p>
        </p:txBody>
      </p:sp>
      <p:sp>
        <p:nvSpPr>
          <p:cNvPr id="4" name="Marcador de contenido 3"/>
          <p:cNvSpPr>
            <a:spLocks noGrp="1"/>
          </p:cNvSpPr>
          <p:nvPr>
            <p:ph sz="half" idx="2"/>
          </p:nvPr>
        </p:nvSpPr>
        <p:spPr/>
        <p:txBody>
          <a:bodyPr>
            <a:normAutofit fontScale="55000" lnSpcReduction="20000"/>
          </a:bodyPr>
          <a:lstStyle/>
          <a:p>
            <a:r>
              <a:rPr lang="es-CO" dirty="0"/>
              <a:t>Campo 105 al campo 111: Reservado para </a:t>
            </a:r>
            <a:r>
              <a:rPr lang="es-CO" dirty="0" err="1"/>
              <a:t>Iso</a:t>
            </a:r>
            <a:r>
              <a:rPr lang="es-CO" dirty="0"/>
              <a:t>.</a:t>
            </a:r>
          </a:p>
          <a:p>
            <a:r>
              <a:rPr lang="es-CO" dirty="0"/>
              <a:t>Longitud: 3 primeras posiciones indica la longitud del campo. No utilizados.</a:t>
            </a:r>
          </a:p>
          <a:p>
            <a:endParaRPr lang="es-CO" dirty="0"/>
          </a:p>
          <a:p>
            <a:r>
              <a:rPr lang="es-CO" dirty="0"/>
              <a:t>Campo 112 al campo 119: Reservado Nacionales.</a:t>
            </a:r>
          </a:p>
          <a:p>
            <a:r>
              <a:rPr lang="es-CO" dirty="0"/>
              <a:t>Longitud: 3 primeras posiciones indica la longitud del campo. No utilizados.</a:t>
            </a:r>
          </a:p>
          <a:p>
            <a:endParaRPr lang="es-CO" dirty="0"/>
          </a:p>
          <a:p>
            <a:r>
              <a:rPr lang="es-CO" dirty="0"/>
              <a:t>Campo 120: Terminal, </a:t>
            </a:r>
            <a:r>
              <a:rPr lang="es-CO" dirty="0" err="1"/>
              <a:t>Region</a:t>
            </a:r>
            <a:r>
              <a:rPr lang="es-CO" dirty="0"/>
              <a:t> y Sucursal del Atm o Pos.</a:t>
            </a:r>
          </a:p>
          <a:p>
            <a:r>
              <a:rPr lang="es-CO" dirty="0"/>
              <a:t>Longitud: 3 primeras posiciones indica la longitud del campo.</a:t>
            </a:r>
          </a:p>
          <a:p>
            <a:endParaRPr lang="es-CO" dirty="0"/>
          </a:p>
          <a:p>
            <a:r>
              <a:rPr lang="es-CO" dirty="0"/>
              <a:t>Campo 121: Pos: Indicador de la </a:t>
            </a:r>
            <a:r>
              <a:rPr lang="es-CO" dirty="0" err="1"/>
              <a:t>Autorizacion</a:t>
            </a:r>
            <a:r>
              <a:rPr lang="es-CO" dirty="0"/>
              <a:t>. Atm: </a:t>
            </a:r>
            <a:r>
              <a:rPr lang="es-CO" dirty="0" err="1"/>
              <a:t>Travel</a:t>
            </a:r>
            <a:r>
              <a:rPr lang="es-CO" dirty="0"/>
              <a:t> Cheque original.</a:t>
            </a:r>
          </a:p>
          <a:p>
            <a:r>
              <a:rPr lang="es-CO" dirty="0"/>
              <a:t>Longitud: 3 primeras posiciones indica la longitud del campo.</a:t>
            </a:r>
          </a:p>
        </p:txBody>
      </p:sp>
    </p:spTree>
    <p:extLst>
      <p:ext uri="{BB962C8B-B14F-4D97-AF65-F5344CB8AC3E}">
        <p14:creationId xmlns:p14="http://schemas.microsoft.com/office/powerpoint/2010/main" val="242107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62500" lnSpcReduction="20000"/>
          </a:bodyPr>
          <a:lstStyle/>
          <a:p>
            <a:r>
              <a:rPr lang="es-CO" dirty="0"/>
              <a:t>Campo 122: </a:t>
            </a:r>
            <a:r>
              <a:rPr lang="es-CO" dirty="0" err="1"/>
              <a:t>Codigo</a:t>
            </a:r>
            <a:r>
              <a:rPr lang="es-CO" dirty="0"/>
              <a:t> identificador emisor.</a:t>
            </a:r>
          </a:p>
          <a:p>
            <a:r>
              <a:rPr lang="es-CO" dirty="0"/>
              <a:t>Longitud: 2 primeras posiciones indica la longitud del campo. </a:t>
            </a:r>
          </a:p>
          <a:p>
            <a:endParaRPr lang="es-CO" dirty="0"/>
          </a:p>
          <a:p>
            <a:r>
              <a:rPr lang="es-CO" dirty="0"/>
              <a:t>Campo 123: Pos: </a:t>
            </a:r>
            <a:r>
              <a:rPr lang="es-CO" dirty="0" err="1"/>
              <a:t>Invoice</a:t>
            </a:r>
            <a:r>
              <a:rPr lang="es-CO" dirty="0"/>
              <a:t> data. Atm: Monto deposito crédito.</a:t>
            </a:r>
          </a:p>
          <a:p>
            <a:r>
              <a:rPr lang="es-CO" dirty="0"/>
              <a:t>Longitud: 3 primeras posiciones indica la longitud del campo.</a:t>
            </a:r>
          </a:p>
          <a:p>
            <a:endParaRPr lang="es-CO" dirty="0"/>
          </a:p>
          <a:p>
            <a:r>
              <a:rPr lang="es-CO" dirty="0"/>
              <a:t>Campo 124: Pos: Numero de secuencia </a:t>
            </a:r>
            <a:r>
              <a:rPr lang="es-CO" dirty="0" err="1"/>
              <a:t>Batch</a:t>
            </a:r>
            <a:r>
              <a:rPr lang="es-CO" dirty="0"/>
              <a:t>. Atm: Tipo deposito.</a:t>
            </a:r>
          </a:p>
        </p:txBody>
      </p:sp>
      <p:sp>
        <p:nvSpPr>
          <p:cNvPr id="4" name="Marcador de contenido 3"/>
          <p:cNvSpPr>
            <a:spLocks noGrp="1"/>
          </p:cNvSpPr>
          <p:nvPr>
            <p:ph sz="half" idx="2"/>
          </p:nvPr>
        </p:nvSpPr>
        <p:spPr/>
        <p:txBody>
          <a:bodyPr>
            <a:normAutofit fontScale="62500" lnSpcReduction="20000"/>
          </a:bodyPr>
          <a:lstStyle/>
          <a:p>
            <a:r>
              <a:rPr lang="es-CO" dirty="0"/>
              <a:t>Campo 125: .</a:t>
            </a:r>
          </a:p>
          <a:p>
            <a:r>
              <a:rPr lang="es-CO" dirty="0"/>
              <a:t>Longitud: 3 primeras posiciones indica la longitud del campo.</a:t>
            </a:r>
          </a:p>
          <a:p>
            <a:endParaRPr lang="es-CO" dirty="0"/>
          </a:p>
          <a:p>
            <a:r>
              <a:rPr lang="es-CO" dirty="0"/>
              <a:t>Campo 126: .</a:t>
            </a:r>
          </a:p>
          <a:p>
            <a:r>
              <a:rPr lang="es-CO" dirty="0"/>
              <a:t>Longitud: 3 primeras posiciones indica la longitud del campo.</a:t>
            </a:r>
          </a:p>
          <a:p>
            <a:endParaRPr lang="es-CO" dirty="0"/>
          </a:p>
          <a:p>
            <a:r>
              <a:rPr lang="es-CO" dirty="0"/>
              <a:t>Campo 127: .</a:t>
            </a:r>
          </a:p>
          <a:p>
            <a:r>
              <a:rPr lang="es-CO" dirty="0"/>
              <a:t>Longitud: 3 primeras posiciones indica la longitud del campo.</a:t>
            </a:r>
          </a:p>
          <a:p>
            <a:endParaRPr lang="es-CO" dirty="0"/>
          </a:p>
          <a:p>
            <a:r>
              <a:rPr lang="es-CO" dirty="0"/>
              <a:t>Campo 128: </a:t>
            </a:r>
            <a:r>
              <a:rPr lang="es-CO" dirty="0" err="1"/>
              <a:t>Codigo</a:t>
            </a:r>
            <a:r>
              <a:rPr lang="es-CO" dirty="0"/>
              <a:t> autenticación del mensaje.</a:t>
            </a:r>
          </a:p>
          <a:p>
            <a:r>
              <a:rPr lang="es-CO" dirty="0"/>
              <a:t>Longitud: 3 primeras posiciones indica la longitud del campo.</a:t>
            </a:r>
          </a:p>
          <a:p>
            <a:endParaRPr lang="es-CO" dirty="0"/>
          </a:p>
        </p:txBody>
      </p:sp>
    </p:spTree>
    <p:extLst>
      <p:ext uri="{BB962C8B-B14F-4D97-AF65-F5344CB8AC3E}">
        <p14:creationId xmlns:p14="http://schemas.microsoft.com/office/powerpoint/2010/main" val="77716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pPr algn="ctr"/>
            <a:r>
              <a:rPr lang="es-CO" dirty="0" err="1"/>
              <a:t>Mensajeria</a:t>
            </a:r>
            <a:r>
              <a:rPr lang="es-CO" dirty="0"/>
              <a:t> Iso 8583</a:t>
            </a:r>
          </a:p>
        </p:txBody>
      </p:sp>
      <p:sp>
        <p:nvSpPr>
          <p:cNvPr id="11" name="Marcador de contenido 10"/>
          <p:cNvSpPr>
            <a:spLocks noGrp="1"/>
          </p:cNvSpPr>
          <p:nvPr>
            <p:ph sz="half" idx="1"/>
          </p:nvPr>
        </p:nvSpPr>
        <p:spPr/>
        <p:txBody>
          <a:bodyPr/>
          <a:lstStyle/>
          <a:p>
            <a:r>
              <a:rPr lang="es-CO" dirty="0"/>
              <a:t>Campo 01: </a:t>
            </a:r>
            <a:r>
              <a:rPr lang="es-CO" dirty="0" err="1"/>
              <a:t>Bitmat</a:t>
            </a:r>
            <a:r>
              <a:rPr lang="es-CO" dirty="0"/>
              <a:t>.</a:t>
            </a:r>
          </a:p>
          <a:p>
            <a:r>
              <a:rPr lang="es-CO" dirty="0"/>
              <a:t>Longitud 32 Alfa.</a:t>
            </a:r>
          </a:p>
          <a:p>
            <a:r>
              <a:rPr lang="es-CO" dirty="0"/>
              <a:t>Indica en Binario los campos que viajan en la transacción.</a:t>
            </a:r>
          </a:p>
          <a:p>
            <a:endParaRPr lang="es-CO" dirty="0"/>
          </a:p>
          <a:p>
            <a:r>
              <a:rPr lang="es-CO" dirty="0"/>
              <a:t>Campo 02: Numero de tarjeta.</a:t>
            </a:r>
          </a:p>
          <a:p>
            <a:r>
              <a:rPr lang="es-CO" dirty="0"/>
              <a:t>Longitud 19 Alfa.</a:t>
            </a:r>
          </a:p>
        </p:txBody>
      </p:sp>
      <p:sp>
        <p:nvSpPr>
          <p:cNvPr id="12" name="Marcador de contenido 11"/>
          <p:cNvSpPr>
            <a:spLocks noGrp="1"/>
          </p:cNvSpPr>
          <p:nvPr>
            <p:ph sz="half" idx="2"/>
          </p:nvPr>
        </p:nvSpPr>
        <p:spPr/>
        <p:txBody>
          <a:bodyPr/>
          <a:lstStyle/>
          <a:p>
            <a:r>
              <a:rPr lang="es-CO" dirty="0"/>
              <a:t>Campo 03: </a:t>
            </a:r>
            <a:r>
              <a:rPr lang="es-CO" dirty="0" err="1"/>
              <a:t>Procesing</a:t>
            </a:r>
            <a:r>
              <a:rPr lang="es-CO" dirty="0"/>
              <a:t> </a:t>
            </a:r>
            <a:r>
              <a:rPr lang="es-CO" dirty="0" err="1"/>
              <a:t>Code</a:t>
            </a:r>
            <a:r>
              <a:rPr lang="es-CO" dirty="0"/>
              <a:t>.</a:t>
            </a:r>
          </a:p>
          <a:p>
            <a:r>
              <a:rPr lang="es-CO" dirty="0"/>
              <a:t>Longitud 06 </a:t>
            </a:r>
            <a:r>
              <a:rPr lang="es-CO" dirty="0" err="1"/>
              <a:t>Num</a:t>
            </a:r>
            <a:r>
              <a:rPr lang="es-CO" dirty="0"/>
              <a:t>.</a:t>
            </a:r>
          </a:p>
          <a:p>
            <a:r>
              <a:rPr lang="es-CO" dirty="0"/>
              <a:t>Indica que tipo de transacción que se esta realizando. Ejemplo.</a:t>
            </a:r>
          </a:p>
          <a:p>
            <a:r>
              <a:rPr lang="es-CO" dirty="0"/>
              <a:t>000030 Compra tarjeta de </a:t>
            </a:r>
            <a:r>
              <a:rPr lang="es-CO" dirty="0" err="1"/>
              <a:t>Credito</a:t>
            </a:r>
            <a:r>
              <a:rPr lang="es-CO" dirty="0"/>
              <a:t>.</a:t>
            </a:r>
          </a:p>
          <a:p>
            <a:r>
              <a:rPr lang="es-CO" dirty="0"/>
              <a:t>001000 Compra Debito con cuenta de Ahorro.</a:t>
            </a:r>
          </a:p>
          <a:p>
            <a:r>
              <a:rPr lang="es-CO" dirty="0"/>
              <a:t>200000 </a:t>
            </a:r>
            <a:r>
              <a:rPr lang="es-CO" dirty="0" err="1"/>
              <a:t>Anulacion</a:t>
            </a:r>
            <a:r>
              <a:rPr lang="es-CO" dirty="0"/>
              <a:t> </a:t>
            </a:r>
            <a:r>
              <a:rPr lang="es-CO" dirty="0" err="1"/>
              <a:t>Credito</a:t>
            </a:r>
            <a:r>
              <a:rPr lang="es-CO" dirty="0"/>
              <a:t>.</a:t>
            </a:r>
          </a:p>
        </p:txBody>
      </p:sp>
    </p:spTree>
    <p:extLst>
      <p:ext uri="{BB962C8B-B14F-4D97-AF65-F5344CB8AC3E}">
        <p14:creationId xmlns:p14="http://schemas.microsoft.com/office/powerpoint/2010/main" val="326793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Q1.</a:t>
            </a:r>
          </a:p>
        </p:txBody>
      </p:sp>
      <p:sp>
        <p:nvSpPr>
          <p:cNvPr id="3" name="Marcador de contenido 2"/>
          <p:cNvSpPr>
            <a:spLocks noGrp="1"/>
          </p:cNvSpPr>
          <p:nvPr>
            <p:ph sz="half" idx="1"/>
          </p:nvPr>
        </p:nvSpPr>
        <p:spPr/>
        <p:txBody>
          <a:bodyPr>
            <a:normAutofit fontScale="62500" lnSpcReduction="20000"/>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(Q1).</a:t>
            </a:r>
          </a:p>
          <a:p>
            <a:r>
              <a:rPr lang="es-CO" dirty="0"/>
              <a:t>5-9 longitud del </a:t>
            </a:r>
            <a:r>
              <a:rPr lang="es-CO" dirty="0" err="1"/>
              <a:t>token</a:t>
            </a:r>
            <a:r>
              <a:rPr lang="es-CO" dirty="0"/>
              <a:t>.</a:t>
            </a:r>
          </a:p>
          <a:p>
            <a:r>
              <a:rPr lang="es-CO" dirty="0"/>
              <a:t>10 Blanco.</a:t>
            </a:r>
          </a:p>
          <a:p>
            <a:endParaRPr lang="es-CO" dirty="0"/>
          </a:p>
          <a:p>
            <a:r>
              <a:rPr lang="es-CO" dirty="0"/>
              <a:t>L= 2 </a:t>
            </a:r>
            <a:r>
              <a:rPr lang="es-CO" dirty="0" err="1"/>
              <a:t>Codigo</a:t>
            </a:r>
            <a:r>
              <a:rPr lang="es-CO" dirty="0"/>
              <a:t> de empresa facturadora. (dos primeras posiciones).</a:t>
            </a:r>
          </a:p>
          <a:p>
            <a:r>
              <a:rPr lang="es-CO" dirty="0"/>
              <a:t>L=2 Tipo de servicio. (Dos ultimas posiciones).</a:t>
            </a:r>
          </a:p>
          <a:p>
            <a:r>
              <a:rPr lang="es-CO" dirty="0"/>
              <a:t>L=24 Numero de cuenta del producto.</a:t>
            </a:r>
          </a:p>
          <a:p>
            <a:endParaRPr lang="es-CO" dirty="0"/>
          </a:p>
          <a:p>
            <a:endParaRPr lang="es-CO" dirty="0"/>
          </a:p>
        </p:txBody>
      </p:sp>
      <p:sp>
        <p:nvSpPr>
          <p:cNvPr id="4" name="Marcador de contenido 3"/>
          <p:cNvSpPr>
            <a:spLocks noGrp="1"/>
          </p:cNvSpPr>
          <p:nvPr>
            <p:ph sz="half" idx="2"/>
          </p:nvPr>
        </p:nvSpPr>
        <p:spPr/>
        <p:txBody>
          <a:bodyPr>
            <a:normAutofit fontScale="62500" lnSpcReduction="20000"/>
          </a:bodyPr>
          <a:lstStyle/>
          <a:p>
            <a:r>
              <a:rPr lang="es-CO" dirty="0"/>
              <a:t>L=24 Numero de referencia.</a:t>
            </a:r>
          </a:p>
          <a:p>
            <a:r>
              <a:rPr lang="es-CO" dirty="0"/>
              <a:t>L=20 Nombre empresa facturadora.</a:t>
            </a:r>
          </a:p>
          <a:p>
            <a:r>
              <a:rPr lang="es-CO" dirty="0"/>
              <a:t>L=13 </a:t>
            </a:r>
            <a:r>
              <a:rPr lang="es-CO" dirty="0" err="1"/>
              <a:t>Nit</a:t>
            </a:r>
            <a:r>
              <a:rPr lang="es-CO" dirty="0"/>
              <a:t>. IAC.</a:t>
            </a:r>
          </a:p>
          <a:p>
            <a:r>
              <a:rPr lang="es-CO" dirty="0"/>
              <a:t>L=15 </a:t>
            </a:r>
            <a:r>
              <a:rPr lang="es-CO" dirty="0" err="1"/>
              <a:t>Codigo</a:t>
            </a:r>
            <a:r>
              <a:rPr lang="es-CO" dirty="0"/>
              <a:t> único empresa servicio.</a:t>
            </a:r>
          </a:p>
          <a:p>
            <a:r>
              <a:rPr lang="es-CO" dirty="0"/>
              <a:t>L=13 Monto de la factura.</a:t>
            </a:r>
          </a:p>
          <a:p>
            <a:r>
              <a:rPr lang="es-CO" dirty="0"/>
              <a:t>L=8 Fecha de vencimiento factura.</a:t>
            </a:r>
          </a:p>
          <a:p>
            <a:r>
              <a:rPr lang="es-CO" dirty="0"/>
              <a:t>L=1 Indica si la factura fue pagada Y/N.</a:t>
            </a:r>
          </a:p>
          <a:p>
            <a:r>
              <a:rPr lang="es-CO" dirty="0"/>
              <a:t>L=25 Numero de la cuenta interna.</a:t>
            </a:r>
          </a:p>
          <a:p>
            <a:r>
              <a:rPr lang="es-CO" dirty="0"/>
              <a:t>L=4 </a:t>
            </a:r>
            <a:r>
              <a:rPr lang="es-CO" dirty="0" err="1"/>
              <a:t>Telecodigo</a:t>
            </a:r>
            <a:r>
              <a:rPr lang="es-CO" dirty="0"/>
              <a:t>.</a:t>
            </a:r>
          </a:p>
          <a:p>
            <a:r>
              <a:rPr lang="es-CO" dirty="0"/>
              <a:t>L=3 CVV2.</a:t>
            </a:r>
          </a:p>
          <a:p>
            <a:r>
              <a:rPr lang="es-CO" dirty="0"/>
              <a:t>L=11 Cedula del tarjetahabiente.</a:t>
            </a:r>
          </a:p>
          <a:p>
            <a:r>
              <a:rPr lang="es-CO" dirty="0"/>
              <a:t>L=4 No usado.</a:t>
            </a:r>
          </a:p>
          <a:p>
            <a:r>
              <a:rPr lang="es-CO" dirty="0"/>
              <a:t>L=4 No usado.</a:t>
            </a:r>
          </a:p>
        </p:txBody>
      </p:sp>
    </p:spTree>
    <p:extLst>
      <p:ext uri="{BB962C8B-B14F-4D97-AF65-F5344CB8AC3E}">
        <p14:creationId xmlns:p14="http://schemas.microsoft.com/office/powerpoint/2010/main" val="1072762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A0.</a:t>
            </a:r>
          </a:p>
        </p:txBody>
      </p:sp>
      <p:sp>
        <p:nvSpPr>
          <p:cNvPr id="3" name="Marcador de contenido 2"/>
          <p:cNvSpPr>
            <a:spLocks noGrp="1"/>
          </p:cNvSpPr>
          <p:nvPr>
            <p:ph sz="half" idx="1"/>
          </p:nvPr>
        </p:nvSpPr>
        <p:spPr/>
        <p:txBody>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(A0).</a:t>
            </a:r>
          </a:p>
          <a:p>
            <a:r>
              <a:rPr lang="es-CO" dirty="0"/>
              <a:t>5-9 longitud del </a:t>
            </a:r>
            <a:r>
              <a:rPr lang="es-CO" dirty="0" err="1"/>
              <a:t>token</a:t>
            </a:r>
            <a:r>
              <a:rPr lang="es-CO" dirty="0"/>
              <a:t>.</a:t>
            </a:r>
          </a:p>
          <a:p>
            <a:r>
              <a:rPr lang="es-CO" dirty="0"/>
              <a:t>10 Blanco.</a:t>
            </a:r>
          </a:p>
          <a:p>
            <a:endParaRPr lang="es-CO" dirty="0"/>
          </a:p>
          <a:p>
            <a:r>
              <a:rPr lang="es-CO" dirty="0"/>
              <a:t>L=12 Valor disponible en Acierta.</a:t>
            </a:r>
          </a:p>
          <a:p>
            <a:endParaRPr lang="es-CO" dirty="0"/>
          </a:p>
        </p:txBody>
      </p:sp>
      <p:sp>
        <p:nvSpPr>
          <p:cNvPr id="4" name="Marcador de contenido 3"/>
          <p:cNvSpPr>
            <a:spLocks noGrp="1"/>
          </p:cNvSpPr>
          <p:nvPr>
            <p:ph sz="half" idx="2"/>
          </p:nvPr>
        </p:nvSpPr>
        <p:spPr/>
        <p:txBody>
          <a:bodyPr/>
          <a:lstStyle/>
          <a:p>
            <a:r>
              <a:rPr lang="es-CO" dirty="0"/>
              <a:t>L=12 Valor del monto de la transacción en Acierta.</a:t>
            </a:r>
          </a:p>
          <a:p>
            <a:r>
              <a:rPr lang="es-CO" dirty="0"/>
              <a:t>L=6 User data.</a:t>
            </a:r>
          </a:p>
        </p:txBody>
      </p:sp>
    </p:spTree>
    <p:extLst>
      <p:ext uri="{BB962C8B-B14F-4D97-AF65-F5344CB8AC3E}">
        <p14:creationId xmlns:p14="http://schemas.microsoft.com/office/powerpoint/2010/main" val="43246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QT.</a:t>
            </a:r>
          </a:p>
        </p:txBody>
      </p:sp>
      <p:sp>
        <p:nvSpPr>
          <p:cNvPr id="3" name="Marcador de contenido 2"/>
          <p:cNvSpPr>
            <a:spLocks noGrp="1"/>
          </p:cNvSpPr>
          <p:nvPr>
            <p:ph sz="half" idx="1"/>
          </p:nvPr>
        </p:nvSpPr>
        <p:spPr/>
        <p:txBody>
          <a:bodyPr>
            <a:normAutofit lnSpcReduction="10000"/>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(QT).</a:t>
            </a:r>
          </a:p>
          <a:p>
            <a:r>
              <a:rPr lang="es-CO" dirty="0"/>
              <a:t>5-9 longitud del </a:t>
            </a:r>
            <a:r>
              <a:rPr lang="es-CO" dirty="0" err="1"/>
              <a:t>token</a:t>
            </a:r>
            <a:r>
              <a:rPr lang="es-CO" dirty="0"/>
              <a:t>.</a:t>
            </a:r>
          </a:p>
          <a:p>
            <a:r>
              <a:rPr lang="es-CO" dirty="0"/>
              <a:t>10 Blanco.</a:t>
            </a:r>
          </a:p>
          <a:p>
            <a:endParaRPr lang="es-CO" dirty="0"/>
          </a:p>
          <a:p>
            <a:r>
              <a:rPr lang="es-CO" dirty="0"/>
              <a:t>L=6 </a:t>
            </a:r>
            <a:r>
              <a:rPr lang="es-CO" dirty="0" err="1"/>
              <a:t>Codigo</a:t>
            </a:r>
            <a:r>
              <a:rPr lang="es-CO" dirty="0"/>
              <a:t> de proceso de la </a:t>
            </a:r>
            <a:r>
              <a:rPr lang="es-CO" dirty="0" err="1"/>
              <a:t>Transaccion</a:t>
            </a:r>
            <a:r>
              <a:rPr lang="es-CO" dirty="0"/>
              <a:t> Financiera.</a:t>
            </a:r>
          </a:p>
          <a:p>
            <a:endParaRPr lang="es-CO" dirty="0"/>
          </a:p>
          <a:p>
            <a:endParaRPr lang="es-CO" dirty="0"/>
          </a:p>
        </p:txBody>
      </p:sp>
      <p:sp>
        <p:nvSpPr>
          <p:cNvPr id="4" name="Marcador de contenido 3"/>
          <p:cNvSpPr>
            <a:spLocks noGrp="1"/>
          </p:cNvSpPr>
          <p:nvPr>
            <p:ph sz="half" idx="2"/>
          </p:nvPr>
        </p:nvSpPr>
        <p:spPr/>
        <p:txBody>
          <a:bodyPr>
            <a:normAutofit lnSpcReduction="10000"/>
          </a:bodyPr>
          <a:lstStyle/>
          <a:p>
            <a:r>
              <a:rPr lang="es-CO" dirty="0"/>
              <a:t>L=12 Costo de la consulta.</a:t>
            </a:r>
          </a:p>
          <a:p>
            <a:r>
              <a:rPr lang="es-CO" dirty="0"/>
              <a:t>L=12 Costo de la transacción.</a:t>
            </a:r>
          </a:p>
          <a:p>
            <a:r>
              <a:rPr lang="es-CO" dirty="0"/>
              <a:t>L=1 Indicador donde 0 es normal y 1 no aplica.</a:t>
            </a:r>
          </a:p>
          <a:p>
            <a:r>
              <a:rPr lang="es-CO" dirty="0"/>
              <a:t>L=1 no utilizado.</a:t>
            </a:r>
          </a:p>
        </p:txBody>
      </p:sp>
    </p:spTree>
    <p:extLst>
      <p:ext uri="{BB962C8B-B14F-4D97-AF65-F5344CB8AC3E}">
        <p14:creationId xmlns:p14="http://schemas.microsoft.com/office/powerpoint/2010/main" val="392812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C7</a:t>
            </a:r>
          </a:p>
        </p:txBody>
      </p:sp>
      <p:sp>
        <p:nvSpPr>
          <p:cNvPr id="3" name="Marcador de contenido 2"/>
          <p:cNvSpPr>
            <a:spLocks noGrp="1"/>
          </p:cNvSpPr>
          <p:nvPr>
            <p:ph sz="half" idx="1"/>
          </p:nvPr>
        </p:nvSpPr>
        <p:spPr/>
        <p:txBody>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(C7).</a:t>
            </a:r>
          </a:p>
          <a:p>
            <a:r>
              <a:rPr lang="es-CO" dirty="0"/>
              <a:t>5-9 longitud del </a:t>
            </a:r>
            <a:r>
              <a:rPr lang="es-CO" dirty="0" err="1"/>
              <a:t>token</a:t>
            </a:r>
            <a:r>
              <a:rPr lang="es-CO" dirty="0"/>
              <a:t>.</a:t>
            </a:r>
          </a:p>
          <a:p>
            <a:r>
              <a:rPr lang="es-CO" dirty="0"/>
              <a:t>10 Blanco.</a:t>
            </a:r>
          </a:p>
          <a:p>
            <a:endParaRPr lang="es-CO" dirty="0"/>
          </a:p>
        </p:txBody>
      </p:sp>
      <p:sp>
        <p:nvSpPr>
          <p:cNvPr id="4" name="Marcador de contenido 3"/>
          <p:cNvSpPr>
            <a:spLocks noGrp="1"/>
          </p:cNvSpPr>
          <p:nvPr>
            <p:ph sz="half" idx="2"/>
          </p:nvPr>
        </p:nvSpPr>
        <p:spPr/>
        <p:txBody>
          <a:bodyPr/>
          <a:lstStyle/>
          <a:p>
            <a:r>
              <a:rPr lang="es-CO" dirty="0"/>
              <a:t>Serial numero del tarjetahabiente. Longitud 32 alfa.</a:t>
            </a:r>
          </a:p>
        </p:txBody>
      </p:sp>
    </p:spTree>
    <p:extLst>
      <p:ext uri="{BB962C8B-B14F-4D97-AF65-F5344CB8AC3E}">
        <p14:creationId xmlns:p14="http://schemas.microsoft.com/office/powerpoint/2010/main" val="387382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C8</a:t>
            </a:r>
          </a:p>
        </p:txBody>
      </p:sp>
      <p:sp>
        <p:nvSpPr>
          <p:cNvPr id="3" name="Marcador de contenido 2"/>
          <p:cNvSpPr>
            <a:spLocks noGrp="1"/>
          </p:cNvSpPr>
          <p:nvPr>
            <p:ph sz="half" idx="1"/>
          </p:nvPr>
        </p:nvSpPr>
        <p:spPr/>
        <p:txBody>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(C8).</a:t>
            </a:r>
          </a:p>
          <a:p>
            <a:r>
              <a:rPr lang="es-CO" dirty="0"/>
              <a:t>5-9 longitud del </a:t>
            </a:r>
            <a:r>
              <a:rPr lang="es-CO" dirty="0" err="1"/>
              <a:t>token</a:t>
            </a:r>
            <a:r>
              <a:rPr lang="es-CO" dirty="0"/>
              <a:t>.</a:t>
            </a:r>
          </a:p>
          <a:p>
            <a:r>
              <a:rPr lang="es-CO" dirty="0"/>
              <a:t>10 Blanco.</a:t>
            </a:r>
          </a:p>
        </p:txBody>
      </p:sp>
      <p:sp>
        <p:nvSpPr>
          <p:cNvPr id="4" name="Marcador de contenido 3"/>
          <p:cNvSpPr>
            <a:spLocks noGrp="1"/>
          </p:cNvSpPr>
          <p:nvPr>
            <p:ph sz="half" idx="2"/>
          </p:nvPr>
        </p:nvSpPr>
        <p:spPr/>
        <p:txBody>
          <a:bodyPr/>
          <a:lstStyle/>
          <a:p>
            <a:r>
              <a:rPr lang="es-CO" dirty="0"/>
              <a:t>Serial numero del comercio. Longitud 32 Alfa.</a:t>
            </a:r>
          </a:p>
        </p:txBody>
      </p:sp>
    </p:spTree>
    <p:extLst>
      <p:ext uri="{BB962C8B-B14F-4D97-AF65-F5344CB8AC3E}">
        <p14:creationId xmlns:p14="http://schemas.microsoft.com/office/powerpoint/2010/main" val="978383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06</a:t>
            </a:r>
          </a:p>
        </p:txBody>
      </p:sp>
      <p:sp>
        <p:nvSpPr>
          <p:cNvPr id="3" name="Marcador de contenido 2"/>
          <p:cNvSpPr>
            <a:spLocks noGrp="1"/>
          </p:cNvSpPr>
          <p:nvPr>
            <p:ph sz="half" idx="1"/>
          </p:nvPr>
        </p:nvSpPr>
        <p:spPr/>
        <p:txBody>
          <a:bodyPr>
            <a:normAutofit fontScale="92500" lnSpcReduction="20000"/>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(Q1).</a:t>
            </a:r>
          </a:p>
          <a:p>
            <a:r>
              <a:rPr lang="es-CO" dirty="0"/>
              <a:t>5-9 longitud del </a:t>
            </a:r>
            <a:r>
              <a:rPr lang="es-CO" dirty="0" err="1"/>
              <a:t>token</a:t>
            </a:r>
            <a:r>
              <a:rPr lang="es-CO" dirty="0"/>
              <a:t>.</a:t>
            </a:r>
          </a:p>
          <a:p>
            <a:r>
              <a:rPr lang="es-CO" dirty="0"/>
              <a:t>10 Blanco.</a:t>
            </a:r>
          </a:p>
          <a:p>
            <a:r>
              <a:rPr lang="es-CO" dirty="0"/>
              <a:t>Pos. 1 New pin formato.</a:t>
            </a:r>
          </a:p>
          <a:p>
            <a:r>
              <a:rPr lang="es-CO" dirty="0"/>
              <a:t>0= No encriptado.</a:t>
            </a:r>
          </a:p>
          <a:p>
            <a:r>
              <a:rPr lang="es-CO" dirty="0"/>
              <a:t>1= Encriptado </a:t>
            </a:r>
            <a:r>
              <a:rPr lang="es-CO" dirty="0" err="1"/>
              <a:t>Ansi</a:t>
            </a:r>
            <a:r>
              <a:rPr lang="es-CO" dirty="0"/>
              <a:t> Pin Block.</a:t>
            </a:r>
          </a:p>
          <a:p>
            <a:r>
              <a:rPr lang="es-CO" dirty="0"/>
              <a:t>3= encriptado Pin </a:t>
            </a:r>
            <a:r>
              <a:rPr lang="es-CO" dirty="0" err="1"/>
              <a:t>pad</a:t>
            </a:r>
            <a:r>
              <a:rPr lang="es-CO" dirty="0"/>
              <a:t> pin block.</a:t>
            </a:r>
          </a:p>
        </p:txBody>
      </p:sp>
      <p:sp>
        <p:nvSpPr>
          <p:cNvPr id="4" name="Marcador de contenido 3"/>
          <p:cNvSpPr>
            <a:spLocks noGrp="1"/>
          </p:cNvSpPr>
          <p:nvPr>
            <p:ph sz="half" idx="2"/>
          </p:nvPr>
        </p:nvSpPr>
        <p:spPr/>
        <p:txBody>
          <a:bodyPr>
            <a:normAutofit fontScale="92500" lnSpcReduction="20000"/>
          </a:bodyPr>
          <a:lstStyle/>
          <a:p>
            <a:r>
              <a:rPr lang="es-CO" dirty="0"/>
              <a:t>2-17 Pin anterior en hexadecimal.</a:t>
            </a:r>
          </a:p>
          <a:p>
            <a:r>
              <a:rPr lang="es-CO" dirty="0"/>
              <a:t>18 donde 1 = una vez pin nuevo. 2= dos veces pin nuevo.</a:t>
            </a:r>
          </a:p>
          <a:p>
            <a:r>
              <a:rPr lang="es-CO" dirty="0"/>
              <a:t>19-20 longitud del pin nuevo.</a:t>
            </a:r>
          </a:p>
          <a:p>
            <a:r>
              <a:rPr lang="es-CO" dirty="0"/>
              <a:t>21-36 Pin nuevo hexadecimal.</a:t>
            </a:r>
          </a:p>
          <a:p>
            <a:r>
              <a:rPr lang="es-CO" dirty="0"/>
              <a:t>37-52 </a:t>
            </a:r>
            <a:r>
              <a:rPr lang="es-CO" dirty="0" err="1"/>
              <a:t>Reconfirmacion</a:t>
            </a:r>
            <a:r>
              <a:rPr lang="es-CO" dirty="0"/>
              <a:t> del pin nuevo en hexadecimal.</a:t>
            </a:r>
          </a:p>
        </p:txBody>
      </p:sp>
    </p:spTree>
    <p:extLst>
      <p:ext uri="{BB962C8B-B14F-4D97-AF65-F5344CB8AC3E}">
        <p14:creationId xmlns:p14="http://schemas.microsoft.com/office/powerpoint/2010/main" val="1992050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C0</a:t>
            </a:r>
          </a:p>
        </p:txBody>
      </p:sp>
      <p:sp>
        <p:nvSpPr>
          <p:cNvPr id="3" name="Marcador de contenido 2"/>
          <p:cNvSpPr>
            <a:spLocks noGrp="1"/>
          </p:cNvSpPr>
          <p:nvPr>
            <p:ph sz="half" idx="1"/>
          </p:nvPr>
        </p:nvSpPr>
        <p:spPr/>
        <p:txBody>
          <a:bodyPr>
            <a:normAutofit fontScale="92500" lnSpcReduction="10000"/>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(Q1).</a:t>
            </a:r>
          </a:p>
          <a:p>
            <a:r>
              <a:rPr lang="es-CO" dirty="0"/>
              <a:t>5-9 longitud del </a:t>
            </a:r>
            <a:r>
              <a:rPr lang="es-CO" dirty="0" err="1"/>
              <a:t>token</a:t>
            </a:r>
            <a:r>
              <a:rPr lang="es-CO" dirty="0"/>
              <a:t>.</a:t>
            </a:r>
          </a:p>
          <a:p>
            <a:r>
              <a:rPr lang="es-CO" dirty="0"/>
              <a:t>10 Blanco.</a:t>
            </a:r>
          </a:p>
          <a:p>
            <a:endParaRPr lang="es-CO" dirty="0"/>
          </a:p>
          <a:p>
            <a:r>
              <a:rPr lang="es-CO" dirty="0"/>
              <a:t>Pos 1-4 CVV2.</a:t>
            </a:r>
          </a:p>
          <a:p>
            <a:r>
              <a:rPr lang="es-CO" dirty="0"/>
              <a:t>5-8 Blanco.</a:t>
            </a:r>
          </a:p>
        </p:txBody>
      </p:sp>
      <p:sp>
        <p:nvSpPr>
          <p:cNvPr id="4" name="Marcador de contenido 3"/>
          <p:cNvSpPr>
            <a:spLocks noGrp="1"/>
          </p:cNvSpPr>
          <p:nvPr>
            <p:ph sz="half" idx="2"/>
          </p:nvPr>
        </p:nvSpPr>
        <p:spPr/>
        <p:txBody>
          <a:bodyPr>
            <a:normAutofit fontScale="92500" lnSpcReduction="10000"/>
          </a:bodyPr>
          <a:lstStyle/>
          <a:p>
            <a:r>
              <a:rPr lang="es-CO" dirty="0"/>
              <a:t>9-18 </a:t>
            </a:r>
            <a:r>
              <a:rPr lang="es-CO" dirty="0" err="1"/>
              <a:t>Codigo</a:t>
            </a:r>
            <a:r>
              <a:rPr lang="es-CO" dirty="0"/>
              <a:t> postal del terminal.</a:t>
            </a:r>
          </a:p>
          <a:p>
            <a:r>
              <a:rPr lang="es-CO" dirty="0"/>
              <a:t>19 E-</a:t>
            </a:r>
            <a:r>
              <a:rPr lang="es-CO" dirty="0" err="1"/>
              <a:t>com</a:t>
            </a:r>
            <a:r>
              <a:rPr lang="es-CO" dirty="0"/>
              <a:t>-</a:t>
            </a:r>
            <a:r>
              <a:rPr lang="es-CO" dirty="0" err="1"/>
              <a:t>flg</a:t>
            </a:r>
            <a:r>
              <a:rPr lang="es-CO" dirty="0"/>
              <a:t> valores.</a:t>
            </a:r>
          </a:p>
          <a:p>
            <a:r>
              <a:rPr lang="es-CO" dirty="0"/>
              <a:t>0= Comercio no </a:t>
            </a:r>
            <a:r>
              <a:rPr lang="es-CO" dirty="0" err="1"/>
              <a:t>electronico</a:t>
            </a:r>
            <a:r>
              <a:rPr lang="es-CO" dirty="0"/>
              <a:t>.</a:t>
            </a:r>
          </a:p>
          <a:p>
            <a:r>
              <a:rPr lang="es-CO" dirty="0"/>
              <a:t>5= </a:t>
            </a:r>
            <a:r>
              <a:rPr lang="es-CO" dirty="0" err="1"/>
              <a:t>Transaccion</a:t>
            </a:r>
            <a:r>
              <a:rPr lang="es-CO" dirty="0"/>
              <a:t> electrónica segura comercio certificado.</a:t>
            </a:r>
          </a:p>
          <a:p>
            <a:r>
              <a:rPr lang="es-CO" dirty="0"/>
              <a:t>6= transacción electrónica segura tarjetahabiente certificado.</a:t>
            </a:r>
          </a:p>
          <a:p>
            <a:r>
              <a:rPr lang="es-CO" dirty="0"/>
              <a:t>7= </a:t>
            </a:r>
            <a:r>
              <a:rPr lang="es-CO" dirty="0" err="1"/>
              <a:t>Transaccion</a:t>
            </a:r>
            <a:r>
              <a:rPr lang="es-CO" dirty="0"/>
              <a:t> comercio </a:t>
            </a:r>
            <a:r>
              <a:rPr lang="es-CO" dirty="0" err="1"/>
              <a:t>electronico</a:t>
            </a:r>
            <a:r>
              <a:rPr lang="es-CO" dirty="0"/>
              <a:t> encriptado.</a:t>
            </a:r>
          </a:p>
          <a:p>
            <a:r>
              <a:rPr lang="es-CO" dirty="0"/>
              <a:t>8= </a:t>
            </a:r>
            <a:r>
              <a:rPr lang="es-CO" dirty="0" err="1"/>
              <a:t>Transaccion</a:t>
            </a:r>
            <a:r>
              <a:rPr lang="es-CO" dirty="0"/>
              <a:t> comercio </a:t>
            </a:r>
            <a:r>
              <a:rPr lang="es-CO" dirty="0" err="1"/>
              <a:t>electronico</a:t>
            </a:r>
            <a:r>
              <a:rPr lang="es-CO" dirty="0"/>
              <a:t> no seguro.</a:t>
            </a:r>
          </a:p>
        </p:txBody>
      </p:sp>
    </p:spTree>
    <p:extLst>
      <p:ext uri="{BB962C8B-B14F-4D97-AF65-F5344CB8AC3E}">
        <p14:creationId xmlns:p14="http://schemas.microsoft.com/office/powerpoint/2010/main" val="103513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C0.</a:t>
            </a:r>
          </a:p>
        </p:txBody>
      </p:sp>
      <p:sp>
        <p:nvSpPr>
          <p:cNvPr id="3" name="Marcador de contenido 2"/>
          <p:cNvSpPr>
            <a:spLocks noGrp="1"/>
          </p:cNvSpPr>
          <p:nvPr>
            <p:ph sz="half" idx="1"/>
          </p:nvPr>
        </p:nvSpPr>
        <p:spPr/>
        <p:txBody>
          <a:bodyPr/>
          <a:lstStyle/>
          <a:p>
            <a:r>
              <a:rPr lang="es-CO" dirty="0"/>
              <a:t>1= transacción simple recurrente.</a:t>
            </a:r>
          </a:p>
          <a:p>
            <a:r>
              <a:rPr lang="es-CO" dirty="0"/>
              <a:t>2= transacción por lote recurrente.</a:t>
            </a:r>
          </a:p>
          <a:p>
            <a:r>
              <a:rPr lang="es-CO" dirty="0"/>
              <a:t>3= </a:t>
            </a:r>
            <a:r>
              <a:rPr lang="es-CO" dirty="0" err="1"/>
              <a:t>installment</a:t>
            </a:r>
            <a:r>
              <a:rPr lang="es-CO" dirty="0"/>
              <a:t> </a:t>
            </a:r>
            <a:r>
              <a:rPr lang="es-CO" dirty="0" err="1"/>
              <a:t>payment</a:t>
            </a:r>
            <a:r>
              <a:rPr lang="es-CO" dirty="0"/>
              <a:t>.</a:t>
            </a:r>
          </a:p>
          <a:p>
            <a:r>
              <a:rPr lang="es-CO" dirty="0"/>
              <a:t>Pos. 20 tipo comercio.</a:t>
            </a:r>
          </a:p>
          <a:p>
            <a:r>
              <a:rPr lang="es-CO" dirty="0"/>
              <a:t>21. indicador adicional data.</a:t>
            </a:r>
          </a:p>
          <a:p>
            <a:r>
              <a:rPr lang="es-CO" dirty="0"/>
              <a:t>22 indicador CVV2 presente.</a:t>
            </a:r>
          </a:p>
          <a:p>
            <a:r>
              <a:rPr lang="es-CO" dirty="0"/>
              <a:t>23-25 Blanco</a:t>
            </a:r>
          </a:p>
        </p:txBody>
      </p:sp>
      <p:sp>
        <p:nvSpPr>
          <p:cNvPr id="4" name="Marcador de contenido 3"/>
          <p:cNvSpPr>
            <a:spLocks noGrp="1"/>
          </p:cNvSpPr>
          <p:nvPr>
            <p:ph sz="half" idx="2"/>
          </p:nvPr>
        </p:nvSpPr>
        <p:spPr/>
        <p:txBody>
          <a:bodyPr/>
          <a:lstStyle/>
          <a:p>
            <a:r>
              <a:rPr lang="es-CO" dirty="0"/>
              <a:t>26 Indicador CAVV.</a:t>
            </a:r>
          </a:p>
        </p:txBody>
      </p:sp>
    </p:spTree>
    <p:extLst>
      <p:ext uri="{BB962C8B-B14F-4D97-AF65-F5344CB8AC3E}">
        <p14:creationId xmlns:p14="http://schemas.microsoft.com/office/powerpoint/2010/main" val="33560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B4</a:t>
            </a:r>
          </a:p>
        </p:txBody>
      </p:sp>
      <p:sp>
        <p:nvSpPr>
          <p:cNvPr id="3" name="Marcador de contenido 2"/>
          <p:cNvSpPr>
            <a:spLocks noGrp="1"/>
          </p:cNvSpPr>
          <p:nvPr>
            <p:ph sz="half" idx="1"/>
          </p:nvPr>
        </p:nvSpPr>
        <p:spPr/>
        <p:txBody>
          <a:bodyPr>
            <a:normAutofit fontScale="70000" lnSpcReduction="20000"/>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(Q1).</a:t>
            </a:r>
          </a:p>
          <a:p>
            <a:r>
              <a:rPr lang="es-CO" dirty="0"/>
              <a:t>5-9 longitud del </a:t>
            </a:r>
            <a:r>
              <a:rPr lang="es-CO" dirty="0" err="1"/>
              <a:t>token</a:t>
            </a:r>
            <a:r>
              <a:rPr lang="es-CO" dirty="0"/>
              <a:t>.</a:t>
            </a:r>
          </a:p>
          <a:p>
            <a:r>
              <a:rPr lang="es-CO" dirty="0"/>
              <a:t>10 Blanco.</a:t>
            </a:r>
          </a:p>
          <a:p>
            <a:endParaRPr lang="es-CO" dirty="0"/>
          </a:p>
          <a:p>
            <a:r>
              <a:rPr lang="es-CO" dirty="0"/>
              <a:t>Pos 1-3 Punto de servicio </a:t>
            </a:r>
            <a:r>
              <a:rPr lang="es-CO" dirty="0" err="1"/>
              <a:t>entry</a:t>
            </a:r>
            <a:r>
              <a:rPr lang="es-CO" dirty="0"/>
              <a:t> </a:t>
            </a:r>
            <a:r>
              <a:rPr lang="es-CO" dirty="0" err="1"/>
              <a:t>mode</a:t>
            </a:r>
            <a:r>
              <a:rPr lang="es-CO" dirty="0"/>
              <a:t>.</a:t>
            </a:r>
          </a:p>
          <a:p>
            <a:r>
              <a:rPr lang="es-CO" dirty="0"/>
              <a:t>Pos 4. 5 capacidad lectura chip, 2 capacidad lectura Banda, 0 no conocido.</a:t>
            </a:r>
          </a:p>
          <a:p>
            <a:r>
              <a:rPr lang="es-CO" dirty="0"/>
              <a:t>Pos 5= 0 no tarjeta chip, 1 tarjeta chip.</a:t>
            </a:r>
          </a:p>
        </p:txBody>
      </p:sp>
      <p:sp>
        <p:nvSpPr>
          <p:cNvPr id="4" name="Marcador de contenido 3"/>
          <p:cNvSpPr>
            <a:spLocks noGrp="1"/>
          </p:cNvSpPr>
          <p:nvPr>
            <p:ph sz="half" idx="2"/>
          </p:nvPr>
        </p:nvSpPr>
        <p:spPr/>
        <p:txBody>
          <a:bodyPr>
            <a:normAutofit fontScale="70000" lnSpcReduction="20000"/>
          </a:bodyPr>
          <a:lstStyle/>
          <a:p>
            <a:r>
              <a:rPr lang="es-CO" dirty="0"/>
              <a:t>Pos. 6 CAM 0=asume correcto, 1= no fidedigno.</a:t>
            </a:r>
          </a:p>
          <a:p>
            <a:r>
              <a:rPr lang="es-CO" dirty="0"/>
              <a:t>7-8 Numero de secuencia de la aplicación pan.</a:t>
            </a:r>
          </a:p>
          <a:p>
            <a:r>
              <a:rPr lang="es-CO" dirty="0"/>
              <a:t>9-14 indicador si requiere pin o firma, y si soporta CVM.</a:t>
            </a:r>
          </a:p>
          <a:p>
            <a:r>
              <a:rPr lang="es-CO" dirty="0"/>
              <a:t>15-18 espacios en blanco.</a:t>
            </a:r>
          </a:p>
          <a:p>
            <a:r>
              <a:rPr lang="es-CO" dirty="0"/>
              <a:t>19 respuesta si fue verificado o no el criptograma de la autorización 0 no, 1 chequeado por el adquiriente y fallida la verificación, 2 paso, 3 fallo por </a:t>
            </a:r>
            <a:r>
              <a:rPr lang="es-CO" dirty="0" err="1"/>
              <a:t>Credibanco</a:t>
            </a:r>
            <a:r>
              <a:rPr lang="es-CO" dirty="0"/>
              <a:t>, 4 paso por </a:t>
            </a:r>
            <a:r>
              <a:rPr lang="es-CO" dirty="0" err="1"/>
              <a:t>credibanco</a:t>
            </a:r>
            <a:r>
              <a:rPr lang="es-CO" dirty="0"/>
              <a:t>, 9 no verificado.</a:t>
            </a:r>
          </a:p>
          <a:p>
            <a:r>
              <a:rPr lang="es-CO" dirty="0"/>
              <a:t>20 validación </a:t>
            </a:r>
            <a:r>
              <a:rPr lang="es-CO" dirty="0" err="1"/>
              <a:t>arpc</a:t>
            </a:r>
            <a:r>
              <a:rPr lang="es-CO" dirty="0"/>
              <a:t>, espacio no </a:t>
            </a:r>
            <a:r>
              <a:rPr lang="es-CO" dirty="0" err="1"/>
              <a:t>avalible</a:t>
            </a:r>
            <a:r>
              <a:rPr lang="es-CO" dirty="0"/>
              <a:t>, 0 no usado en intercambio, 1 generación </a:t>
            </a:r>
            <a:r>
              <a:rPr lang="es-CO" dirty="0" err="1"/>
              <a:t>Arcp</a:t>
            </a:r>
            <a:r>
              <a:rPr lang="es-CO" dirty="0"/>
              <a:t> aprobado, 9 </a:t>
            </a:r>
            <a:r>
              <a:rPr lang="es-CO" dirty="0" err="1"/>
              <a:t>Codigo</a:t>
            </a:r>
            <a:r>
              <a:rPr lang="es-CO" dirty="0"/>
              <a:t> respuesta usado en intercambio </a:t>
            </a:r>
            <a:r>
              <a:rPr lang="es-CO" dirty="0" err="1"/>
              <a:t>Arc</a:t>
            </a:r>
            <a:r>
              <a:rPr lang="es-CO" dirty="0"/>
              <a:t> enviado al terminal.</a:t>
            </a:r>
          </a:p>
          <a:p>
            <a:endParaRPr lang="es-CO" dirty="0"/>
          </a:p>
        </p:txBody>
      </p:sp>
    </p:spTree>
    <p:extLst>
      <p:ext uri="{BB962C8B-B14F-4D97-AF65-F5344CB8AC3E}">
        <p14:creationId xmlns:p14="http://schemas.microsoft.com/office/powerpoint/2010/main" val="277318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Token C6</a:t>
            </a:r>
          </a:p>
        </p:txBody>
      </p:sp>
      <p:sp>
        <p:nvSpPr>
          <p:cNvPr id="3" name="Marcador de contenido 2"/>
          <p:cNvSpPr>
            <a:spLocks noGrp="1"/>
          </p:cNvSpPr>
          <p:nvPr>
            <p:ph sz="half" idx="1"/>
          </p:nvPr>
        </p:nvSpPr>
        <p:spPr/>
        <p:txBody>
          <a:bodyPr/>
          <a:lstStyle/>
          <a:p>
            <a:r>
              <a:rPr lang="es-CO" dirty="0"/>
              <a:t>Token </a:t>
            </a:r>
            <a:r>
              <a:rPr lang="es-CO" dirty="0" err="1"/>
              <a:t>Header</a:t>
            </a:r>
            <a:r>
              <a:rPr lang="es-CO" dirty="0"/>
              <a:t>: 10 Posiciones.</a:t>
            </a:r>
          </a:p>
          <a:p>
            <a:r>
              <a:rPr lang="es-CO" dirty="0"/>
              <a:t>1- Inicio </a:t>
            </a:r>
            <a:r>
              <a:rPr lang="es-CO" dirty="0" err="1"/>
              <a:t>token</a:t>
            </a:r>
            <a:r>
              <a:rPr lang="es-CO" dirty="0"/>
              <a:t> especifico.</a:t>
            </a:r>
          </a:p>
          <a:p>
            <a:r>
              <a:rPr lang="es-CO" dirty="0"/>
              <a:t>2- Blanco.</a:t>
            </a:r>
          </a:p>
          <a:p>
            <a:r>
              <a:rPr lang="es-CO" dirty="0"/>
              <a:t>3-4 Id del </a:t>
            </a:r>
            <a:r>
              <a:rPr lang="es-CO" dirty="0" err="1"/>
              <a:t>token</a:t>
            </a:r>
            <a:r>
              <a:rPr lang="es-CO" dirty="0"/>
              <a:t>, Valor (C6).</a:t>
            </a:r>
          </a:p>
          <a:p>
            <a:r>
              <a:rPr lang="es-CO" dirty="0"/>
              <a:t>5-9 longitud del </a:t>
            </a:r>
            <a:r>
              <a:rPr lang="es-CO" dirty="0" err="1"/>
              <a:t>token</a:t>
            </a:r>
            <a:r>
              <a:rPr lang="es-CO" dirty="0"/>
              <a:t>.</a:t>
            </a:r>
          </a:p>
          <a:p>
            <a:r>
              <a:rPr lang="es-CO" dirty="0"/>
              <a:t>10 Blanco.</a:t>
            </a:r>
          </a:p>
          <a:p>
            <a:endParaRPr lang="es-CO" dirty="0"/>
          </a:p>
          <a:p>
            <a:r>
              <a:rPr lang="es-CO" dirty="0" err="1"/>
              <a:t>Validacion</a:t>
            </a:r>
            <a:r>
              <a:rPr lang="es-CO" dirty="0"/>
              <a:t> del CAVV.</a:t>
            </a:r>
          </a:p>
          <a:p>
            <a:endParaRPr lang="es-CO" dirty="0"/>
          </a:p>
          <a:p>
            <a:endParaRPr lang="es-CO" dirty="0"/>
          </a:p>
        </p:txBody>
      </p:sp>
      <p:sp>
        <p:nvSpPr>
          <p:cNvPr id="4" name="Marcador de contenido 3"/>
          <p:cNvSpPr>
            <a:spLocks noGrp="1"/>
          </p:cNvSpPr>
          <p:nvPr>
            <p:ph sz="half" idx="2"/>
          </p:nvPr>
        </p:nvSpPr>
        <p:spPr/>
        <p:txBody>
          <a:bodyPr/>
          <a:lstStyle/>
          <a:p>
            <a:r>
              <a:rPr lang="es-CO" dirty="0"/>
              <a:t>Dos primeras posiciones.</a:t>
            </a:r>
          </a:p>
          <a:p>
            <a:r>
              <a:rPr lang="es-CO" dirty="0"/>
              <a:t>00 autenticación </a:t>
            </a:r>
            <a:r>
              <a:rPr lang="es-CO"/>
              <a:t>Sa</a:t>
            </a:r>
            <a:endParaRPr lang="es-CO" dirty="0"/>
          </a:p>
        </p:txBody>
      </p:sp>
    </p:spTree>
    <p:extLst>
      <p:ext uri="{BB962C8B-B14F-4D97-AF65-F5344CB8AC3E}">
        <p14:creationId xmlns:p14="http://schemas.microsoft.com/office/powerpoint/2010/main" val="385418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 8583</a:t>
            </a:r>
          </a:p>
        </p:txBody>
      </p:sp>
      <p:sp>
        <p:nvSpPr>
          <p:cNvPr id="3" name="Marcador de contenido 2"/>
          <p:cNvSpPr>
            <a:spLocks noGrp="1"/>
          </p:cNvSpPr>
          <p:nvPr>
            <p:ph sz="half" idx="1"/>
          </p:nvPr>
        </p:nvSpPr>
        <p:spPr/>
        <p:txBody>
          <a:bodyPr>
            <a:normAutofit fontScale="77500" lnSpcReduction="20000"/>
          </a:bodyPr>
          <a:lstStyle/>
          <a:p>
            <a:r>
              <a:rPr lang="es-CO" dirty="0"/>
              <a:t>310030 Consulta </a:t>
            </a:r>
            <a:r>
              <a:rPr lang="es-CO" dirty="0" err="1"/>
              <a:t>Credito</a:t>
            </a:r>
            <a:r>
              <a:rPr lang="es-CO" dirty="0"/>
              <a:t>.</a:t>
            </a:r>
          </a:p>
          <a:p>
            <a:r>
              <a:rPr lang="es-CO" dirty="0"/>
              <a:t>010030 Retiro </a:t>
            </a:r>
            <a:r>
              <a:rPr lang="es-CO" dirty="0" err="1"/>
              <a:t>Credito</a:t>
            </a:r>
            <a:r>
              <a:rPr lang="es-CO" dirty="0"/>
              <a:t>.</a:t>
            </a:r>
          </a:p>
          <a:p>
            <a:r>
              <a:rPr lang="es-CO" dirty="0"/>
              <a:t>810000 </a:t>
            </a:r>
            <a:r>
              <a:rPr lang="es-CO" dirty="0" err="1"/>
              <a:t>Verificacion</a:t>
            </a:r>
            <a:r>
              <a:rPr lang="es-CO" dirty="0"/>
              <a:t> de tarjeta.</a:t>
            </a:r>
          </a:p>
          <a:p>
            <a:r>
              <a:rPr lang="es-CO" dirty="0"/>
              <a:t>800000 Compra mail pone </a:t>
            </a:r>
            <a:r>
              <a:rPr lang="es-CO"/>
              <a:t>order</a:t>
            </a:r>
            <a:endParaRPr lang="es-CO" dirty="0"/>
          </a:p>
          <a:p>
            <a:endParaRPr lang="es-CO" dirty="0"/>
          </a:p>
          <a:p>
            <a:r>
              <a:rPr lang="es-CO" dirty="0"/>
              <a:t>Campo 04: Monto de la transacción.</a:t>
            </a:r>
          </a:p>
          <a:p>
            <a:r>
              <a:rPr lang="es-CO" dirty="0"/>
              <a:t>Longitud 12 </a:t>
            </a:r>
            <a:r>
              <a:rPr lang="es-CO" dirty="0" err="1"/>
              <a:t>Num</a:t>
            </a:r>
            <a:r>
              <a:rPr lang="es-CO" dirty="0"/>
              <a:t>. 10 enteros, 2 </a:t>
            </a:r>
            <a:r>
              <a:rPr lang="es-CO" dirty="0" err="1"/>
              <a:t>Dec</a:t>
            </a:r>
            <a:r>
              <a:rPr lang="es-CO" dirty="0"/>
              <a:t>.</a:t>
            </a:r>
          </a:p>
          <a:p>
            <a:endParaRPr lang="es-CO" dirty="0"/>
          </a:p>
          <a:p>
            <a:r>
              <a:rPr lang="es-CO" dirty="0"/>
              <a:t>Campo 05: Monto de la transacción en moneda de conversión.</a:t>
            </a:r>
          </a:p>
          <a:p>
            <a:r>
              <a:rPr lang="es-CO" dirty="0"/>
              <a:t>Longitud 12 </a:t>
            </a:r>
            <a:r>
              <a:rPr lang="es-CO" dirty="0" err="1"/>
              <a:t>Num</a:t>
            </a:r>
            <a:r>
              <a:rPr lang="es-CO" dirty="0"/>
              <a:t>. 10 enteros 2 </a:t>
            </a:r>
            <a:r>
              <a:rPr lang="es-CO" dirty="0" err="1"/>
              <a:t>Dec</a:t>
            </a:r>
            <a:r>
              <a:rPr lang="es-CO" dirty="0"/>
              <a:t>. Este campo no es usado en transacciones locales.</a:t>
            </a:r>
          </a:p>
        </p:txBody>
      </p:sp>
      <p:sp>
        <p:nvSpPr>
          <p:cNvPr id="4" name="Marcador de contenido 3"/>
          <p:cNvSpPr>
            <a:spLocks noGrp="1"/>
          </p:cNvSpPr>
          <p:nvPr>
            <p:ph sz="half" idx="2"/>
          </p:nvPr>
        </p:nvSpPr>
        <p:spPr/>
        <p:txBody>
          <a:bodyPr>
            <a:normAutofit fontScale="77500" lnSpcReduction="20000"/>
          </a:bodyPr>
          <a:lstStyle/>
          <a:p>
            <a:r>
              <a:rPr lang="es-CO" dirty="0"/>
              <a:t>Campo 06: Monto de la transacción en moneda del emisor.</a:t>
            </a:r>
          </a:p>
          <a:p>
            <a:r>
              <a:rPr lang="es-CO" dirty="0"/>
              <a:t>Longitud 12 </a:t>
            </a:r>
            <a:r>
              <a:rPr lang="es-CO" dirty="0" err="1"/>
              <a:t>Num</a:t>
            </a:r>
            <a:r>
              <a:rPr lang="es-CO" dirty="0"/>
              <a:t>. 10 enteros, 2 </a:t>
            </a:r>
            <a:r>
              <a:rPr lang="es-CO" dirty="0" err="1"/>
              <a:t>Dec</a:t>
            </a:r>
            <a:r>
              <a:rPr lang="es-CO" dirty="0"/>
              <a:t>. Este campo no es usado en las transacciones locales.</a:t>
            </a:r>
          </a:p>
          <a:p>
            <a:endParaRPr lang="es-CO" dirty="0"/>
          </a:p>
          <a:p>
            <a:r>
              <a:rPr lang="es-CO" dirty="0"/>
              <a:t>Campo 07: Fecha y Hora de la transacción.</a:t>
            </a:r>
          </a:p>
          <a:p>
            <a:r>
              <a:rPr lang="es-CO" dirty="0"/>
              <a:t>Longitud 10 Alfa. MMDDHHMMSS.</a:t>
            </a:r>
          </a:p>
          <a:p>
            <a:endParaRPr lang="es-CO" dirty="0"/>
          </a:p>
          <a:p>
            <a:r>
              <a:rPr lang="es-CO" dirty="0"/>
              <a:t>Campo 08: Monto </a:t>
            </a:r>
            <a:r>
              <a:rPr lang="es-CO" dirty="0" err="1"/>
              <a:t>Comision</a:t>
            </a:r>
            <a:r>
              <a:rPr lang="es-CO" dirty="0"/>
              <a:t> TH.</a:t>
            </a:r>
          </a:p>
          <a:p>
            <a:r>
              <a:rPr lang="es-CO" dirty="0"/>
              <a:t>Longitud 8 </a:t>
            </a:r>
            <a:r>
              <a:rPr lang="es-CO" dirty="0" err="1"/>
              <a:t>Num</a:t>
            </a:r>
            <a:r>
              <a:rPr lang="es-CO" dirty="0"/>
              <a:t>. 6 enteros, 2 </a:t>
            </a:r>
            <a:r>
              <a:rPr lang="es-CO" dirty="0" err="1"/>
              <a:t>Dec</a:t>
            </a:r>
            <a:r>
              <a:rPr lang="es-CO" dirty="0"/>
              <a:t>. No usado.</a:t>
            </a:r>
          </a:p>
        </p:txBody>
      </p:sp>
    </p:spTree>
    <p:extLst>
      <p:ext uri="{BB962C8B-B14F-4D97-AF65-F5344CB8AC3E}">
        <p14:creationId xmlns:p14="http://schemas.microsoft.com/office/powerpoint/2010/main" val="1319067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04" y="0"/>
            <a:ext cx="11193844" cy="553790"/>
          </a:xfrm>
        </p:spPr>
        <p:txBody>
          <a:bodyPr>
            <a:noAutofit/>
          </a:bodyPr>
          <a:lstStyle/>
          <a:p>
            <a:r>
              <a:rPr lang="es-CO" dirty="0"/>
              <a:t>                                 </a:t>
            </a:r>
            <a:r>
              <a:rPr lang="es-CO" sz="4000" dirty="0"/>
              <a:t>Estructura Token ¨SE</a:t>
            </a:r>
            <a:r>
              <a:rPr lang="es-CO" sz="3600" dirty="0"/>
              <a:t>¨</a:t>
            </a:r>
            <a:endParaRPr lang="es-CO" dirty="0"/>
          </a:p>
        </p:txBody>
      </p:sp>
      <p:sp>
        <p:nvSpPr>
          <p:cNvPr id="3" name="Marcador de contenido 2"/>
          <p:cNvSpPr>
            <a:spLocks noGrp="1"/>
          </p:cNvSpPr>
          <p:nvPr>
            <p:ph idx="1"/>
          </p:nvPr>
        </p:nvSpPr>
        <p:spPr>
          <a:xfrm>
            <a:off x="9942490" y="553790"/>
            <a:ext cx="1991934" cy="4739428"/>
          </a:xfrm>
        </p:spPr>
        <p:txBody>
          <a:bodyPr>
            <a:normAutofit lnSpcReduction="10000"/>
          </a:bodyPr>
          <a:lstStyle/>
          <a:p>
            <a:pPr marL="0" indent="0" algn="ctr">
              <a:buNone/>
            </a:pPr>
            <a:r>
              <a:rPr lang="es-CO" dirty="0"/>
              <a:t>LONGITUD</a:t>
            </a:r>
          </a:p>
          <a:p>
            <a:pPr marL="0" indent="0" algn="ctr">
              <a:buNone/>
            </a:pPr>
            <a:endParaRPr lang="es-CO" dirty="0"/>
          </a:p>
          <a:p>
            <a:pPr marL="0" indent="0" algn="ctr">
              <a:buNone/>
            </a:pPr>
            <a:r>
              <a:rPr lang="es-CO" dirty="0"/>
              <a:t>1</a:t>
            </a:r>
          </a:p>
          <a:p>
            <a:pPr marL="0" indent="0" algn="ctr">
              <a:buNone/>
            </a:pPr>
            <a:endParaRPr lang="es-CO" dirty="0"/>
          </a:p>
          <a:p>
            <a:pPr marL="0" indent="0" algn="ctr">
              <a:buNone/>
            </a:pPr>
            <a:r>
              <a:rPr lang="es-CO" dirty="0"/>
              <a:t>1</a:t>
            </a:r>
          </a:p>
          <a:p>
            <a:pPr marL="0" indent="0" algn="ctr">
              <a:buNone/>
            </a:pPr>
            <a:r>
              <a:rPr lang="es-CO" dirty="0"/>
              <a:t>2</a:t>
            </a:r>
          </a:p>
          <a:p>
            <a:pPr algn="ctr"/>
            <a:endParaRPr lang="es-CO" dirty="0"/>
          </a:p>
          <a:p>
            <a:pPr marL="0" indent="0" algn="ctr">
              <a:buNone/>
            </a:pPr>
            <a:r>
              <a:rPr lang="es-CO" dirty="0"/>
              <a:t>5</a:t>
            </a:r>
          </a:p>
          <a:p>
            <a:pPr marL="0" indent="0" algn="ctr">
              <a:buNone/>
            </a:pPr>
            <a:r>
              <a:rPr lang="es-CO" dirty="0"/>
              <a:t>1</a:t>
            </a:r>
          </a:p>
          <a:p>
            <a:endParaRPr lang="es-CO" dirty="0"/>
          </a:p>
        </p:txBody>
      </p:sp>
      <p:sp>
        <p:nvSpPr>
          <p:cNvPr id="4" name="Marcador de texto 3"/>
          <p:cNvSpPr>
            <a:spLocks noGrp="1"/>
          </p:cNvSpPr>
          <p:nvPr>
            <p:ph type="body" sz="half" idx="2"/>
          </p:nvPr>
        </p:nvSpPr>
        <p:spPr>
          <a:xfrm>
            <a:off x="180304" y="663262"/>
            <a:ext cx="10281679" cy="6362163"/>
          </a:xfrm>
        </p:spPr>
        <p:txBody>
          <a:bodyPr>
            <a:normAutofit/>
          </a:bodyPr>
          <a:lstStyle/>
          <a:p>
            <a:r>
              <a:rPr lang="es-CO" sz="3000" dirty="0"/>
              <a:t>CAMPO                              DESCRIPCION                                </a:t>
            </a:r>
          </a:p>
          <a:p>
            <a:r>
              <a:rPr lang="es-CO" sz="2800" dirty="0"/>
              <a:t>TOKEN HEADER                Encabezado Token</a:t>
            </a:r>
          </a:p>
          <a:p>
            <a:r>
              <a:rPr lang="es-CO" sz="2000" dirty="0"/>
              <a:t>             !                                                </a:t>
            </a:r>
            <a:r>
              <a:rPr lang="es-CO" sz="2400" dirty="0"/>
              <a:t>Indica inicio especifico Token </a:t>
            </a:r>
            <a:endParaRPr lang="es-CO" sz="2000" dirty="0"/>
          </a:p>
          <a:p>
            <a:r>
              <a:rPr lang="es-CO" sz="2000" dirty="0"/>
              <a:t>                                                                             </a:t>
            </a:r>
            <a:r>
              <a:rPr lang="es-CO" sz="2800" dirty="0"/>
              <a:t>Valor!</a:t>
            </a:r>
          </a:p>
          <a:p>
            <a:r>
              <a:rPr lang="es-CO" sz="2000" dirty="0"/>
              <a:t> </a:t>
            </a:r>
            <a:r>
              <a:rPr lang="es-CO" sz="2800" dirty="0"/>
              <a:t>Campo de Usuario                     Valor ¨b¨ (espacio en blanco) </a:t>
            </a:r>
          </a:p>
          <a:p>
            <a:r>
              <a:rPr lang="es-CO" sz="2400" dirty="0"/>
              <a:t> </a:t>
            </a:r>
            <a:r>
              <a:rPr lang="es-CO" sz="2800" dirty="0"/>
              <a:t>Identificación Token                  </a:t>
            </a:r>
            <a:r>
              <a:rPr lang="es-CO" sz="2400" dirty="0"/>
              <a:t>Identificacion del Token</a:t>
            </a:r>
          </a:p>
          <a:p>
            <a:r>
              <a:rPr lang="es-CO" sz="2000" dirty="0"/>
              <a:t>                                                                             </a:t>
            </a:r>
            <a:r>
              <a:rPr lang="es-CO" sz="2800" dirty="0"/>
              <a:t>Valor SE</a:t>
            </a:r>
          </a:p>
          <a:p>
            <a:r>
              <a:rPr lang="es-CO" sz="2400" dirty="0"/>
              <a:t>Longitud de Token                                Longitud  Token</a:t>
            </a:r>
          </a:p>
          <a:p>
            <a:r>
              <a:rPr lang="es-CO" sz="2800" dirty="0"/>
              <a:t>Campo de Usuario 2                  Valor ¨b¨(espacio en blanco)        </a:t>
            </a:r>
          </a:p>
          <a:p>
            <a:r>
              <a:rPr lang="es-CO" sz="2400" dirty="0"/>
              <a:t>Montos adicionales de Token SE, los montos adicionales Token lleva montos adicionales en transacciones, como la cantidad gratuita en transacciones domesticas Colombianas. Las cantidades en el </a:t>
            </a:r>
            <a:r>
              <a:rPr lang="es-CO" sz="2400" dirty="0" err="1"/>
              <a:t>token</a:t>
            </a:r>
            <a:r>
              <a:rPr lang="es-CO" sz="2400" dirty="0"/>
              <a:t> de Cantidades Adicionales se describen a continuación </a:t>
            </a:r>
          </a:p>
        </p:txBody>
      </p:sp>
    </p:spTree>
    <p:extLst>
      <p:ext uri="{BB962C8B-B14F-4D97-AF65-F5344CB8AC3E}">
        <p14:creationId xmlns:p14="http://schemas.microsoft.com/office/powerpoint/2010/main" val="1065665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851" y="206062"/>
            <a:ext cx="11758411" cy="579549"/>
          </a:xfrm>
        </p:spPr>
        <p:txBody>
          <a:bodyPr>
            <a:noAutofit/>
          </a:bodyPr>
          <a:lstStyle/>
          <a:p>
            <a:r>
              <a:rPr lang="es-CO" dirty="0"/>
              <a:t>POSICION  NIVEL   NOMBRE DEL CAMPO          TIPO DE DATOS</a:t>
            </a:r>
          </a:p>
        </p:txBody>
      </p:sp>
      <p:sp>
        <p:nvSpPr>
          <p:cNvPr id="4" name="Marcador de texto 3"/>
          <p:cNvSpPr>
            <a:spLocks noGrp="1"/>
          </p:cNvSpPr>
          <p:nvPr>
            <p:ph type="body" sz="half" idx="2"/>
          </p:nvPr>
        </p:nvSpPr>
        <p:spPr>
          <a:xfrm>
            <a:off x="450762" y="746975"/>
            <a:ext cx="11269013" cy="6111025"/>
          </a:xfrm>
        </p:spPr>
        <p:txBody>
          <a:bodyPr>
            <a:normAutofit fontScale="85000" lnSpcReduction="20000"/>
          </a:bodyPr>
          <a:lstStyle/>
          <a:p>
            <a:pPr>
              <a:lnSpc>
                <a:spcPct val="50000"/>
              </a:lnSpc>
            </a:pPr>
            <a:r>
              <a:rPr lang="es-CO" dirty="0"/>
              <a:t>    </a:t>
            </a:r>
            <a:r>
              <a:rPr lang="es-CO" sz="2800" dirty="0"/>
              <a:t> </a:t>
            </a:r>
            <a:r>
              <a:rPr lang="es-CO" sz="2400" dirty="0"/>
              <a:t>1-122                                        ADDL-AMTS-TKL</a:t>
            </a:r>
          </a:p>
          <a:p>
            <a:pPr>
              <a:lnSpc>
                <a:spcPct val="50000"/>
              </a:lnSpc>
            </a:pPr>
            <a:r>
              <a:rPr lang="es-CO" sz="2400" dirty="0"/>
              <a:t>  </a:t>
            </a:r>
          </a:p>
          <a:p>
            <a:pPr>
              <a:lnSpc>
                <a:spcPct val="50000"/>
              </a:lnSpc>
            </a:pPr>
            <a:r>
              <a:rPr lang="es-CO" sz="2400" dirty="0"/>
              <a:t>    1-2                     02                    NUM-AMTS                                                                   PIC X(2)</a:t>
            </a:r>
          </a:p>
          <a:p>
            <a:pPr>
              <a:lnSpc>
                <a:spcPct val="50000"/>
              </a:lnSpc>
            </a:pPr>
            <a:r>
              <a:rPr lang="es-MX" sz="1900" dirty="0"/>
              <a:t>                                                                </a:t>
            </a:r>
            <a:r>
              <a:rPr lang="es-MX" sz="2100" dirty="0"/>
              <a:t>El numero de entradas en la siguiente matriz. Los valores Validos son 01-06</a:t>
            </a:r>
          </a:p>
          <a:p>
            <a:pPr>
              <a:lnSpc>
                <a:spcPct val="50000"/>
              </a:lnSpc>
            </a:pPr>
            <a:endParaRPr lang="es-MX" sz="1900" dirty="0"/>
          </a:p>
          <a:p>
            <a:pPr>
              <a:lnSpc>
                <a:spcPct val="50000"/>
              </a:lnSpc>
            </a:pPr>
            <a:r>
              <a:rPr lang="es-CO" sz="2400" dirty="0"/>
              <a:t>    3-22</a:t>
            </a:r>
            <a:r>
              <a:rPr lang="es-CO" sz="1900" dirty="0"/>
              <a:t>                       </a:t>
            </a:r>
            <a:r>
              <a:rPr lang="es-CO" sz="2400" dirty="0"/>
              <a:t>02 </a:t>
            </a:r>
            <a:r>
              <a:rPr lang="es-CO" sz="1900" dirty="0"/>
              <a:t>                      </a:t>
            </a:r>
            <a:r>
              <a:rPr lang="es-CO" sz="2400" dirty="0"/>
              <a:t>INFO                                                                               OCCURS 6 TIME  </a:t>
            </a:r>
          </a:p>
          <a:p>
            <a:pPr>
              <a:lnSpc>
                <a:spcPct val="50000"/>
              </a:lnSpc>
            </a:pPr>
            <a:r>
              <a:rPr lang="es-CO" sz="2400" dirty="0"/>
              <a:t>    </a:t>
            </a:r>
            <a:r>
              <a:rPr lang="es-CO" sz="1900" dirty="0"/>
              <a:t>                                                           </a:t>
            </a:r>
            <a:r>
              <a:rPr lang="es-CO" sz="2100" dirty="0"/>
              <a:t>Cualquier conjunto de hasta seis importes adicionales para la transacción</a:t>
            </a:r>
            <a:r>
              <a:rPr lang="es-CO" sz="1900" dirty="0"/>
              <a:t>.</a:t>
            </a:r>
          </a:p>
          <a:p>
            <a:pPr>
              <a:lnSpc>
                <a:spcPct val="50000"/>
              </a:lnSpc>
            </a:pPr>
            <a:r>
              <a:rPr lang="es-CO" sz="2400" dirty="0"/>
              <a:t>                                                                                                                                              </a:t>
            </a:r>
            <a:r>
              <a:rPr lang="es-CO" sz="1900" dirty="0"/>
              <a:t>                                                                    </a:t>
            </a:r>
          </a:p>
          <a:p>
            <a:pPr algn="just">
              <a:lnSpc>
                <a:spcPct val="50000"/>
              </a:lnSpc>
            </a:pPr>
            <a:r>
              <a:rPr lang="es-CO" sz="2400" dirty="0"/>
              <a:t>    3-4                     04                   AMT-TYP                                                                         PIC X(2)</a:t>
            </a:r>
          </a:p>
          <a:p>
            <a:pPr algn="just">
              <a:lnSpc>
                <a:spcPct val="50000"/>
              </a:lnSpc>
            </a:pPr>
            <a:r>
              <a:rPr lang="es-CO" sz="2800" dirty="0"/>
              <a:t>                                                     </a:t>
            </a:r>
            <a:r>
              <a:rPr lang="es-CO" sz="2100" dirty="0"/>
              <a:t>El tipo de cantidad adicional incluida en esta entrada matriz. Los valores</a:t>
            </a:r>
          </a:p>
          <a:p>
            <a:pPr algn="just">
              <a:lnSpc>
                <a:spcPct val="50000"/>
              </a:lnSpc>
            </a:pPr>
            <a:r>
              <a:rPr lang="es-CO" sz="2100" dirty="0"/>
              <a:t>                                                              validos son:</a:t>
            </a:r>
          </a:p>
          <a:p>
            <a:pPr algn="just">
              <a:lnSpc>
                <a:spcPct val="50000"/>
              </a:lnSpc>
            </a:pPr>
            <a:r>
              <a:rPr lang="es-CO" sz="2100" dirty="0"/>
              <a:t>                                                              43= Importe cumulativo autorizado, usted en una serie de transacciones.</a:t>
            </a:r>
          </a:p>
          <a:p>
            <a:pPr algn="just">
              <a:lnSpc>
                <a:spcPct val="50000"/>
              </a:lnSpc>
            </a:pPr>
            <a:r>
              <a:rPr lang="es-CO" sz="2100" dirty="0"/>
              <a:t>                                                              44= Cantidad de propina.</a:t>
            </a:r>
          </a:p>
          <a:p>
            <a:pPr algn="just">
              <a:lnSpc>
                <a:spcPct val="70000"/>
              </a:lnSpc>
            </a:pPr>
            <a:r>
              <a:rPr lang="es-CO" sz="2100" dirty="0"/>
              <a:t>                                                              90= Importe total original, usted en una serie de transacciones.</a:t>
            </a:r>
          </a:p>
          <a:p>
            <a:pPr algn="just">
              <a:lnSpc>
                <a:spcPct val="50000"/>
              </a:lnSpc>
            </a:pPr>
            <a:r>
              <a:rPr lang="es-CO" sz="2100" dirty="0"/>
              <a:t>                                                            </a:t>
            </a:r>
          </a:p>
          <a:p>
            <a:pPr algn="just">
              <a:lnSpc>
                <a:spcPct val="70000"/>
              </a:lnSpc>
            </a:pPr>
            <a:r>
              <a:rPr lang="es-CO" sz="2100" dirty="0"/>
              <a:t>                                                              Todos los demás valores están reservados para uso futuro.</a:t>
            </a:r>
          </a:p>
          <a:p>
            <a:pPr algn="just">
              <a:lnSpc>
                <a:spcPct val="50000"/>
              </a:lnSpc>
            </a:pPr>
            <a:endParaRPr lang="es-CO" sz="1900" dirty="0"/>
          </a:p>
          <a:p>
            <a:pPr algn="just">
              <a:lnSpc>
                <a:spcPct val="50000"/>
              </a:lnSpc>
            </a:pPr>
            <a:r>
              <a:rPr lang="es-CO" sz="1900" dirty="0"/>
              <a:t>     </a:t>
            </a:r>
            <a:r>
              <a:rPr lang="es-CO" sz="2400" dirty="0"/>
              <a:t>5-7                     04                   CRNY-CDE                                                                       PIC X(3)</a:t>
            </a:r>
          </a:p>
          <a:p>
            <a:pPr algn="just">
              <a:lnSpc>
                <a:spcPct val="50000"/>
              </a:lnSpc>
            </a:pPr>
            <a:r>
              <a:rPr lang="es-CO" sz="2800" dirty="0"/>
              <a:t>                                                    </a:t>
            </a:r>
            <a:r>
              <a:rPr lang="es-CO" sz="2100" dirty="0"/>
              <a:t>El código de la moneda numérico para el importe en esta entrada de </a:t>
            </a:r>
            <a:r>
              <a:rPr lang="es-CO" sz="2100" dirty="0" err="1"/>
              <a:t>mat</a:t>
            </a:r>
            <a:r>
              <a:rPr lang="es-CO" sz="2100" dirty="0"/>
              <a:t>                                                                    </a:t>
            </a:r>
            <a:r>
              <a:rPr lang="es-CO" sz="2800" dirty="0"/>
              <a:t>                 </a:t>
            </a:r>
          </a:p>
          <a:p>
            <a:pPr algn="just">
              <a:lnSpc>
                <a:spcPct val="50000"/>
              </a:lnSpc>
            </a:pPr>
            <a:r>
              <a:rPr lang="es-CO" sz="2400" dirty="0"/>
              <a:t>    8                         04                   AMTS-SING                                                                    PIC X(1)</a:t>
            </a:r>
          </a:p>
          <a:p>
            <a:pPr algn="just">
              <a:lnSpc>
                <a:spcPct val="50000"/>
              </a:lnSpc>
            </a:pPr>
            <a:r>
              <a:rPr lang="es-CO" sz="2100" dirty="0"/>
              <a:t>                                                       Indica si la cantidad en esta matriz es positiva (C) o negativa (D). Los valores validos</a:t>
            </a:r>
            <a:r>
              <a:rPr lang="es-CO" sz="2400" dirty="0"/>
              <a:t> son:</a:t>
            </a:r>
          </a:p>
          <a:p>
            <a:r>
              <a:rPr lang="es-CO" sz="1900" dirty="0"/>
              <a:t>                                                              </a:t>
            </a:r>
            <a:r>
              <a:rPr lang="es-CO" sz="2400" dirty="0"/>
              <a:t>C=</a:t>
            </a:r>
            <a:r>
              <a:rPr lang="es-CO" sz="2400" dirty="0" err="1"/>
              <a:t>Credit</a:t>
            </a:r>
            <a:endParaRPr lang="es-CO" sz="2400" dirty="0"/>
          </a:p>
          <a:p>
            <a:r>
              <a:rPr lang="es-CO" sz="2400" dirty="0"/>
              <a:t>                                                  D=</a:t>
            </a:r>
            <a:r>
              <a:rPr lang="es-CO" sz="2400" dirty="0" err="1"/>
              <a:t>Debit</a:t>
            </a:r>
            <a:endParaRPr lang="es-CO" sz="2400" dirty="0"/>
          </a:p>
          <a:p>
            <a:r>
              <a:rPr lang="es-CO" sz="2400" dirty="0"/>
              <a:t>                     </a:t>
            </a:r>
            <a:endParaRPr lang="es-CO" sz="1900" dirty="0"/>
          </a:p>
        </p:txBody>
      </p:sp>
    </p:spTree>
    <p:extLst>
      <p:ext uri="{BB962C8B-B14F-4D97-AF65-F5344CB8AC3E}">
        <p14:creationId xmlns:p14="http://schemas.microsoft.com/office/powerpoint/2010/main" val="4077071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4457" y="217715"/>
            <a:ext cx="11117943" cy="493485"/>
          </a:xfrm>
        </p:spPr>
        <p:txBody>
          <a:bodyPr>
            <a:normAutofit fontScale="90000"/>
          </a:bodyPr>
          <a:lstStyle/>
          <a:p>
            <a:pPr algn="ctr"/>
            <a:r>
              <a:rPr lang="es-CO" sz="4400" dirty="0"/>
              <a:t>ESTRUCTURA TOKEN “CH”</a:t>
            </a:r>
            <a:r>
              <a:rPr lang="es-CO" sz="3600" dirty="0"/>
              <a:t>   </a:t>
            </a:r>
            <a:endParaRPr lang="es-CO" dirty="0"/>
          </a:p>
        </p:txBody>
      </p:sp>
      <p:sp>
        <p:nvSpPr>
          <p:cNvPr id="4" name="Marcador de texto 3"/>
          <p:cNvSpPr>
            <a:spLocks noGrp="1"/>
          </p:cNvSpPr>
          <p:nvPr>
            <p:ph type="body" sz="half" idx="2"/>
          </p:nvPr>
        </p:nvSpPr>
        <p:spPr>
          <a:xfrm>
            <a:off x="0" y="711201"/>
            <a:ext cx="12192000" cy="6146800"/>
          </a:xfrm>
        </p:spPr>
        <p:txBody>
          <a:bodyPr>
            <a:normAutofit fontScale="25000" lnSpcReduction="20000"/>
          </a:bodyPr>
          <a:lstStyle/>
          <a:p>
            <a:r>
              <a:rPr lang="es-CO" sz="9600" dirty="0"/>
              <a:t>CAMPO                                        DESCRIPCION                                                LONGITUD</a:t>
            </a:r>
          </a:p>
          <a:p>
            <a:pPr>
              <a:lnSpc>
                <a:spcPct val="50000"/>
              </a:lnSpc>
            </a:pPr>
            <a:r>
              <a:rPr lang="es-CO" sz="9600" dirty="0"/>
              <a:t>TOKEN HEADER                       Encabezado Token                                                 1</a:t>
            </a:r>
          </a:p>
          <a:p>
            <a:pPr>
              <a:lnSpc>
                <a:spcPct val="50000"/>
              </a:lnSpc>
            </a:pPr>
            <a:r>
              <a:rPr lang="es-CO" sz="9600" dirty="0"/>
              <a:t>              !                                    </a:t>
            </a:r>
            <a:r>
              <a:rPr lang="es-CO" sz="5600" dirty="0"/>
              <a:t>Indica el inicio </a:t>
            </a:r>
            <a:r>
              <a:rPr lang="es-CO" sz="5600" dirty="0" err="1"/>
              <a:t>token</a:t>
            </a:r>
            <a:r>
              <a:rPr lang="es-CO" sz="5600" dirty="0"/>
              <a:t> especifico                                           </a:t>
            </a:r>
          </a:p>
          <a:p>
            <a:pPr>
              <a:lnSpc>
                <a:spcPct val="50000"/>
              </a:lnSpc>
            </a:pPr>
            <a:r>
              <a:rPr lang="es-CO" sz="5600" dirty="0"/>
              <a:t>                                                                          </a:t>
            </a:r>
            <a:r>
              <a:rPr lang="es-CO" sz="9600" dirty="0"/>
              <a:t>Valor!</a:t>
            </a:r>
          </a:p>
          <a:p>
            <a:pPr>
              <a:lnSpc>
                <a:spcPct val="50000"/>
              </a:lnSpc>
            </a:pPr>
            <a:r>
              <a:rPr lang="es-CO" sz="9600" dirty="0"/>
              <a:t>Campo de Usuario                             Valor ”b” (espacio en blanco)                   1</a:t>
            </a:r>
          </a:p>
          <a:p>
            <a:pPr>
              <a:lnSpc>
                <a:spcPct val="50000"/>
              </a:lnSpc>
            </a:pPr>
            <a:r>
              <a:rPr lang="es-CO" sz="9600" dirty="0"/>
              <a:t>Identificacion Token               </a:t>
            </a:r>
            <a:r>
              <a:rPr lang="es-CO" sz="5600" dirty="0"/>
              <a:t>Identificación Token                                                                                                           </a:t>
            </a:r>
            <a:r>
              <a:rPr lang="es-CO" sz="9600" dirty="0"/>
              <a:t>2</a:t>
            </a:r>
            <a:endParaRPr lang="es-CO" sz="5600" dirty="0"/>
          </a:p>
          <a:p>
            <a:pPr>
              <a:lnSpc>
                <a:spcPct val="50000"/>
              </a:lnSpc>
            </a:pPr>
            <a:r>
              <a:rPr lang="es-CO" sz="5600" dirty="0"/>
              <a:t>                                                                          </a:t>
            </a:r>
            <a:r>
              <a:rPr lang="es-CO" sz="9600" dirty="0"/>
              <a:t>Valor CH</a:t>
            </a:r>
          </a:p>
          <a:p>
            <a:pPr>
              <a:lnSpc>
                <a:spcPct val="50000"/>
              </a:lnSpc>
            </a:pPr>
            <a:r>
              <a:rPr lang="es-CO" sz="9600" dirty="0"/>
              <a:t>Longitud del Token                </a:t>
            </a:r>
            <a:r>
              <a:rPr lang="es-CO" sz="5600" dirty="0"/>
              <a:t>Longitud Token                                                                                                                     </a:t>
            </a:r>
            <a:r>
              <a:rPr lang="es-CO" sz="9600" dirty="0">
                <a:latin typeface="Arial Unicode MS" panose="020B0604020202020204" pitchFamily="34" charset="-128"/>
                <a:ea typeface="Arial Unicode MS" panose="020B0604020202020204" pitchFamily="34" charset="-128"/>
                <a:cs typeface="Arial Unicode MS" panose="020B0604020202020204" pitchFamily="34" charset="-128"/>
              </a:rPr>
              <a:t>5</a:t>
            </a:r>
            <a:endParaRPr lang="es-CO" sz="5600" dirty="0"/>
          </a:p>
          <a:p>
            <a:pPr>
              <a:lnSpc>
                <a:spcPct val="50000"/>
              </a:lnSpc>
            </a:pPr>
            <a:r>
              <a:rPr lang="es-CO" sz="9600" dirty="0"/>
              <a:t>Campo de Usuario 2                          Valor “b” (espacio en blanco)                   1</a:t>
            </a:r>
          </a:p>
          <a:p>
            <a:pPr>
              <a:lnSpc>
                <a:spcPct val="50000"/>
              </a:lnSpc>
            </a:pPr>
            <a:endParaRPr lang="es-CO" sz="9600" dirty="0"/>
          </a:p>
          <a:p>
            <a:pPr>
              <a:lnSpc>
                <a:spcPct val="50000"/>
              </a:lnSpc>
            </a:pPr>
            <a:r>
              <a:rPr lang="es-CO" sz="9600" dirty="0"/>
              <a:t>1-40                                            POS-DATA1-TKN</a:t>
            </a:r>
          </a:p>
          <a:p>
            <a:pPr marL="457200" indent="-457200">
              <a:lnSpc>
                <a:spcPct val="50000"/>
              </a:lnSpc>
              <a:buAutoNum type="arabicPlain"/>
            </a:pPr>
            <a:r>
              <a:rPr lang="es-CO" sz="9600" dirty="0"/>
              <a:t>                                       2    RESP-SRC-RSN-CDE                                                  PIC X(1)</a:t>
            </a:r>
          </a:p>
          <a:p>
            <a:pPr>
              <a:lnSpc>
                <a:spcPct val="50000"/>
              </a:lnSpc>
            </a:pPr>
            <a:r>
              <a:rPr lang="es-CO" sz="8000" dirty="0"/>
              <a:t>                                                    </a:t>
            </a:r>
            <a:r>
              <a:rPr lang="es-CO" sz="7200" dirty="0"/>
              <a:t>Un código que indica la fuente de respuesta o el código de razón este </a:t>
            </a:r>
          </a:p>
          <a:p>
            <a:pPr>
              <a:lnSpc>
                <a:spcPct val="50000"/>
              </a:lnSpc>
            </a:pPr>
            <a:r>
              <a:rPr lang="es-CO" sz="7200" dirty="0"/>
              <a:t>                                                              campo se establece por un intercambio. Los valores validos son los </a:t>
            </a:r>
          </a:p>
          <a:p>
            <a:pPr>
              <a:lnSpc>
                <a:spcPct val="50000"/>
              </a:lnSpc>
            </a:pPr>
            <a:r>
              <a:rPr lang="es-CO" sz="7200" dirty="0"/>
              <a:t>                                                              siguientes:</a:t>
            </a:r>
          </a:p>
          <a:p>
            <a:pPr>
              <a:lnSpc>
                <a:spcPct val="50000"/>
              </a:lnSpc>
            </a:pPr>
            <a:r>
              <a:rPr lang="es-CO" sz="7200" dirty="0"/>
              <a:t>                                                              </a:t>
            </a:r>
          </a:p>
          <a:p>
            <a:pPr>
              <a:lnSpc>
                <a:spcPct val="50000"/>
              </a:lnSpc>
            </a:pPr>
            <a:r>
              <a:rPr lang="es-CO" sz="7200" dirty="0"/>
              <a:t>  1=Solicitud agotada en el intercambio                                                            A=Asesoramiento de terceros o consultores de AFD </a:t>
            </a:r>
          </a:p>
          <a:p>
            <a:pPr>
              <a:lnSpc>
                <a:spcPct val="50000"/>
              </a:lnSpc>
            </a:pPr>
            <a:r>
              <a:rPr lang="es-CO" sz="7200" dirty="0"/>
              <a:t>  2=Importe de las transacciones por debajo del limite del emisor              B=Transacciones cumplidas con los criterios de</a:t>
            </a:r>
          </a:p>
          <a:p>
            <a:pPr>
              <a:lnSpc>
                <a:spcPct val="50000"/>
              </a:lnSpc>
            </a:pPr>
            <a:r>
              <a:rPr lang="es-CO" sz="7200" dirty="0"/>
              <a:t>  3=El emisor esta  en modo de supresión de consultas                                         servicios del asesor de transacciones de Visa</a:t>
            </a:r>
          </a:p>
          <a:p>
            <a:pPr>
              <a:lnSpc>
                <a:spcPct val="50000"/>
              </a:lnSpc>
            </a:pPr>
            <a:r>
              <a:rPr lang="es-CO" sz="7200" dirty="0"/>
              <a:t>  4=El emisor no esta disponible para su procesamiento                               C=Respuesta proporcionada por STIP para condiciones</a:t>
            </a:r>
          </a:p>
          <a:p>
            <a:pPr>
              <a:lnSpc>
                <a:spcPct val="50000"/>
              </a:lnSpc>
            </a:pPr>
            <a:r>
              <a:rPr lang="es-CO" sz="7200" dirty="0"/>
              <a:t>  5=Respuesta proporcionada por el emisor                                                         no listadas</a:t>
            </a:r>
          </a:p>
          <a:p>
            <a:pPr>
              <a:lnSpc>
                <a:spcPct val="50000"/>
              </a:lnSpc>
            </a:pPr>
            <a:endParaRPr lang="es-CO" sz="7200" dirty="0"/>
          </a:p>
          <a:p>
            <a:pPr>
              <a:lnSpc>
                <a:spcPct val="50000"/>
              </a:lnSpc>
            </a:pPr>
            <a:r>
              <a:rPr lang="es-CO" sz="7200" dirty="0"/>
              <a:t>  6=Asesoramiento de reserva proporcionado por intercambio para identificar una posible transacción duplicada</a:t>
            </a:r>
          </a:p>
          <a:p>
            <a:pPr>
              <a:lnSpc>
                <a:spcPct val="50000"/>
              </a:lnSpc>
            </a:pPr>
            <a:r>
              <a:rPr lang="es-CO" sz="7200" dirty="0"/>
              <a:t>  7=Asesoramiento de inversión proporcionado por intercambio para identificar una autorización duplicada probable</a:t>
            </a:r>
          </a:p>
          <a:p>
            <a:pPr>
              <a:lnSpc>
                <a:spcPct val="50000"/>
              </a:lnSpc>
            </a:pPr>
            <a:r>
              <a:rPr lang="es-CO" sz="3200" dirty="0"/>
              <a:t>  </a:t>
            </a:r>
          </a:p>
          <a:p>
            <a:pPr>
              <a:lnSpc>
                <a:spcPct val="50000"/>
              </a:lnSpc>
            </a:pPr>
            <a:endParaRPr lang="es-CO" sz="2400" dirty="0"/>
          </a:p>
          <a:p>
            <a:pPr>
              <a:lnSpc>
                <a:spcPct val="50000"/>
              </a:lnSpc>
            </a:pPr>
            <a:endParaRPr lang="es-CO" sz="2400" dirty="0"/>
          </a:p>
        </p:txBody>
      </p:sp>
    </p:spTree>
    <p:extLst>
      <p:ext uri="{BB962C8B-B14F-4D97-AF65-F5344CB8AC3E}">
        <p14:creationId xmlns:p14="http://schemas.microsoft.com/office/powerpoint/2010/main" val="1449382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941387" y="667655"/>
            <a:ext cx="10742613" cy="5791202"/>
          </a:xfrm>
        </p:spPr>
        <p:txBody>
          <a:bodyPr>
            <a:normAutofit fontScale="55000" lnSpcReduction="20000"/>
          </a:bodyPr>
          <a:lstStyle/>
          <a:p>
            <a:endParaRPr lang="es-CO" sz="2000" dirty="0"/>
          </a:p>
          <a:p>
            <a:r>
              <a:rPr lang="es-CO" sz="3800" dirty="0"/>
              <a:t>   9-20            04                       AMT                                                                                                PIC X(12)</a:t>
            </a:r>
          </a:p>
          <a:p>
            <a:r>
              <a:rPr lang="es-CO" sz="3800" dirty="0"/>
              <a:t>                                                   El valor del importe, en unidades de moneda menor</a:t>
            </a:r>
          </a:p>
          <a:p>
            <a:r>
              <a:rPr lang="es-CO" sz="3800" dirty="0"/>
              <a:t>  21-22          04                        USER-FLD-ACI (para futuro uso)                                                PIC X(2)</a:t>
            </a:r>
          </a:p>
          <a:p>
            <a:r>
              <a:rPr lang="es-CO" sz="3800" dirty="0"/>
              <a:t>                                                   Reserva por ACI para futuro uso</a:t>
            </a:r>
          </a:p>
          <a:p>
            <a:r>
              <a:rPr lang="es-CO" sz="3800" dirty="0"/>
              <a:t>NOTA: Para el mandate 1.2 en el </a:t>
            </a:r>
            <a:r>
              <a:rPr lang="es-CO" sz="3800" dirty="0" err="1"/>
              <a:t>token</a:t>
            </a:r>
            <a:r>
              <a:rPr lang="es-CO" sz="3800" dirty="0"/>
              <a:t> SE, se utilizaran los subcampos;</a:t>
            </a:r>
          </a:p>
          <a:p>
            <a:r>
              <a:rPr lang="es-CO" sz="3800" dirty="0"/>
              <a:t>*AMT-TYP puede contener los siguientes valores (43,44 y 90), para este mandate se maneja el </a:t>
            </a:r>
          </a:p>
          <a:p>
            <a:r>
              <a:rPr lang="es-CO" sz="3800" dirty="0"/>
              <a:t>Indicador 43 que indica que el </a:t>
            </a:r>
            <a:r>
              <a:rPr lang="es-CO" sz="3800" dirty="0" err="1"/>
              <a:t>token</a:t>
            </a:r>
            <a:r>
              <a:rPr lang="es-CO" sz="3800" dirty="0"/>
              <a:t> trae la cantidad acumulada de diferentes transacciones, este </a:t>
            </a:r>
          </a:p>
          <a:p>
            <a:r>
              <a:rPr lang="es-CO" sz="3800" dirty="0"/>
              <a:t>Valor se encuentra en la posición 3 a la 4  de este </a:t>
            </a:r>
            <a:r>
              <a:rPr lang="es-CO" sz="3800" dirty="0" err="1"/>
              <a:t>token</a:t>
            </a:r>
            <a:r>
              <a:rPr lang="es-CO" sz="3800" dirty="0"/>
              <a:t>.</a:t>
            </a:r>
          </a:p>
          <a:p>
            <a:r>
              <a:rPr lang="es-CO" sz="3800" dirty="0"/>
              <a:t>*AMT en donde se visualiza la cantidad total acumulada, este valor se encuentra  en la posición de la</a:t>
            </a:r>
          </a:p>
          <a:p>
            <a:r>
              <a:rPr lang="es-CO" sz="3800" dirty="0"/>
              <a:t>9 a la 20 de este </a:t>
            </a:r>
            <a:r>
              <a:rPr lang="es-CO" sz="3800" dirty="0" err="1"/>
              <a:t>token</a:t>
            </a:r>
            <a:r>
              <a:rPr lang="es-CO" sz="3800" dirty="0"/>
              <a:t> y llega en dólares.</a:t>
            </a:r>
          </a:p>
          <a:p>
            <a:r>
              <a:rPr lang="es-CO" sz="3800" dirty="0"/>
              <a:t>Dado que la longitud total del </a:t>
            </a:r>
            <a:r>
              <a:rPr lang="es-CO" sz="3800" dirty="0" err="1"/>
              <a:t>token</a:t>
            </a:r>
            <a:r>
              <a:rPr lang="es-CO" sz="3800" dirty="0"/>
              <a:t> es variable esta puede llegar hasta un total de 122 posiciones, pero se describen solamente las primeras 22 posiciones, desde la posición 3 a la 22 (120 bytes) el</a:t>
            </a:r>
          </a:p>
          <a:p>
            <a:r>
              <a:rPr lang="es-CO" sz="3800" dirty="0"/>
              <a:t>Token aloja un array de 6 ocurrencias , la primera de ellas  desde posición 3 a 22. Por lo tanto las otras 5 ocurrencias  repiten la misma definición de esos primeros 20 bytes</a:t>
            </a:r>
          </a:p>
          <a:p>
            <a:endParaRPr lang="es-CO" sz="2000" dirty="0"/>
          </a:p>
        </p:txBody>
      </p:sp>
    </p:spTree>
    <p:extLst>
      <p:ext uri="{BB962C8B-B14F-4D97-AF65-F5344CB8AC3E}">
        <p14:creationId xmlns:p14="http://schemas.microsoft.com/office/powerpoint/2010/main" val="3431569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665616" y="0"/>
            <a:ext cx="10728098" cy="6858000"/>
          </a:xfrm>
        </p:spPr>
        <p:txBody>
          <a:bodyPr>
            <a:noAutofit/>
          </a:bodyPr>
          <a:lstStyle/>
          <a:p>
            <a:r>
              <a:rPr lang="es-CO" sz="2000" dirty="0"/>
              <a:t>2 CRD-VRFY-FLG2</a:t>
            </a:r>
            <a:r>
              <a:rPr lang="es-CO" sz="1400" dirty="0"/>
              <a:t>                                                                                                                                        </a:t>
            </a:r>
            <a:r>
              <a:rPr lang="es-CO" sz="2000" dirty="0"/>
              <a:t>PIC X(1)</a:t>
            </a:r>
          </a:p>
          <a:p>
            <a:r>
              <a:rPr lang="es-CO" sz="2000" dirty="0"/>
              <a:t>       </a:t>
            </a:r>
            <a:r>
              <a:rPr lang="es-CO" sz="1800" dirty="0"/>
              <a:t>Indica si la tarjeta involucrada en la transacción de lectura de tarjeta ya se ha verificado con el </a:t>
            </a:r>
          </a:p>
          <a:p>
            <a:r>
              <a:rPr lang="es-CO" sz="1800" dirty="0"/>
              <a:t>        CVV2/CVD2. Los procesos que generan este </a:t>
            </a:r>
            <a:r>
              <a:rPr lang="es-CO" sz="1800" dirty="0" err="1"/>
              <a:t>token</a:t>
            </a:r>
            <a:r>
              <a:rPr lang="es-CO" sz="1800" dirty="0"/>
              <a:t> pero no usan este campo deberían inicializar el                   valor en “b”, donde “b” es un espacio en blanco . Los valores validos son los siguientes:</a:t>
            </a:r>
          </a:p>
          <a:p>
            <a:r>
              <a:rPr lang="es-CO" sz="1800" dirty="0"/>
              <a:t>         0 =La verificación de la tarjeta no se realizo porque la transacción se denegó antes de que se iniciara el proceso de verificación de la tarjeta</a:t>
            </a:r>
          </a:p>
          <a:p>
            <a:r>
              <a:rPr lang="es-CO" sz="1800" dirty="0"/>
              <a:t>         C =Se realizo la verificación de la tarjeta y los dígitos de verificación de la tarjeta (CVD)no fueron validos, se noto la situación y el procesamiento de la transacción continuo </a:t>
            </a:r>
          </a:p>
          <a:p>
            <a:r>
              <a:rPr lang="es-CO" sz="1800" dirty="0"/>
              <a:t>         D =Se realizo la verificación de la tarjeta y la CVD no fue valida . La transacción fue denegada y el campo ERR-FLG se estableció en C  </a:t>
            </a:r>
          </a:p>
          <a:p>
            <a:r>
              <a:rPr lang="es-CO" sz="1800" dirty="0"/>
              <a:t>         J =No se realizo la verificación de la tarjeta . La longitud de la pista fue errónea. El indicador LEN de BAD TRACK en el CPF indica que la transacción debe se denegada</a:t>
            </a:r>
          </a:p>
          <a:p>
            <a:r>
              <a:rPr lang="es-CO" sz="1800" dirty="0"/>
              <a:t>        K =No se realizo la verificación de la tarjeta . La longitud de la pista fue errónea . El indicador LEN de BAD TRACK en el CPF indica que la transacción  debe se referida</a:t>
            </a:r>
          </a:p>
          <a:p>
            <a:r>
              <a:rPr lang="es-CO" sz="1800" dirty="0"/>
              <a:t>        L =No se realizo la verificación de la tarjeta . La longitud de la pista fue errónea. El indicador de LEN de BAD TRACK en el CPF indica que el procedimiento debe continuar</a:t>
            </a:r>
          </a:p>
          <a:p>
            <a:r>
              <a:rPr lang="es-CO" sz="1800" dirty="0"/>
              <a:t>        N </a:t>
            </a:r>
            <a:r>
              <a:rPr lang="es-CO" sz="1800" dirty="0" err="1"/>
              <a:t>or</a:t>
            </a:r>
            <a:r>
              <a:rPr lang="es-CO" sz="1800" dirty="0"/>
              <a:t> b =No se intento la verificación de la tarjeta o se produjo un error en el dispositivo de seguridad (donde “b” es verificación de la tarjeta ,CVD no esta codificado. La fecha de vencimiento de la tarjeta debe ser igual o mayor.</a:t>
            </a:r>
            <a:endParaRPr lang="es-CO" sz="2800" dirty="0"/>
          </a:p>
          <a:p>
            <a:r>
              <a:rPr lang="es-CO" sz="1800" dirty="0"/>
              <a:t>        O=No se realizo la verificación de la tarjeta, CVD no estaba en la tarjeta. No todas las tarjetas tienen un valor CVD codificado. La fecha de vencimiento de la tarjeta debe ser igual o mayor</a:t>
            </a:r>
          </a:p>
          <a:p>
            <a:r>
              <a:rPr lang="es-CO" sz="1800" dirty="0"/>
              <a:t>        </a:t>
            </a:r>
            <a:endParaRPr lang="es-CO" sz="2800" dirty="0"/>
          </a:p>
        </p:txBody>
      </p:sp>
    </p:spTree>
    <p:extLst>
      <p:ext uri="{BB962C8B-B14F-4D97-AF65-F5344CB8AC3E}">
        <p14:creationId xmlns:p14="http://schemas.microsoft.com/office/powerpoint/2010/main" val="413501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89397" y="437881"/>
            <a:ext cx="11075831" cy="6091708"/>
          </a:xfrm>
        </p:spPr>
        <p:txBody>
          <a:bodyPr>
            <a:normAutofit/>
          </a:bodyPr>
          <a:lstStyle/>
          <a:p>
            <a:endParaRPr lang="es-MX" sz="1800" dirty="0"/>
          </a:p>
          <a:p>
            <a:r>
              <a:rPr lang="es-MX" sz="2000" dirty="0"/>
              <a:t>Una fecha de vencimiento definida en el CPF para asegurar que el campo CVD haya sido codificado. Si la fecha de vencimiento de la tarjeta es igual o mayor que la fecha CPF, se realizan las verificaciones de CVD</a:t>
            </a:r>
            <a:endParaRPr lang="es-CO" sz="2000" dirty="0"/>
          </a:p>
          <a:p>
            <a:r>
              <a:rPr lang="es-MX" sz="2000" dirty="0"/>
              <a:t>P = No se realizó la verificación de la tarjeta. O bien el comerciante ignoró el CVD en el propósito o el usuario indicó falsamente que no había CVD en la tarjeta</a:t>
            </a:r>
          </a:p>
          <a:p>
            <a:r>
              <a:rPr lang="es-MX" sz="2000" dirty="0"/>
              <a:t>R = Se realizó la verificación de la tarjeta y la CVD no fue válida. La situación fue notificada y la transacción debe ser referida.</a:t>
            </a:r>
          </a:p>
          <a:p>
            <a:r>
              <a:rPr lang="es-MX" sz="2000" dirty="0"/>
              <a:t>U = El Emisor no ha certificado o no ha verificado las claves de cifrado para el intercambio</a:t>
            </a:r>
          </a:p>
          <a:p>
            <a:r>
              <a:rPr lang="es-MX" sz="2000" dirty="0"/>
              <a:t>Y = Se realizó la verificación de la tarjeta y la CVD fue válida.</a:t>
            </a:r>
          </a:p>
          <a:p>
            <a:r>
              <a:rPr lang="es-MX" sz="2000" dirty="0"/>
              <a:t>3-14                02    ONLINE-LMT                                                                   TYPE BINARY 64 SIGNED</a:t>
            </a:r>
          </a:p>
          <a:p>
            <a:r>
              <a:rPr lang="es-MX" sz="2000" dirty="0"/>
              <a:t>                                 El valor con el que se compara el monto de la transacción para determinar si se realiza una autorización por debajo o por encima del límite, utilizando la información configurada en el archivo de tabla de enrutamiento (RTBL). El valor se recupera del archivo de datos de terminal POS (PTD) o del archivo de tabla de selección de autorización (AST)</a:t>
            </a:r>
          </a:p>
          <a:p>
            <a:r>
              <a:rPr lang="es-MX" sz="2000" dirty="0"/>
              <a:t>15-18              02    RETL-CLASS-CDE                                                             PIC X(4)</a:t>
            </a:r>
          </a:p>
          <a:p>
            <a:r>
              <a:rPr lang="es-MX" sz="2000" dirty="0"/>
              <a:t>                                 Código de clasificación del minorista del archivo de definición POS minorista (PRDF).</a:t>
            </a:r>
          </a:p>
          <a:p>
            <a:endParaRPr lang="es-CO" dirty="0"/>
          </a:p>
        </p:txBody>
      </p:sp>
    </p:spTree>
    <p:extLst>
      <p:ext uri="{BB962C8B-B14F-4D97-AF65-F5344CB8AC3E}">
        <p14:creationId xmlns:p14="http://schemas.microsoft.com/office/powerpoint/2010/main" val="1203235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631065" y="476517"/>
            <a:ext cx="10908405" cy="6189326"/>
          </a:xfrm>
        </p:spPr>
        <p:txBody>
          <a:bodyPr>
            <a:noAutofit/>
          </a:bodyPr>
          <a:lstStyle/>
          <a:p>
            <a:pPr marL="342900" indent="-342900">
              <a:buAutoNum type="arabicPlain" startAt="19"/>
            </a:pPr>
            <a:r>
              <a:rPr lang="es-MX" sz="1800" dirty="0"/>
              <a:t>                      02                  EMV-CAPABLE-OUTLET                                                PIC X(1)</a:t>
            </a:r>
            <a:endParaRPr lang="es-CO" sz="1800" dirty="0"/>
          </a:p>
          <a:p>
            <a:r>
              <a:rPr lang="es-MX" sz="1800" dirty="0"/>
              <a:t>                                                   Indica la capacidad EMV de la salida del archivo de definición de </a:t>
            </a:r>
            <a:r>
              <a:rPr lang="es-MX" sz="1800" dirty="0" err="1"/>
              <a:t>retrailer</a:t>
            </a:r>
            <a:r>
              <a:rPr lang="es-MX" sz="1800" dirty="0"/>
              <a:t> POS (PRDF) o el     intercambio. Los valores válidos son los siguientes</a:t>
            </a:r>
          </a:p>
          <a:p>
            <a:r>
              <a:rPr lang="es-MX" sz="1800" dirty="0"/>
              <a:t>N = No, la salida no es compatible con EMV                                Y = Sí, la salida es capaz de EMV</a:t>
            </a:r>
          </a:p>
          <a:p>
            <a:pPr marL="342900" indent="-342900">
              <a:buAutoNum type="arabicPlain" startAt="20"/>
            </a:pPr>
            <a:r>
              <a:rPr lang="es-MX" sz="1800" dirty="0"/>
              <a:t>                      02                  RECUR-PMNT-IND                                                        PIC X(1)</a:t>
            </a:r>
          </a:p>
          <a:p>
            <a:r>
              <a:rPr lang="es-MX" sz="1800" dirty="0"/>
              <a:t>                                                    Un indicador de pago recurrente. El único valor válido es R, que representa un pago recurrente</a:t>
            </a:r>
          </a:p>
          <a:p>
            <a:r>
              <a:rPr lang="es-MX" sz="1800" dirty="0"/>
              <a:t>20                         02                  PMNT-IND                                      REDEFINES RECUR-PMNT-IND </a:t>
            </a:r>
          </a:p>
          <a:p>
            <a:r>
              <a:rPr lang="es-MX" sz="1800" dirty="0"/>
              <a:t>                                                   Indica el tipo de Un indicador de pago recurrente. El único valor válido es R, que representa un pago recurrente Pago asociado a una transacción. Los valores válidos son los siguientes:</a:t>
            </a:r>
          </a:p>
          <a:p>
            <a:r>
              <a:rPr lang="es-MX" sz="1800" dirty="0"/>
              <a:t>A = Reautorizar para la cantidad completa                         C = Credenciales almacenadas de la transacción</a:t>
            </a:r>
          </a:p>
          <a:p>
            <a:r>
              <a:rPr lang="es-MX" sz="1800" dirty="0"/>
              <a:t>D = cargos retrasados                                                              I = Pago a plazos</a:t>
            </a:r>
          </a:p>
          <a:p>
            <a:r>
              <a:rPr lang="es-MX" sz="1800" dirty="0"/>
              <a:t>N = Incremental autorizado                                                   P = Reautorizado por una cantidad parcial (por ejemplo, un envío parcial o parcial)</a:t>
            </a:r>
          </a:p>
          <a:p>
            <a:r>
              <a:rPr lang="es-MX" sz="1800" dirty="0"/>
              <a:t>R = pago recurrente                                                                 S = reenvío                                                                                 </a:t>
            </a:r>
          </a:p>
          <a:p>
            <a:r>
              <a:rPr lang="es-MX" sz="1800" dirty="0"/>
              <a:t>T = recarga de cuenta                                                              U = transacción de credencial almacenada no programada               </a:t>
            </a:r>
          </a:p>
          <a:p>
            <a:r>
              <a:rPr lang="es-MX" sz="1800" dirty="0"/>
              <a:t>X = No show</a:t>
            </a:r>
            <a:endParaRPr lang="es-CO" sz="1800" dirty="0"/>
          </a:p>
        </p:txBody>
      </p:sp>
    </p:spTree>
    <p:extLst>
      <p:ext uri="{BB962C8B-B14F-4D97-AF65-F5344CB8AC3E}">
        <p14:creationId xmlns:p14="http://schemas.microsoft.com/office/powerpoint/2010/main" val="667915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579549" y="360607"/>
            <a:ext cx="11037195" cy="6497393"/>
          </a:xfrm>
        </p:spPr>
        <p:txBody>
          <a:bodyPr>
            <a:noAutofit/>
          </a:bodyPr>
          <a:lstStyle/>
          <a:p>
            <a:r>
              <a:rPr lang="es-MX" sz="1400" dirty="0"/>
              <a:t>21-22                                    02                  NUM-INSTL                                                           PIC X(2)</a:t>
            </a:r>
          </a:p>
          <a:p>
            <a:r>
              <a:rPr lang="es-MX" sz="1400" dirty="0"/>
              <a:t>                                                                     El número total de pagos a plazos requeridos para el monto total de la compra</a:t>
            </a:r>
          </a:p>
          <a:p>
            <a:r>
              <a:rPr lang="es-MX" sz="1400" dirty="0"/>
              <a:t>23-24                                    02                  NUM-MM-GRATUITY                                          PIC X(2)</a:t>
            </a:r>
          </a:p>
          <a:p>
            <a:r>
              <a:rPr lang="es-MX" sz="1400" dirty="0"/>
              <a:t>                                                                     El período de gracia a partir de la fecha de la transacción cuando el adquirente enviará el primer pago a plazos al emisor. Este valor se puede especificar en días, semanas o meses, según lo definido por el campo INSTL-GRATUITY-PRD</a:t>
            </a:r>
          </a:p>
          <a:p>
            <a:r>
              <a:rPr lang="es-MX" sz="1400" dirty="0"/>
              <a:t>25-27                                    02                  PMNT-PLAN                                                          PIC X(3) </a:t>
            </a:r>
          </a:p>
          <a:p>
            <a:r>
              <a:rPr lang="es-MX" sz="1400" dirty="0"/>
              <a:t>                                                                     El tipo de programa de plan de pago que se seleccionó en el punto de compra o que se admite en el punto de compra. El valor debe ser apropiado para la tarjeta utilizada en la transacción (por ejemplo, un plan de pago específico de la red solo se puede especificar si la tarjeta utilizada para la transacción está asociada con esa red).</a:t>
            </a:r>
          </a:p>
          <a:p>
            <a:r>
              <a:rPr lang="es-MX" sz="1400" dirty="0"/>
              <a:t>Este campo puede tener una longitud de 2-3 caracteres, justificado a la izquierda y lleno de espacio. Los valores utilizados pueden ser definidos por los adquiridos, pero los valores reservados son los siguientes:       </a:t>
            </a:r>
          </a:p>
          <a:p>
            <a:r>
              <a:rPr lang="es-MX" sz="1400" dirty="0"/>
              <a:t>                                                                    MCI = MasterCard</a:t>
            </a:r>
          </a:p>
          <a:p>
            <a:r>
              <a:rPr lang="es-MX" dirty="0"/>
              <a:t>25-27                                    02                  PMNT-TYP-IND                                                      REDEFINES PMNT-LAN                                                                                         Datos específicos de una transacción de pago / crédito. Consulte las especificaciones de intercambio apropiadas para los siguientes valores válidos:</a:t>
            </a:r>
          </a:p>
          <a:p>
            <a:r>
              <a:rPr lang="es-MX" dirty="0"/>
              <a:t>-Visa ID de aplicación empresarial (DE104 D / set 57 Etiqueta 01)       -Visa DPS ID de aplicación de negocio (DE 104, posiciones 2-3)</a:t>
            </a:r>
          </a:p>
          <a:p>
            <a:r>
              <a:rPr lang="es-MX" dirty="0"/>
              <a:t>-MasterCard Tipo de transacción de pago </a:t>
            </a:r>
            <a:r>
              <a:rPr lang="es-MX" dirty="0" err="1"/>
              <a:t>Ind</a:t>
            </a:r>
            <a:r>
              <a:rPr lang="es-MX" dirty="0"/>
              <a:t> (DE 48 SE 77)                 -STAR Tipo de pago </a:t>
            </a:r>
            <a:r>
              <a:rPr lang="es-MX" dirty="0" err="1"/>
              <a:t>Ind</a:t>
            </a:r>
            <a:r>
              <a:rPr lang="es-MX" dirty="0"/>
              <a:t> (DE 111, MC Bit 8, MD bit 12) </a:t>
            </a:r>
          </a:p>
          <a:p>
            <a:r>
              <a:rPr lang="es-MX" dirty="0"/>
              <a:t>-STAR ID de aplicación empresarial (DE 107 </a:t>
            </a:r>
            <a:r>
              <a:rPr lang="es-MX" dirty="0" err="1"/>
              <a:t>Tag</a:t>
            </a:r>
            <a:r>
              <a:rPr lang="es-MX" dirty="0"/>
              <a:t> SD </a:t>
            </a:r>
            <a:r>
              <a:rPr lang="es-MX" dirty="0" err="1"/>
              <a:t>Subtag</a:t>
            </a:r>
            <a:r>
              <a:rPr lang="es-MX" dirty="0"/>
              <a:t> 01 o DE 109 </a:t>
            </a:r>
            <a:r>
              <a:rPr lang="es-MX" dirty="0" err="1"/>
              <a:t>Tag</a:t>
            </a:r>
            <a:r>
              <a:rPr lang="es-MX" dirty="0"/>
              <a:t> GI) </a:t>
            </a:r>
          </a:p>
          <a:p>
            <a:r>
              <a:rPr lang="es-MX" dirty="0"/>
              <a:t>-SHAZAM Identificador de la aplicación (DE 63 SE 28)</a:t>
            </a:r>
          </a:p>
          <a:p>
            <a:r>
              <a:rPr lang="es-MX" dirty="0"/>
              <a:t>Los valores están justificados a la izquierda y llenos de espacio.</a:t>
            </a:r>
          </a:p>
          <a:p>
            <a:r>
              <a:rPr lang="es-MX" dirty="0"/>
              <a:t>Nota: Los valores especificados para los pagos de MasterCard MoneySend no son válidos en las transacciones enviadas a MasterCard, porque BASE24-pos no proporciona soporte del adquirente para las transacciones de MoneySend.</a:t>
            </a:r>
            <a:endParaRPr lang="es-CO" dirty="0"/>
          </a:p>
        </p:txBody>
      </p:sp>
    </p:spTree>
    <p:extLst>
      <p:ext uri="{BB962C8B-B14F-4D97-AF65-F5344CB8AC3E}">
        <p14:creationId xmlns:p14="http://schemas.microsoft.com/office/powerpoint/2010/main" val="4230811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656823" y="257578"/>
            <a:ext cx="10959920" cy="6362164"/>
          </a:xfrm>
        </p:spPr>
        <p:txBody>
          <a:bodyPr>
            <a:normAutofit fontScale="55000" lnSpcReduction="20000"/>
          </a:bodyPr>
          <a:lstStyle/>
          <a:p>
            <a:pPr marL="342900" indent="-342900">
              <a:buAutoNum type="arabicPlain" startAt="28"/>
            </a:pPr>
            <a:r>
              <a:rPr lang="es-MX" sz="2900" dirty="0"/>
              <a:t>                           02                    TERM-OUTPUT-CAP-IND                                                          PIC X(1)                                                               </a:t>
            </a:r>
          </a:p>
          <a:p>
            <a:r>
              <a:rPr lang="es-MX" sz="2900" dirty="0"/>
              <a:t>                                                           Este campo indica la capacidad del terminal para imprimir o mostrar mensajes. Los valores válidos </a:t>
            </a:r>
          </a:p>
          <a:p>
            <a:r>
              <a:rPr lang="es-MX" sz="2900" dirty="0"/>
              <a:t>                                                                 son:</a:t>
            </a:r>
          </a:p>
          <a:p>
            <a:r>
              <a:rPr lang="es-MX" sz="2900" dirty="0"/>
              <a:t>                                                                 0 = Desconocido       </a:t>
            </a:r>
          </a:p>
          <a:p>
            <a:r>
              <a:rPr lang="es-MX" sz="2900" dirty="0"/>
              <a:t>                                                                 1 = Ninguno    </a:t>
            </a:r>
          </a:p>
          <a:p>
            <a:r>
              <a:rPr lang="es-MX" sz="2900" dirty="0"/>
              <a:t>                                                                 2 = Imprimir </a:t>
            </a:r>
          </a:p>
          <a:p>
            <a:r>
              <a:rPr lang="es-MX" sz="2900" dirty="0"/>
              <a:t>                                                                 3 = Display </a:t>
            </a:r>
          </a:p>
          <a:p>
            <a:r>
              <a:rPr lang="es-MX" sz="2900" dirty="0"/>
              <a:t>                                                                 4 = Imprimir y mostrar</a:t>
            </a:r>
          </a:p>
          <a:p>
            <a:pPr marL="342900" indent="-342900">
              <a:buAutoNum type="arabicPlain" startAt="29"/>
            </a:pPr>
            <a:r>
              <a:rPr lang="es-MX" sz="2900" dirty="0"/>
              <a:t>                            02                    CRDHLDR-AUTHN-CAP-IND                                                      PIC X(1)  </a:t>
            </a:r>
          </a:p>
          <a:p>
            <a:r>
              <a:rPr lang="es-MX" sz="2900" dirty="0"/>
              <a:t>                                                             Los principales medios para verificar el terminal del titular de la tarjeta son los valores válidos:</a:t>
            </a:r>
          </a:p>
          <a:p>
            <a:r>
              <a:rPr lang="es-MX" sz="2900" dirty="0"/>
              <a:t>0 = Sin autenticación electrónica</a:t>
            </a:r>
          </a:p>
          <a:p>
            <a:r>
              <a:rPr lang="es-MX" sz="2900" dirty="0"/>
              <a:t>1 = PIN</a:t>
            </a:r>
          </a:p>
          <a:p>
            <a:r>
              <a:rPr lang="es-MX" sz="2900" dirty="0"/>
              <a:t>2 = Análisis de firma electrónica</a:t>
            </a:r>
          </a:p>
          <a:p>
            <a:r>
              <a:rPr lang="es-MX" sz="2900" dirty="0"/>
              <a:t>3 = biometría</a:t>
            </a:r>
          </a:p>
          <a:p>
            <a:r>
              <a:rPr lang="es-MX" sz="2900" dirty="0"/>
              <a:t>4 = Biografía</a:t>
            </a:r>
          </a:p>
          <a:p>
            <a:r>
              <a:rPr lang="es-MX" sz="2900" dirty="0"/>
              <a:t>5 = autenticación electrónica inoperante</a:t>
            </a:r>
          </a:p>
          <a:p>
            <a:r>
              <a:rPr lang="es-MX" sz="2900" dirty="0"/>
              <a:t>6 = otro</a:t>
            </a:r>
          </a:p>
          <a:p>
            <a:r>
              <a:rPr lang="es-MX" sz="2900" dirty="0"/>
              <a:t>7 = Reservado para uso futuro</a:t>
            </a:r>
          </a:p>
          <a:p>
            <a:r>
              <a:rPr lang="es-MX" sz="2900" dirty="0"/>
              <a:t>8 = Reservado para uso futuro</a:t>
            </a:r>
          </a:p>
          <a:p>
            <a:r>
              <a:rPr lang="es-MX" sz="2900" dirty="0"/>
              <a:t>9 = Valor de autenticación</a:t>
            </a:r>
          </a:p>
          <a:p>
            <a:r>
              <a:rPr lang="es-MX" sz="2900" dirty="0"/>
              <a:t> </a:t>
            </a:r>
          </a:p>
          <a:p>
            <a:endParaRPr lang="es-CO" dirty="0"/>
          </a:p>
        </p:txBody>
      </p:sp>
    </p:spTree>
    <p:extLst>
      <p:ext uri="{BB962C8B-B14F-4D97-AF65-F5344CB8AC3E}">
        <p14:creationId xmlns:p14="http://schemas.microsoft.com/office/powerpoint/2010/main" val="3890908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566671" y="90152"/>
            <a:ext cx="11024316" cy="6568225"/>
          </a:xfrm>
        </p:spPr>
        <p:txBody>
          <a:bodyPr>
            <a:normAutofit lnSpcReduction="10000"/>
          </a:bodyPr>
          <a:lstStyle/>
          <a:p>
            <a:r>
              <a:rPr lang="es-MX" sz="1800" dirty="0"/>
              <a:t>30                             02                     PARTIAL-AUTH-OPT                                                                   PIC X(1)  </a:t>
            </a:r>
          </a:p>
          <a:p>
            <a:r>
              <a:rPr lang="es-MX" sz="1800" dirty="0"/>
              <a:t>                                                           Este campo indica el tipo de soporte proporcionado para la autorización parcial. Los valores son:</a:t>
            </a:r>
          </a:p>
          <a:p>
            <a:r>
              <a:rPr lang="es-MX" sz="1800" dirty="0"/>
              <a:t>b = No hay información disponible (donde b es un espacio en blanco)</a:t>
            </a:r>
          </a:p>
          <a:p>
            <a:r>
              <a:rPr lang="es-MX" sz="1800" dirty="0"/>
              <a:t>R = La transacción no se puede autorizar por una cantidad menor a la solicitada, y la cantidad solicitada no debe afectar los acumuladores ni los saldos del titular de la tarjeta.</a:t>
            </a:r>
          </a:p>
          <a:p>
            <a:r>
              <a:rPr lang="es-MX" sz="1800" dirty="0"/>
              <a:t>G = Se puede autorizar la transacción por un monto mayor</a:t>
            </a:r>
          </a:p>
          <a:p>
            <a:r>
              <a:rPr lang="es-MX" sz="1800" dirty="0"/>
              <a:t>D = Aún no determinado si la transacción puede ser parcialmente autorizada</a:t>
            </a:r>
          </a:p>
          <a:p>
            <a:r>
              <a:rPr lang="es-MX" sz="1800" dirty="0"/>
              <a:t>S = La transacción no se puede autorizar por un monto inferior al solicitado, y el monto solicitado no debe afectar los saldos de las cuentas ni los acumuladores de titulares de tarjetas que son genéricos para todas las transacciones POS</a:t>
            </a:r>
          </a:p>
          <a:p>
            <a:r>
              <a:rPr lang="es-MX" sz="1800" dirty="0"/>
              <a:t>Cualquier otro valor indica que la transacción no puede ser parcialmente autorizada</a:t>
            </a:r>
          </a:p>
          <a:p>
            <a:endParaRPr lang="es-MX" sz="1800" dirty="0"/>
          </a:p>
          <a:p>
            <a:r>
              <a:rPr lang="es-MX" sz="1800" dirty="0"/>
              <a:t>31-32                        02                    INSTL-PLAN-TYPE                                                                       PIC X(2)  </a:t>
            </a:r>
          </a:p>
          <a:p>
            <a:r>
              <a:rPr lang="es-MX" sz="1800" dirty="0"/>
              <a:t>                                                           El tipo de crédito asociado con la instalación del pago. Los valores son: </a:t>
            </a:r>
          </a:p>
          <a:p>
            <a:r>
              <a:rPr lang="es-MX" sz="1800" dirty="0"/>
              <a:t>                                                           20 = Otorgado por el emisor  21 =financias mercantes 22 = financiado por el comprador</a:t>
            </a:r>
          </a:p>
          <a:p>
            <a:r>
              <a:rPr lang="es-MX" sz="1800" dirty="0"/>
              <a:t>                                  02                    INSTL-GRATUITY-PRD                                                                PIC X(1) </a:t>
            </a:r>
          </a:p>
          <a:p>
            <a:r>
              <a:rPr lang="es-MX" sz="1800" dirty="0"/>
              <a:t>                                                           La unidad del período de gracia antes del pago de la primera cuota, como se especifica en el campo NUM-MM-GRATUITY. Cualquier otro valor distinto de los valores válidos que se enumeran a continuación indica que NUM-MM-GRATUITY contiene varios meses:</a:t>
            </a:r>
          </a:p>
          <a:p>
            <a:r>
              <a:rPr lang="es-MX" sz="1800" dirty="0"/>
              <a:t>                    0 = Meses                                                                 1 = Semanas                                                                2 = Días</a:t>
            </a:r>
          </a:p>
          <a:p>
            <a:endParaRPr lang="es-CO" dirty="0"/>
          </a:p>
        </p:txBody>
      </p:sp>
    </p:spTree>
    <p:extLst>
      <p:ext uri="{BB962C8B-B14F-4D97-AF65-F5344CB8AC3E}">
        <p14:creationId xmlns:p14="http://schemas.microsoft.com/office/powerpoint/2010/main" val="114691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 8583</a:t>
            </a:r>
          </a:p>
        </p:txBody>
      </p:sp>
      <p:sp>
        <p:nvSpPr>
          <p:cNvPr id="3" name="Marcador de contenido 2"/>
          <p:cNvSpPr>
            <a:spLocks noGrp="1"/>
          </p:cNvSpPr>
          <p:nvPr>
            <p:ph sz="half" idx="1"/>
          </p:nvPr>
        </p:nvSpPr>
        <p:spPr/>
        <p:txBody>
          <a:bodyPr>
            <a:normAutofit fontScale="92500" lnSpcReduction="20000"/>
          </a:bodyPr>
          <a:lstStyle/>
          <a:p>
            <a:r>
              <a:rPr lang="es-CO" dirty="0"/>
              <a:t>Campo 09: Tasa de conversión.</a:t>
            </a:r>
          </a:p>
          <a:p>
            <a:r>
              <a:rPr lang="es-CO" dirty="0"/>
              <a:t>Longitud 8 </a:t>
            </a:r>
            <a:r>
              <a:rPr lang="es-CO" dirty="0" err="1"/>
              <a:t>Num</a:t>
            </a:r>
            <a:r>
              <a:rPr lang="es-CO" dirty="0"/>
              <a:t>. No usado.</a:t>
            </a:r>
          </a:p>
          <a:p>
            <a:endParaRPr lang="es-CO" dirty="0"/>
          </a:p>
          <a:p>
            <a:r>
              <a:rPr lang="es-CO" dirty="0"/>
              <a:t>Campo 10: Tasa </a:t>
            </a:r>
            <a:r>
              <a:rPr lang="es-CO" dirty="0" err="1"/>
              <a:t>Conversion</a:t>
            </a:r>
            <a:r>
              <a:rPr lang="es-CO" dirty="0"/>
              <a:t> moneda Emisor.</a:t>
            </a:r>
          </a:p>
          <a:p>
            <a:r>
              <a:rPr lang="es-CO" dirty="0"/>
              <a:t>Longitud 8 </a:t>
            </a:r>
            <a:r>
              <a:rPr lang="es-CO" dirty="0" err="1"/>
              <a:t>Num</a:t>
            </a:r>
            <a:r>
              <a:rPr lang="es-CO" dirty="0"/>
              <a:t>. No usado.</a:t>
            </a:r>
          </a:p>
          <a:p>
            <a:endParaRPr lang="es-CO" dirty="0"/>
          </a:p>
          <a:p>
            <a:r>
              <a:rPr lang="es-CO" dirty="0"/>
              <a:t>Campo 11: Trace </a:t>
            </a:r>
            <a:r>
              <a:rPr lang="es-CO" dirty="0" err="1"/>
              <a:t>Audit</a:t>
            </a:r>
            <a:r>
              <a:rPr lang="es-CO" dirty="0"/>
              <a:t>.</a:t>
            </a:r>
          </a:p>
          <a:p>
            <a:r>
              <a:rPr lang="es-CO" dirty="0"/>
              <a:t>Longitud 6 </a:t>
            </a:r>
            <a:r>
              <a:rPr lang="es-CO" dirty="0" err="1"/>
              <a:t>Num</a:t>
            </a:r>
            <a:r>
              <a:rPr lang="es-CO" dirty="0"/>
              <a:t>. Numero de auditoria de la transacción.</a:t>
            </a:r>
          </a:p>
        </p:txBody>
      </p:sp>
      <p:sp>
        <p:nvSpPr>
          <p:cNvPr id="4" name="Marcador de contenido 3"/>
          <p:cNvSpPr>
            <a:spLocks noGrp="1"/>
          </p:cNvSpPr>
          <p:nvPr>
            <p:ph sz="half" idx="2"/>
          </p:nvPr>
        </p:nvSpPr>
        <p:spPr/>
        <p:txBody>
          <a:bodyPr>
            <a:normAutofit fontScale="92500" lnSpcReduction="20000"/>
          </a:bodyPr>
          <a:lstStyle/>
          <a:p>
            <a:r>
              <a:rPr lang="es-CO" dirty="0"/>
              <a:t>Campo 12: Hora transacción local.</a:t>
            </a:r>
          </a:p>
          <a:p>
            <a:r>
              <a:rPr lang="es-CO" dirty="0"/>
              <a:t>Longitud 6 </a:t>
            </a:r>
            <a:r>
              <a:rPr lang="es-CO" dirty="0" err="1"/>
              <a:t>Num</a:t>
            </a:r>
            <a:r>
              <a:rPr lang="es-CO" dirty="0"/>
              <a:t>. HHMMSS.</a:t>
            </a:r>
          </a:p>
          <a:p>
            <a:endParaRPr lang="es-CO" dirty="0"/>
          </a:p>
          <a:p>
            <a:r>
              <a:rPr lang="es-CO" dirty="0"/>
              <a:t>Campo 13: Fecha transacción local.</a:t>
            </a:r>
          </a:p>
          <a:p>
            <a:r>
              <a:rPr lang="es-CO" dirty="0"/>
              <a:t>Longitud 4 </a:t>
            </a:r>
            <a:r>
              <a:rPr lang="es-CO" dirty="0" err="1"/>
              <a:t>Num</a:t>
            </a:r>
            <a:r>
              <a:rPr lang="es-CO" dirty="0"/>
              <a:t>. MMDD.</a:t>
            </a:r>
          </a:p>
          <a:p>
            <a:endParaRPr lang="es-CO" dirty="0"/>
          </a:p>
          <a:p>
            <a:r>
              <a:rPr lang="es-CO" dirty="0"/>
              <a:t>Campo 14: Fecha vencimiento de la tarjeta.</a:t>
            </a:r>
          </a:p>
          <a:p>
            <a:r>
              <a:rPr lang="es-CO" dirty="0"/>
              <a:t>Longitud 4 </a:t>
            </a:r>
            <a:r>
              <a:rPr lang="es-CO" dirty="0" err="1"/>
              <a:t>Num</a:t>
            </a:r>
            <a:r>
              <a:rPr lang="es-CO" dirty="0"/>
              <a:t>. AAMM.</a:t>
            </a:r>
          </a:p>
          <a:p>
            <a:r>
              <a:rPr lang="es-CO" dirty="0"/>
              <a:t>Campo 15: Fecha transacción.</a:t>
            </a:r>
          </a:p>
          <a:p>
            <a:r>
              <a:rPr lang="es-CO" dirty="0"/>
              <a:t>Longitud 4 </a:t>
            </a:r>
            <a:r>
              <a:rPr lang="es-CO" dirty="0" err="1"/>
              <a:t>Num</a:t>
            </a:r>
            <a:r>
              <a:rPr lang="es-CO" dirty="0"/>
              <a:t>. MMDD.</a:t>
            </a:r>
          </a:p>
        </p:txBody>
      </p:sp>
    </p:spTree>
    <p:extLst>
      <p:ext uri="{BB962C8B-B14F-4D97-AF65-F5344CB8AC3E}">
        <p14:creationId xmlns:p14="http://schemas.microsoft.com/office/powerpoint/2010/main" val="1781352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8" y="193185"/>
            <a:ext cx="10610861" cy="695457"/>
          </a:xfrm>
        </p:spPr>
        <p:txBody>
          <a:bodyPr>
            <a:normAutofit/>
          </a:bodyPr>
          <a:lstStyle/>
          <a:p>
            <a:pPr algn="just"/>
            <a:r>
              <a:rPr lang="es-MX" dirty="0"/>
              <a:t>                              ESTRUCTURA TOKEN “B0”</a:t>
            </a:r>
            <a:endParaRPr lang="es-CO" dirty="0"/>
          </a:p>
        </p:txBody>
      </p:sp>
      <p:sp>
        <p:nvSpPr>
          <p:cNvPr id="4" name="Marcador de texto 3"/>
          <p:cNvSpPr>
            <a:spLocks noGrp="1"/>
          </p:cNvSpPr>
          <p:nvPr>
            <p:ph type="body" sz="half" idx="2"/>
          </p:nvPr>
        </p:nvSpPr>
        <p:spPr>
          <a:xfrm>
            <a:off x="839789" y="1068944"/>
            <a:ext cx="10610860" cy="5357614"/>
          </a:xfrm>
        </p:spPr>
        <p:txBody>
          <a:bodyPr/>
          <a:lstStyle/>
          <a:p>
            <a:r>
              <a:rPr lang="es-MX" sz="2000" dirty="0"/>
              <a:t>CAMPO                                                 DESCRIPCION                                                                          LONGITUD</a:t>
            </a:r>
          </a:p>
          <a:p>
            <a:r>
              <a:rPr lang="es-MX" sz="2000" dirty="0"/>
              <a:t>TOKEN HEADER                                   </a:t>
            </a:r>
            <a:r>
              <a:rPr lang="es-MX" sz="2400" dirty="0"/>
              <a:t>Encabezado Token especifico</a:t>
            </a:r>
          </a:p>
          <a:p>
            <a:r>
              <a:rPr lang="es-MX" sz="2000" dirty="0"/>
              <a:t>            !                                                  Indica inicio Token especifico                                                     </a:t>
            </a:r>
            <a:r>
              <a:rPr lang="es-MX" sz="2400" dirty="0"/>
              <a:t>1 </a:t>
            </a:r>
            <a:r>
              <a:rPr lang="es-MX" sz="2000" dirty="0"/>
              <a:t>       </a:t>
            </a:r>
          </a:p>
          <a:p>
            <a:r>
              <a:rPr lang="es-MX" sz="2000" dirty="0"/>
              <a:t>                                                                          </a:t>
            </a:r>
            <a:r>
              <a:rPr lang="es-MX" sz="2400" dirty="0"/>
              <a:t>Valor ! </a:t>
            </a:r>
          </a:p>
          <a:p>
            <a:r>
              <a:rPr lang="es-MX" sz="2400" dirty="0"/>
              <a:t> Campo del Usuario                           Valor “b” (espacio en blanco)                          1        </a:t>
            </a:r>
          </a:p>
          <a:p>
            <a:r>
              <a:rPr lang="es-MX" sz="2400" dirty="0"/>
              <a:t> Identificación Token                   </a:t>
            </a:r>
            <a:r>
              <a:rPr lang="es-MX" sz="2000" dirty="0"/>
              <a:t>indicación del Token                                                                </a:t>
            </a:r>
            <a:r>
              <a:rPr lang="es-MX" sz="2400" dirty="0"/>
              <a:t> 2</a:t>
            </a:r>
          </a:p>
          <a:p>
            <a:r>
              <a:rPr lang="es-MX" sz="2000" dirty="0"/>
              <a:t>                                                                           </a:t>
            </a:r>
            <a:r>
              <a:rPr lang="es-MX" sz="2400" dirty="0"/>
              <a:t>Valor B0</a:t>
            </a:r>
            <a:r>
              <a:rPr lang="es-MX" sz="2000" dirty="0"/>
              <a:t>                                                                                                                                                             </a:t>
            </a:r>
            <a:endParaRPr lang="es-MX" sz="2400" dirty="0"/>
          </a:p>
          <a:p>
            <a:r>
              <a:rPr lang="es-MX" sz="2400" dirty="0"/>
              <a:t>Longitud del Token                      </a:t>
            </a:r>
            <a:r>
              <a:rPr lang="es-MX" sz="2000" dirty="0"/>
              <a:t>Longitud Token                                                                         </a:t>
            </a:r>
            <a:r>
              <a:rPr lang="es-MX" sz="2400" dirty="0"/>
              <a:t> 5                               </a:t>
            </a:r>
            <a:endParaRPr lang="es-MX" sz="2000" dirty="0"/>
          </a:p>
          <a:p>
            <a:r>
              <a:rPr lang="es-MX" sz="2000" dirty="0"/>
              <a:t> </a:t>
            </a:r>
            <a:r>
              <a:rPr lang="es-MX" sz="2400" dirty="0"/>
              <a:t>Campo del Usuario 2                         Valor “b” (espacio en blanco)                         1              </a:t>
            </a:r>
          </a:p>
          <a:p>
            <a:endParaRPr lang="es-CO" dirty="0"/>
          </a:p>
        </p:txBody>
      </p:sp>
    </p:spTree>
    <p:extLst>
      <p:ext uri="{BB962C8B-B14F-4D97-AF65-F5344CB8AC3E}">
        <p14:creationId xmlns:p14="http://schemas.microsoft.com/office/powerpoint/2010/main" val="3167045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553792" y="270456"/>
            <a:ext cx="10998558" cy="6104218"/>
          </a:xfrm>
        </p:spPr>
        <p:txBody>
          <a:bodyPr>
            <a:normAutofit fontScale="25000" lnSpcReduction="20000"/>
          </a:bodyPr>
          <a:lstStyle/>
          <a:p>
            <a:r>
              <a:rPr lang="es-MX" sz="9600" dirty="0"/>
              <a:t>POSICION     NIVEL       NOMBRE Y DESCRIPCION DEL CAMPO             TIPO DE DATOS </a:t>
            </a:r>
          </a:p>
          <a:p>
            <a:r>
              <a:rPr lang="es-MX" sz="7200" dirty="0"/>
              <a:t> 1-450                                         SWI-TKNX</a:t>
            </a:r>
          </a:p>
          <a:p>
            <a:r>
              <a:rPr lang="es-MX" sz="7200" dirty="0"/>
              <a:t> 1-3                        02                 LGTH – TYPE BINARY 16 SIGNED                                                                      PIC X(3) </a:t>
            </a:r>
          </a:p>
          <a:p>
            <a:r>
              <a:rPr lang="es-MX" sz="7200" dirty="0"/>
              <a:t>                                                    La longitud de los datos del token. La longitud incluye el FIID y los datos presentes en el búfer de datos </a:t>
            </a:r>
          </a:p>
          <a:p>
            <a:r>
              <a:rPr lang="es-MX" sz="7200" dirty="0"/>
              <a:t> 4                           02                 USER-FLD1                                                                                                            PIC X(1) </a:t>
            </a:r>
          </a:p>
          <a:p>
            <a:r>
              <a:rPr lang="es-MX" sz="7200" dirty="0"/>
              <a:t> 5-8                       02                  FIID                                                                                                                        PIC X(4) </a:t>
            </a:r>
          </a:p>
          <a:p>
            <a:r>
              <a:rPr lang="es-MX" sz="7200" dirty="0"/>
              <a:t>                                                    El FIID asignado a la interfaz. El valor en este campo codificado</a:t>
            </a:r>
          </a:p>
          <a:p>
            <a:r>
              <a:rPr lang="es-MX" sz="4400" dirty="0"/>
              <a:t>  </a:t>
            </a:r>
            <a:r>
              <a:rPr lang="es-MX" sz="7200" dirty="0"/>
              <a:t>9-450                  02                  BUF                                                                                                                        PIC X(442) </a:t>
            </a:r>
          </a:p>
          <a:p>
            <a:r>
              <a:rPr lang="es-MX" sz="7200" dirty="0"/>
              <a:t>                                                   </a:t>
            </a:r>
            <a:r>
              <a:rPr lang="es-MX" sz="11200" dirty="0"/>
              <a:t> </a:t>
            </a:r>
            <a:r>
              <a:rPr lang="es-MX" sz="7200" dirty="0"/>
              <a:t>Los datos genéricos, que tienen una longitud variable de hasta 442 caracteres. </a:t>
            </a:r>
          </a:p>
          <a:p>
            <a:r>
              <a:rPr lang="es-MX" sz="4400" dirty="0"/>
              <a:t> </a:t>
            </a:r>
            <a:r>
              <a:rPr lang="es-MX" sz="7200" dirty="0"/>
              <a:t>9-230                   04                  VISA-SWI-TKN-DATA                                                                                       REDEFINES BUF </a:t>
            </a:r>
          </a:p>
          <a:p>
            <a:r>
              <a:rPr lang="es-MX" sz="7200" dirty="0"/>
              <a:t>                                                    Datos específicos de VisaNet utilizados en el token genérico de swich. </a:t>
            </a:r>
          </a:p>
          <a:p>
            <a:r>
              <a:rPr lang="es-MX" sz="7200" dirty="0"/>
              <a:t> 9-10                     04                  VER-ID                                                                                                                  PIC X(2) </a:t>
            </a:r>
          </a:p>
          <a:p>
            <a:r>
              <a:rPr lang="es-MX" sz="7200" dirty="0"/>
              <a:t>                                                    El identificador de la versión del token del switch</a:t>
            </a:r>
          </a:p>
          <a:p>
            <a:r>
              <a:rPr lang="es-MX" sz="7200" dirty="0"/>
              <a:t>11-14                   04                  NTWK-ID-CDE                                                                                                      PIC X(4) </a:t>
            </a:r>
          </a:p>
          <a:p>
            <a:r>
              <a:rPr lang="es-MX" sz="7200" dirty="0"/>
              <a:t>                                                    El código de identificación de la red. Este campo identifica la red de origen o una red  de origen provisional</a:t>
            </a:r>
          </a:p>
          <a:p>
            <a:r>
              <a:rPr lang="es-MX" sz="7200" dirty="0"/>
              <a:t>                                                                                  </a:t>
            </a:r>
          </a:p>
          <a:p>
            <a:endParaRPr lang="es-MX" sz="1900" dirty="0"/>
          </a:p>
          <a:p>
            <a:endParaRPr lang="es-MX" sz="2200" dirty="0"/>
          </a:p>
          <a:p>
            <a:endParaRPr lang="es-MX" sz="1400" dirty="0"/>
          </a:p>
          <a:p>
            <a:r>
              <a:rPr lang="es-MX" sz="1400" dirty="0"/>
              <a:t>                                       </a:t>
            </a:r>
            <a:endParaRPr lang="es-CO" sz="1400" dirty="0"/>
          </a:p>
        </p:txBody>
      </p:sp>
    </p:spTree>
    <p:extLst>
      <p:ext uri="{BB962C8B-B14F-4D97-AF65-F5344CB8AC3E}">
        <p14:creationId xmlns:p14="http://schemas.microsoft.com/office/powerpoint/2010/main" val="1477182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371062" y="344557"/>
            <a:ext cx="11476381" cy="6215269"/>
          </a:xfrm>
        </p:spPr>
        <p:txBody>
          <a:bodyPr>
            <a:normAutofit lnSpcReduction="10000"/>
          </a:bodyPr>
          <a:lstStyle/>
          <a:p>
            <a:r>
              <a:rPr lang="es-MX" sz="2000" dirty="0"/>
              <a:t>15-25                    04                    ISS-INST-ID-CDE                                                               PIC X(11)  </a:t>
            </a:r>
          </a:p>
          <a:p>
            <a:r>
              <a:rPr lang="es-MX" dirty="0"/>
              <a:t>                                                                               El número de ruta y tránsito de la institución emisora ​​o el número de identificación del emisor. Este código identifica al emisor cuando no se puede determinar el emisor a partir del número de cuenta en el mensaje </a:t>
            </a:r>
          </a:p>
          <a:p>
            <a:r>
              <a:rPr lang="es-MX" sz="2000" dirty="0"/>
              <a:t>26-29                    04                    SETL-DAT                                                                           PIC 9(4) </a:t>
            </a:r>
          </a:p>
          <a:p>
            <a:r>
              <a:rPr lang="es-MX" sz="2000" dirty="0"/>
              <a:t>                                                       </a:t>
            </a:r>
            <a:r>
              <a:rPr lang="es-MX" dirty="0"/>
              <a:t>La transacción de liquidación mes y día (MM / DD)</a:t>
            </a:r>
          </a:p>
          <a:p>
            <a:r>
              <a:rPr lang="es-CO" sz="2000" dirty="0"/>
              <a:t>30-40                    04                    POS-ENTRY-MDE                                                             PIC X(11) </a:t>
            </a:r>
          </a:p>
          <a:p>
            <a:r>
              <a:rPr lang="es-CO" sz="1400" dirty="0"/>
              <a:t>                                                                               </a:t>
            </a:r>
            <a:r>
              <a:rPr lang="es-MX" dirty="0"/>
              <a:t>El código de identificación de la institución de reenvío. Este código identifica el originador del mensaje </a:t>
            </a:r>
          </a:p>
          <a:p>
            <a:r>
              <a:rPr lang="es-MX" sz="2000" dirty="0"/>
              <a:t>41-44                    04                    POS-ENTRY –MDE                                                           PIC 9 (4) </a:t>
            </a:r>
          </a:p>
          <a:p>
            <a:r>
              <a:rPr lang="es-MX" sz="1400" dirty="0"/>
              <a:t>                                                                               </a:t>
            </a:r>
            <a:r>
              <a:rPr lang="es-MX" dirty="0"/>
              <a:t>El valor de la visa para el modo de entrada en el punto de servicio. Este campo contiene dos códigos. El primer código tiene dos dígitos de longitud e indica el método por el cual los datos de la Pista 2 o el número de cuenta principal (PAN) se ingresaron en el sistema. El segundo código tiene una longitud de un dígito e indica las capacidades de entrada disponibles en el punto de servicio </a:t>
            </a:r>
          </a:p>
          <a:p>
            <a:r>
              <a:rPr lang="es-MX" sz="2000" dirty="0"/>
              <a:t>45-46                    04                    RESP-CDE                                                                          PIC X(2)  </a:t>
            </a:r>
          </a:p>
          <a:p>
            <a:r>
              <a:rPr lang="es-MX" dirty="0"/>
              <a:t>                                                                    El código de respuesta </a:t>
            </a:r>
          </a:p>
          <a:p>
            <a:r>
              <a:rPr lang="es-MX" sz="2000" dirty="0"/>
              <a:t>47-52                    04                    PMC-ID                                                                              PIC X(6) </a:t>
            </a:r>
          </a:p>
          <a:p>
            <a:r>
              <a:rPr lang="es-MX" sz="2000" dirty="0"/>
              <a:t>                                                       </a:t>
            </a:r>
            <a:r>
              <a:rPr lang="en-US" dirty="0"/>
              <a:t>The Proprietary Member Center (PMC) identifier </a:t>
            </a:r>
          </a:p>
          <a:p>
            <a:r>
              <a:rPr lang="es-MX" sz="2000" dirty="0"/>
              <a:t>47-52                    04                     USER-APRO08-FLD                                             REDEFINES PMC-ID </a:t>
            </a:r>
          </a:p>
          <a:p>
            <a:r>
              <a:rPr lang="es-MX" sz="2000" dirty="0"/>
              <a:t>47-52                    06                     DATA                                                                                  PIC X(6)                                                     </a:t>
            </a:r>
          </a:p>
          <a:p>
            <a:endParaRPr lang="es-MX" sz="2000" dirty="0"/>
          </a:p>
        </p:txBody>
      </p:sp>
      <p:sp>
        <p:nvSpPr>
          <p:cNvPr id="2" name="Rectangle 1"/>
          <p:cNvSpPr>
            <a:spLocks noChangeArrowheads="1"/>
          </p:cNvSpPr>
          <p:nvPr/>
        </p:nvSpPr>
        <p:spPr bwMode="auto">
          <a:xfrm>
            <a:off x="238539" y="-2286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a:ln>
                  <a:noFill/>
                </a:ln>
                <a:solidFill>
                  <a:srgbClr val="212121"/>
                </a:solidFill>
                <a:effectLst/>
                <a:latin typeface="inherit"/>
                <a:cs typeface="Arial" panose="020B0604020202020204" pitchFamily="34" charset="0"/>
              </a:rPr>
              <a:t>El indicador de volumen del comerciante. Este código se utiliza en el programa de tarifas de intercambio de nivel de Visa Volumen.</a:t>
            </a:r>
            <a:endParaRPr kumimoji="0" lang="es-ES" altLang="es-CO"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CO" sz="1800" b="0" i="0" u="none" strike="noStrike" cap="none" normalizeH="0" baseline="0">
                <a:ln>
                  <a:noFill/>
                </a:ln>
                <a:solidFill>
                  <a:schemeClr val="tx1"/>
                </a:solidFill>
                <a:effectLst/>
                <a:latin typeface="Arial" panose="020B0604020202020204" pitchFamily="34" charset="0"/>
              </a:rPr>
            </a:br>
            <a:endParaRPr kumimoji="0" lang="es-ES"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4664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31074" y="418011"/>
            <a:ext cx="11142617" cy="5734595"/>
          </a:xfrm>
        </p:spPr>
        <p:txBody>
          <a:bodyPr>
            <a:normAutofit fontScale="92500" lnSpcReduction="20000"/>
          </a:bodyPr>
          <a:lstStyle/>
          <a:p>
            <a:endParaRPr lang="es-CO" sz="2000" dirty="0"/>
          </a:p>
          <a:p>
            <a:r>
              <a:rPr lang="es-CO" sz="2000" dirty="0"/>
              <a:t>53-54                        04            MRCH-VOL-IND                                                             PIC X(2) </a:t>
            </a:r>
          </a:p>
          <a:p>
            <a:r>
              <a:rPr lang="es-CO" dirty="0"/>
              <a:t>                                                               </a:t>
            </a:r>
            <a:r>
              <a:rPr lang="es-MX" dirty="0"/>
              <a:t>El indicador de volumen del comerciante. Este código se utiliza en el programa de tarifas de intercambio de nivel de Visa Volumen. </a:t>
            </a:r>
          </a:p>
          <a:p>
            <a:pPr marL="457200" indent="-457200">
              <a:buAutoNum type="arabicPlain" startAt="55"/>
            </a:pPr>
            <a:r>
              <a:rPr lang="es-MX" sz="2000" dirty="0"/>
              <a:t>                          04            INTERNTL-SRV-ASMNT                                                PIC X(1) </a:t>
            </a:r>
          </a:p>
          <a:p>
            <a:r>
              <a:rPr lang="es-MX" dirty="0"/>
              <a:t>                                                               Una bandera que indica si la transacción está sujeta a una evaluación de servicio internacional</a:t>
            </a:r>
          </a:p>
          <a:p>
            <a:r>
              <a:rPr lang="es-MX" sz="2000" dirty="0"/>
              <a:t>56-57                        04            CRD-RSLTS                                                                      PIC X(2) </a:t>
            </a:r>
          </a:p>
          <a:p>
            <a:r>
              <a:rPr lang="es-MX" dirty="0"/>
              <a:t>                                                               Un código que indica el programa de participación de la tarjeta involucrada en la transacción. </a:t>
            </a:r>
          </a:p>
          <a:p>
            <a:pPr marL="457200" indent="-457200">
              <a:buAutoNum type="arabicPlain" startAt="58"/>
            </a:pPr>
            <a:r>
              <a:rPr lang="es-MX" sz="2000" dirty="0"/>
              <a:t>                          04            CCDR-IND                                                                       PIC X(1) </a:t>
            </a:r>
          </a:p>
          <a:p>
            <a:r>
              <a:rPr lang="es-MX" sz="2000" dirty="0"/>
              <a:t>                                                   </a:t>
            </a:r>
            <a:r>
              <a:rPr lang="es-MX" dirty="0"/>
              <a:t>El indicador del repositorio de datos de la tarjeta comercial (CCDR). Este código indica si los datos CCDR se incluyen o no en la transacción. Los valores válidos son los siguientes</a:t>
            </a:r>
          </a:p>
          <a:p>
            <a:r>
              <a:rPr lang="es-MX" dirty="0"/>
              <a:t>                                                               0 = Los datos mejorados no están incluidos en el CCDR             1 = Los datos mejorados se incluyen en el CCDR  </a:t>
            </a:r>
          </a:p>
          <a:p>
            <a:r>
              <a:rPr lang="es-MX" sz="2000" dirty="0"/>
              <a:t>59-61                        04            FEE-PGM-IND                                                                PIC X(3) </a:t>
            </a:r>
          </a:p>
          <a:p>
            <a:r>
              <a:rPr lang="es-MX" sz="1800" dirty="0"/>
              <a:t>                                                       </a:t>
            </a:r>
            <a:r>
              <a:rPr lang="es-MX" sz="1400" dirty="0"/>
              <a:t>El indicador del programa de tarifas. Este código indica a qué programa de tarifa se le asigna el mensaje.  </a:t>
            </a:r>
          </a:p>
          <a:p>
            <a:r>
              <a:rPr lang="es-MX" sz="2000" dirty="0"/>
              <a:t>62-65                        04            STIP-CDE                                                                         PIC X(4) </a:t>
            </a:r>
          </a:p>
          <a:p>
            <a:r>
              <a:rPr lang="es-MX" sz="2000" dirty="0"/>
              <a:t>                                                   </a:t>
            </a:r>
            <a:r>
              <a:rPr lang="es-MX" sz="1700" dirty="0"/>
              <a:t>El Stand en el Código de procesamiento. Este código indica por qué SMS STPI respondió para el emisor o por qué el conmutador de SMS generó un consejo</a:t>
            </a:r>
          </a:p>
          <a:p>
            <a:r>
              <a:rPr lang="es-MX" sz="2000" dirty="0"/>
              <a:t>66-69                        04            MSG-TYP                                                                         PIC 9(4) </a:t>
            </a:r>
          </a:p>
          <a:p>
            <a:r>
              <a:rPr lang="es-MX" sz="2200" dirty="0"/>
              <a:t>                                                </a:t>
            </a:r>
            <a:r>
              <a:rPr lang="es-MX" sz="1700" dirty="0"/>
              <a:t>El tipo de mensaje enviado a Visa (0100, 0110, 0200, etc.)</a:t>
            </a:r>
            <a:r>
              <a:rPr lang="es-MX" dirty="0"/>
              <a:t>        </a:t>
            </a:r>
          </a:p>
          <a:p>
            <a:endParaRPr lang="es-MX" sz="2000" dirty="0"/>
          </a:p>
          <a:p>
            <a:endParaRPr lang="es-MX" sz="2000" dirty="0"/>
          </a:p>
          <a:p>
            <a:endParaRPr lang="es-CO" sz="2000" dirty="0"/>
          </a:p>
        </p:txBody>
      </p:sp>
    </p:spTree>
    <p:extLst>
      <p:ext uri="{BB962C8B-B14F-4D97-AF65-F5344CB8AC3E}">
        <p14:creationId xmlns:p14="http://schemas.microsoft.com/office/powerpoint/2010/main" val="3088871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83326" y="378823"/>
            <a:ext cx="11168743" cy="6008914"/>
          </a:xfrm>
        </p:spPr>
        <p:txBody>
          <a:bodyPr>
            <a:normAutofit/>
          </a:bodyPr>
          <a:lstStyle/>
          <a:p>
            <a:pPr marL="457200" indent="-457200">
              <a:buAutoNum type="arabicPlain" startAt="70"/>
            </a:pPr>
            <a:r>
              <a:rPr lang="es-CO" sz="2000" dirty="0"/>
              <a:t>                            04                   DEF-BILL-IND                                                        PIC X(1)  </a:t>
            </a:r>
          </a:p>
          <a:p>
            <a:r>
              <a:rPr lang="es-CO" dirty="0"/>
              <a:t>                                                                          </a:t>
            </a:r>
            <a:r>
              <a:rPr lang="es-MX" dirty="0"/>
              <a:t>El indicador de facturación diferida. Este código identifica las transacciones por las cuales la facturación de la mercancía ocurrió después de que la mercancía fue entregada al titular de la tarjeta </a:t>
            </a:r>
          </a:p>
          <a:p>
            <a:pPr marL="457200" indent="-457200">
              <a:buAutoNum type="arabicPlain" startAt="70"/>
            </a:pPr>
            <a:r>
              <a:rPr lang="es-MX" sz="2000" dirty="0"/>
              <a:t>                            04                   USER-OCT02-FLD5                         REDEFINES DEF-BILL-IND  </a:t>
            </a:r>
          </a:p>
          <a:p>
            <a:r>
              <a:rPr lang="es-MX" sz="2000" dirty="0"/>
              <a:t>                                                            </a:t>
            </a:r>
            <a:r>
              <a:rPr lang="es-MX" dirty="0"/>
              <a:t>Este campo es reemplazado por el campo DEFERRED-BILLING-IND ubicado en el token de comerciante de BASE24-pos (token CI) </a:t>
            </a:r>
          </a:p>
          <a:p>
            <a:r>
              <a:rPr lang="es-MX" sz="2000" dirty="0"/>
              <a:t>70                               06                    DATA                                                                     PIC X(1) </a:t>
            </a:r>
          </a:p>
          <a:p>
            <a:r>
              <a:rPr lang="es-MX" sz="2000" dirty="0"/>
              <a:t>                                                            </a:t>
            </a:r>
            <a:r>
              <a:rPr lang="es-MX" dirty="0"/>
              <a:t>Este campo garantiza el funcionamiento de la redefinición. </a:t>
            </a:r>
          </a:p>
          <a:p>
            <a:r>
              <a:rPr lang="es-MX" sz="2000" dirty="0"/>
              <a:t>71-76                         04                    PROC-CDE                                                            PIC X(6)  </a:t>
            </a:r>
          </a:p>
          <a:p>
            <a:r>
              <a:rPr lang="es-MX" sz="2000" dirty="0"/>
              <a:t>                                                            </a:t>
            </a:r>
            <a:r>
              <a:rPr lang="es-MX" dirty="0"/>
              <a:t>El código de procesamiento enviado o recibido de Visa. </a:t>
            </a:r>
          </a:p>
          <a:p>
            <a:pPr marL="457200" indent="-457200">
              <a:buAutoNum type="arabicPlain" startAt="77"/>
            </a:pPr>
            <a:r>
              <a:rPr lang="es-MX" sz="2000" dirty="0"/>
              <a:t>                           04                    REIMB-ATTR                                                        PIC X(1)  </a:t>
            </a:r>
          </a:p>
          <a:p>
            <a:r>
              <a:rPr lang="es-MX" sz="2000" dirty="0"/>
              <a:t>                                                           </a:t>
            </a:r>
            <a:r>
              <a:rPr lang="es-MX" dirty="0"/>
              <a:t>El atributo de reembolso. Este código identifica la tarifa de reembolso de intercambio aplicable para la transacción </a:t>
            </a:r>
          </a:p>
          <a:p>
            <a:r>
              <a:rPr lang="es-MX" sz="2000" dirty="0"/>
              <a:t>78-79                         04                    ECOMM-GDS-IND                                              PIC X(2) </a:t>
            </a:r>
          </a:p>
          <a:p>
            <a:r>
              <a:rPr lang="es-MX" sz="2000" dirty="0"/>
              <a:t>                                                </a:t>
            </a:r>
            <a:r>
              <a:rPr lang="es-MX" dirty="0"/>
              <a:t>            El indicador de bienes de comercio electrónico. Este código indica el tipo de bienes comprados en una transacción por Internet</a:t>
            </a:r>
            <a:r>
              <a:rPr lang="es-MX" sz="2000" dirty="0"/>
              <a:t>                                  </a:t>
            </a:r>
          </a:p>
          <a:p>
            <a:endParaRPr lang="es-MX" sz="2000" dirty="0"/>
          </a:p>
          <a:p>
            <a:endParaRPr lang="es-MX" sz="2000" dirty="0"/>
          </a:p>
          <a:p>
            <a:endParaRPr lang="es-MX" sz="2000" dirty="0"/>
          </a:p>
          <a:p>
            <a:endParaRPr lang="es-CO" sz="2000" dirty="0"/>
          </a:p>
        </p:txBody>
      </p:sp>
    </p:spTree>
    <p:extLst>
      <p:ext uri="{BB962C8B-B14F-4D97-AF65-F5344CB8AC3E}">
        <p14:creationId xmlns:p14="http://schemas.microsoft.com/office/powerpoint/2010/main" val="832702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96389" y="339635"/>
            <a:ext cx="11181805" cy="5904412"/>
          </a:xfrm>
        </p:spPr>
        <p:txBody>
          <a:bodyPr>
            <a:normAutofit fontScale="92500" lnSpcReduction="10000"/>
          </a:bodyPr>
          <a:lstStyle/>
          <a:p>
            <a:r>
              <a:rPr lang="es-CO" sz="2000" dirty="0"/>
              <a:t>78-79                                04                USER-OCT02-FLD6 REDEFINES ECOMM-GDS-IND </a:t>
            </a:r>
          </a:p>
          <a:p>
            <a:r>
              <a:rPr lang="es-CO" dirty="0"/>
              <a:t>                                                                              </a:t>
            </a:r>
            <a:r>
              <a:rPr lang="es-MX" dirty="0"/>
              <a:t>Este campo reemplaza el E-COMM-GOODS-IND ahora ubicado en el token de comerciante de BASE24-pos (token CI) </a:t>
            </a:r>
          </a:p>
          <a:p>
            <a:r>
              <a:rPr lang="es-MX" sz="2000" dirty="0"/>
              <a:t>78-79                                06                DATA                                                             PIC X(2) </a:t>
            </a:r>
          </a:p>
          <a:p>
            <a:r>
              <a:rPr lang="es-MX" sz="2000" dirty="0"/>
              <a:t>                                                               </a:t>
            </a:r>
            <a:r>
              <a:rPr lang="es-MX" dirty="0"/>
              <a:t>Este campo garantiza el funcionamiento de la redefinición</a:t>
            </a:r>
            <a:r>
              <a:rPr lang="es-MX" sz="2000" dirty="0"/>
              <a:t>. </a:t>
            </a:r>
          </a:p>
          <a:p>
            <a:pPr marL="457200" indent="-457200">
              <a:buAutoNum type="arabicPlain" startAt="80"/>
            </a:pPr>
            <a:r>
              <a:rPr lang="es-MX" sz="2000" dirty="0"/>
              <a:t>                                  04                CAVV-RSLT-CDE                                          PIC X(1) </a:t>
            </a:r>
          </a:p>
          <a:p>
            <a:r>
              <a:rPr lang="es-MX" dirty="0"/>
              <a:t>                                                                             El valor de verificación de autenticación del titular de la tarjeta. Este código indica el resultado de la validación CAVV. </a:t>
            </a:r>
          </a:p>
          <a:p>
            <a:r>
              <a:rPr lang="es-MX" sz="2000" dirty="0"/>
              <a:t>80                                     04                 USER-OCT02-FLD7                           REDEFINES CAVV-RSLT-CDE </a:t>
            </a:r>
          </a:p>
          <a:p>
            <a:r>
              <a:rPr lang="es-MX" dirty="0"/>
              <a:t>                                                                              Este campo reemplaza el campo CAVV-RSLT-CDE ahora ubicado en el token de BASE24-pos versión 5.1 (token C0) </a:t>
            </a:r>
          </a:p>
          <a:p>
            <a:r>
              <a:rPr lang="es-MX" sz="2000" dirty="0"/>
              <a:t>80                                     06                 DATA                                                            PIC X(1) </a:t>
            </a:r>
          </a:p>
          <a:p>
            <a:r>
              <a:rPr lang="es-MX" sz="2000" dirty="0"/>
              <a:t>                                                               </a:t>
            </a:r>
            <a:r>
              <a:rPr lang="es-MX" dirty="0"/>
              <a:t>Este campo garantiza el funcionamiento de la redefinición. </a:t>
            </a:r>
          </a:p>
          <a:p>
            <a:r>
              <a:rPr lang="es-MX" sz="2000" dirty="0"/>
              <a:t>81-90                               04                 MRCH-VRFCN-VAL                                    PIC X(10) </a:t>
            </a:r>
          </a:p>
          <a:p>
            <a:r>
              <a:rPr lang="es-MX" sz="2000" dirty="0"/>
              <a:t>                                                               </a:t>
            </a:r>
            <a:r>
              <a:rPr lang="es-MX" dirty="0"/>
              <a:t>El valor de verificación del comerciante. Este código es asignado por Visa y el adquirente a un comerciante específico </a:t>
            </a:r>
          </a:p>
          <a:p>
            <a:r>
              <a:rPr lang="es-MX" sz="2000" dirty="0"/>
              <a:t>91-96                               04                 TRACE-NUM                                              PIC X(6) </a:t>
            </a:r>
          </a:p>
          <a:p>
            <a:r>
              <a:rPr lang="es-MX" dirty="0"/>
              <a:t>                                                                               El número de rastreo. Este número identifica de forma única una transacción del titular de la tarjeta</a:t>
            </a:r>
            <a:endParaRPr lang="es-MX" sz="2000" dirty="0"/>
          </a:p>
          <a:p>
            <a:endParaRPr lang="es-MX" sz="2000" dirty="0"/>
          </a:p>
          <a:p>
            <a:endParaRPr lang="es-MX" sz="2000" dirty="0"/>
          </a:p>
          <a:p>
            <a:endParaRPr lang="es-MX" sz="2000" dirty="0"/>
          </a:p>
          <a:p>
            <a:endParaRPr lang="es-MX" sz="2000" dirty="0"/>
          </a:p>
          <a:p>
            <a:endParaRPr lang="es-CO" sz="2000" dirty="0"/>
          </a:p>
        </p:txBody>
      </p:sp>
    </p:spTree>
    <p:extLst>
      <p:ext uri="{BB962C8B-B14F-4D97-AF65-F5344CB8AC3E}">
        <p14:creationId xmlns:p14="http://schemas.microsoft.com/office/powerpoint/2010/main" val="178609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6389" y="457201"/>
            <a:ext cx="11116491" cy="5734594"/>
          </a:xfrm>
        </p:spPr>
        <p:txBody>
          <a:bodyPr>
            <a:normAutofit/>
          </a:bodyPr>
          <a:lstStyle/>
          <a:p>
            <a:pPr marL="0" indent="0">
              <a:buNone/>
            </a:pPr>
            <a:r>
              <a:rPr lang="es-CO" sz="2000" dirty="0"/>
              <a:t>97-108                           04                  REF-NUM                                                PIC X(12)    </a:t>
            </a:r>
          </a:p>
          <a:p>
            <a:pPr marL="0" indent="0">
              <a:buNone/>
            </a:pPr>
            <a:r>
              <a:rPr lang="es-CO" sz="2000" dirty="0"/>
              <a:t>                                                             </a:t>
            </a:r>
            <a:r>
              <a:rPr lang="es-CO" sz="1600" dirty="0"/>
              <a:t> </a:t>
            </a:r>
            <a:r>
              <a:rPr lang="es-MX" sz="1600" dirty="0"/>
              <a:t>El número de referencia de la transacción ayuda a otros elementos de datos clave a identificar y rastrear todos los mensajes relacionados con un titular de tarjeta </a:t>
            </a:r>
          </a:p>
          <a:p>
            <a:pPr marL="457200" indent="-457200">
              <a:buAutoNum type="arabicPlain" startAt="109"/>
            </a:pPr>
            <a:r>
              <a:rPr lang="es-MX" sz="2000" dirty="0"/>
              <a:t>                               04                  OFF-PREMISE                                          PIC X(1)       </a:t>
            </a:r>
          </a:p>
          <a:p>
            <a:pPr marL="0" indent="0">
              <a:buNone/>
            </a:pPr>
            <a:r>
              <a:rPr lang="es-MX" sz="1600" dirty="0"/>
              <a:t>                                                                            El indicador fuera de las instalaciones. Este código indica que la transacción ocurre en un terminal ATM remoto o no remoto. Los valores válidos son los siguientes:</a:t>
            </a:r>
          </a:p>
          <a:p>
            <a:pPr marL="0" indent="0">
              <a:buNone/>
            </a:pPr>
            <a:r>
              <a:rPr lang="es-MX" sz="1600" dirty="0"/>
              <a:t>                                   Y = La transacción se originó</a:t>
            </a:r>
          </a:p>
          <a:p>
            <a:pPr marL="0" indent="0">
              <a:buNone/>
            </a:pPr>
            <a:r>
              <a:rPr lang="es-MX" sz="1600" dirty="0"/>
              <a:t>                                   b = La transacción no se originó en una ubicación fuera de las instalaciones (donde b indica un espacio en blanco)</a:t>
            </a:r>
          </a:p>
          <a:p>
            <a:pPr marL="0" indent="0">
              <a:buNone/>
            </a:pPr>
            <a:r>
              <a:rPr lang="es-MX" sz="2000" dirty="0"/>
              <a:t>110-113                        04                  RSK  </a:t>
            </a:r>
          </a:p>
          <a:p>
            <a:pPr marL="0" indent="0">
              <a:buNone/>
            </a:pPr>
            <a:r>
              <a:rPr lang="es-MX" sz="1600" dirty="0"/>
              <a:t>                                                                            Este campo contiene un puntaje de riesgo de dos dígitos y un código de razón de dos dígitos tal como lo proporciona Visa en la solicitud y la transacción de asesoramiento al emisor. </a:t>
            </a:r>
          </a:p>
          <a:p>
            <a:pPr marL="0" indent="0">
              <a:buNone/>
            </a:pPr>
            <a:r>
              <a:rPr lang="es-MX" sz="2000" dirty="0"/>
              <a:t>110-111                        06                  SCORE                                                       PIC X(2) </a:t>
            </a:r>
          </a:p>
          <a:p>
            <a:pPr marL="0" indent="0">
              <a:buNone/>
            </a:pPr>
            <a:r>
              <a:rPr lang="es-MX" sz="2000" dirty="0"/>
              <a:t>                                                             </a:t>
            </a:r>
            <a:r>
              <a:rPr lang="es-MX" sz="1600" dirty="0"/>
              <a:t>El puntaje de riesgo de dos dígitos  </a:t>
            </a:r>
          </a:p>
          <a:p>
            <a:pPr marL="0" indent="0">
              <a:buNone/>
            </a:pPr>
            <a:r>
              <a:rPr lang="es-MX" sz="2000" dirty="0"/>
              <a:t>112-113                        06                  RSN-CDE                                                   PIC X(2) </a:t>
            </a:r>
          </a:p>
          <a:p>
            <a:pPr marL="0" indent="0">
              <a:buNone/>
            </a:pPr>
            <a:r>
              <a:rPr lang="es-MX" sz="2000" dirty="0"/>
              <a:t>                                                              </a:t>
            </a:r>
            <a:r>
              <a:rPr lang="es-MX" sz="1600" dirty="0"/>
              <a:t>El código de razón de dos dígitos.</a:t>
            </a:r>
          </a:p>
        </p:txBody>
      </p:sp>
    </p:spTree>
    <p:extLst>
      <p:ext uri="{BB962C8B-B14F-4D97-AF65-F5344CB8AC3E}">
        <p14:creationId xmlns:p14="http://schemas.microsoft.com/office/powerpoint/2010/main" val="613583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96389" y="640079"/>
            <a:ext cx="11090365" cy="5747657"/>
          </a:xfrm>
        </p:spPr>
        <p:txBody>
          <a:bodyPr>
            <a:normAutofit/>
          </a:bodyPr>
          <a:lstStyle/>
          <a:p>
            <a:r>
              <a:rPr lang="es-CO" sz="2000" dirty="0"/>
              <a:t>114-119                          04                      COND </a:t>
            </a:r>
          </a:p>
          <a:p>
            <a:r>
              <a:rPr lang="es-CO" sz="2000" dirty="0"/>
              <a:t>                                                                    </a:t>
            </a:r>
            <a:r>
              <a:rPr lang="es-MX" dirty="0"/>
              <a:t>Este campo contiene hasta tres códigos de condición de dos dígitos proporcionados por Visa en las transacciones de solicitud y asesoramiento al emisor </a:t>
            </a:r>
          </a:p>
          <a:p>
            <a:r>
              <a:rPr lang="es-MX" sz="2000" dirty="0"/>
              <a:t>114-115                          06                      CDEI                                                       PIC X(2) </a:t>
            </a:r>
          </a:p>
          <a:p>
            <a:r>
              <a:rPr lang="es-MX" dirty="0"/>
              <a:t>                                                                                    El primer código de condición de dos dígitos. </a:t>
            </a:r>
          </a:p>
          <a:p>
            <a:r>
              <a:rPr lang="es-MX" sz="2000" dirty="0"/>
              <a:t>116-117                          06                      CER-NUM                                             PIC X(2) </a:t>
            </a:r>
          </a:p>
          <a:p>
            <a:r>
              <a:rPr lang="es-MX" dirty="0"/>
              <a:t>                                                                                    Un ID de CER alfanumérico de dos bytes asignado a eventos CAMS significativos. Valores válidos son 0-9 y A-Z. Un valor de 00 indica que no se ha asignado ningún ID de CER </a:t>
            </a:r>
          </a:p>
          <a:p>
            <a:r>
              <a:rPr lang="es-MX" sz="2000" dirty="0"/>
              <a:t>118-119                          06                      CDE3                                                     PIC X(3)  </a:t>
            </a:r>
          </a:p>
          <a:p>
            <a:r>
              <a:rPr lang="es-MX" sz="2000" dirty="0"/>
              <a:t>                                                                    </a:t>
            </a:r>
            <a:r>
              <a:rPr lang="es-MX" dirty="0"/>
              <a:t>El tercer código de condición de dos dígitos. </a:t>
            </a:r>
          </a:p>
          <a:p>
            <a:r>
              <a:rPr lang="es-MX" sz="2000" dirty="0"/>
              <a:t>120-125                          04                       DEC-POSN-IND                                   PIC X(6) </a:t>
            </a:r>
          </a:p>
          <a:p>
            <a:r>
              <a:rPr lang="es-MX" sz="2000" dirty="0"/>
              <a:t>                                                                     </a:t>
            </a:r>
            <a:r>
              <a:rPr lang="es-MX" dirty="0"/>
              <a:t>El indicador de precisión de la moneda de Visa consta de tres campos de dos bytes que indican la cantidad de decimales que se aplican a la unidad de moneda menor. Los adquirentes participantes establecen las posiciones 1 y 2 para indicar cuántos decimales contiene la unidad de moneda menor para el monto de la transacción. Visa establece las posiciones restantes según los decimales para el monto de la liquidación y el monto del titular de la tarjeta</a:t>
            </a:r>
          </a:p>
          <a:p>
            <a:endParaRPr lang="es-MX" sz="2000" dirty="0"/>
          </a:p>
          <a:p>
            <a:endParaRPr lang="es-CO" sz="2000" dirty="0"/>
          </a:p>
        </p:txBody>
      </p:sp>
    </p:spTree>
    <p:extLst>
      <p:ext uri="{BB962C8B-B14F-4D97-AF65-F5344CB8AC3E}">
        <p14:creationId xmlns:p14="http://schemas.microsoft.com/office/powerpoint/2010/main" val="2023491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31074" y="457199"/>
            <a:ext cx="11286309" cy="5930537"/>
          </a:xfrm>
        </p:spPr>
        <p:txBody>
          <a:bodyPr>
            <a:normAutofit/>
          </a:bodyPr>
          <a:lstStyle/>
          <a:p>
            <a:r>
              <a:rPr lang="es-CO" sz="2000" dirty="0"/>
              <a:t>126-140                  04                   ISA-AMT                 </a:t>
            </a:r>
          </a:p>
          <a:p>
            <a:r>
              <a:rPr lang="es-CO" dirty="0"/>
              <a:t>                                                                     </a:t>
            </a:r>
            <a:r>
              <a:rPr lang="es-MX" dirty="0"/>
              <a:t>Un código que indica el importe de las tasas de evaluación para las transacciones internacionales. Este código es válido solo para la región LAC. Las tarifas indicadas por este código no tienen ningún impacto en la cantidad enviada a los archivos de Autorización (AUTH) o Autorización de enrutador (RTAU) </a:t>
            </a:r>
          </a:p>
          <a:p>
            <a:r>
              <a:rPr lang="es-MX" sz="2000" dirty="0"/>
              <a:t>126-140                  06                   AMT-FEES   </a:t>
            </a:r>
          </a:p>
          <a:p>
            <a:r>
              <a:rPr lang="es-MX" dirty="0"/>
              <a:t>                                                                      Los siguientes campos pertenecen al programa de Evaluación Internacional de Servicios (ISA) específico de Visa.  </a:t>
            </a:r>
          </a:p>
          <a:p>
            <a:r>
              <a:rPr lang="es-MX" sz="2000" dirty="0"/>
              <a:t>126-127                  08                   FEE-TYP                                              PIC 9(2)</a:t>
            </a:r>
          </a:p>
          <a:p>
            <a:r>
              <a:rPr lang="es-MX" dirty="0"/>
              <a:t>                                                                      El tipo de tarifa. Este código se establece en un valor predeterminado de 70 o se deja en blanco</a:t>
            </a:r>
          </a:p>
          <a:p>
            <a:r>
              <a:rPr lang="es-MX" sz="2000" dirty="0"/>
              <a:t>128-130                  08                   CRNCY-CDE                                        PIC 9(3) </a:t>
            </a:r>
          </a:p>
          <a:p>
            <a:r>
              <a:rPr lang="es-MX" dirty="0"/>
              <a:t>                                                                      El código de moneda numérico ISO estándar de tres dígitos en el que se establece el monto de la tarifa</a:t>
            </a:r>
            <a:r>
              <a:rPr lang="es-MX" sz="2000" dirty="0"/>
              <a:t>                 </a:t>
            </a:r>
          </a:p>
          <a:p>
            <a:pPr marL="457200" indent="-457200">
              <a:buAutoNum type="arabicPlain" startAt="131"/>
            </a:pPr>
            <a:r>
              <a:rPr lang="es-MX" sz="2000" dirty="0"/>
              <a:t>                         08                   MINIOR-UNIT                                    PIC 9(1) </a:t>
            </a:r>
          </a:p>
          <a:p>
            <a:r>
              <a:rPr lang="es-MX" sz="2000" dirty="0"/>
              <a:t>                                                         </a:t>
            </a:r>
            <a:r>
              <a:rPr lang="es-MX" dirty="0"/>
              <a:t>El número de decimales implícitos en la cantidad fiel.</a:t>
            </a:r>
            <a:endParaRPr lang="es-MX" sz="2000" dirty="0"/>
          </a:p>
          <a:p>
            <a:r>
              <a:rPr lang="es-MX" sz="2000" dirty="0"/>
              <a:t>132                          08                    AMT-SING                                         PIC 9(1) </a:t>
            </a:r>
          </a:p>
          <a:p>
            <a:r>
              <a:rPr lang="es-MX" sz="2000" dirty="0"/>
              <a:t>                                                         </a:t>
            </a:r>
            <a:r>
              <a:rPr lang="es-MX" dirty="0"/>
              <a:t>Un código que indica si la tarifa es negativa o positiva. Los valores válidos son los siguientes:</a:t>
            </a:r>
          </a:p>
          <a:p>
            <a:r>
              <a:rPr lang="es-MX" dirty="0"/>
              <a:t>                                                                       C = Crédito D = Débito</a:t>
            </a:r>
          </a:p>
          <a:p>
            <a:endParaRPr lang="es-CO" sz="2000" dirty="0"/>
          </a:p>
        </p:txBody>
      </p:sp>
    </p:spTree>
    <p:extLst>
      <p:ext uri="{BB962C8B-B14F-4D97-AF65-F5344CB8AC3E}">
        <p14:creationId xmlns:p14="http://schemas.microsoft.com/office/powerpoint/2010/main" val="877109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44137" y="130628"/>
            <a:ext cx="11142617" cy="6426926"/>
          </a:xfrm>
        </p:spPr>
        <p:txBody>
          <a:bodyPr>
            <a:normAutofit/>
          </a:bodyPr>
          <a:lstStyle/>
          <a:p>
            <a:r>
              <a:rPr lang="es-CO" sz="2000" dirty="0"/>
              <a:t>133-140                      08                     AMT                                           PIC 9(8)  </a:t>
            </a:r>
          </a:p>
          <a:p>
            <a:r>
              <a:rPr lang="es-CO" dirty="0"/>
              <a:t>                                                                             </a:t>
            </a:r>
            <a:r>
              <a:rPr lang="es-MX" dirty="0"/>
              <a:t>El importe de la cuota. </a:t>
            </a:r>
          </a:p>
          <a:p>
            <a:pPr marL="457200" indent="-457200">
              <a:buAutoNum type="arabicPlain" startAt="141"/>
            </a:pPr>
            <a:r>
              <a:rPr lang="es-MX" sz="2000" dirty="0"/>
              <a:t>                             04                    CHIP-TXN-IND                           PIC X(1) </a:t>
            </a:r>
          </a:p>
          <a:p>
            <a:r>
              <a:rPr lang="es-MX" sz="2000" dirty="0"/>
              <a:t>                                                              </a:t>
            </a:r>
            <a:r>
              <a:rPr lang="es-MX" dirty="0"/>
              <a:t>El indicador de transacción de chip </a:t>
            </a:r>
          </a:p>
          <a:p>
            <a:r>
              <a:rPr lang="es-MX" sz="2000" dirty="0"/>
              <a:t>142                              04                     RESP-SRC-RSN-CDE                 PIC X(1) </a:t>
            </a:r>
          </a:p>
          <a:p>
            <a:r>
              <a:rPr lang="es-MX" sz="2000" dirty="0"/>
              <a:t>                                                              </a:t>
            </a:r>
            <a:r>
              <a:rPr lang="es-MX" dirty="0"/>
              <a:t>Identifica la fuente de la decisión de respuesta del campo 39 </a:t>
            </a:r>
          </a:p>
          <a:p>
            <a:r>
              <a:rPr lang="es-MX" sz="2000" dirty="0"/>
              <a:t>143-144                      04                     CHRGBCK-RGHTS-IND            PIC X(2) </a:t>
            </a:r>
          </a:p>
          <a:p>
            <a:r>
              <a:rPr lang="es-MX" dirty="0"/>
              <a:t>                                                                              Indicador utilizado para notificar al emisor el nivel de protección de contracargos de CPS.</a:t>
            </a:r>
          </a:p>
          <a:p>
            <a:r>
              <a:rPr lang="es-MX" sz="2000" dirty="0"/>
              <a:t>145-148                      04                     MIS-CAS-CDE                           PIC X(4)  </a:t>
            </a:r>
          </a:p>
          <a:p>
            <a:r>
              <a:rPr lang="es-MX" sz="2000" dirty="0"/>
              <a:t>149                              04                     PRTL-AUTH-IND                       PIC X(1)  </a:t>
            </a:r>
          </a:p>
          <a:p>
            <a:r>
              <a:rPr lang="es-MX" sz="2000" dirty="0"/>
              <a:t>                                                              </a:t>
            </a:r>
            <a:r>
              <a:rPr lang="es-MX" dirty="0"/>
              <a:t>Indicador de autorización parcial. El valor de 1 en este campo indica que el terminal aceptará aprobaciones de cantidades parciales. </a:t>
            </a:r>
          </a:p>
          <a:p>
            <a:r>
              <a:rPr lang="es-MX" sz="2000" dirty="0"/>
              <a:t>150-158                      04                     TRAN-FEE                                </a:t>
            </a:r>
          </a:p>
          <a:p>
            <a:r>
              <a:rPr lang="es-MX" dirty="0"/>
              <a:t>                                                                              La tasa de transacción </a:t>
            </a:r>
          </a:p>
          <a:p>
            <a:r>
              <a:rPr lang="es-MX" sz="2000" dirty="0"/>
              <a:t>150                              06                      IND                                            PIC X(1) </a:t>
            </a:r>
          </a:p>
          <a:p>
            <a:r>
              <a:rPr lang="es-MX" sz="2000" dirty="0"/>
              <a:t>151-158                      06                      AMT                                          PIC 9(8) </a:t>
            </a:r>
          </a:p>
          <a:p>
            <a:endParaRPr lang="es-MX" sz="2000" dirty="0"/>
          </a:p>
          <a:p>
            <a:endParaRPr lang="es-MX" sz="2000" dirty="0"/>
          </a:p>
          <a:p>
            <a:endParaRPr lang="es-MX" sz="2000" dirty="0"/>
          </a:p>
          <a:p>
            <a:endParaRPr lang="es-MX" sz="2000" dirty="0"/>
          </a:p>
          <a:p>
            <a:endParaRPr lang="es-MX" sz="2000" dirty="0"/>
          </a:p>
          <a:p>
            <a:endParaRPr lang="es-CO" sz="2000" dirty="0"/>
          </a:p>
        </p:txBody>
      </p:sp>
    </p:spTree>
    <p:extLst>
      <p:ext uri="{BB962C8B-B14F-4D97-AF65-F5344CB8AC3E}">
        <p14:creationId xmlns:p14="http://schemas.microsoft.com/office/powerpoint/2010/main" val="147747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 8583</a:t>
            </a:r>
          </a:p>
        </p:txBody>
      </p:sp>
      <p:sp>
        <p:nvSpPr>
          <p:cNvPr id="3" name="Marcador de contenido 2"/>
          <p:cNvSpPr>
            <a:spLocks noGrp="1"/>
          </p:cNvSpPr>
          <p:nvPr>
            <p:ph sz="half" idx="1"/>
          </p:nvPr>
        </p:nvSpPr>
        <p:spPr/>
        <p:txBody>
          <a:bodyPr>
            <a:normAutofit fontScale="92500" lnSpcReduction="20000"/>
          </a:bodyPr>
          <a:lstStyle/>
          <a:p>
            <a:r>
              <a:rPr lang="es-CO" dirty="0"/>
              <a:t>Campo 16: Fecha tasa conversión.</a:t>
            </a:r>
          </a:p>
          <a:p>
            <a:r>
              <a:rPr lang="es-CO" dirty="0"/>
              <a:t>Longitud 4 </a:t>
            </a:r>
            <a:r>
              <a:rPr lang="es-CO" dirty="0" err="1"/>
              <a:t>Num</a:t>
            </a:r>
            <a:r>
              <a:rPr lang="es-CO" dirty="0"/>
              <a:t>. MMDD. No usado.</a:t>
            </a:r>
          </a:p>
          <a:p>
            <a:endParaRPr lang="es-CO" dirty="0"/>
          </a:p>
          <a:p>
            <a:r>
              <a:rPr lang="es-CO" dirty="0"/>
              <a:t>Campo 17: Fecha captura de la transacción.</a:t>
            </a:r>
          </a:p>
          <a:p>
            <a:r>
              <a:rPr lang="es-CO" dirty="0"/>
              <a:t>Longitud 4 </a:t>
            </a:r>
            <a:r>
              <a:rPr lang="es-CO" dirty="0" err="1"/>
              <a:t>Num</a:t>
            </a:r>
            <a:r>
              <a:rPr lang="es-CO" dirty="0"/>
              <a:t>. MMDD</a:t>
            </a:r>
          </a:p>
          <a:p>
            <a:endParaRPr lang="es-CO" dirty="0"/>
          </a:p>
          <a:p>
            <a:r>
              <a:rPr lang="es-CO" dirty="0"/>
              <a:t>Campo 18: </a:t>
            </a:r>
            <a:r>
              <a:rPr lang="es-CO" dirty="0" err="1"/>
              <a:t>Codigo</a:t>
            </a:r>
            <a:r>
              <a:rPr lang="es-CO" dirty="0"/>
              <a:t> MCC del comercio donde se esta realizando la transacción.</a:t>
            </a:r>
          </a:p>
          <a:p>
            <a:r>
              <a:rPr lang="es-CO" dirty="0"/>
              <a:t>Longitud 4 </a:t>
            </a:r>
            <a:r>
              <a:rPr lang="es-CO" dirty="0" err="1"/>
              <a:t>Num</a:t>
            </a:r>
            <a:r>
              <a:rPr lang="es-CO" dirty="0"/>
              <a:t>.</a:t>
            </a:r>
          </a:p>
        </p:txBody>
      </p:sp>
      <p:sp>
        <p:nvSpPr>
          <p:cNvPr id="4" name="Marcador de contenido 3"/>
          <p:cNvSpPr>
            <a:spLocks noGrp="1"/>
          </p:cNvSpPr>
          <p:nvPr>
            <p:ph sz="half" idx="2"/>
          </p:nvPr>
        </p:nvSpPr>
        <p:spPr/>
        <p:txBody>
          <a:bodyPr>
            <a:normAutofit fontScale="92500" lnSpcReduction="20000"/>
          </a:bodyPr>
          <a:lstStyle/>
          <a:p>
            <a:r>
              <a:rPr lang="es-CO" dirty="0"/>
              <a:t>Campo 19: </a:t>
            </a:r>
            <a:r>
              <a:rPr lang="es-CO" dirty="0" err="1"/>
              <a:t>Codigo</a:t>
            </a:r>
            <a:r>
              <a:rPr lang="es-CO" dirty="0"/>
              <a:t> país del adquiriente.</a:t>
            </a:r>
          </a:p>
          <a:p>
            <a:r>
              <a:rPr lang="es-CO" dirty="0"/>
              <a:t>Longitud 3 </a:t>
            </a:r>
            <a:r>
              <a:rPr lang="es-CO" dirty="0" err="1"/>
              <a:t>Num</a:t>
            </a:r>
            <a:r>
              <a:rPr lang="es-CO" dirty="0"/>
              <a:t>. No usado.</a:t>
            </a:r>
          </a:p>
          <a:p>
            <a:endParaRPr lang="es-CO" dirty="0"/>
          </a:p>
          <a:p>
            <a:r>
              <a:rPr lang="es-CO" dirty="0"/>
              <a:t>Campo 20: </a:t>
            </a:r>
            <a:r>
              <a:rPr lang="es-CO" dirty="0" err="1"/>
              <a:t>Codigo</a:t>
            </a:r>
            <a:r>
              <a:rPr lang="es-CO" dirty="0"/>
              <a:t> </a:t>
            </a:r>
            <a:r>
              <a:rPr lang="es-CO" dirty="0" err="1"/>
              <a:t>Pais</a:t>
            </a:r>
            <a:r>
              <a:rPr lang="es-CO" dirty="0"/>
              <a:t> primera cuenta numero extendido.</a:t>
            </a:r>
          </a:p>
          <a:p>
            <a:r>
              <a:rPr lang="es-CO" dirty="0"/>
              <a:t>Longitud 03 </a:t>
            </a:r>
            <a:r>
              <a:rPr lang="es-CO" dirty="0" err="1"/>
              <a:t>Num</a:t>
            </a:r>
            <a:r>
              <a:rPr lang="es-CO" dirty="0"/>
              <a:t>. No usado.</a:t>
            </a:r>
          </a:p>
          <a:p>
            <a:endParaRPr lang="es-CO" dirty="0"/>
          </a:p>
          <a:p>
            <a:r>
              <a:rPr lang="es-CO" dirty="0"/>
              <a:t>Campo 21: </a:t>
            </a:r>
            <a:r>
              <a:rPr lang="es-CO" dirty="0" err="1"/>
              <a:t>Codigo</a:t>
            </a:r>
            <a:r>
              <a:rPr lang="es-CO" dirty="0"/>
              <a:t> </a:t>
            </a:r>
            <a:r>
              <a:rPr lang="es-CO" dirty="0" err="1"/>
              <a:t>Pais</a:t>
            </a:r>
            <a:r>
              <a:rPr lang="es-CO" dirty="0"/>
              <a:t> Emisor.</a:t>
            </a:r>
          </a:p>
          <a:p>
            <a:r>
              <a:rPr lang="es-CO" dirty="0"/>
              <a:t>Longitud 3 </a:t>
            </a:r>
            <a:r>
              <a:rPr lang="es-CO" dirty="0" err="1"/>
              <a:t>Num</a:t>
            </a:r>
            <a:r>
              <a:rPr lang="es-CO" dirty="0"/>
              <a:t>. No usado.</a:t>
            </a:r>
          </a:p>
          <a:p>
            <a:endParaRPr lang="es-CO" dirty="0"/>
          </a:p>
          <a:p>
            <a:pPr marL="0" indent="0">
              <a:buNone/>
            </a:pPr>
            <a:endParaRPr lang="es-CO" dirty="0"/>
          </a:p>
        </p:txBody>
      </p:sp>
    </p:spTree>
    <p:extLst>
      <p:ext uri="{BB962C8B-B14F-4D97-AF65-F5344CB8AC3E}">
        <p14:creationId xmlns:p14="http://schemas.microsoft.com/office/powerpoint/2010/main" val="2368392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44138" y="496389"/>
            <a:ext cx="11207932" cy="5917474"/>
          </a:xfrm>
        </p:spPr>
        <p:txBody>
          <a:bodyPr/>
          <a:lstStyle/>
          <a:p>
            <a:r>
              <a:rPr lang="en-US" sz="2000" dirty="0"/>
              <a:t>159-161                      04                      TRAN-CRNCY-CDE                                                 PIC X(3</a:t>
            </a:r>
            <a:r>
              <a:rPr lang="en-US" dirty="0"/>
              <a:t>)</a:t>
            </a:r>
          </a:p>
          <a:p>
            <a:r>
              <a:rPr lang="es-CO" dirty="0"/>
              <a:t>                                                                                </a:t>
            </a:r>
            <a:r>
              <a:rPr lang="es-MX" dirty="0"/>
              <a:t>Un código que indica el código de moneda de la transacción, como se recibió del dispositivo o intercambio. </a:t>
            </a:r>
          </a:p>
          <a:p>
            <a:r>
              <a:rPr lang="es-MX" sz="2000" dirty="0"/>
              <a:t>162-170                      04                      VISA-MONEY-XFER-DATA      </a:t>
            </a:r>
          </a:p>
          <a:p>
            <a:r>
              <a:rPr lang="es-MX" dirty="0"/>
              <a:t>                                                                               Posición del mapa de bits 48, uso 37 (datos de transferencia de dinero de Visa).</a:t>
            </a:r>
          </a:p>
          <a:p>
            <a:r>
              <a:rPr lang="es-MX" sz="2000" dirty="0"/>
              <a:t>162-165                      06                       WATCH-LIST-MGMT-VALID-CDE                        PIC X(4) </a:t>
            </a:r>
          </a:p>
          <a:p>
            <a:r>
              <a:rPr lang="es-MX" sz="2000" dirty="0"/>
              <a:t>166-168                      06                       WATCH-LIST-MGMT-RSLT-CDE                           PIC X(3) </a:t>
            </a:r>
          </a:p>
          <a:p>
            <a:pPr marL="457200" indent="-457200">
              <a:buAutoNum type="arabicPlain" startAt="169"/>
            </a:pPr>
            <a:r>
              <a:rPr lang="es-MX" sz="2000" dirty="0"/>
              <a:t>                             06                       ACTIVITY-CHK-RSLT                                              PIC X(1)     </a:t>
            </a:r>
          </a:p>
          <a:p>
            <a:r>
              <a:rPr lang="es-MX" sz="2000" dirty="0"/>
              <a:t>170-177                      06                       SEND-DOB                                                             PIC X(8)  </a:t>
            </a:r>
          </a:p>
          <a:p>
            <a:r>
              <a:rPr lang="es-MX" sz="2000" dirty="0"/>
              <a:t>178-179                      04                       ORIG-RESP-CDE                                                    PIC X(2) </a:t>
            </a:r>
          </a:p>
          <a:p>
            <a:r>
              <a:rPr lang="es-MX" dirty="0"/>
              <a:t>                                                                                Posición del mapa de bits 44.11 (Código de Respuesta original). Contiene el valor del campo 39 en el mensaje de respuesta original cuando una transacción se rechaza como un duplicado. </a:t>
            </a:r>
          </a:p>
          <a:p>
            <a:r>
              <a:rPr lang="es-MX" sz="2000" dirty="0"/>
              <a:t>180-199                      04                        ADDL-AMT                                                  </a:t>
            </a:r>
          </a:p>
          <a:p>
            <a:r>
              <a:rPr lang="es-MX" dirty="0"/>
              <a:t>                                                                                 Posición del mapa de bits 54 (cantidad adicional). Contiene Cantidad Tipo 95</a:t>
            </a:r>
          </a:p>
          <a:p>
            <a:r>
              <a:rPr lang="es-MX" sz="2000" dirty="0"/>
              <a:t>180-181                      06                        ACCT-TYP                                                              PIC X(2) </a:t>
            </a:r>
          </a:p>
          <a:p>
            <a:r>
              <a:rPr lang="es-MX" sz="2000" dirty="0"/>
              <a:t>182-183                      06                        AMT-TYP                                                               PIC X(2)</a:t>
            </a:r>
          </a:p>
          <a:p>
            <a:endParaRPr lang="es-MX" sz="2000" dirty="0"/>
          </a:p>
          <a:p>
            <a:endParaRPr lang="es-MX" sz="2000" dirty="0"/>
          </a:p>
          <a:p>
            <a:endParaRPr lang="es-MX" sz="2000" dirty="0"/>
          </a:p>
          <a:p>
            <a:endParaRPr lang="es-MX" sz="2000" dirty="0"/>
          </a:p>
          <a:p>
            <a:endParaRPr lang="es-CO" dirty="0"/>
          </a:p>
        </p:txBody>
      </p:sp>
    </p:spTree>
    <p:extLst>
      <p:ext uri="{BB962C8B-B14F-4D97-AF65-F5344CB8AC3E}">
        <p14:creationId xmlns:p14="http://schemas.microsoft.com/office/powerpoint/2010/main" val="349013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656823" y="515155"/>
            <a:ext cx="10766737" cy="5898524"/>
          </a:xfrm>
        </p:spPr>
        <p:txBody>
          <a:bodyPr>
            <a:normAutofit/>
          </a:bodyPr>
          <a:lstStyle/>
          <a:p>
            <a:r>
              <a:rPr lang="es-CO" sz="2000" dirty="0"/>
              <a:t>184-186                      06                         CRNCY-CDE                                                        PIC X(3)  </a:t>
            </a:r>
          </a:p>
          <a:p>
            <a:pPr marL="457200" indent="-457200">
              <a:buAutoNum type="arabicPlain" startAt="187"/>
            </a:pPr>
            <a:r>
              <a:rPr lang="es-CO" sz="2000" dirty="0"/>
              <a:t>                             06                         AMT-SING                                                          PIC X(1) </a:t>
            </a:r>
          </a:p>
          <a:p>
            <a:r>
              <a:rPr lang="es-CO" sz="2000" dirty="0"/>
              <a:t>188-199                      06                         AMT                                                                    PIC X(12) </a:t>
            </a:r>
          </a:p>
          <a:p>
            <a:r>
              <a:rPr lang="es-CO" sz="2000" dirty="0"/>
              <a:t>200-227                      04                         ACCT-ID1                                                            PIC X(28) </a:t>
            </a:r>
          </a:p>
          <a:p>
            <a:r>
              <a:rPr lang="es-CO" sz="2000" dirty="0"/>
              <a:t>                                                                  </a:t>
            </a:r>
            <a:r>
              <a:rPr lang="es-MX" dirty="0"/>
              <a:t>Posición del mapa de bits 102 (Identificación de cuenta 1). Contiene un número que identifica una cuenta o una relación con el cliente </a:t>
            </a:r>
          </a:p>
          <a:p>
            <a:pPr marL="457200" indent="-457200">
              <a:buAutoNum type="arabicPlain" startAt="228"/>
            </a:pPr>
            <a:r>
              <a:rPr lang="es-MX" sz="2000" dirty="0"/>
              <a:t>                             04                         TERM-TYP                                                          PIC X(1) </a:t>
            </a:r>
          </a:p>
          <a:p>
            <a:r>
              <a:rPr lang="es-MX" sz="2000" dirty="0"/>
              <a:t>                                                                   </a:t>
            </a:r>
            <a:r>
              <a:rPr lang="es-MX" dirty="0"/>
              <a:t>Posición del mapa de bits 60.1 (Tipo de terminal).</a:t>
            </a:r>
          </a:p>
          <a:p>
            <a:r>
              <a:rPr lang="es-CO" sz="2000" dirty="0"/>
              <a:t>229                              04                         FEE-FUND-MSG-FUND-SRC-IND                    PIC X(1) </a:t>
            </a:r>
          </a:p>
          <a:p>
            <a:r>
              <a:rPr lang="es-CO" dirty="0"/>
              <a:t>                                                                                  </a:t>
            </a:r>
            <a:r>
              <a:rPr lang="es-MX" dirty="0"/>
              <a:t>Posición del mapa de bits 48. Recaudación de fondos / desembolsos de fondos Indicador de fuente </a:t>
            </a:r>
          </a:p>
          <a:p>
            <a:r>
              <a:rPr lang="es-MX" sz="2000" dirty="0"/>
              <a:t>150-158                      04                         TRAN-FEE </a:t>
            </a:r>
          </a:p>
          <a:p>
            <a:r>
              <a:rPr lang="es-MX" dirty="0"/>
              <a:t>                                                                                   Posición del mapa de bits 48. Recaudación de fondos / desembolsos de fondos Indicador de fuente </a:t>
            </a:r>
          </a:p>
          <a:p>
            <a:pPr marL="457200" indent="-457200">
              <a:buAutoNum type="arabicPlain" startAt="150"/>
            </a:pPr>
            <a:r>
              <a:rPr lang="es-MX" sz="2000" dirty="0"/>
              <a:t>                             06                          IND                                                                     PIC X(1) </a:t>
            </a:r>
          </a:p>
          <a:p>
            <a:r>
              <a:rPr lang="es-MX" sz="2000" dirty="0"/>
              <a:t>151—158                   06                          AMT                                                                    PIC 9(8)</a:t>
            </a:r>
          </a:p>
          <a:p>
            <a:endParaRPr lang="es-MX" sz="2000" dirty="0"/>
          </a:p>
          <a:p>
            <a:endParaRPr lang="es-CO" sz="2000" dirty="0"/>
          </a:p>
        </p:txBody>
      </p:sp>
    </p:spTree>
    <p:extLst>
      <p:ext uri="{BB962C8B-B14F-4D97-AF65-F5344CB8AC3E}">
        <p14:creationId xmlns:p14="http://schemas.microsoft.com/office/powerpoint/2010/main" val="677069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528034" y="283335"/>
            <a:ext cx="11088710" cy="6574665"/>
          </a:xfrm>
        </p:spPr>
        <p:txBody>
          <a:bodyPr>
            <a:normAutofit/>
          </a:bodyPr>
          <a:lstStyle/>
          <a:p>
            <a:r>
              <a:rPr lang="es-CO" sz="2000" dirty="0"/>
              <a:t>159-161                    04                TRAN-CRNCY-CDE                                                           PIC X(3)  </a:t>
            </a:r>
          </a:p>
          <a:p>
            <a:r>
              <a:rPr lang="es-CO" dirty="0"/>
              <a:t>                                                                      </a:t>
            </a:r>
            <a:r>
              <a:rPr lang="es-MX" dirty="0"/>
              <a:t>Un código que indica la moneda de la transacción, como se recibió del dispositivo o intercambio </a:t>
            </a:r>
          </a:p>
          <a:p>
            <a:r>
              <a:rPr lang="es-MX" sz="2000" dirty="0"/>
              <a:t>162-170                    04                 VISA-MONEY-XFER-DATA                                              </a:t>
            </a:r>
          </a:p>
          <a:p>
            <a:r>
              <a:rPr lang="es-MX" dirty="0"/>
              <a:t>                                                                      Posición del mapa de bits 48, Uso 37 (datos de transferencia de dinero de Visa). </a:t>
            </a:r>
          </a:p>
          <a:p>
            <a:r>
              <a:rPr lang="es-MX" sz="2000" dirty="0"/>
              <a:t>162-165                    06                 WATCH-LIST-MGMT-VALID-CDE                                  PIC X(4) </a:t>
            </a:r>
          </a:p>
          <a:p>
            <a:r>
              <a:rPr lang="es-MX" sz="2000" dirty="0"/>
              <a:t>166-168                    06                 WATCH-LIST-MGMT-RSLT-CDE                                     PIC X(3) </a:t>
            </a:r>
          </a:p>
          <a:p>
            <a:r>
              <a:rPr lang="es-MX" sz="2000" dirty="0"/>
              <a:t>169                            06                  ACTIVITY-CHK-RSLT                                                       PIC X(1)  </a:t>
            </a:r>
          </a:p>
          <a:p>
            <a:r>
              <a:rPr lang="es-MX" sz="2000" dirty="0"/>
              <a:t>170-177                    06                  SEND-DOB                                                                      PIC X(8) </a:t>
            </a:r>
          </a:p>
          <a:p>
            <a:r>
              <a:rPr lang="es-MX" sz="2000" dirty="0"/>
              <a:t>178-179                    04                  ORIG-RESP-CDE                                                             PIC X(2) </a:t>
            </a:r>
          </a:p>
          <a:p>
            <a:r>
              <a:rPr lang="es-MX" dirty="0"/>
              <a:t>                                                                       Posición del mapa de bits 44.11 (Código de respuesta original). Contiene el valor del campo 39 en el mensaje de respuesta original cuando una transacción se rechaza como duplicada </a:t>
            </a:r>
          </a:p>
          <a:p>
            <a:r>
              <a:rPr lang="es-MX" sz="2000" dirty="0"/>
              <a:t>230                            04                  SPEND-QUALIFIED-IND                                                PIC X(1)  </a:t>
            </a:r>
          </a:p>
          <a:p>
            <a:r>
              <a:rPr lang="es-MX" sz="2000" dirty="0"/>
              <a:t>                                                           </a:t>
            </a:r>
            <a:r>
              <a:rPr lang="es-MX" dirty="0"/>
              <a:t>Posición del mapa de bits 62.25. El indicador de gasto calificado califica al emisor o al adquirente si la cuenta ha cumplido con los gastos requerid         </a:t>
            </a:r>
          </a:p>
          <a:p>
            <a:r>
              <a:rPr lang="es-MX" dirty="0"/>
              <a:t>                          NOTA: Para el mandato 1.2 en el token B0, se utiliza el subcampo MIS-CAS-CDE este valor es el código de razón, puede contener los siguientes valores del (3900 al 3905), este valor se encuentra en la posición 145 a la 148 de este token    </a:t>
            </a:r>
            <a:endParaRPr lang="es-MX" sz="2000" dirty="0"/>
          </a:p>
          <a:p>
            <a:endParaRPr lang="es-MX" sz="2000" dirty="0"/>
          </a:p>
          <a:p>
            <a:endParaRPr lang="es-CO" sz="2000" dirty="0"/>
          </a:p>
        </p:txBody>
      </p:sp>
    </p:spTree>
    <p:extLst>
      <p:ext uri="{BB962C8B-B14F-4D97-AF65-F5344CB8AC3E}">
        <p14:creationId xmlns:p14="http://schemas.microsoft.com/office/powerpoint/2010/main" val="4155115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63638" y="296214"/>
            <a:ext cx="11243257" cy="5228823"/>
          </a:xfrm>
        </p:spPr>
        <p:txBody>
          <a:bodyPr>
            <a:normAutofit fontScale="92500"/>
          </a:bodyPr>
          <a:lstStyle/>
          <a:p>
            <a:r>
              <a:rPr lang="es-CO" sz="3200" dirty="0"/>
              <a:t>                             ESTRUCTURA TOKEN “17”</a:t>
            </a:r>
          </a:p>
          <a:p>
            <a:r>
              <a:rPr lang="es-CO" sz="2400" dirty="0"/>
              <a:t>CAMPO                                                       DESCRIPCION                                                                    LONGITUD </a:t>
            </a:r>
          </a:p>
          <a:p>
            <a:r>
              <a:rPr lang="es-CO" sz="2400" dirty="0"/>
              <a:t>TOKEN HEADER                                         Encabezado Token </a:t>
            </a:r>
          </a:p>
          <a:p>
            <a:r>
              <a:rPr lang="es-CO" sz="2400" dirty="0"/>
              <a:t>           !                                                         Indica inicio Token especifico                                                1 </a:t>
            </a:r>
          </a:p>
          <a:p>
            <a:r>
              <a:rPr lang="es-CO" sz="2400" dirty="0"/>
              <a:t>                                                                               Valor! </a:t>
            </a:r>
          </a:p>
          <a:p>
            <a:r>
              <a:rPr lang="es-CO" sz="2400" dirty="0"/>
              <a:t>           User Field                                                  Valor  “b” (espacio en blanco)                                     1 </a:t>
            </a:r>
          </a:p>
          <a:p>
            <a:r>
              <a:rPr lang="es-CO" sz="2400" dirty="0"/>
              <a:t>           Identificación del Token               Identificación del Token                                                          2 </a:t>
            </a:r>
          </a:p>
          <a:p>
            <a:r>
              <a:rPr lang="es-CO" sz="2400" dirty="0"/>
              <a:t>                                                                               Valor 17    </a:t>
            </a:r>
          </a:p>
          <a:p>
            <a:r>
              <a:rPr lang="es-CO" sz="2400" dirty="0"/>
              <a:t>           Longitud del Token                       Longitud Token                                                                          5 </a:t>
            </a:r>
          </a:p>
          <a:p>
            <a:r>
              <a:rPr lang="es-CO" sz="2400" dirty="0"/>
              <a:t>           User Field 2                                               Valor “b” (espacio en blanco)                                      1 </a:t>
            </a:r>
          </a:p>
          <a:p>
            <a:endParaRPr lang="es-CO" sz="2000" dirty="0"/>
          </a:p>
          <a:p>
            <a:endParaRPr lang="es-CO" sz="2000" dirty="0"/>
          </a:p>
          <a:p>
            <a:endParaRPr lang="es-CO" sz="2000" dirty="0"/>
          </a:p>
        </p:txBody>
      </p:sp>
    </p:spTree>
    <p:extLst>
      <p:ext uri="{BB962C8B-B14F-4D97-AF65-F5344CB8AC3E}">
        <p14:creationId xmlns:p14="http://schemas.microsoft.com/office/powerpoint/2010/main" val="784723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76518" y="334851"/>
            <a:ext cx="11230378" cy="6143222"/>
          </a:xfrm>
        </p:spPr>
        <p:txBody>
          <a:bodyPr>
            <a:normAutofit fontScale="85000" lnSpcReduction="20000"/>
          </a:bodyPr>
          <a:lstStyle/>
          <a:p>
            <a:r>
              <a:rPr lang="es-CO" sz="2400" dirty="0"/>
              <a:t>POSICION        NIVEL         NOMBRE Y DESCRIPCION DEL CAMPO   </a:t>
            </a:r>
          </a:p>
          <a:p>
            <a:r>
              <a:rPr lang="es-CO" sz="2400" dirty="0"/>
              <a:t>1-24                   PS2000-TKN </a:t>
            </a:r>
          </a:p>
          <a:p>
            <a:r>
              <a:rPr lang="es-CO" sz="2400" dirty="0"/>
              <a:t>      1                    02                SRV-IND                                                                 PIC X(1)}</a:t>
            </a:r>
          </a:p>
          <a:p>
            <a:r>
              <a:rPr lang="es-CO" sz="2400" dirty="0"/>
              <a:t>            </a:t>
            </a:r>
            <a:endParaRPr lang="es-MX" sz="2400" dirty="0"/>
          </a:p>
          <a:p>
            <a:r>
              <a:rPr lang="es-MX" sz="2400" dirty="0"/>
              <a:t>Código utilizado para proporcionar información adicional sobre la disposición de la transacción. Los valores válidos son los siguientes:</a:t>
            </a:r>
          </a:p>
          <a:p>
            <a:r>
              <a:rPr lang="es-MX" sz="2400" dirty="0"/>
              <a:t>A = Transacción aprobada para PS2000 por Visa</a:t>
            </a:r>
          </a:p>
          <a:p>
            <a:r>
              <a:rPr lang="es-MX" sz="2400" dirty="0"/>
              <a:t>B = Comercio electrónico en token con dispositivo móvil</a:t>
            </a:r>
          </a:p>
          <a:p>
            <a:r>
              <a:rPr lang="es-MX" sz="2400" dirty="0"/>
              <a:t>C = Cumple con los requisitos del terminal activado por el titular de la tarjeta para PS2000</a:t>
            </a:r>
          </a:p>
          <a:p>
            <a:r>
              <a:rPr lang="es-MX" sz="2400" dirty="0"/>
              <a:t>E = Cumple con los requisitos de tarjeta presente para PS2000 y el nombre y la ubicación del comerciante están presentes</a:t>
            </a:r>
          </a:p>
          <a:p>
            <a:r>
              <a:rPr lang="es-MX" sz="2400" dirty="0"/>
              <a:t>F = Cumple con los requisitos de financiamiento de CPS / </a:t>
            </a:r>
            <a:r>
              <a:rPr lang="es-MX" sz="2400" dirty="0" err="1"/>
              <a:t>Acocount</a:t>
            </a:r>
            <a:endParaRPr lang="es-MX" sz="2400" dirty="0"/>
          </a:p>
          <a:p>
            <a:r>
              <a:rPr lang="es-MX" sz="2400" dirty="0"/>
              <a:t>I = Incremental autorizado para una transacción previamente aprobada</a:t>
            </a:r>
          </a:p>
          <a:p>
            <a:r>
              <a:rPr lang="es-MX" sz="2400" dirty="0"/>
              <a:t>J = Tarjeta no presente - pago recurrente de facturas</a:t>
            </a:r>
          </a:p>
          <a:p>
            <a:r>
              <a:rPr lang="es-MX" sz="2400" dirty="0"/>
              <a:t>K = Entrada de clave de venta válida; tarjeta presente</a:t>
            </a:r>
          </a:p>
          <a:p>
            <a:r>
              <a:rPr lang="es-MX" sz="2400" dirty="0"/>
              <a:t>M = Cumple con los requisitos del servicio de pago nacional</a:t>
            </a:r>
          </a:p>
          <a:p>
            <a:r>
              <a:rPr lang="es-MX" sz="2400" dirty="0"/>
              <a:t>N = Transacción rebajada para PS2000</a:t>
            </a:r>
          </a:p>
          <a:p>
            <a:r>
              <a:rPr lang="es-CO" sz="2400" dirty="0"/>
              <a:t>                                         </a:t>
            </a:r>
          </a:p>
        </p:txBody>
      </p:sp>
    </p:spTree>
    <p:extLst>
      <p:ext uri="{BB962C8B-B14F-4D97-AF65-F5344CB8AC3E}">
        <p14:creationId xmlns:p14="http://schemas.microsoft.com/office/powerpoint/2010/main" val="2782089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322729" y="363071"/>
            <a:ext cx="11456895" cy="6131858"/>
          </a:xfrm>
        </p:spPr>
        <p:txBody>
          <a:bodyPr>
            <a:normAutofit/>
          </a:bodyPr>
          <a:lstStyle/>
          <a:p>
            <a:r>
              <a:rPr lang="es-MX" sz="1800" dirty="0"/>
              <a:t>P = Cliente preferido</a:t>
            </a:r>
          </a:p>
          <a:p>
            <a:r>
              <a:rPr lang="es-MX" sz="1800" dirty="0"/>
              <a:t>R = pago recurrente</a:t>
            </a:r>
          </a:p>
          <a:p>
            <a:r>
              <a:rPr lang="es-MX" sz="1800" dirty="0"/>
              <a:t>S = 3-d transacción segura intento CAVV</a:t>
            </a:r>
          </a:p>
          <a:p>
            <a:r>
              <a:rPr lang="es-MX" sz="1800" dirty="0"/>
              <a:t>T = No hay programa CPS disponible</a:t>
            </a:r>
          </a:p>
          <a:p>
            <a:r>
              <a:rPr lang="es-MX" sz="1800" dirty="0"/>
              <a:t>U = Cumple con el programa de comercio electrónico / CPS preferido (3-d </a:t>
            </a:r>
            <a:r>
              <a:rPr lang="es-MX" sz="1800" dirty="0" err="1"/>
              <a:t>Secure</a:t>
            </a:r>
            <a:r>
              <a:rPr lang="es-MX" sz="1800" dirty="0"/>
              <a:t>)</a:t>
            </a:r>
          </a:p>
          <a:p>
            <a:r>
              <a:rPr lang="es-MX" sz="1800" dirty="0"/>
              <a:t>V = Cumple con los requisitos de verificación de dirección para PS2000</a:t>
            </a:r>
          </a:p>
          <a:p>
            <a:r>
              <a:rPr lang="es-MX" sz="1800" dirty="0"/>
              <a:t>W = Cumple con los requisitos para el programa de CPS básico / comercio electrónico (no 3-d </a:t>
            </a:r>
            <a:r>
              <a:rPr lang="es-MX" sz="1800" dirty="0" err="1"/>
              <a:t>Secure</a:t>
            </a:r>
            <a:r>
              <a:rPr lang="es-MX" sz="1800" dirty="0"/>
              <a:t>)</a:t>
            </a:r>
          </a:p>
          <a:p>
            <a:r>
              <a:rPr lang="es-MX" sz="1800" dirty="0"/>
              <a:t>Y = Transacción presentada para PS2000</a:t>
            </a:r>
          </a:p>
          <a:p>
            <a:r>
              <a:rPr lang="es-MX" sz="1800" dirty="0"/>
              <a:t>0 o b = información de calificación de CPS no recibida (donde b es un espacio en blanco)</a:t>
            </a:r>
          </a:p>
          <a:p>
            <a:r>
              <a:rPr lang="es-MX" sz="1800" dirty="0"/>
              <a:t> 2-16              02                TRAN-ID                                                                                                              PIC X(15) </a:t>
            </a:r>
          </a:p>
          <a:p>
            <a:r>
              <a:rPr lang="es-MX" sz="1800" dirty="0"/>
              <a:t>                                            Un identificador de transacción generado por Visa (TID) que es único para cada autorización original y solicitud financiera. Los enlaces originales identificados se vinculan con los mensajes subsiguientes, como los del procesamiento de elementos de excepción y la eliminación de registros. El TID es un elemento clave en el procesamiento de CPS y CRS</a:t>
            </a:r>
          </a:p>
          <a:p>
            <a:r>
              <a:rPr lang="es-CO" sz="1800" dirty="0"/>
              <a:t>17-20             02                VALID-CDE </a:t>
            </a:r>
          </a:p>
          <a:p>
            <a:r>
              <a:rPr lang="es-CO" sz="1800" dirty="0"/>
              <a:t>                                            </a:t>
            </a:r>
            <a:r>
              <a:rPr lang="es-MX" sz="1800" dirty="0"/>
              <a:t>El mensaje de autorización coincide con sus campos respectivos en el mensaje diferido BASE II. Este campo también puede contener un código de motivo de baja para las solicitudes de autorización que fallan en la calificación de CPS</a:t>
            </a:r>
          </a:p>
          <a:p>
            <a:endParaRPr lang="es-CO" sz="1800" dirty="0"/>
          </a:p>
        </p:txBody>
      </p:sp>
    </p:spTree>
    <p:extLst>
      <p:ext uri="{BB962C8B-B14F-4D97-AF65-F5344CB8AC3E}">
        <p14:creationId xmlns:p14="http://schemas.microsoft.com/office/powerpoint/2010/main" val="788253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425004" y="309093"/>
            <a:ext cx="11294772" cy="6284890"/>
          </a:xfrm>
        </p:spPr>
        <p:txBody>
          <a:bodyPr>
            <a:normAutofit fontScale="92500" lnSpcReduction="20000"/>
          </a:bodyPr>
          <a:lstStyle/>
          <a:p>
            <a:pPr marL="342900" indent="-342900">
              <a:buAutoNum type="arabicPlain" startAt="21"/>
            </a:pPr>
            <a:r>
              <a:rPr lang="es-CO" sz="1800" dirty="0"/>
              <a:t>             02               MKT-SPFC-DATA-ID                                                               PIC X(1) </a:t>
            </a:r>
          </a:p>
          <a:p>
            <a:r>
              <a:rPr lang="es-CO" sz="1800" dirty="0"/>
              <a:t>                                       </a:t>
            </a:r>
            <a:r>
              <a:rPr lang="es-MX" sz="1800" dirty="0"/>
              <a:t>Un código que identifica la industria para la que se han proporcionado datos específicos del mercado en los campos indicadores de duración y propiedad prestigiosa. Los valores válidos son los siguientes</a:t>
            </a:r>
          </a:p>
          <a:p>
            <a:r>
              <a:rPr lang="es-CO" sz="1800" dirty="0"/>
              <a:t>                                      A = Alquiler de auto</a:t>
            </a:r>
          </a:p>
          <a:p>
            <a:r>
              <a:rPr lang="es-CO" sz="1800" dirty="0"/>
              <a:t>                                      B = pago de facturas</a:t>
            </a:r>
          </a:p>
          <a:p>
            <a:r>
              <a:rPr lang="es-CO" sz="1800" dirty="0"/>
              <a:t>                                      E = agregación de transacciones de comercio electrónico</a:t>
            </a:r>
          </a:p>
          <a:p>
            <a:r>
              <a:rPr lang="es-CO" sz="1800" dirty="0"/>
              <a:t>                                      H = Hotel</a:t>
            </a:r>
          </a:p>
          <a:p>
            <a:r>
              <a:rPr lang="es-CO" sz="1800" dirty="0"/>
              <a:t>                                      M = Salud (médico)</a:t>
            </a:r>
          </a:p>
          <a:p>
            <a:r>
              <a:rPr lang="es-CO" sz="1800" dirty="0"/>
              <a:t>                                      N = ediciones fallidas específicas del mercado</a:t>
            </a:r>
          </a:p>
          <a:p>
            <a:r>
              <a:rPr lang="es-CO" sz="1800" dirty="0"/>
              <a:t>                                      T = Tránsito (solo transacción de asistencia médica) </a:t>
            </a:r>
          </a:p>
          <a:p>
            <a:r>
              <a:rPr lang="es-CO" sz="1800" dirty="0"/>
              <a:t>22-23         02              DUR                                                                                          PIC 9(2) </a:t>
            </a:r>
          </a:p>
          <a:p>
            <a:r>
              <a:rPr lang="es-CO" sz="1800" dirty="0"/>
              <a:t>                                      </a:t>
            </a:r>
            <a:r>
              <a:rPr lang="es-MX" sz="1800" dirty="0"/>
              <a:t>El número de días anticipados para el alquiler de automóviles o la estadía en el hotel.</a:t>
            </a:r>
          </a:p>
          <a:p>
            <a:pPr marL="342900" indent="-342900">
              <a:buAutoNum type="arabicPlain" startAt="24"/>
            </a:pPr>
            <a:r>
              <a:rPr lang="es-CO" sz="1800" dirty="0"/>
              <a:t>            02               PRSTGS-PROP-IND                                                                 PIC X(1) </a:t>
            </a:r>
          </a:p>
          <a:p>
            <a:r>
              <a:rPr lang="es-CO" sz="1800" dirty="0"/>
              <a:t>                                      </a:t>
            </a:r>
            <a:r>
              <a:rPr lang="es-MX" sz="1800" dirty="0"/>
              <a:t>Un código que indica el límite del piso de la propiedad para los participantes en el programa Visa Prestigious Lodging. Este campo es obligatorio cuando el comerciante solicita una verificación de estado de $ 1.00. Los valores válidos son los siguientes:</a:t>
            </a:r>
          </a:p>
          <a:p>
            <a:r>
              <a:rPr lang="es-MX" sz="1800" dirty="0"/>
              <a:t>D = Visa Classic (límite de $ 500), Visa Gold (límite de $ 1000), Visa Business (límite de $ 1500)</a:t>
            </a:r>
          </a:p>
          <a:p>
            <a:r>
              <a:rPr lang="es-MX" sz="1800" dirty="0"/>
              <a:t>B = límite de $ 1000</a:t>
            </a:r>
          </a:p>
          <a:p>
            <a:r>
              <a:rPr lang="es-MX" sz="1800" dirty="0"/>
              <a:t>S = límite de $ 1500</a:t>
            </a:r>
          </a:p>
          <a:p>
            <a:r>
              <a:rPr lang="es-MX" sz="1800" dirty="0"/>
              <a:t>NOTA :Para este token se utilizara el subcampo TRAN-ID este valor es enviado por la franquicia – Visa, esto significa el indicador de la transacción, este valor se encuentra en la posición 2 a 16 de este token.</a:t>
            </a:r>
            <a:endParaRPr lang="es-CO" sz="1800" dirty="0"/>
          </a:p>
          <a:p>
            <a:r>
              <a:rPr lang="es-CO" sz="1800"/>
              <a:t>                        </a:t>
            </a:r>
            <a:r>
              <a:rPr lang="es-CO" sz="1800">
                <a:hlinkClick r:id="rId2"/>
              </a:rPr>
              <a:t>https://bbva.csod.com/ATS/careersite/ds.aspx?routename=ATS/CareerSite/MyProfile</a:t>
            </a:r>
            <a:endParaRPr lang="es-CO" sz="1800" dirty="0"/>
          </a:p>
        </p:txBody>
      </p:sp>
    </p:spTree>
    <p:extLst>
      <p:ext uri="{BB962C8B-B14F-4D97-AF65-F5344CB8AC3E}">
        <p14:creationId xmlns:p14="http://schemas.microsoft.com/office/powerpoint/2010/main" val="37796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 8583.</a:t>
            </a:r>
          </a:p>
        </p:txBody>
      </p:sp>
      <p:sp>
        <p:nvSpPr>
          <p:cNvPr id="3" name="Marcador de contenido 2"/>
          <p:cNvSpPr>
            <a:spLocks noGrp="1"/>
          </p:cNvSpPr>
          <p:nvPr>
            <p:ph sz="half" idx="1"/>
          </p:nvPr>
        </p:nvSpPr>
        <p:spPr/>
        <p:txBody>
          <a:bodyPr>
            <a:normAutofit fontScale="77500" lnSpcReduction="20000"/>
          </a:bodyPr>
          <a:lstStyle/>
          <a:p>
            <a:r>
              <a:rPr lang="es-CO" dirty="0"/>
              <a:t>Campo 22: Pos </a:t>
            </a:r>
            <a:r>
              <a:rPr lang="es-CO" dirty="0" err="1"/>
              <a:t>entry</a:t>
            </a:r>
            <a:r>
              <a:rPr lang="es-CO" dirty="0"/>
              <a:t> </a:t>
            </a:r>
            <a:r>
              <a:rPr lang="es-CO" dirty="0" err="1"/>
              <a:t>mode</a:t>
            </a:r>
            <a:r>
              <a:rPr lang="es-CO" dirty="0"/>
              <a:t>.</a:t>
            </a:r>
          </a:p>
          <a:p>
            <a:r>
              <a:rPr lang="es-CO" dirty="0"/>
              <a:t>Longitud 3 </a:t>
            </a:r>
            <a:r>
              <a:rPr lang="es-CO" dirty="0" err="1"/>
              <a:t>Num</a:t>
            </a:r>
            <a:r>
              <a:rPr lang="es-CO" dirty="0"/>
              <a:t>. Indica como se esta realizando la transacción, si es con tarjeta presente o no presente, si es con chip, </a:t>
            </a:r>
            <a:r>
              <a:rPr lang="es-CO" dirty="0" err="1"/>
              <a:t>contactless</a:t>
            </a:r>
            <a:r>
              <a:rPr lang="es-CO" dirty="0"/>
              <a:t> o Banda. Ejemplo 051= las dos primeras posiciones el valor 05 es tarjeta con chip y en la posición 3 el valor 1 nos dice que es con pin. Si el valor en la posición 3 es 2 nos dice que es sin pin.</a:t>
            </a:r>
          </a:p>
        </p:txBody>
      </p:sp>
      <p:sp>
        <p:nvSpPr>
          <p:cNvPr id="4" name="Marcador de contenido 3"/>
          <p:cNvSpPr>
            <a:spLocks noGrp="1"/>
          </p:cNvSpPr>
          <p:nvPr>
            <p:ph sz="half" idx="2"/>
          </p:nvPr>
        </p:nvSpPr>
        <p:spPr/>
        <p:txBody>
          <a:bodyPr>
            <a:normAutofit fontScale="77500" lnSpcReduction="20000"/>
          </a:bodyPr>
          <a:lstStyle/>
          <a:p>
            <a:r>
              <a:rPr lang="es-CO" dirty="0"/>
              <a:t>Campo 23: Numero secuencia tarjeta.</a:t>
            </a:r>
          </a:p>
          <a:p>
            <a:r>
              <a:rPr lang="es-CO" dirty="0"/>
              <a:t>Longitud 3 </a:t>
            </a:r>
            <a:r>
              <a:rPr lang="es-CO" dirty="0" err="1"/>
              <a:t>Num</a:t>
            </a:r>
            <a:r>
              <a:rPr lang="es-CO" dirty="0"/>
              <a:t>. </a:t>
            </a:r>
          </a:p>
          <a:p>
            <a:endParaRPr lang="es-CO" dirty="0"/>
          </a:p>
          <a:p>
            <a:r>
              <a:rPr lang="es-CO" dirty="0"/>
              <a:t>Campo 24: Identificador de internacionales.</a:t>
            </a:r>
          </a:p>
          <a:p>
            <a:r>
              <a:rPr lang="es-CO" dirty="0"/>
              <a:t>Longitud 3 </a:t>
            </a:r>
            <a:r>
              <a:rPr lang="es-CO" dirty="0" err="1"/>
              <a:t>Num</a:t>
            </a:r>
            <a:r>
              <a:rPr lang="es-CO" dirty="0"/>
              <a:t>. No usado.</a:t>
            </a:r>
          </a:p>
          <a:p>
            <a:endParaRPr lang="es-CO" dirty="0"/>
          </a:p>
          <a:p>
            <a:r>
              <a:rPr lang="es-CO" dirty="0"/>
              <a:t>Campo 25: </a:t>
            </a:r>
            <a:r>
              <a:rPr lang="es-CO" dirty="0" err="1"/>
              <a:t>Codigo</a:t>
            </a:r>
            <a:r>
              <a:rPr lang="es-CO" dirty="0"/>
              <a:t> condición pos.</a:t>
            </a:r>
          </a:p>
          <a:p>
            <a:r>
              <a:rPr lang="es-CO" dirty="0"/>
              <a:t>Longitud 2 </a:t>
            </a:r>
            <a:r>
              <a:rPr lang="es-CO" dirty="0" err="1"/>
              <a:t>Num</a:t>
            </a:r>
            <a:r>
              <a:rPr lang="es-CO" dirty="0"/>
              <a:t>. Indica tipo transacción.</a:t>
            </a:r>
          </a:p>
          <a:p>
            <a:r>
              <a:rPr lang="es-CO" dirty="0"/>
              <a:t>Los valores son: 08= recurrente o moto, 15= pago factura, 59= comercio </a:t>
            </a:r>
            <a:r>
              <a:rPr lang="es-CO" dirty="0" err="1"/>
              <a:t>electronico</a:t>
            </a:r>
            <a:r>
              <a:rPr lang="es-CO" dirty="0"/>
              <a:t>, 01= voz, 00= datafono, 21= reverso voz, 51= verificación de tarjeta.</a:t>
            </a:r>
          </a:p>
        </p:txBody>
      </p:sp>
    </p:spTree>
    <p:extLst>
      <p:ext uri="{BB962C8B-B14F-4D97-AF65-F5344CB8AC3E}">
        <p14:creationId xmlns:p14="http://schemas.microsoft.com/office/powerpoint/2010/main" val="113524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Iso8583.</a:t>
            </a:r>
          </a:p>
        </p:txBody>
      </p:sp>
      <p:sp>
        <p:nvSpPr>
          <p:cNvPr id="3" name="Marcador de contenido 2"/>
          <p:cNvSpPr>
            <a:spLocks noGrp="1"/>
          </p:cNvSpPr>
          <p:nvPr>
            <p:ph sz="half" idx="1"/>
          </p:nvPr>
        </p:nvSpPr>
        <p:spPr/>
        <p:txBody>
          <a:bodyPr>
            <a:normAutofit fontScale="92500" lnSpcReduction="20000"/>
          </a:bodyPr>
          <a:lstStyle/>
          <a:p>
            <a:r>
              <a:rPr lang="es-CO" dirty="0"/>
              <a:t>Campo 26: </a:t>
            </a:r>
            <a:r>
              <a:rPr lang="es-CO" dirty="0" err="1"/>
              <a:t>Codigo</a:t>
            </a:r>
            <a:r>
              <a:rPr lang="es-CO" dirty="0"/>
              <a:t> captura punto de servicio.</a:t>
            </a:r>
          </a:p>
          <a:p>
            <a:r>
              <a:rPr lang="es-CO" dirty="0"/>
              <a:t>Longitud 2 </a:t>
            </a:r>
            <a:r>
              <a:rPr lang="es-CO" dirty="0" err="1"/>
              <a:t>Num</a:t>
            </a:r>
            <a:r>
              <a:rPr lang="es-CO" dirty="0"/>
              <a:t>. No usado.</a:t>
            </a:r>
          </a:p>
          <a:p>
            <a:endParaRPr lang="es-CO" dirty="0"/>
          </a:p>
          <a:p>
            <a:r>
              <a:rPr lang="es-CO" dirty="0"/>
              <a:t>Campo 27: Longitud del código de autorización de la transacción.</a:t>
            </a:r>
          </a:p>
          <a:p>
            <a:r>
              <a:rPr lang="es-CO" dirty="0"/>
              <a:t>Longitud 1 </a:t>
            </a:r>
            <a:r>
              <a:rPr lang="es-CO" dirty="0" err="1"/>
              <a:t>Num</a:t>
            </a:r>
            <a:r>
              <a:rPr lang="es-CO" dirty="0"/>
              <a:t>. </a:t>
            </a:r>
          </a:p>
          <a:p>
            <a:endParaRPr lang="es-CO" dirty="0"/>
          </a:p>
          <a:p>
            <a:r>
              <a:rPr lang="es-CO" dirty="0"/>
              <a:t>Campo 28: Monto comisión transacción.</a:t>
            </a:r>
          </a:p>
          <a:p>
            <a:r>
              <a:rPr lang="es-CO" dirty="0"/>
              <a:t>Longitud 8 </a:t>
            </a:r>
            <a:r>
              <a:rPr lang="es-CO" dirty="0" err="1"/>
              <a:t>Num</a:t>
            </a:r>
            <a:r>
              <a:rPr lang="es-CO" dirty="0"/>
              <a:t>.</a:t>
            </a:r>
          </a:p>
        </p:txBody>
      </p:sp>
      <p:sp>
        <p:nvSpPr>
          <p:cNvPr id="4" name="Marcador de contenido 3"/>
          <p:cNvSpPr>
            <a:spLocks noGrp="1"/>
          </p:cNvSpPr>
          <p:nvPr>
            <p:ph sz="half" idx="2"/>
          </p:nvPr>
        </p:nvSpPr>
        <p:spPr/>
        <p:txBody>
          <a:bodyPr>
            <a:normAutofit fontScale="92500" lnSpcReduction="20000"/>
          </a:bodyPr>
          <a:lstStyle/>
          <a:p>
            <a:r>
              <a:rPr lang="es-CO" dirty="0"/>
              <a:t>Campo 29: Monto comisión moneda conversión.</a:t>
            </a:r>
          </a:p>
          <a:p>
            <a:r>
              <a:rPr lang="es-CO" dirty="0"/>
              <a:t>Longitud 8 </a:t>
            </a:r>
            <a:r>
              <a:rPr lang="es-CO" dirty="0" err="1"/>
              <a:t>Num</a:t>
            </a:r>
            <a:r>
              <a:rPr lang="es-CO" dirty="0"/>
              <a:t>. No usado.</a:t>
            </a:r>
          </a:p>
          <a:p>
            <a:endParaRPr lang="es-CO" dirty="0"/>
          </a:p>
          <a:p>
            <a:r>
              <a:rPr lang="es-CO" dirty="0"/>
              <a:t>Campo 30: Monto comisión procesamiento transacción.</a:t>
            </a:r>
          </a:p>
          <a:p>
            <a:r>
              <a:rPr lang="es-CO" dirty="0"/>
              <a:t>Longitud 8 </a:t>
            </a:r>
            <a:r>
              <a:rPr lang="es-CO" dirty="0" err="1"/>
              <a:t>Num</a:t>
            </a:r>
            <a:r>
              <a:rPr lang="es-CO" dirty="0"/>
              <a:t>. No usado.</a:t>
            </a:r>
          </a:p>
          <a:p>
            <a:endParaRPr lang="es-CO" dirty="0"/>
          </a:p>
          <a:p>
            <a:r>
              <a:rPr lang="es-CO" dirty="0"/>
              <a:t>Campo 31: Monto comisión procesamiento transacción moneda conversión.</a:t>
            </a:r>
          </a:p>
          <a:p>
            <a:r>
              <a:rPr lang="es-CO" dirty="0"/>
              <a:t>Longitud 8 </a:t>
            </a:r>
            <a:r>
              <a:rPr lang="es-CO" dirty="0" err="1"/>
              <a:t>Num</a:t>
            </a:r>
            <a:r>
              <a:rPr lang="es-CO" dirty="0"/>
              <a:t>. No usado.</a:t>
            </a:r>
          </a:p>
        </p:txBody>
      </p:sp>
    </p:spTree>
    <p:extLst>
      <p:ext uri="{BB962C8B-B14F-4D97-AF65-F5344CB8AC3E}">
        <p14:creationId xmlns:p14="http://schemas.microsoft.com/office/powerpoint/2010/main" val="66885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Iso 8583.</a:t>
            </a:r>
          </a:p>
        </p:txBody>
      </p:sp>
      <p:sp>
        <p:nvSpPr>
          <p:cNvPr id="3" name="Marcador de contenido 2"/>
          <p:cNvSpPr>
            <a:spLocks noGrp="1"/>
          </p:cNvSpPr>
          <p:nvPr>
            <p:ph sz="half" idx="1"/>
          </p:nvPr>
        </p:nvSpPr>
        <p:spPr/>
        <p:txBody>
          <a:bodyPr>
            <a:normAutofit fontScale="62500" lnSpcReduction="20000"/>
          </a:bodyPr>
          <a:lstStyle/>
          <a:p>
            <a:r>
              <a:rPr lang="es-CO" dirty="0"/>
              <a:t>Campo 32: </a:t>
            </a:r>
            <a:r>
              <a:rPr lang="es-CO" dirty="0" err="1"/>
              <a:t>Bin</a:t>
            </a:r>
            <a:r>
              <a:rPr lang="es-CO" dirty="0"/>
              <a:t> </a:t>
            </a:r>
            <a:r>
              <a:rPr lang="es-CO" dirty="0" err="1"/>
              <a:t>compensaccion</a:t>
            </a:r>
            <a:r>
              <a:rPr lang="es-CO" dirty="0"/>
              <a:t> Adquiriente.</a:t>
            </a:r>
          </a:p>
          <a:p>
            <a:r>
              <a:rPr lang="es-CO" dirty="0"/>
              <a:t>Longitud: en las dos primeras posiciones indica la longitud del campo.</a:t>
            </a:r>
          </a:p>
          <a:p>
            <a:endParaRPr lang="es-CO" dirty="0"/>
          </a:p>
          <a:p>
            <a:r>
              <a:rPr lang="es-CO" dirty="0"/>
              <a:t>Campo 33: </a:t>
            </a:r>
            <a:r>
              <a:rPr lang="es-CO" dirty="0" err="1"/>
              <a:t>Bin</a:t>
            </a:r>
            <a:r>
              <a:rPr lang="es-CO" dirty="0"/>
              <a:t> </a:t>
            </a:r>
            <a:r>
              <a:rPr lang="es-CO" dirty="0" err="1"/>
              <a:t>compensaccion</a:t>
            </a:r>
            <a:r>
              <a:rPr lang="es-CO" dirty="0"/>
              <a:t> emisor.</a:t>
            </a:r>
          </a:p>
          <a:p>
            <a:r>
              <a:rPr lang="es-CO" dirty="0"/>
              <a:t>Longitud: en las dos primeras posiciones indica longitud del campo.</a:t>
            </a:r>
          </a:p>
          <a:p>
            <a:r>
              <a:rPr lang="es-CO" dirty="0"/>
              <a:t>Campo 34: Numero cuenta primario extendido.</a:t>
            </a:r>
          </a:p>
          <a:p>
            <a:r>
              <a:rPr lang="es-CO" dirty="0"/>
              <a:t>Longitud 28 Alfa. No usado.</a:t>
            </a:r>
          </a:p>
        </p:txBody>
      </p:sp>
      <p:sp>
        <p:nvSpPr>
          <p:cNvPr id="4" name="Marcador de contenido 3"/>
          <p:cNvSpPr>
            <a:spLocks noGrp="1"/>
          </p:cNvSpPr>
          <p:nvPr>
            <p:ph sz="half" idx="2"/>
          </p:nvPr>
        </p:nvSpPr>
        <p:spPr/>
        <p:txBody>
          <a:bodyPr>
            <a:normAutofit fontScale="62500" lnSpcReduction="20000"/>
          </a:bodyPr>
          <a:lstStyle/>
          <a:p>
            <a:r>
              <a:rPr lang="es-CO" dirty="0"/>
              <a:t>Campo 35: </a:t>
            </a:r>
            <a:r>
              <a:rPr lang="es-CO" dirty="0" err="1"/>
              <a:t>Track</a:t>
            </a:r>
            <a:r>
              <a:rPr lang="es-CO" dirty="0"/>
              <a:t> </a:t>
            </a:r>
            <a:r>
              <a:rPr lang="es-CO" dirty="0" err="1"/>
              <a:t>two</a:t>
            </a:r>
            <a:r>
              <a:rPr lang="es-CO" dirty="0"/>
              <a:t> de la tarjeta.</a:t>
            </a:r>
          </a:p>
          <a:p>
            <a:r>
              <a:rPr lang="es-CO" dirty="0"/>
              <a:t>Longitud: en las dos primeras posiciones indica la longitud del campo.</a:t>
            </a:r>
          </a:p>
          <a:p>
            <a:endParaRPr lang="es-CO" dirty="0"/>
          </a:p>
          <a:p>
            <a:r>
              <a:rPr lang="es-CO" dirty="0"/>
              <a:t>Campo 36: </a:t>
            </a:r>
            <a:r>
              <a:rPr lang="es-CO" dirty="0" err="1"/>
              <a:t>Track</a:t>
            </a:r>
            <a:r>
              <a:rPr lang="es-CO" dirty="0"/>
              <a:t> 3 de la tarjeta.</a:t>
            </a:r>
          </a:p>
          <a:p>
            <a:r>
              <a:rPr lang="es-CO" dirty="0"/>
              <a:t>Longitud: en las tres primeras posiciones indica la longitud del campo.</a:t>
            </a:r>
          </a:p>
          <a:p>
            <a:endParaRPr lang="es-CO" dirty="0"/>
          </a:p>
          <a:p>
            <a:r>
              <a:rPr lang="es-CO" dirty="0"/>
              <a:t>Campo 37: Referencia de la transacción.</a:t>
            </a:r>
          </a:p>
          <a:p>
            <a:r>
              <a:rPr lang="es-CO" dirty="0"/>
              <a:t>Longitud: 12 </a:t>
            </a:r>
            <a:r>
              <a:rPr lang="es-CO" dirty="0" err="1"/>
              <a:t>Num</a:t>
            </a:r>
            <a:r>
              <a:rPr lang="es-CO" dirty="0"/>
              <a:t>. Numero de referencia único de la transacción.</a:t>
            </a:r>
          </a:p>
          <a:p>
            <a:endParaRPr lang="es-CO" dirty="0"/>
          </a:p>
          <a:p>
            <a:r>
              <a:rPr lang="es-CO" dirty="0"/>
              <a:t>Campo 38: </a:t>
            </a:r>
            <a:r>
              <a:rPr lang="es-CO" dirty="0" err="1"/>
              <a:t>Codigo</a:t>
            </a:r>
            <a:r>
              <a:rPr lang="es-CO" dirty="0"/>
              <a:t> de la autorización aprobada.</a:t>
            </a:r>
          </a:p>
          <a:p>
            <a:r>
              <a:rPr lang="es-CO" dirty="0"/>
              <a:t>Longitud 6 Alfa.</a:t>
            </a:r>
          </a:p>
        </p:txBody>
      </p:sp>
    </p:spTree>
    <p:extLst>
      <p:ext uri="{BB962C8B-B14F-4D97-AF65-F5344CB8AC3E}">
        <p14:creationId xmlns:p14="http://schemas.microsoft.com/office/powerpoint/2010/main" val="29168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err="1"/>
              <a:t>Mensajeria</a:t>
            </a:r>
            <a:r>
              <a:rPr lang="es-CO" dirty="0"/>
              <a:t> </a:t>
            </a:r>
            <a:r>
              <a:rPr lang="es-CO" dirty="0" err="1"/>
              <a:t>iso</a:t>
            </a:r>
            <a:r>
              <a:rPr lang="es-CO" dirty="0"/>
              <a:t> 8583</a:t>
            </a:r>
          </a:p>
        </p:txBody>
      </p:sp>
      <p:sp>
        <p:nvSpPr>
          <p:cNvPr id="3" name="Marcador de contenido 2"/>
          <p:cNvSpPr>
            <a:spLocks noGrp="1"/>
          </p:cNvSpPr>
          <p:nvPr>
            <p:ph sz="half" idx="1"/>
          </p:nvPr>
        </p:nvSpPr>
        <p:spPr/>
        <p:txBody>
          <a:bodyPr>
            <a:normAutofit fontScale="70000" lnSpcReduction="20000"/>
          </a:bodyPr>
          <a:lstStyle/>
          <a:p>
            <a:r>
              <a:rPr lang="es-CO" dirty="0"/>
              <a:t>Campo 39: </a:t>
            </a:r>
            <a:r>
              <a:rPr lang="es-CO" dirty="0" err="1"/>
              <a:t>Codigo</a:t>
            </a:r>
            <a:r>
              <a:rPr lang="es-CO" dirty="0"/>
              <a:t> de respuesta de la transacción.</a:t>
            </a:r>
          </a:p>
          <a:p>
            <a:r>
              <a:rPr lang="es-CO" dirty="0"/>
              <a:t>Longitud: 2 </a:t>
            </a:r>
            <a:r>
              <a:rPr lang="es-CO" dirty="0" err="1"/>
              <a:t>Num</a:t>
            </a:r>
            <a:r>
              <a:rPr lang="es-CO" dirty="0"/>
              <a:t>.</a:t>
            </a:r>
          </a:p>
          <a:p>
            <a:endParaRPr lang="es-CO" dirty="0"/>
          </a:p>
          <a:p>
            <a:r>
              <a:rPr lang="es-CO" dirty="0"/>
              <a:t>Campo 40: </a:t>
            </a:r>
            <a:r>
              <a:rPr lang="es-CO" dirty="0" err="1"/>
              <a:t>Codigo</a:t>
            </a:r>
            <a:r>
              <a:rPr lang="es-CO" dirty="0"/>
              <a:t> Servicio restricción.</a:t>
            </a:r>
          </a:p>
          <a:p>
            <a:r>
              <a:rPr lang="es-CO" dirty="0"/>
              <a:t>Longitud: 3 Alfa. No usado.</a:t>
            </a:r>
          </a:p>
          <a:p>
            <a:endParaRPr lang="es-CO" dirty="0"/>
          </a:p>
          <a:p>
            <a:r>
              <a:rPr lang="es-CO" dirty="0"/>
              <a:t>Campo 41: </a:t>
            </a:r>
            <a:r>
              <a:rPr lang="es-CO" dirty="0" err="1"/>
              <a:t>Codigo</a:t>
            </a:r>
            <a:r>
              <a:rPr lang="es-CO" dirty="0"/>
              <a:t> terminal del comercio.</a:t>
            </a:r>
          </a:p>
          <a:p>
            <a:r>
              <a:rPr lang="es-CO" dirty="0"/>
              <a:t>Longitud: 16 Alfa.</a:t>
            </a:r>
          </a:p>
          <a:p>
            <a:endParaRPr lang="es-CO" dirty="0"/>
          </a:p>
          <a:p>
            <a:r>
              <a:rPr lang="es-CO" dirty="0"/>
              <a:t>Campo 42: </a:t>
            </a:r>
            <a:r>
              <a:rPr lang="es-CO" dirty="0" err="1"/>
              <a:t>Codigo</a:t>
            </a:r>
            <a:r>
              <a:rPr lang="es-CO" dirty="0"/>
              <a:t> identificador comercio.</a:t>
            </a:r>
          </a:p>
          <a:p>
            <a:r>
              <a:rPr lang="es-CO" dirty="0"/>
              <a:t>Longitud: 15 alfa. En las dos primeras posiciones indica la cantidad de cuotas para una transacción crédito.</a:t>
            </a:r>
          </a:p>
        </p:txBody>
      </p:sp>
      <p:sp>
        <p:nvSpPr>
          <p:cNvPr id="4" name="Marcador de contenido 3"/>
          <p:cNvSpPr>
            <a:spLocks noGrp="1"/>
          </p:cNvSpPr>
          <p:nvPr>
            <p:ph sz="half" idx="2"/>
          </p:nvPr>
        </p:nvSpPr>
        <p:spPr/>
        <p:txBody>
          <a:bodyPr>
            <a:normAutofit fontScale="70000" lnSpcReduction="20000"/>
          </a:bodyPr>
          <a:lstStyle/>
          <a:p>
            <a:r>
              <a:rPr lang="es-CO" dirty="0"/>
              <a:t>Campo 43: Nombre y ciudad o región del comercio.</a:t>
            </a:r>
          </a:p>
          <a:p>
            <a:r>
              <a:rPr lang="es-CO" dirty="0"/>
              <a:t>Longitud: 40 Alfa.</a:t>
            </a:r>
          </a:p>
          <a:p>
            <a:endParaRPr lang="es-CO" dirty="0"/>
          </a:p>
          <a:p>
            <a:r>
              <a:rPr lang="es-CO" dirty="0"/>
              <a:t>Campo 44: Data Adicional.</a:t>
            </a:r>
          </a:p>
          <a:p>
            <a:r>
              <a:rPr lang="es-CO" dirty="0"/>
              <a:t>Longitud: En las dos primeras posiciones indica la longitud del campo, para las transacciones de consulta en atm viene el saldo disponible del cliente.</a:t>
            </a:r>
          </a:p>
          <a:p>
            <a:endParaRPr lang="es-CO" dirty="0"/>
          </a:p>
          <a:p>
            <a:r>
              <a:rPr lang="es-CO" dirty="0"/>
              <a:t>Campo 45: </a:t>
            </a:r>
            <a:r>
              <a:rPr lang="es-CO" dirty="0" err="1"/>
              <a:t>Track</a:t>
            </a:r>
            <a:r>
              <a:rPr lang="es-CO" dirty="0"/>
              <a:t> </a:t>
            </a:r>
            <a:r>
              <a:rPr lang="es-CO" dirty="0" err="1"/>
              <a:t>one</a:t>
            </a:r>
            <a:r>
              <a:rPr lang="es-CO" dirty="0"/>
              <a:t>.</a:t>
            </a:r>
          </a:p>
          <a:p>
            <a:r>
              <a:rPr lang="es-CO" dirty="0"/>
              <a:t>Longitud: en las dos primeras posiciones indica la longitud del campo.</a:t>
            </a:r>
          </a:p>
          <a:p>
            <a:endParaRPr lang="es-CO" dirty="0"/>
          </a:p>
          <a:p>
            <a:endParaRPr lang="es-CO" dirty="0"/>
          </a:p>
        </p:txBody>
      </p:sp>
    </p:spTree>
    <p:extLst>
      <p:ext uri="{BB962C8B-B14F-4D97-AF65-F5344CB8AC3E}">
        <p14:creationId xmlns:p14="http://schemas.microsoft.com/office/powerpoint/2010/main" val="29191405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8420</Words>
  <Application>Microsoft Office PowerPoint</Application>
  <PresentationFormat>Panorámica</PresentationFormat>
  <Paragraphs>892</Paragraphs>
  <Slides>56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56</vt:i4>
      </vt:variant>
    </vt:vector>
  </HeadingPairs>
  <TitlesOfParts>
    <vt:vector size="62" baseType="lpstr">
      <vt:lpstr>Arial Unicode MS</vt:lpstr>
      <vt:lpstr>Arial</vt:lpstr>
      <vt:lpstr>Calibri</vt:lpstr>
      <vt:lpstr>Calibri Light</vt:lpstr>
      <vt:lpstr>inherit</vt:lpstr>
      <vt:lpstr>Tema de Office</vt:lpstr>
      <vt:lpstr>Mensajería Iso 8583</vt:lpstr>
      <vt:lpstr>Mensajeria Iso 8583</vt:lpstr>
      <vt:lpstr>Mensajeria Iso 8583</vt:lpstr>
      <vt:lpstr>Mensajeria Iso 8583</vt:lpstr>
      <vt:lpstr>Mensajeria Iso 8583</vt:lpstr>
      <vt:lpstr>Mensajeria Iso 8583.</vt:lpstr>
      <vt:lpstr>Mensajeria Iso8583.</vt:lpstr>
      <vt:lpstr>Mensajeria Iso 8583.</vt:lpstr>
      <vt:lpstr>Mensajeria iso 8583</vt:lpstr>
      <vt:lpstr>Mensajeria Iso 8583.</vt:lpstr>
      <vt:lpstr>Mensajeria iso 8583.</vt:lpstr>
      <vt:lpstr>Mensajeria iso 8583.</vt:lpstr>
      <vt:lpstr>Mensaje iso 8583.</vt:lpstr>
      <vt:lpstr>Mensaje Iso 8583</vt:lpstr>
      <vt:lpstr>Mensajeria iso 8583.</vt:lpstr>
      <vt:lpstr>Mensajeria iso 8583.</vt:lpstr>
      <vt:lpstr>Mensajeria iso 8583.</vt:lpstr>
      <vt:lpstr>Mensajeria iso 8583.</vt:lpstr>
      <vt:lpstr>Mensajeria iso 8583.</vt:lpstr>
      <vt:lpstr>Token Q1.</vt:lpstr>
      <vt:lpstr>Token A0.</vt:lpstr>
      <vt:lpstr>Token QT.</vt:lpstr>
      <vt:lpstr>Token C7</vt:lpstr>
      <vt:lpstr>Token C8</vt:lpstr>
      <vt:lpstr>Token 06</vt:lpstr>
      <vt:lpstr>Token C0</vt:lpstr>
      <vt:lpstr>Token C0.</vt:lpstr>
      <vt:lpstr>Token B4</vt:lpstr>
      <vt:lpstr>Token C6</vt:lpstr>
      <vt:lpstr>                                 Estructura Token ¨SE¨</vt:lpstr>
      <vt:lpstr>POSICION  NIVEL   NOMBRE DEL CAMPO          TIPO DE DATOS</vt:lpstr>
      <vt:lpstr>ESTRUCTURA TOKEN “CH”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ESTRUCTURA TOKEN “B0”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Mensajería Iso 8583</dc:title>
  <dc:creator>MSGI</dc:creator>
  <cp:lastModifiedBy>HP</cp:lastModifiedBy>
  <cp:revision>1</cp:revision>
  <dcterms:modified xsi:type="dcterms:W3CDTF">2021-06-10T14:50:42Z</dcterms:modified>
</cp:coreProperties>
</file>