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57" r:id="rId5"/>
    <p:sldId id="259" r:id="rId6"/>
    <p:sldId id="258" r:id="rId7"/>
    <p:sldId id="266" r:id="rId8"/>
    <p:sldId id="260" r:id="rId9"/>
    <p:sldId id="261" r:id="rId10"/>
    <p:sldId id="267" r:id="rId11"/>
    <p:sldId id="26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5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rs.isr.umich.edu/about" TargetMode="External"/><Relationship Id="rId2" Type="http://schemas.openxmlformats.org/officeDocument/2006/relationships/hyperlink" Target="https://covidtracking.com/data/ap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.ers.usda.gov/reports.aspx?ID=17826" TargetMode="External"/><Relationship Id="rId4" Type="http://schemas.openxmlformats.org/officeDocument/2006/relationships/hyperlink" Target="https://www.covidactnow.org/?s=4781352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5771-C03E-3F16-EF15-C89C0414F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73992"/>
          </a:xfrm>
        </p:spPr>
        <p:txBody>
          <a:bodyPr/>
          <a:lstStyle/>
          <a:p>
            <a:pPr algn="ctr"/>
            <a:r>
              <a:rPr lang="en-US" dirty="0"/>
              <a:t>Team Hope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010E7-5E23-77FC-27E5-B737E4C6B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Project in GWU Bootcamp</a:t>
            </a:r>
          </a:p>
        </p:txBody>
      </p:sp>
    </p:spTree>
    <p:extLst>
      <p:ext uri="{BB962C8B-B14F-4D97-AF65-F5344CB8AC3E}">
        <p14:creationId xmlns:p14="http://schemas.microsoft.com/office/powerpoint/2010/main" val="2559692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F178-AD3B-B411-65D0-38DCED4C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12533"/>
            <a:ext cx="10058400" cy="1152744"/>
          </a:xfrm>
        </p:spPr>
        <p:txBody>
          <a:bodyPr>
            <a:normAutofit/>
          </a:bodyPr>
          <a:lstStyle/>
          <a:p>
            <a:r>
              <a:rPr lang="en-US" sz="3200" dirty="0"/>
              <a:t>Q5B Do educational attainment differences within counties predict vaccination rates?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AC471B-B29E-AF1D-D4EF-01636FA21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8240" y="1845735"/>
            <a:ext cx="4937760" cy="21688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r= 0.62, p&lt;0.05.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Significant positive relationship between education and COVID vaccination.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Counties with higher percentage of bachelor’s degrees had higher vaccination rates.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38C0458-5FF2-C52B-7185-B02FC29A4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21688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r= 0.64, p&lt;0.05.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Significant positive relationship between education and COVID booster shots.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Counties with higher percentage of bachelor’s degrees had higher COVID booster rates. </a:t>
            </a:r>
          </a:p>
          <a:p>
            <a:endParaRPr lang="en-US" dirty="0"/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819517B5-811D-87DC-5D76-3433E4CA6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224" y="3737717"/>
            <a:ext cx="3155366" cy="2366525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33B95A88-3FD2-B994-2672-F3ABBA723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412" y="3737717"/>
            <a:ext cx="3096771" cy="232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38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A17F-8677-2531-9C58-7051D764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414323"/>
          </a:xfrm>
        </p:spPr>
        <p:txBody>
          <a:bodyPr/>
          <a:lstStyle/>
          <a:p>
            <a:pPr algn="ctr"/>
            <a:r>
              <a:rPr lang="en-US" dirty="0"/>
              <a:t>Team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513BC-4074-FBF2-24AE-17B1120CB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There appeared to be regional differences in state vaccination rates. However, no regional differences appeared in infection rates.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At the county level, the lowest covid counties were in less populated western counties away from cities. The highest were surprisingly in less populated counties in Alaska and Texas.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Poverty and educational attainment have negative relationships with infection rates and mortality rates.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Poverty and educational attainment have positive relationships with vaccination participation rates.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Educational attainment has a small positive relationship with hospitalization rates.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62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5771-C03E-3F16-EF15-C89C0414F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73992"/>
          </a:xfrm>
        </p:spPr>
        <p:txBody>
          <a:bodyPr/>
          <a:lstStyle/>
          <a:p>
            <a:pPr algn="ctr"/>
            <a:r>
              <a:rPr lang="en-US" dirty="0"/>
              <a:t>Team Hope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010E7-5E23-77FC-27E5-B737E4C6B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Project in GWU Bootcamp</a:t>
            </a:r>
          </a:p>
        </p:txBody>
      </p:sp>
    </p:spTree>
    <p:extLst>
      <p:ext uri="{BB962C8B-B14F-4D97-AF65-F5344CB8AC3E}">
        <p14:creationId xmlns:p14="http://schemas.microsoft.com/office/powerpoint/2010/main" val="338461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D342C-2817-10F8-B57B-AAB649CB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8D70-EA4B-8D12-E2CE-4033C128E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i="0" u="sng" dirty="0">
              <a:effectLst/>
              <a:latin typeface="Slack-Lato"/>
              <a:hlinkClick r:id="rId2"/>
            </a:endParaRPr>
          </a:p>
          <a:p>
            <a:r>
              <a:rPr lang="en-US" b="0" i="0" u="sng" dirty="0">
                <a:effectLst/>
                <a:latin typeface="Slack-Lato"/>
                <a:hlinkClick r:id="rId2"/>
              </a:rPr>
              <a:t>https://covidtracking.com/data/api/</a:t>
            </a:r>
            <a:endParaRPr lang="en-US" u="sng" dirty="0">
              <a:latin typeface="Slack-Lato"/>
            </a:endParaRPr>
          </a:p>
          <a:p>
            <a:r>
              <a:rPr lang="en-US" b="0" i="0" u="sng" dirty="0">
                <a:effectLst/>
                <a:latin typeface="Slack-Lato"/>
                <a:hlinkClick r:id="rId3"/>
              </a:rPr>
              <a:t>https://hrs.isr.umich.edu/about</a:t>
            </a:r>
            <a:endParaRPr lang="en-US" u="sng" dirty="0">
              <a:latin typeface="Slack-Lato"/>
            </a:endParaRPr>
          </a:p>
          <a:p>
            <a:r>
              <a:rPr lang="en-US" b="0" i="0" u="sng" dirty="0">
                <a:effectLst/>
                <a:latin typeface="Slack-Lato"/>
                <a:hlinkClick r:id="rId4"/>
              </a:rPr>
              <a:t>https://www.covidactnow.org/?s=47813529</a:t>
            </a:r>
            <a:endParaRPr lang="en-US" b="0" i="0" u="sng" dirty="0">
              <a:effectLst/>
              <a:latin typeface="Slack-Lato"/>
            </a:endParaRPr>
          </a:p>
          <a:p>
            <a:r>
              <a:rPr lang="en-US" b="0" i="0" u="none" strike="noStrike" dirty="0">
                <a:effectLst/>
                <a:latin typeface="-apple-system"/>
                <a:hlinkClick r:id="rId5"/>
              </a:rPr>
              <a:t>https://data.ers.usda.gov/reports.aspx?ID=17826</a:t>
            </a:r>
            <a:endParaRPr lang="en-US" b="0" i="0" u="sng" dirty="0">
              <a:effectLst/>
              <a:latin typeface="Slack-Lato"/>
            </a:endParaRPr>
          </a:p>
          <a:p>
            <a:endParaRPr lang="en-US" u="sng" dirty="0">
              <a:latin typeface="Slack-La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1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59ADE6-39B5-4D2B-B804-9E7F4F18C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83968A-0790-403A-8861-3A61F1595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9A2888-251D-4ACC-9A39-8C65906F5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6802D78-08AE-4322-A011-F916F2D42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4990E-EB3E-4CD5-3BE4-5A705466A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Data Cleaning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B7D951-8BDC-7DD3-CC00-CC2F68647A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72" r="26150" b="-4"/>
          <a:stretch/>
        </p:blipFill>
        <p:spPr>
          <a:xfrm>
            <a:off x="634000" y="581098"/>
            <a:ext cx="1929714" cy="24761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1CD46B-D345-86CA-BAEC-2ECE689BBE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45" r="55774" b="1"/>
          <a:stretch/>
        </p:blipFill>
        <p:spPr>
          <a:xfrm>
            <a:off x="2724581" y="581099"/>
            <a:ext cx="1929714" cy="2476136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FA3E87-F218-4BA5-921F-838DB6FC6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015C900-60A8-0FFD-75B2-5018B6226D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808" r="17488" b="-1"/>
          <a:stretch/>
        </p:blipFill>
        <p:spPr>
          <a:xfrm>
            <a:off x="633999" y="3218101"/>
            <a:ext cx="4020296" cy="24761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AC7ED-4B1E-8C21-9999-ACB5E6892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4679" y="2198914"/>
            <a:ext cx="6405063" cy="3670180"/>
          </a:xfr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buFont typeface="Calibri" panose="020F0502020204030204" pitchFamily="34" charset="0"/>
              <a:buChar char="o"/>
            </a:pPr>
            <a:r>
              <a:rPr lang="en-US" dirty="0"/>
              <a:t>Performed manual data review initially to determine the columns of interest.</a:t>
            </a:r>
          </a:p>
          <a:p>
            <a:pPr marL="285750" indent="-285750">
              <a:buFont typeface="Calibri" panose="020F0502020204030204" pitchFamily="34" charset="0"/>
              <a:buChar char="o"/>
            </a:pPr>
            <a:r>
              <a:rPr lang="en-US" dirty="0"/>
              <a:t>Imported and assigned each dataset into their own </a:t>
            </a:r>
            <a:r>
              <a:rPr lang="en-US" dirty="0" err="1"/>
              <a:t>DataFrames</a:t>
            </a:r>
            <a:r>
              <a:rPr lang="en-US" dirty="0"/>
              <a:t> in Python.</a:t>
            </a:r>
          </a:p>
          <a:p>
            <a:pPr marL="285750" indent="-285750">
              <a:buFont typeface="Calibri" panose="020F0502020204030204" pitchFamily="34" charset="0"/>
              <a:buChar char="o"/>
            </a:pPr>
            <a:r>
              <a:rPr lang="en-US" dirty="0"/>
              <a:t>Renamed columns to make sense of the data.</a:t>
            </a:r>
          </a:p>
          <a:p>
            <a:pPr marL="285750" indent="-285750">
              <a:buFont typeface="Calibri" panose="020F0502020204030204" pitchFamily="34" charset="0"/>
              <a:buChar char="o"/>
            </a:pPr>
            <a:r>
              <a:rPr lang="en-US" dirty="0"/>
              <a:t>Determined the Unique Identifiers (UIDs) from each dataset to create a relationship and performed data merge.</a:t>
            </a:r>
          </a:p>
          <a:p>
            <a:pPr marL="285750" indent="-285750">
              <a:buFont typeface="Calibri" panose="020F0502020204030204" pitchFamily="34" charset="0"/>
              <a:buChar char="o"/>
            </a:pPr>
            <a:r>
              <a:rPr lang="en-US" dirty="0"/>
              <a:t>Exported the cleaned and merged datasets into Outputs folder.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598703-F094-4F74-93F0-945A832FF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AC4F6F-0DD7-4E3F-ADF7-26B8E87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1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41A8DFB-611A-4AAF-9195-84B09E4F7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A3951CE-6985-48B0-8C07-92C55A1A1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97EF53E-8C19-478C-B271-F78844347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E7F82259-6DC6-40BE-84AB-3D4BDA537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394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E91B0-3077-68B3-B140-26E8916F5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24" y="634946"/>
            <a:ext cx="482128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/>
              <a:t>Q1 Are there any differences COVID infection and vaccination rates between lower poverty and higher poverty counties?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8969DA3-1975-44C7-B7ED-053710F94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25071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E48030-2D0D-3C2D-4121-D979D2F9E95E}"/>
              </a:ext>
            </a:extLst>
          </p:cNvPr>
          <p:cNvSpPr txBox="1">
            <a:spLocks/>
          </p:cNvSpPr>
          <p:nvPr/>
        </p:nvSpPr>
        <p:spPr>
          <a:xfrm>
            <a:off x="828624" y="2198914"/>
            <a:ext cx="4821283" cy="367018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alibri" panose="020F0502020204030204" pitchFamily="34" charset="0"/>
              <a:buChar char="o"/>
            </a:pPr>
            <a:r>
              <a:rPr lang="en-US" sz="1900" dirty="0"/>
              <a:t>Linear regression models showed significant correlation between poverty rate versus vaccination or infection rate.</a:t>
            </a:r>
          </a:p>
          <a:p>
            <a:pPr marL="578358" lvl="1" indent="-285750">
              <a:buFont typeface="Calibri" panose="020F0502020204030204" pitchFamily="34" charset="0"/>
              <a:buChar char="o"/>
            </a:pPr>
            <a:r>
              <a:rPr lang="en-US" sz="1700" dirty="0"/>
              <a:t>For poverty rate vs vaccination rate:</a:t>
            </a:r>
          </a:p>
          <a:p>
            <a:pPr marL="761238" lvl="2" indent="-285750">
              <a:buFont typeface="Calibri" panose="020F0502020204030204" pitchFamily="34" charset="0"/>
              <a:buChar char="o"/>
            </a:pPr>
            <a:r>
              <a:rPr lang="en-US" sz="1300" dirty="0"/>
              <a:t>R-value = -0.35</a:t>
            </a:r>
          </a:p>
          <a:p>
            <a:pPr marL="761238" lvl="2" indent="-285750">
              <a:buFont typeface="Calibri" panose="020F0502020204030204" pitchFamily="34" charset="0"/>
              <a:buChar char="o"/>
            </a:pPr>
            <a:r>
              <a:rPr lang="en-US" sz="1300" dirty="0"/>
              <a:t>P-value = &lt; 0.05</a:t>
            </a:r>
          </a:p>
          <a:p>
            <a:pPr marL="578358" lvl="1" indent="-285750">
              <a:buFont typeface="Calibri" panose="020F0502020204030204" pitchFamily="34" charset="0"/>
              <a:buChar char="o"/>
            </a:pPr>
            <a:r>
              <a:rPr lang="en-US" sz="1700" dirty="0"/>
              <a:t>For poverty rate vs infection rate:</a:t>
            </a:r>
          </a:p>
          <a:p>
            <a:pPr marL="761238" lvl="2" indent="-285750">
              <a:buFont typeface="Calibri" panose="020F0502020204030204" pitchFamily="34" charset="0"/>
              <a:buChar char="o"/>
            </a:pPr>
            <a:r>
              <a:rPr lang="en-US" sz="1300" dirty="0"/>
              <a:t>R-value = 0.49</a:t>
            </a:r>
          </a:p>
          <a:p>
            <a:pPr marL="761238" lvl="2" indent="-285750">
              <a:buFont typeface="Calibri" panose="020F0502020204030204" pitchFamily="34" charset="0"/>
              <a:buChar char="o"/>
            </a:pPr>
            <a:r>
              <a:rPr lang="en-US" sz="1300" dirty="0"/>
              <a:t>P-value = &lt; 0.05</a:t>
            </a:r>
          </a:p>
          <a:p>
            <a:pPr marL="285750" indent="-285750">
              <a:buFont typeface="Calibri" panose="020F0502020204030204" pitchFamily="34" charset="0"/>
              <a:buChar char="o"/>
            </a:pPr>
            <a:r>
              <a:rPr lang="en-US" sz="1900" dirty="0"/>
              <a:t>Reasons may be due to lack of medical supplies, facilities (hospital beds/treatment centers), and preventive measurement implementation.</a:t>
            </a:r>
          </a:p>
          <a:p>
            <a:pPr marL="285750" indent="-285750">
              <a:buFont typeface="Calibri" panose="020F0502020204030204" pitchFamily="34" charset="0"/>
              <a:buChar char="o"/>
            </a:pPr>
            <a:r>
              <a:rPr lang="en-US" sz="1900" dirty="0"/>
              <a:t>Note: even though poverty data for VA was from 2021, the poverty rate should relatively be the same for 2022.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90A1A-AA28-463A-AA3C-C84B88ED5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4358" y="691672"/>
            <a:ext cx="2636076" cy="245107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graph of poverty and infection rates">
            <a:extLst>
              <a:ext uri="{FF2B5EF4-FFF2-40B4-BE49-F238E27FC236}">
                <a16:creationId xmlns:a16="http://schemas.microsoft.com/office/drawing/2014/main" id="{337AD0DB-67DF-46C2-A3E2-2DE21208B7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0630" y="1067550"/>
            <a:ext cx="2305160" cy="172886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9CBAC0BF-B249-46F8-B6CE-50488DCA1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8185" y="691673"/>
            <a:ext cx="2644595" cy="245107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83DEAAD-C42F-417F-96C1-36AC52AA5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4358" y="3345545"/>
            <a:ext cx="2631017" cy="2481832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54D0E511-BD39-E135-E7F1-16B7BDF69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630" y="3726411"/>
            <a:ext cx="2309420" cy="1732064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69259C9E-EB60-4136-BFB3-C6AA8EABC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8185" y="3336707"/>
            <a:ext cx="2644595" cy="249067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aph of a graph showing a vaccination rate&#10;&#10;Description automatically generated">
            <a:extLst>
              <a:ext uri="{FF2B5EF4-FFF2-40B4-BE49-F238E27FC236}">
                <a16:creationId xmlns:a16="http://schemas.microsoft.com/office/drawing/2014/main" id="{DB3E5BF2-A93F-B8AF-454B-15F71350C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4798" y="1030623"/>
            <a:ext cx="2331368" cy="1748525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C44B207C-AE62-4FA8-B469-5E0EDADF8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E1354F6-7F92-40AE-A769-AC17DBD95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5E6256C3-EDBE-E57B-56C2-ECB216AD7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4798" y="3704579"/>
            <a:ext cx="2339902" cy="175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2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F178-AD3B-B411-65D0-38DCED4C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3052"/>
            <a:ext cx="10058400" cy="1152744"/>
          </a:xfrm>
        </p:spPr>
        <p:txBody>
          <a:bodyPr>
            <a:normAutofit/>
          </a:bodyPr>
          <a:lstStyle/>
          <a:p>
            <a:r>
              <a:rPr lang="en-US" sz="3200" dirty="0"/>
              <a:t>Q2 Which states have the highest vaccination and infection rates?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F3CC59-ACF4-E20D-8D85-2C907C239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003" y="2016722"/>
            <a:ext cx="4376107" cy="40299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877C50-73C7-F370-9D75-7EE38FB0D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90" y="1862176"/>
            <a:ext cx="4380335" cy="40299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C40FC1-2B61-EB70-FE08-E04CF8C92425}"/>
              </a:ext>
            </a:extLst>
          </p:cNvPr>
          <p:cNvSpPr txBox="1"/>
          <p:nvPr/>
        </p:nvSpPr>
        <p:spPr>
          <a:xfrm>
            <a:off x="4700789" y="2125014"/>
            <a:ext cx="29219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The bottom 5 states of vaccination rates are Southern states and 4 of the top 5 states are Northeastern states.</a:t>
            </a:r>
          </a:p>
          <a:p>
            <a:endParaRPr lang="en-US" dirty="0"/>
          </a:p>
          <a:p>
            <a:r>
              <a:rPr lang="en-US" dirty="0"/>
              <a:t>- We cannot draw conclusions from the bar charts.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7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F178-AD3B-B411-65D0-38DCED4C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12533"/>
            <a:ext cx="10058400" cy="1152744"/>
          </a:xfrm>
        </p:spPr>
        <p:txBody>
          <a:bodyPr>
            <a:normAutofit/>
          </a:bodyPr>
          <a:lstStyle/>
          <a:p>
            <a:r>
              <a:rPr lang="en-US" sz="3200" dirty="0"/>
              <a:t>Q3 Which counties in the US had the highest/lowest infection and vaccination rates?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283CB-10A8-8006-AD90-517C248B7F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/>
              <a:t>Highest Infection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Lowest Infection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FA81E-ADD9-6266-BF5B-8C88170B5A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US" dirty="0"/>
              <a:t>Highest Vaccination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Lowest Vaccination</a:t>
            </a:r>
          </a:p>
          <a:p>
            <a:endParaRPr lang="en-US" dirty="0"/>
          </a:p>
        </p:txBody>
      </p:sp>
      <p:pic>
        <p:nvPicPr>
          <p:cNvPr id="6" name="Picture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788B1271-E6E2-4E26-B3A5-203D24126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364" y="4461055"/>
            <a:ext cx="2924832" cy="1817575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2A099509-B9A8-01A5-B339-F3F2EFDC5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631" y="2175233"/>
            <a:ext cx="3389054" cy="1773220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EB71659A-BD28-6397-4D3B-E1AC6A1A3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762" y="4430575"/>
            <a:ext cx="3396649" cy="1878533"/>
          </a:xfrm>
          <a:prstGeom prst="rect">
            <a:avLst/>
          </a:prstGeom>
        </p:spPr>
      </p:pic>
      <p:pic>
        <p:nvPicPr>
          <p:cNvPr id="12" name="Picture 11" descr="Table&#10;&#10;Description automatically generated with medium confidence">
            <a:extLst>
              <a:ext uri="{FF2B5EF4-FFF2-40B4-BE49-F238E27FC236}">
                <a16:creationId xmlns:a16="http://schemas.microsoft.com/office/drawing/2014/main" id="{C2F1B535-BCDD-AE02-38D0-752469DFC3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878" y="2251545"/>
            <a:ext cx="3100416" cy="17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F178-AD3B-B411-65D0-38DCED4C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3052"/>
            <a:ext cx="10058400" cy="1152744"/>
          </a:xfrm>
        </p:spPr>
        <p:txBody>
          <a:bodyPr>
            <a:normAutofit/>
          </a:bodyPr>
          <a:lstStyle/>
          <a:p>
            <a:r>
              <a:rPr lang="en-US" sz="3200" dirty="0"/>
              <a:t>Q4A Does vaccination rate predict infection rates?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283CB-10A8-8006-AD90-517C248B7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6187" y="1822564"/>
            <a:ext cx="4029797" cy="4023360"/>
          </a:xfrm>
        </p:spPr>
        <p:txBody>
          <a:bodyPr/>
          <a:lstStyle/>
          <a:p>
            <a:r>
              <a:rPr lang="en-US" dirty="0"/>
              <a:t>- Dataset contained several outliers due to inaccuracy in the dataset we validated this with boxplots. We removed three states to improve data accuracy.</a:t>
            </a:r>
          </a:p>
          <a:p>
            <a:r>
              <a:rPr lang="en-US" dirty="0"/>
              <a:t>- 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 R-value was above the 0.05 mark with 0.33. </a:t>
            </a:r>
          </a:p>
          <a:p>
            <a:r>
              <a:rPr lang="en-US" dirty="0">
                <a:solidFill>
                  <a:srgbClr val="1D1C1D"/>
                </a:solidFill>
                <a:latin typeface="Slack-Lato"/>
              </a:rPr>
              <a:t>- 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With a p value of 0.02 we can say that results are statistically significant.</a:t>
            </a:r>
          </a:p>
          <a:p>
            <a:r>
              <a:rPr lang="en-US" dirty="0">
                <a:solidFill>
                  <a:srgbClr val="1D1C1D"/>
                </a:solidFill>
                <a:latin typeface="Slack-Lato"/>
              </a:rPr>
              <a:t>- Higher vaccination rates correspond to lower case rates within counties.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367EF4-9174-4AEB-8578-5F33E6F69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817" y="1403357"/>
            <a:ext cx="3241182" cy="2430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132B63-772F-B268-2C64-425619EBC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028" y="3834245"/>
            <a:ext cx="3369971" cy="2527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76DD2E-6CD9-A210-C450-03DA95899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984" y="2556101"/>
            <a:ext cx="4857053" cy="364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9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F178-AD3B-B411-65D0-38DCED4C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12533"/>
            <a:ext cx="10058400" cy="1152744"/>
          </a:xfrm>
        </p:spPr>
        <p:txBody>
          <a:bodyPr>
            <a:normAutofit/>
          </a:bodyPr>
          <a:lstStyle/>
          <a:p>
            <a:r>
              <a:rPr lang="en-US" sz="3200" dirty="0"/>
              <a:t>Q4B Does vaccination rate predict hospitalization rates?</a:t>
            </a:r>
          </a:p>
        </p:txBody>
      </p:sp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444464C0-E57D-78C5-9873-5937F99D11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0395" y="1845735"/>
            <a:ext cx="4938712" cy="3704034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8EA740-6705-2297-0068-9254C58127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R= 0.13, p&lt;0.05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Indicates significant positive relationship between vaccinations and bed usage.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Surprise finding: More vaccinated counties have significantly higher bed usage.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Note: Data on bed usage may not have been accurate.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Low reporting percentage.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Multiple usage percentages showed out of range values. </a:t>
            </a:r>
          </a:p>
        </p:txBody>
      </p:sp>
    </p:spTree>
    <p:extLst>
      <p:ext uri="{BB962C8B-B14F-4D97-AF65-F5344CB8AC3E}">
        <p14:creationId xmlns:p14="http://schemas.microsoft.com/office/powerpoint/2010/main" val="40208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F178-AD3B-B411-65D0-38DCED4C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12533"/>
            <a:ext cx="10058400" cy="1152744"/>
          </a:xfrm>
        </p:spPr>
        <p:txBody>
          <a:bodyPr>
            <a:normAutofit/>
          </a:bodyPr>
          <a:lstStyle/>
          <a:p>
            <a:r>
              <a:rPr lang="en-US" sz="3200" dirty="0"/>
              <a:t>Q5A Do educational attainment differences within counties predict infection rates?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283CB-10A8-8006-AD90-517C248B7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8240" y="1845735"/>
            <a:ext cx="4937760" cy="21688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r= -0.25, p&lt;0.05.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Significant negative relationship between education and COVID infection.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Counties with higher percentage of bachelor’s degrees tended to have lower infection rates.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FA81E-ADD9-6266-BF5B-8C88170B5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21688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r= -0.17, p&lt;0.05.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Significant negative relationship between education and COVID mortality.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Counties with higher percentage of bachelor’s degrees tended to have lower COVID death rates. </a:t>
            </a:r>
          </a:p>
          <a:p>
            <a:endParaRPr lang="en-US" dirty="0"/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766BB5BF-6401-17C5-3B02-FFC5ED28A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411" y="3737717"/>
            <a:ext cx="3295826" cy="2471870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3BAA56A9-D797-4498-5D6E-AC9BFEA10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763" y="3737717"/>
            <a:ext cx="3295827" cy="247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868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267</TotalTime>
  <Words>678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Calibri</vt:lpstr>
      <vt:lpstr>Calibri Light</vt:lpstr>
      <vt:lpstr>Slack-Lato</vt:lpstr>
      <vt:lpstr>Wingdings</vt:lpstr>
      <vt:lpstr>Retrospect</vt:lpstr>
      <vt:lpstr>Team Hope</vt:lpstr>
      <vt:lpstr>Dataset selection</vt:lpstr>
      <vt:lpstr>Data Cleaning</vt:lpstr>
      <vt:lpstr>Q1 Are there any differences COVID infection and vaccination rates between lower poverty and higher poverty counties?</vt:lpstr>
      <vt:lpstr>Q2 Which states have the highest vaccination and infection rates?</vt:lpstr>
      <vt:lpstr>Q3 Which counties in the US had the highest/lowest infection and vaccination rates?</vt:lpstr>
      <vt:lpstr>Q4A Does vaccination rate predict infection rates?</vt:lpstr>
      <vt:lpstr>Q4B Does vaccination rate predict hospitalization rates?</vt:lpstr>
      <vt:lpstr>Q5A Do educational attainment differences within counties predict infection rates?</vt:lpstr>
      <vt:lpstr>Q5B Do educational attainment differences within counties predict vaccination rates?</vt:lpstr>
      <vt:lpstr>Team findings</vt:lpstr>
      <vt:lpstr>Team Hope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Hope</dc:title>
  <dc:creator>Yoeri Samwel</dc:creator>
  <cp:lastModifiedBy>Krenn, Daniel R. (MSFC-YA010)</cp:lastModifiedBy>
  <cp:revision>10</cp:revision>
  <dcterms:created xsi:type="dcterms:W3CDTF">2023-10-05T00:07:16Z</dcterms:created>
  <dcterms:modified xsi:type="dcterms:W3CDTF">2023-10-11T20:18:40Z</dcterms:modified>
</cp:coreProperties>
</file>