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62" r:id="rId4"/>
    <p:sldId id="288" r:id="rId5"/>
    <p:sldId id="263" r:id="rId6"/>
    <p:sldId id="281" r:id="rId7"/>
    <p:sldId id="286" r:id="rId8"/>
    <p:sldId id="271" r:id="rId9"/>
    <p:sldId id="258" r:id="rId10"/>
    <p:sldId id="259" r:id="rId11"/>
    <p:sldId id="261" r:id="rId12"/>
    <p:sldId id="260" r:id="rId13"/>
    <p:sldId id="264" r:id="rId14"/>
    <p:sldId id="265" r:id="rId15"/>
    <p:sldId id="266" r:id="rId16"/>
    <p:sldId id="273" r:id="rId17"/>
    <p:sldId id="274" r:id="rId18"/>
    <p:sldId id="275" r:id="rId19"/>
    <p:sldId id="276" r:id="rId20"/>
    <p:sldId id="277" r:id="rId21"/>
    <p:sldId id="278" r:id="rId22"/>
    <p:sldId id="279" r:id="rId23"/>
    <p:sldId id="267" r:id="rId24"/>
    <p:sldId id="268" r:id="rId25"/>
    <p:sldId id="269" r:id="rId26"/>
    <p:sldId id="280" r:id="rId27"/>
    <p:sldId id="282" r:id="rId28"/>
    <p:sldId id="283" r:id="rId29"/>
    <p:sldId id="284" r:id="rId30"/>
    <p:sldId id="285"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75" d="100"/>
          <a:sy n="75" d="100"/>
        </p:scale>
        <p:origin x="1896"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0B21D-8854-434D-AF51-591BA1B4DE11}" type="datetimeFigureOut">
              <a:rPr lang="en-CA" smtClean="0"/>
              <a:t>2017-12-07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1BC1D3-A312-4D1B-A8CD-178CDA3CCF73}" type="slidenum">
              <a:rPr lang="en-CA" smtClean="0"/>
              <a:t>‹#›</a:t>
            </a:fld>
            <a:endParaRPr lang="en-CA"/>
          </a:p>
        </p:txBody>
      </p:sp>
    </p:spTree>
    <p:extLst>
      <p:ext uri="{BB962C8B-B14F-4D97-AF65-F5344CB8AC3E}">
        <p14:creationId xmlns:p14="http://schemas.microsoft.com/office/powerpoint/2010/main" val="3278556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James, E. (2011, January 13). Why life in an open prison is no holiday camp. Retrieved December 07, 2017, from https://www.theguardian.com/society/2011/jan/13/open-prison-no-holiday-camp</a:t>
            </a:r>
          </a:p>
          <a:p>
            <a:r>
              <a:rPr lang="en-CA" sz="1200" b="0" i="0" kern="1200" dirty="0" smtClean="0">
                <a:solidFill>
                  <a:schemeClr val="tx1"/>
                </a:solidFill>
                <a:effectLst/>
                <a:latin typeface="+mn-lt"/>
                <a:ea typeface="+mn-ea"/>
                <a:cs typeface="+mn-cs"/>
              </a:rPr>
              <a:t/>
            </a:r>
            <a:br>
              <a:rPr lang="en-CA" sz="1200" b="0" i="0" kern="1200" dirty="0" smtClean="0">
                <a:solidFill>
                  <a:schemeClr val="tx1"/>
                </a:solidFill>
                <a:effectLst/>
                <a:latin typeface="+mn-lt"/>
                <a:ea typeface="+mn-ea"/>
                <a:cs typeface="+mn-cs"/>
              </a:rPr>
            </a:br>
            <a:endParaRPr lang="en-CA" dirty="0"/>
          </a:p>
        </p:txBody>
      </p:sp>
      <p:sp>
        <p:nvSpPr>
          <p:cNvPr id="4" name="Slide Number Placeholder 3"/>
          <p:cNvSpPr>
            <a:spLocks noGrp="1"/>
          </p:cNvSpPr>
          <p:nvPr>
            <p:ph type="sldNum" sz="quarter" idx="10"/>
          </p:nvPr>
        </p:nvSpPr>
        <p:spPr/>
        <p:txBody>
          <a:bodyPr/>
          <a:lstStyle/>
          <a:p>
            <a:fld id="{0D1BC1D3-A312-4D1B-A8CD-178CDA3CCF73}" type="slidenum">
              <a:rPr lang="en-CA" smtClean="0"/>
              <a:t>3</a:t>
            </a:fld>
            <a:endParaRPr lang="en-CA"/>
          </a:p>
        </p:txBody>
      </p:sp>
    </p:spTree>
    <p:extLst>
      <p:ext uri="{BB962C8B-B14F-4D97-AF65-F5344CB8AC3E}">
        <p14:creationId xmlns:p14="http://schemas.microsoft.com/office/powerpoint/2010/main" val="2818820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544028C-107D-4BB5-964C-3BF64B8FFA81}" type="datetimeFigureOut">
              <a:rPr lang="en-CA" smtClean="0"/>
              <a:t>2017-12-07</a:t>
            </a:fld>
            <a:endParaRPr lang="en-C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64C08C6-B907-4F8D-8FB8-CE9A4D4A0724}" type="slidenum">
              <a:rPr lang="en-CA" smtClean="0"/>
              <a:t>‹#›</a:t>
            </a:fld>
            <a:endParaRPr lang="en-C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353165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44028C-107D-4BB5-964C-3BF64B8FFA81}" type="datetimeFigureOut">
              <a:rPr lang="en-CA" smtClean="0"/>
              <a:t>2017-12-07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64C08C6-B907-4F8D-8FB8-CE9A4D4A0724}" type="slidenum">
              <a:rPr lang="en-CA" smtClean="0"/>
              <a:t>‹#›</a:t>
            </a:fld>
            <a:endParaRPr lang="en-CA"/>
          </a:p>
        </p:txBody>
      </p:sp>
    </p:spTree>
    <p:extLst>
      <p:ext uri="{BB962C8B-B14F-4D97-AF65-F5344CB8AC3E}">
        <p14:creationId xmlns:p14="http://schemas.microsoft.com/office/powerpoint/2010/main" val="383755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44028C-107D-4BB5-964C-3BF64B8FFA81}" type="datetimeFigureOut">
              <a:rPr lang="en-CA" smtClean="0"/>
              <a:t>2017-12-07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64C08C6-B907-4F8D-8FB8-CE9A4D4A0724}" type="slidenum">
              <a:rPr lang="en-CA" smtClean="0"/>
              <a:t>‹#›</a:t>
            </a:fld>
            <a:endParaRPr lang="en-CA"/>
          </a:p>
        </p:txBody>
      </p:sp>
    </p:spTree>
    <p:extLst>
      <p:ext uri="{BB962C8B-B14F-4D97-AF65-F5344CB8AC3E}">
        <p14:creationId xmlns:p14="http://schemas.microsoft.com/office/powerpoint/2010/main" val="669429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44028C-107D-4BB5-964C-3BF64B8FFA81}" type="datetimeFigureOut">
              <a:rPr lang="en-CA" smtClean="0"/>
              <a:t>2017-12-07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64C08C6-B907-4F8D-8FB8-CE9A4D4A0724}" type="slidenum">
              <a:rPr lang="en-CA" smtClean="0"/>
              <a:t>‹#›</a:t>
            </a:fld>
            <a:endParaRPr lang="en-CA"/>
          </a:p>
        </p:txBody>
      </p:sp>
    </p:spTree>
    <p:extLst>
      <p:ext uri="{BB962C8B-B14F-4D97-AF65-F5344CB8AC3E}">
        <p14:creationId xmlns:p14="http://schemas.microsoft.com/office/powerpoint/2010/main" val="3669408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544028C-107D-4BB5-964C-3BF64B8FFA81}" type="datetimeFigureOut">
              <a:rPr lang="en-CA" smtClean="0"/>
              <a:t>2017-12-07</a:t>
            </a:fld>
            <a:endParaRPr lang="en-C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64C08C6-B907-4F8D-8FB8-CE9A4D4A0724}"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997628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44028C-107D-4BB5-964C-3BF64B8FFA81}" type="datetimeFigureOut">
              <a:rPr lang="en-CA" smtClean="0"/>
              <a:t>2017-12-07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64C08C6-B907-4F8D-8FB8-CE9A4D4A0724}" type="slidenum">
              <a:rPr lang="en-CA" smtClean="0"/>
              <a:t>‹#›</a:t>
            </a:fld>
            <a:endParaRPr lang="en-CA"/>
          </a:p>
        </p:txBody>
      </p:sp>
    </p:spTree>
    <p:extLst>
      <p:ext uri="{BB962C8B-B14F-4D97-AF65-F5344CB8AC3E}">
        <p14:creationId xmlns:p14="http://schemas.microsoft.com/office/powerpoint/2010/main" val="2959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44028C-107D-4BB5-964C-3BF64B8FFA81}" type="datetimeFigureOut">
              <a:rPr lang="en-CA" smtClean="0"/>
              <a:t>2017-12-07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64C08C6-B907-4F8D-8FB8-CE9A4D4A0724}" type="slidenum">
              <a:rPr lang="en-CA" smtClean="0"/>
              <a:t>‹#›</a:t>
            </a:fld>
            <a:endParaRPr lang="en-CA"/>
          </a:p>
        </p:txBody>
      </p:sp>
    </p:spTree>
    <p:extLst>
      <p:ext uri="{BB962C8B-B14F-4D97-AF65-F5344CB8AC3E}">
        <p14:creationId xmlns:p14="http://schemas.microsoft.com/office/powerpoint/2010/main" val="351530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44028C-107D-4BB5-964C-3BF64B8FFA81}" type="datetimeFigureOut">
              <a:rPr lang="en-CA" smtClean="0"/>
              <a:t>2017-12-07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64C08C6-B907-4F8D-8FB8-CE9A4D4A0724}" type="slidenum">
              <a:rPr lang="en-CA" smtClean="0"/>
              <a:t>‹#›</a:t>
            </a:fld>
            <a:endParaRPr lang="en-CA"/>
          </a:p>
        </p:txBody>
      </p:sp>
    </p:spTree>
    <p:extLst>
      <p:ext uri="{BB962C8B-B14F-4D97-AF65-F5344CB8AC3E}">
        <p14:creationId xmlns:p14="http://schemas.microsoft.com/office/powerpoint/2010/main" val="315206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4028C-107D-4BB5-964C-3BF64B8FFA81}" type="datetimeFigureOut">
              <a:rPr lang="en-CA" smtClean="0"/>
              <a:t>2017-12-07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64C08C6-B907-4F8D-8FB8-CE9A4D4A0724}" type="slidenum">
              <a:rPr lang="en-CA" smtClean="0"/>
              <a:t>‹#›</a:t>
            </a:fld>
            <a:endParaRPr lang="en-CA"/>
          </a:p>
        </p:txBody>
      </p:sp>
    </p:spTree>
    <p:extLst>
      <p:ext uri="{BB962C8B-B14F-4D97-AF65-F5344CB8AC3E}">
        <p14:creationId xmlns:p14="http://schemas.microsoft.com/office/powerpoint/2010/main" val="274881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544028C-107D-4BB5-964C-3BF64B8FFA81}" type="datetimeFigureOut">
              <a:rPr lang="en-CA" smtClean="0"/>
              <a:t>2017-12-07</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4C08C6-B907-4F8D-8FB8-CE9A4D4A0724}"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222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544028C-107D-4BB5-964C-3BF64B8FFA81}" type="datetimeFigureOut">
              <a:rPr lang="en-CA" smtClean="0"/>
              <a:t>2017-12-07</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4C08C6-B907-4F8D-8FB8-CE9A4D4A0724}"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83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544028C-107D-4BB5-964C-3BF64B8FFA81}" type="datetimeFigureOut">
              <a:rPr lang="en-CA" smtClean="0"/>
              <a:t>2017-12-07</a:t>
            </a:fld>
            <a:endParaRPr lang="en-CA"/>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CA"/>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64C08C6-B907-4F8D-8FB8-CE9A4D4A0724}" type="slidenum">
              <a:rPr lang="en-CA" smtClean="0"/>
              <a:t>‹#›</a:t>
            </a:fld>
            <a:endParaRPr lang="en-C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7403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540475"/>
            <a:ext cx="8361229" cy="2984215"/>
          </a:xfrm>
        </p:spPr>
        <p:txBody>
          <a:bodyPr/>
          <a:lstStyle/>
          <a:p>
            <a:r>
              <a:rPr lang="en-CA" dirty="0" smtClean="0"/>
              <a:t>The </a:t>
            </a:r>
            <a:br>
              <a:rPr lang="en-CA" dirty="0" smtClean="0"/>
            </a:br>
            <a:r>
              <a:rPr lang="en-CA" dirty="0" smtClean="0"/>
              <a:t>open prison project</a:t>
            </a:r>
            <a:endParaRPr lang="en-CA" dirty="0"/>
          </a:p>
        </p:txBody>
      </p:sp>
      <p:sp>
        <p:nvSpPr>
          <p:cNvPr id="3" name="Subtitle 2"/>
          <p:cNvSpPr>
            <a:spLocks noGrp="1"/>
          </p:cNvSpPr>
          <p:nvPr>
            <p:ph type="subTitle" idx="1"/>
          </p:nvPr>
        </p:nvSpPr>
        <p:spPr>
          <a:xfrm>
            <a:off x="2679905" y="4442312"/>
            <a:ext cx="6831673" cy="1086237"/>
          </a:xfrm>
        </p:spPr>
        <p:txBody>
          <a:bodyPr/>
          <a:lstStyle/>
          <a:p>
            <a:r>
              <a:rPr lang="en-CA" dirty="0" smtClean="0"/>
              <a:t>Owen Brake</a:t>
            </a:r>
            <a:endParaRPr lang="en-CA" dirty="0"/>
          </a:p>
        </p:txBody>
      </p:sp>
    </p:spTree>
    <p:extLst>
      <p:ext uri="{BB962C8B-B14F-4D97-AF65-F5344CB8AC3E}">
        <p14:creationId xmlns:p14="http://schemas.microsoft.com/office/powerpoint/2010/main" val="3900341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Rehabilitation</a:t>
            </a:r>
            <a:endParaRPr lang="en-CA" dirty="0"/>
          </a:p>
        </p:txBody>
      </p:sp>
      <p:sp>
        <p:nvSpPr>
          <p:cNvPr id="3" name="Content Placeholder 2"/>
          <p:cNvSpPr>
            <a:spLocks noGrp="1"/>
          </p:cNvSpPr>
          <p:nvPr>
            <p:ph idx="1"/>
          </p:nvPr>
        </p:nvSpPr>
        <p:spPr>
          <a:xfrm>
            <a:off x="1371600" y="1433384"/>
            <a:ext cx="9601200" cy="4434016"/>
          </a:xfrm>
        </p:spPr>
        <p:txBody>
          <a:bodyPr/>
          <a:lstStyle/>
          <a:p>
            <a:r>
              <a:rPr lang="en-CA" dirty="0" smtClean="0"/>
              <a:t>Inmates get to experience what a normal life is like and learning how to manage these tasks.</a:t>
            </a:r>
          </a:p>
          <a:p>
            <a:r>
              <a:rPr lang="en-CA" dirty="0" smtClean="0"/>
              <a:t>Inmates will learn to become more responsible</a:t>
            </a:r>
          </a:p>
          <a:p>
            <a:r>
              <a:rPr lang="en-CA" dirty="0" smtClean="0"/>
              <a:t>Inmates will learn what has changed in society</a:t>
            </a:r>
          </a:p>
          <a:p>
            <a:pPr lvl="1"/>
            <a:r>
              <a:rPr lang="en-CA" dirty="0" smtClean="0"/>
              <a:t>Technology</a:t>
            </a:r>
          </a:p>
          <a:p>
            <a:pPr lvl="1"/>
            <a:r>
              <a:rPr lang="en-CA" dirty="0" smtClean="0"/>
              <a:t>Social Norms</a:t>
            </a:r>
          </a:p>
          <a:p>
            <a:pPr lvl="1"/>
            <a:r>
              <a:rPr lang="en-CA" dirty="0" smtClean="0"/>
              <a:t>Events</a:t>
            </a:r>
          </a:p>
          <a:p>
            <a:r>
              <a:rPr lang="en-CA" dirty="0" smtClean="0"/>
              <a:t>Those who go through the open prison system experience a 20% drop in recidivism rates.</a:t>
            </a:r>
          </a:p>
          <a:p>
            <a:pPr lvl="1"/>
            <a:endParaRPr lang="en-CA" dirty="0"/>
          </a:p>
        </p:txBody>
      </p:sp>
    </p:spTree>
    <p:extLst>
      <p:ext uri="{BB962C8B-B14F-4D97-AF65-F5344CB8AC3E}">
        <p14:creationId xmlns:p14="http://schemas.microsoft.com/office/powerpoint/2010/main" val="251548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Denunciation</a:t>
            </a:r>
            <a:endParaRPr lang="en-CA" dirty="0"/>
          </a:p>
        </p:txBody>
      </p:sp>
      <p:sp>
        <p:nvSpPr>
          <p:cNvPr id="3" name="Content Placeholder 2"/>
          <p:cNvSpPr>
            <a:spLocks noGrp="1"/>
          </p:cNvSpPr>
          <p:nvPr>
            <p:ph idx="1"/>
          </p:nvPr>
        </p:nvSpPr>
        <p:spPr>
          <a:xfrm>
            <a:off x="1371600" y="1433384"/>
            <a:ext cx="9601200" cy="4434016"/>
          </a:xfrm>
        </p:spPr>
        <p:txBody>
          <a:bodyPr/>
          <a:lstStyle/>
          <a:p>
            <a:pPr lvl="1"/>
            <a:r>
              <a:rPr lang="en-CA" dirty="0" smtClean="0"/>
              <a:t>Prison houses long term offenders</a:t>
            </a:r>
          </a:p>
          <a:p>
            <a:pPr lvl="2"/>
            <a:r>
              <a:rPr lang="en-CA" dirty="0" smtClean="0"/>
              <a:t>Most likely have realized their mistake and regret them, their only issue is preventing a repeat of the behaviour</a:t>
            </a:r>
          </a:p>
          <a:p>
            <a:pPr lvl="1"/>
            <a:r>
              <a:rPr lang="en-CA" dirty="0" smtClean="0"/>
              <a:t>This is not a holiday camp</a:t>
            </a:r>
          </a:p>
          <a:p>
            <a:pPr lvl="2"/>
            <a:r>
              <a:rPr lang="en-CA" dirty="0" smtClean="0"/>
              <a:t>These people may appear to live good lives but they lack</a:t>
            </a:r>
          </a:p>
          <a:p>
            <a:pPr lvl="3"/>
            <a:r>
              <a:rPr lang="en-CA" dirty="0" smtClean="0"/>
              <a:t>Liberty</a:t>
            </a:r>
          </a:p>
          <a:p>
            <a:pPr lvl="3"/>
            <a:r>
              <a:rPr lang="en-CA" dirty="0" smtClean="0"/>
              <a:t>Freedom of mobility</a:t>
            </a:r>
          </a:p>
          <a:p>
            <a:pPr lvl="4"/>
            <a:r>
              <a:rPr lang="en-CA" dirty="0" smtClean="0"/>
              <a:t>Cannot see their families</a:t>
            </a:r>
          </a:p>
          <a:p>
            <a:pPr lvl="3"/>
            <a:r>
              <a:rPr lang="en-CA" dirty="0" smtClean="0"/>
              <a:t>Choice</a:t>
            </a:r>
          </a:p>
          <a:p>
            <a:pPr lvl="2"/>
            <a:r>
              <a:rPr lang="en-CA" dirty="0" smtClean="0"/>
              <a:t>These things seem disposable to us, but are fundamental to the human psyche</a:t>
            </a:r>
          </a:p>
          <a:p>
            <a:pPr lvl="2"/>
            <a:endParaRPr lang="en-CA" dirty="0" smtClean="0"/>
          </a:p>
          <a:p>
            <a:pPr lvl="1"/>
            <a:endParaRPr lang="en-CA" dirty="0"/>
          </a:p>
        </p:txBody>
      </p:sp>
    </p:spTree>
    <p:extLst>
      <p:ext uri="{BB962C8B-B14F-4D97-AF65-F5344CB8AC3E}">
        <p14:creationId xmlns:p14="http://schemas.microsoft.com/office/powerpoint/2010/main" val="3865061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Protection</a:t>
            </a:r>
            <a:endParaRPr lang="en-CA" dirty="0"/>
          </a:p>
        </p:txBody>
      </p:sp>
      <p:sp>
        <p:nvSpPr>
          <p:cNvPr id="3" name="Content Placeholder 2"/>
          <p:cNvSpPr>
            <a:spLocks noGrp="1"/>
          </p:cNvSpPr>
          <p:nvPr>
            <p:ph idx="1"/>
          </p:nvPr>
        </p:nvSpPr>
        <p:spPr>
          <a:xfrm>
            <a:off x="1371600" y="1433384"/>
            <a:ext cx="9601200" cy="4434016"/>
          </a:xfrm>
        </p:spPr>
        <p:txBody>
          <a:bodyPr>
            <a:normAutofit/>
          </a:bodyPr>
          <a:lstStyle/>
          <a:p>
            <a:pPr lvl="2"/>
            <a:r>
              <a:rPr lang="en-CA" sz="2800" dirty="0" smtClean="0"/>
              <a:t>Trust System</a:t>
            </a:r>
          </a:p>
          <a:p>
            <a:pPr lvl="3"/>
            <a:r>
              <a:rPr lang="en-CA" sz="2400" dirty="0" smtClean="0"/>
              <a:t>Inmates will understand the benefits of living in this prison</a:t>
            </a:r>
          </a:p>
          <a:p>
            <a:pPr lvl="4"/>
            <a:r>
              <a:rPr lang="en-CA" sz="2000" dirty="0" smtClean="0"/>
              <a:t>If there is any major offences, they will be sent back to an institution</a:t>
            </a:r>
          </a:p>
          <a:p>
            <a:pPr lvl="4"/>
            <a:r>
              <a:rPr lang="en-CA" sz="2000" dirty="0" smtClean="0"/>
              <a:t>If a prisoner leaves the property when they are not supposed to then they will be sent back to where they came</a:t>
            </a:r>
            <a:endParaRPr lang="en-CA" sz="2800" dirty="0"/>
          </a:p>
        </p:txBody>
      </p:sp>
    </p:spTree>
    <p:extLst>
      <p:ext uri="{BB962C8B-B14F-4D97-AF65-F5344CB8AC3E}">
        <p14:creationId xmlns:p14="http://schemas.microsoft.com/office/powerpoint/2010/main" val="293707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Dormitory</a:t>
            </a:r>
            <a:endParaRPr lang="en-CA" dirty="0"/>
          </a:p>
        </p:txBody>
      </p:sp>
      <p:sp>
        <p:nvSpPr>
          <p:cNvPr id="3" name="Subtitle 2"/>
          <p:cNvSpPr>
            <a:spLocks noGrp="1"/>
          </p:cNvSpPr>
          <p:nvPr>
            <p:ph type="subTitle" idx="1"/>
          </p:nvPr>
        </p:nvSpPr>
        <p:spPr/>
        <p:txBody>
          <a:bodyPr/>
          <a:lstStyle/>
          <a:p>
            <a:r>
              <a:rPr lang="en-CA" dirty="0" smtClean="0"/>
              <a:t>In an Open Prison</a:t>
            </a:r>
            <a:endParaRPr lang="en-CA" dirty="0"/>
          </a:p>
        </p:txBody>
      </p:sp>
    </p:spTree>
    <p:extLst>
      <p:ext uri="{BB962C8B-B14F-4D97-AF65-F5344CB8AC3E}">
        <p14:creationId xmlns:p14="http://schemas.microsoft.com/office/powerpoint/2010/main" val="253600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19150"/>
          </a:xfrm>
        </p:spPr>
        <p:txBody>
          <a:bodyPr/>
          <a:lstStyle/>
          <a:p>
            <a:r>
              <a:rPr lang="en-CA" dirty="0" smtClean="0"/>
              <a:t>Bedroom</a:t>
            </a:r>
            <a:endParaRPr lang="en-CA" dirty="0"/>
          </a:p>
        </p:txBody>
      </p:sp>
      <p:sp>
        <p:nvSpPr>
          <p:cNvPr id="3" name="Content Placeholder 2"/>
          <p:cNvSpPr>
            <a:spLocks noGrp="1"/>
          </p:cNvSpPr>
          <p:nvPr>
            <p:ph idx="1"/>
          </p:nvPr>
        </p:nvSpPr>
        <p:spPr>
          <a:xfrm>
            <a:off x="1371600" y="1600200"/>
            <a:ext cx="9601200" cy="4267200"/>
          </a:xfrm>
        </p:spPr>
        <p:txBody>
          <a:bodyPr/>
          <a:lstStyle/>
          <a:p>
            <a:r>
              <a:rPr lang="en-CA" dirty="0" smtClean="0"/>
              <a:t>Two to Three bedrooms per Dorm</a:t>
            </a:r>
          </a:p>
          <a:p>
            <a:r>
              <a:rPr lang="en-CA" dirty="0" smtClean="0"/>
              <a:t>Two beds per bedroom</a:t>
            </a:r>
          </a:p>
          <a:p>
            <a:pPr lvl="2"/>
            <a:r>
              <a:rPr lang="en-CA" dirty="0" smtClean="0"/>
              <a:t>Each person has a roommate</a:t>
            </a:r>
          </a:p>
          <a:p>
            <a:pPr lvl="3"/>
            <a:r>
              <a:rPr lang="en-CA" dirty="0" smtClean="0"/>
              <a:t>Shared responsibility, they both rely on each other to maintain the room</a:t>
            </a:r>
          </a:p>
          <a:p>
            <a:r>
              <a:rPr lang="en-CA" dirty="0" smtClean="0"/>
              <a:t>Open space in bedroom, room for amenities</a:t>
            </a:r>
          </a:p>
          <a:p>
            <a:pPr lvl="1"/>
            <a:r>
              <a:rPr lang="en-CA" dirty="0" smtClean="0"/>
              <a:t>Bookshelf</a:t>
            </a:r>
          </a:p>
          <a:p>
            <a:pPr lvl="1"/>
            <a:r>
              <a:rPr lang="en-CA" dirty="0" smtClean="0"/>
              <a:t>Desks</a:t>
            </a:r>
          </a:p>
          <a:p>
            <a:pPr lvl="1"/>
            <a:r>
              <a:rPr lang="en-CA" dirty="0" smtClean="0"/>
              <a:t>Posters</a:t>
            </a:r>
          </a:p>
          <a:p>
            <a:pPr lvl="2"/>
            <a:endParaRPr lang="en-CA" dirty="0"/>
          </a:p>
        </p:txBody>
      </p:sp>
    </p:spTree>
    <p:extLst>
      <p:ext uri="{BB962C8B-B14F-4D97-AF65-F5344CB8AC3E}">
        <p14:creationId xmlns:p14="http://schemas.microsoft.com/office/powerpoint/2010/main" val="1830136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6775"/>
          </a:xfrm>
        </p:spPr>
        <p:txBody>
          <a:bodyPr/>
          <a:lstStyle/>
          <a:p>
            <a:r>
              <a:rPr lang="en-CA" dirty="0" smtClean="0"/>
              <a:t>Kitchen/Dining Room/Open Space</a:t>
            </a:r>
            <a:endParaRPr lang="en-CA" dirty="0"/>
          </a:p>
        </p:txBody>
      </p:sp>
      <p:sp>
        <p:nvSpPr>
          <p:cNvPr id="3" name="Content Placeholder 2"/>
          <p:cNvSpPr>
            <a:spLocks noGrp="1"/>
          </p:cNvSpPr>
          <p:nvPr>
            <p:ph idx="1"/>
          </p:nvPr>
        </p:nvSpPr>
        <p:spPr>
          <a:xfrm>
            <a:off x="1371600" y="1552575"/>
            <a:ext cx="9601200" cy="4314825"/>
          </a:xfrm>
        </p:spPr>
        <p:txBody>
          <a:bodyPr/>
          <a:lstStyle/>
          <a:p>
            <a:r>
              <a:rPr lang="en-CA" dirty="0" smtClean="0"/>
              <a:t>Inmates are responsible for much of their personal life</a:t>
            </a:r>
          </a:p>
          <a:p>
            <a:pPr lvl="1"/>
            <a:r>
              <a:rPr lang="en-CA" dirty="0" smtClean="0"/>
              <a:t>Cooking</a:t>
            </a:r>
          </a:p>
          <a:p>
            <a:pPr lvl="1"/>
            <a:r>
              <a:rPr lang="en-CA" dirty="0" smtClean="0"/>
              <a:t>Cleaning</a:t>
            </a:r>
          </a:p>
          <a:p>
            <a:pPr lvl="1"/>
            <a:r>
              <a:rPr lang="en-CA" dirty="0" smtClean="0"/>
              <a:t>Washing</a:t>
            </a:r>
          </a:p>
          <a:p>
            <a:r>
              <a:rPr lang="en-CA" dirty="0" smtClean="0"/>
              <a:t>The open space allows the inmates to socialize and bond</a:t>
            </a:r>
          </a:p>
          <a:p>
            <a:r>
              <a:rPr lang="en-CA" dirty="0" smtClean="0"/>
              <a:t>Dorm looks and functions just like a normal house</a:t>
            </a:r>
          </a:p>
          <a:p>
            <a:pPr lvl="1"/>
            <a:endParaRPr lang="en-CA" dirty="0"/>
          </a:p>
        </p:txBody>
      </p:sp>
    </p:spTree>
    <p:extLst>
      <p:ext uri="{BB962C8B-B14F-4D97-AF65-F5344CB8AC3E}">
        <p14:creationId xmlns:p14="http://schemas.microsoft.com/office/powerpoint/2010/main" val="2061660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Recreation Room</a:t>
            </a:r>
            <a:endParaRPr lang="en-CA" dirty="0"/>
          </a:p>
        </p:txBody>
      </p:sp>
      <p:sp>
        <p:nvSpPr>
          <p:cNvPr id="3" name="Subtitle 2"/>
          <p:cNvSpPr>
            <a:spLocks noGrp="1"/>
          </p:cNvSpPr>
          <p:nvPr>
            <p:ph type="subTitle" idx="1"/>
          </p:nvPr>
        </p:nvSpPr>
        <p:spPr/>
        <p:txBody>
          <a:bodyPr/>
          <a:lstStyle/>
          <a:p>
            <a:r>
              <a:rPr lang="en-CA" dirty="0" smtClean="0"/>
              <a:t>In an Open Prison</a:t>
            </a:r>
            <a:endParaRPr lang="en-CA" dirty="0"/>
          </a:p>
        </p:txBody>
      </p:sp>
    </p:spTree>
    <p:extLst>
      <p:ext uri="{BB962C8B-B14F-4D97-AF65-F5344CB8AC3E}">
        <p14:creationId xmlns:p14="http://schemas.microsoft.com/office/powerpoint/2010/main" val="3191955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7725"/>
          </a:xfrm>
        </p:spPr>
        <p:txBody>
          <a:bodyPr/>
          <a:lstStyle/>
          <a:p>
            <a:r>
              <a:rPr lang="en-CA" dirty="0" smtClean="0"/>
              <a:t>Main room</a:t>
            </a:r>
            <a:endParaRPr lang="en-CA" dirty="0"/>
          </a:p>
        </p:txBody>
      </p:sp>
      <p:sp>
        <p:nvSpPr>
          <p:cNvPr id="3" name="Content Placeholder 2"/>
          <p:cNvSpPr>
            <a:spLocks noGrp="1"/>
          </p:cNvSpPr>
          <p:nvPr>
            <p:ph idx="1"/>
          </p:nvPr>
        </p:nvSpPr>
        <p:spPr>
          <a:xfrm>
            <a:off x="1371600" y="1895475"/>
            <a:ext cx="9601200" cy="3971925"/>
          </a:xfrm>
        </p:spPr>
        <p:txBody>
          <a:bodyPr>
            <a:normAutofit/>
          </a:bodyPr>
          <a:lstStyle/>
          <a:p>
            <a:r>
              <a:rPr lang="en-CA" dirty="0" smtClean="0"/>
              <a:t>Ping pong tables</a:t>
            </a:r>
          </a:p>
          <a:p>
            <a:r>
              <a:rPr lang="en-CA" dirty="0" smtClean="0"/>
              <a:t>Foosball tables</a:t>
            </a:r>
          </a:p>
          <a:p>
            <a:r>
              <a:rPr lang="en-CA" dirty="0" smtClean="0"/>
              <a:t>Pool</a:t>
            </a:r>
          </a:p>
          <a:p>
            <a:r>
              <a:rPr lang="en-CA" dirty="0" smtClean="0"/>
              <a:t>Darts</a:t>
            </a:r>
          </a:p>
          <a:p>
            <a:r>
              <a:rPr lang="en-CA" dirty="0" smtClean="0"/>
              <a:t>General Tables</a:t>
            </a:r>
          </a:p>
          <a:p>
            <a:r>
              <a:rPr lang="en-CA" dirty="0" smtClean="0"/>
              <a:t>Purpose</a:t>
            </a:r>
          </a:p>
          <a:p>
            <a:pPr lvl="1"/>
            <a:r>
              <a:rPr lang="en-CA" dirty="0" smtClean="0"/>
              <a:t>Socialization</a:t>
            </a:r>
          </a:p>
          <a:p>
            <a:pPr lvl="2"/>
            <a:r>
              <a:rPr lang="en-CA" dirty="0"/>
              <a:t>Discuss what they did </a:t>
            </a:r>
            <a:r>
              <a:rPr lang="en-CA" dirty="0" smtClean="0"/>
              <a:t>wrong</a:t>
            </a:r>
          </a:p>
          <a:p>
            <a:pPr lvl="1"/>
            <a:r>
              <a:rPr lang="en-CA" dirty="0" smtClean="0"/>
              <a:t>Entertainment</a:t>
            </a:r>
          </a:p>
        </p:txBody>
      </p:sp>
    </p:spTree>
    <p:extLst>
      <p:ext uri="{BB962C8B-B14F-4D97-AF65-F5344CB8AC3E}">
        <p14:creationId xmlns:p14="http://schemas.microsoft.com/office/powerpoint/2010/main" val="795482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81075"/>
          </a:xfrm>
        </p:spPr>
        <p:txBody>
          <a:bodyPr/>
          <a:lstStyle/>
          <a:p>
            <a:r>
              <a:rPr lang="en-CA" dirty="0" smtClean="0"/>
              <a:t>Bathroom/Showers</a:t>
            </a:r>
            <a:endParaRPr lang="en-CA" dirty="0"/>
          </a:p>
        </p:txBody>
      </p:sp>
      <p:sp>
        <p:nvSpPr>
          <p:cNvPr id="3" name="Content Placeholder 2"/>
          <p:cNvSpPr>
            <a:spLocks noGrp="1"/>
          </p:cNvSpPr>
          <p:nvPr>
            <p:ph idx="1"/>
          </p:nvPr>
        </p:nvSpPr>
        <p:spPr>
          <a:xfrm>
            <a:off x="1371600" y="1771650"/>
            <a:ext cx="9601200" cy="4095750"/>
          </a:xfrm>
        </p:spPr>
        <p:txBody>
          <a:bodyPr/>
          <a:lstStyle/>
          <a:p>
            <a:r>
              <a:rPr lang="en-CA" dirty="0" smtClean="0"/>
              <a:t>Self-explanatory</a:t>
            </a:r>
          </a:p>
          <a:p>
            <a:r>
              <a:rPr lang="en-CA" dirty="0" smtClean="0"/>
              <a:t>Segregated based on gender</a:t>
            </a:r>
          </a:p>
          <a:p>
            <a:r>
              <a:rPr lang="en-CA" dirty="0" smtClean="0"/>
              <a:t>Closed stalls</a:t>
            </a:r>
            <a:endParaRPr lang="en-CA" dirty="0"/>
          </a:p>
        </p:txBody>
      </p:sp>
    </p:spTree>
    <p:extLst>
      <p:ext uri="{BB962C8B-B14F-4D97-AF65-F5344CB8AC3E}">
        <p14:creationId xmlns:p14="http://schemas.microsoft.com/office/powerpoint/2010/main" val="2086277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Workout Room</a:t>
            </a:r>
            <a:endParaRPr lang="en-CA" dirty="0"/>
          </a:p>
        </p:txBody>
      </p:sp>
      <p:sp>
        <p:nvSpPr>
          <p:cNvPr id="3" name="Content Placeholder 2"/>
          <p:cNvSpPr>
            <a:spLocks noGrp="1"/>
          </p:cNvSpPr>
          <p:nvPr>
            <p:ph idx="1"/>
          </p:nvPr>
        </p:nvSpPr>
        <p:spPr/>
        <p:txBody>
          <a:bodyPr/>
          <a:lstStyle/>
          <a:p>
            <a:r>
              <a:rPr lang="en-CA" dirty="0" smtClean="0"/>
              <a:t>Maintain physical health and fitness</a:t>
            </a:r>
          </a:p>
          <a:p>
            <a:pPr lvl="1"/>
            <a:r>
              <a:rPr lang="en-CA" dirty="0" smtClean="0"/>
              <a:t>Healthy body -&gt; healthy mind</a:t>
            </a:r>
          </a:p>
          <a:p>
            <a:r>
              <a:rPr lang="en-CA" dirty="0" smtClean="0"/>
              <a:t>Socialize</a:t>
            </a:r>
          </a:p>
          <a:p>
            <a:r>
              <a:rPr lang="en-CA" dirty="0" smtClean="0"/>
              <a:t>Create employment opportunities for inmates</a:t>
            </a:r>
          </a:p>
          <a:p>
            <a:pPr lvl="1"/>
            <a:r>
              <a:rPr lang="en-CA" dirty="0" smtClean="0"/>
              <a:t>Fitness Trainers</a:t>
            </a:r>
          </a:p>
          <a:p>
            <a:pPr lvl="1"/>
            <a:r>
              <a:rPr lang="en-CA" i="0" dirty="0" smtClean="0"/>
              <a:t>Kinesiology</a:t>
            </a:r>
            <a:endParaRPr lang="en-CA" dirty="0" smtClean="0"/>
          </a:p>
          <a:p>
            <a:endParaRPr lang="en-CA" dirty="0"/>
          </a:p>
        </p:txBody>
      </p:sp>
    </p:spTree>
    <p:extLst>
      <p:ext uri="{BB962C8B-B14F-4D97-AF65-F5344CB8AC3E}">
        <p14:creationId xmlns:p14="http://schemas.microsoft.com/office/powerpoint/2010/main" val="1369520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22870"/>
          </a:xfrm>
        </p:spPr>
        <p:txBody>
          <a:bodyPr/>
          <a:lstStyle/>
          <a:p>
            <a:r>
              <a:rPr lang="en-CA" dirty="0" smtClean="0"/>
              <a:t>What is an Open Prison?</a:t>
            </a:r>
            <a:endParaRPr lang="en-CA" dirty="0"/>
          </a:p>
        </p:txBody>
      </p:sp>
      <p:sp>
        <p:nvSpPr>
          <p:cNvPr id="3" name="Content Placeholder 2"/>
          <p:cNvSpPr>
            <a:spLocks noGrp="1"/>
          </p:cNvSpPr>
          <p:nvPr>
            <p:ph idx="1"/>
          </p:nvPr>
        </p:nvSpPr>
        <p:spPr>
          <a:xfrm>
            <a:off x="1371600" y="1466335"/>
            <a:ext cx="9601200" cy="4401065"/>
          </a:xfrm>
        </p:spPr>
        <p:txBody>
          <a:bodyPr/>
          <a:lstStyle/>
          <a:p>
            <a:r>
              <a:rPr lang="en-CA" dirty="0" smtClean="0"/>
              <a:t>A prison where the inhabitants live:</a:t>
            </a:r>
          </a:p>
          <a:p>
            <a:pPr lvl="1"/>
            <a:r>
              <a:rPr lang="en-CA" dirty="0" smtClean="0"/>
              <a:t>Peacefully</a:t>
            </a:r>
          </a:p>
          <a:p>
            <a:pPr lvl="1"/>
            <a:r>
              <a:rPr lang="en-CA" dirty="0" smtClean="0"/>
              <a:t>Humanely</a:t>
            </a:r>
          </a:p>
          <a:p>
            <a:r>
              <a:rPr lang="en-CA" dirty="0" smtClean="0"/>
              <a:t>Inhabitants possess the keys to their own buildings</a:t>
            </a:r>
          </a:p>
          <a:p>
            <a:r>
              <a:rPr lang="en-CA" dirty="0" smtClean="0"/>
              <a:t>There is minimal supervision and inmates have more control over there lives</a:t>
            </a:r>
          </a:p>
          <a:p>
            <a:r>
              <a:rPr lang="en-CA" dirty="0" smtClean="0"/>
              <a:t>There is little to no border security</a:t>
            </a:r>
            <a:endParaRPr lang="en-CA" dirty="0"/>
          </a:p>
        </p:txBody>
      </p:sp>
    </p:spTree>
    <p:extLst>
      <p:ext uri="{BB962C8B-B14F-4D97-AF65-F5344CB8AC3E}">
        <p14:creationId xmlns:p14="http://schemas.microsoft.com/office/powerpoint/2010/main" val="4049719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School</a:t>
            </a:r>
            <a:endParaRPr lang="en-CA" dirty="0"/>
          </a:p>
        </p:txBody>
      </p:sp>
      <p:sp>
        <p:nvSpPr>
          <p:cNvPr id="3" name="Subtitle 2"/>
          <p:cNvSpPr>
            <a:spLocks noGrp="1"/>
          </p:cNvSpPr>
          <p:nvPr>
            <p:ph type="subTitle" idx="1"/>
          </p:nvPr>
        </p:nvSpPr>
        <p:spPr/>
        <p:txBody>
          <a:bodyPr/>
          <a:lstStyle/>
          <a:p>
            <a:r>
              <a:rPr lang="en-CA" dirty="0" smtClean="0"/>
              <a:t>In an Open Prison</a:t>
            </a:r>
            <a:endParaRPr lang="en-CA" dirty="0"/>
          </a:p>
        </p:txBody>
      </p:sp>
    </p:spTree>
    <p:extLst>
      <p:ext uri="{BB962C8B-B14F-4D97-AF65-F5344CB8AC3E}">
        <p14:creationId xmlns:p14="http://schemas.microsoft.com/office/powerpoint/2010/main" val="1868032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Class</a:t>
            </a:r>
            <a:endParaRPr lang="en-CA" dirty="0"/>
          </a:p>
        </p:txBody>
      </p:sp>
      <p:sp>
        <p:nvSpPr>
          <p:cNvPr id="3" name="Content Placeholder 2"/>
          <p:cNvSpPr>
            <a:spLocks noGrp="1"/>
          </p:cNvSpPr>
          <p:nvPr>
            <p:ph idx="1"/>
          </p:nvPr>
        </p:nvSpPr>
        <p:spPr>
          <a:xfrm>
            <a:off x="1371600" y="1666874"/>
            <a:ext cx="9601200" cy="4848225"/>
          </a:xfrm>
        </p:spPr>
        <p:txBody>
          <a:bodyPr>
            <a:normAutofit lnSpcReduction="10000"/>
          </a:bodyPr>
          <a:lstStyle/>
          <a:p>
            <a:r>
              <a:rPr lang="en-CA" dirty="0" smtClean="0"/>
              <a:t>Receive up to high school degree</a:t>
            </a:r>
          </a:p>
          <a:p>
            <a:pPr lvl="1"/>
            <a:r>
              <a:rPr lang="en-CA" dirty="0" smtClean="0"/>
              <a:t>Taught many courses</a:t>
            </a:r>
          </a:p>
          <a:p>
            <a:r>
              <a:rPr lang="en-CA" dirty="0" smtClean="0"/>
              <a:t>Get taught with peers</a:t>
            </a:r>
          </a:p>
          <a:p>
            <a:r>
              <a:rPr lang="en-CA" dirty="0" smtClean="0"/>
              <a:t>Employment training</a:t>
            </a:r>
          </a:p>
          <a:p>
            <a:pPr lvl="1"/>
            <a:r>
              <a:rPr lang="en-CA" dirty="0" smtClean="0"/>
              <a:t>Trades</a:t>
            </a:r>
          </a:p>
          <a:p>
            <a:r>
              <a:rPr lang="en-CA" dirty="0" smtClean="0"/>
              <a:t>Basic Skills training</a:t>
            </a:r>
          </a:p>
          <a:p>
            <a:pPr lvl="1"/>
            <a:r>
              <a:rPr lang="en-CA" dirty="0" smtClean="0"/>
              <a:t>Technology</a:t>
            </a:r>
          </a:p>
          <a:p>
            <a:pPr lvl="1"/>
            <a:r>
              <a:rPr lang="en-CA" dirty="0" smtClean="0"/>
              <a:t>Etiquette</a:t>
            </a:r>
          </a:p>
          <a:p>
            <a:pPr lvl="1"/>
            <a:r>
              <a:rPr lang="en-CA" dirty="0" smtClean="0"/>
              <a:t>How to get a job</a:t>
            </a:r>
          </a:p>
          <a:p>
            <a:r>
              <a:rPr lang="en-CA" dirty="0" smtClean="0"/>
              <a:t>Employs outside educators and inmates</a:t>
            </a:r>
          </a:p>
          <a:p>
            <a:pPr lvl="1"/>
            <a:r>
              <a:rPr lang="en-CA" dirty="0" smtClean="0"/>
              <a:t>Inmates with education certifications or experience can teach courses</a:t>
            </a:r>
          </a:p>
          <a:p>
            <a:pPr lvl="1"/>
            <a:r>
              <a:rPr lang="en-CA" dirty="0" smtClean="0"/>
              <a:t>Inmates with certain experience as employers or employees can teach trades or skills</a:t>
            </a:r>
          </a:p>
          <a:p>
            <a:pPr lvl="1"/>
            <a:endParaRPr lang="en-CA" dirty="0" smtClean="0"/>
          </a:p>
          <a:p>
            <a:endParaRPr lang="en-CA" dirty="0"/>
          </a:p>
        </p:txBody>
      </p:sp>
    </p:spTree>
    <p:extLst>
      <p:ext uri="{BB962C8B-B14F-4D97-AF65-F5344CB8AC3E}">
        <p14:creationId xmlns:p14="http://schemas.microsoft.com/office/powerpoint/2010/main" val="3705614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 of Prison</a:t>
            </a:r>
            <a:endParaRPr lang="en-CA" dirty="0"/>
          </a:p>
        </p:txBody>
      </p:sp>
      <p:sp>
        <p:nvSpPr>
          <p:cNvPr id="3" name="Content Placeholder 2"/>
          <p:cNvSpPr>
            <a:spLocks noGrp="1"/>
          </p:cNvSpPr>
          <p:nvPr>
            <p:ph idx="1"/>
          </p:nvPr>
        </p:nvSpPr>
        <p:spPr/>
        <p:txBody>
          <a:bodyPr/>
          <a:lstStyle/>
          <a:p>
            <a:r>
              <a:rPr lang="en-CA" dirty="0" smtClean="0"/>
              <a:t>Possibility to apply to post secondary schools</a:t>
            </a:r>
          </a:p>
          <a:p>
            <a:pPr lvl="1"/>
            <a:r>
              <a:rPr lang="en-CA" dirty="0" smtClean="0"/>
              <a:t>Get the education requirements for high paying professions</a:t>
            </a:r>
          </a:p>
          <a:p>
            <a:r>
              <a:rPr lang="en-CA" dirty="0" smtClean="0"/>
              <a:t>Possibility to apply to apprenticeship</a:t>
            </a:r>
          </a:p>
          <a:p>
            <a:pPr lvl="1"/>
            <a:r>
              <a:rPr lang="en-CA" dirty="0" smtClean="0"/>
              <a:t>Get the experience and certification for trades</a:t>
            </a:r>
          </a:p>
          <a:p>
            <a:r>
              <a:rPr lang="en-CA" dirty="0" smtClean="0"/>
              <a:t>Out of prison, get to interact with other people</a:t>
            </a:r>
          </a:p>
          <a:p>
            <a:pPr lvl="1"/>
            <a:r>
              <a:rPr lang="en-CA" dirty="0" smtClean="0"/>
              <a:t>Gain connections in companies</a:t>
            </a:r>
          </a:p>
          <a:p>
            <a:pPr lvl="1"/>
            <a:r>
              <a:rPr lang="en-CA" dirty="0" smtClean="0"/>
              <a:t>Become reintegrated in society</a:t>
            </a:r>
          </a:p>
        </p:txBody>
      </p:sp>
    </p:spTree>
    <p:extLst>
      <p:ext uri="{BB962C8B-B14F-4D97-AF65-F5344CB8AC3E}">
        <p14:creationId xmlns:p14="http://schemas.microsoft.com/office/powerpoint/2010/main" val="1825439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Benefits</a:t>
            </a:r>
            <a:endParaRPr lang="en-CA" dirty="0"/>
          </a:p>
        </p:txBody>
      </p:sp>
      <p:sp>
        <p:nvSpPr>
          <p:cNvPr id="3" name="Subtitle 2"/>
          <p:cNvSpPr>
            <a:spLocks noGrp="1"/>
          </p:cNvSpPr>
          <p:nvPr>
            <p:ph type="subTitle" idx="1"/>
          </p:nvPr>
        </p:nvSpPr>
        <p:spPr/>
        <p:txBody>
          <a:bodyPr/>
          <a:lstStyle/>
          <a:p>
            <a:r>
              <a:rPr lang="en-CA" dirty="0" smtClean="0"/>
              <a:t>Of an Open Prison</a:t>
            </a:r>
            <a:endParaRPr lang="en-CA" dirty="0"/>
          </a:p>
        </p:txBody>
      </p:sp>
    </p:spTree>
    <p:extLst>
      <p:ext uri="{BB962C8B-B14F-4D97-AF65-F5344CB8AC3E}">
        <p14:creationId xmlns:p14="http://schemas.microsoft.com/office/powerpoint/2010/main" val="2269238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52500"/>
          </a:xfrm>
        </p:spPr>
        <p:txBody>
          <a:bodyPr/>
          <a:lstStyle/>
          <a:p>
            <a:r>
              <a:rPr lang="en-CA" dirty="0" smtClean="0"/>
              <a:t>Humanitarian</a:t>
            </a:r>
            <a:endParaRPr lang="en-CA" dirty="0"/>
          </a:p>
        </p:txBody>
      </p:sp>
      <p:sp>
        <p:nvSpPr>
          <p:cNvPr id="3" name="Content Placeholder 2"/>
          <p:cNvSpPr>
            <a:spLocks noGrp="1"/>
          </p:cNvSpPr>
          <p:nvPr>
            <p:ph idx="1"/>
          </p:nvPr>
        </p:nvSpPr>
        <p:spPr>
          <a:xfrm>
            <a:off x="1371600" y="1343025"/>
            <a:ext cx="9601200" cy="4524375"/>
          </a:xfrm>
        </p:spPr>
        <p:txBody>
          <a:bodyPr/>
          <a:lstStyle/>
          <a:p>
            <a:r>
              <a:rPr lang="en-CA" dirty="0" smtClean="0"/>
              <a:t>Closed prisons are hell on earth</a:t>
            </a:r>
          </a:p>
          <a:p>
            <a:pPr lvl="1"/>
            <a:r>
              <a:rPr lang="en-CA" dirty="0" smtClean="0"/>
              <a:t>Many people do see the sun for more than 1 hour a day</a:t>
            </a:r>
          </a:p>
          <a:p>
            <a:pPr lvl="2"/>
            <a:r>
              <a:rPr lang="en-CA" dirty="0" smtClean="0"/>
              <a:t>Can be extremely mentally traumatizing</a:t>
            </a:r>
          </a:p>
          <a:p>
            <a:pPr lvl="1"/>
            <a:r>
              <a:rPr lang="en-CA" dirty="0" smtClean="0"/>
              <a:t>Socialization is stripped from you</a:t>
            </a:r>
          </a:p>
          <a:p>
            <a:pPr lvl="2"/>
            <a:r>
              <a:rPr lang="en-CA" dirty="0" smtClean="0"/>
              <a:t>Very small contact between people</a:t>
            </a:r>
          </a:p>
          <a:p>
            <a:pPr lvl="2"/>
            <a:r>
              <a:rPr lang="en-CA" dirty="0" smtClean="0"/>
              <a:t>Can cause mental health issues</a:t>
            </a:r>
          </a:p>
          <a:p>
            <a:pPr lvl="2"/>
            <a:endParaRPr lang="en-CA" dirty="0" smtClean="0"/>
          </a:p>
          <a:p>
            <a:pPr lvl="1"/>
            <a:endParaRPr lang="en-CA" dirty="0"/>
          </a:p>
        </p:txBody>
      </p:sp>
    </p:spTree>
    <p:extLst>
      <p:ext uri="{BB962C8B-B14F-4D97-AF65-F5344CB8AC3E}">
        <p14:creationId xmlns:p14="http://schemas.microsoft.com/office/powerpoint/2010/main" val="1523637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57225"/>
          </a:xfrm>
        </p:spPr>
        <p:txBody>
          <a:bodyPr>
            <a:normAutofit fontScale="90000"/>
          </a:bodyPr>
          <a:lstStyle/>
          <a:p>
            <a:r>
              <a:rPr lang="en-CA" dirty="0" smtClean="0"/>
              <a:t>Cost-Effective</a:t>
            </a:r>
            <a:endParaRPr lang="en-CA" dirty="0"/>
          </a:p>
        </p:txBody>
      </p:sp>
      <p:sp>
        <p:nvSpPr>
          <p:cNvPr id="3" name="Content Placeholder 2"/>
          <p:cNvSpPr>
            <a:spLocks noGrp="1"/>
          </p:cNvSpPr>
          <p:nvPr>
            <p:ph idx="1"/>
          </p:nvPr>
        </p:nvSpPr>
        <p:spPr>
          <a:xfrm>
            <a:off x="1371600" y="1343025"/>
            <a:ext cx="9601200" cy="5029200"/>
          </a:xfrm>
        </p:spPr>
        <p:txBody>
          <a:bodyPr>
            <a:normAutofit/>
          </a:bodyPr>
          <a:lstStyle/>
          <a:p>
            <a:r>
              <a:rPr lang="en-CA" dirty="0" smtClean="0"/>
              <a:t>Security Measures</a:t>
            </a:r>
          </a:p>
          <a:p>
            <a:pPr lvl="1"/>
            <a:r>
              <a:rPr lang="en-CA" dirty="0" smtClean="0"/>
              <a:t>No border fence</a:t>
            </a:r>
          </a:p>
          <a:p>
            <a:pPr lvl="1"/>
            <a:r>
              <a:rPr lang="en-CA" dirty="0" smtClean="0"/>
              <a:t>No guard towers</a:t>
            </a:r>
          </a:p>
          <a:p>
            <a:pPr lvl="1"/>
            <a:r>
              <a:rPr lang="en-CA" dirty="0" smtClean="0"/>
              <a:t>No armored doors</a:t>
            </a:r>
          </a:p>
          <a:p>
            <a:r>
              <a:rPr lang="en-CA" dirty="0" smtClean="0"/>
              <a:t>Employees</a:t>
            </a:r>
          </a:p>
          <a:p>
            <a:pPr lvl="1"/>
            <a:r>
              <a:rPr lang="en-CA" dirty="0" smtClean="0"/>
              <a:t>Inmates will be responsible for much of the work done</a:t>
            </a:r>
          </a:p>
          <a:p>
            <a:pPr lvl="2"/>
            <a:r>
              <a:rPr lang="en-CA" dirty="0" smtClean="0"/>
              <a:t>Cleaning</a:t>
            </a:r>
          </a:p>
          <a:p>
            <a:pPr lvl="2"/>
            <a:r>
              <a:rPr lang="en-CA" dirty="0" smtClean="0"/>
              <a:t>Cooking</a:t>
            </a:r>
          </a:p>
          <a:p>
            <a:pPr lvl="2"/>
            <a:r>
              <a:rPr lang="en-CA" dirty="0" smtClean="0"/>
              <a:t>Education</a:t>
            </a:r>
          </a:p>
          <a:p>
            <a:pPr lvl="2"/>
            <a:r>
              <a:rPr lang="en-CA" dirty="0" smtClean="0"/>
              <a:t>Maintenance</a:t>
            </a:r>
          </a:p>
          <a:p>
            <a:r>
              <a:rPr lang="en-CA" dirty="0" smtClean="0"/>
              <a:t>Low Recidivism Rate</a:t>
            </a:r>
          </a:p>
          <a:p>
            <a:pPr lvl="1"/>
            <a:r>
              <a:rPr lang="en-CA" dirty="0" smtClean="0"/>
              <a:t>Low recidivism = less prisoners = less capacity required in the long run</a:t>
            </a:r>
          </a:p>
          <a:p>
            <a:pPr lvl="2"/>
            <a:endParaRPr lang="en-CA" dirty="0" smtClean="0"/>
          </a:p>
          <a:p>
            <a:pPr lvl="2"/>
            <a:endParaRPr lang="en-CA" dirty="0"/>
          </a:p>
        </p:txBody>
      </p:sp>
    </p:spTree>
    <p:extLst>
      <p:ext uri="{BB962C8B-B14F-4D97-AF65-F5344CB8AC3E}">
        <p14:creationId xmlns:p14="http://schemas.microsoft.com/office/powerpoint/2010/main" val="2725679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effective than closed prisons at Rehabilitation</a:t>
            </a:r>
            <a:endParaRPr lang="en-CA" dirty="0"/>
          </a:p>
        </p:txBody>
      </p:sp>
      <p:sp>
        <p:nvSpPr>
          <p:cNvPr id="3" name="Content Placeholder 2"/>
          <p:cNvSpPr>
            <a:spLocks noGrp="1"/>
          </p:cNvSpPr>
          <p:nvPr>
            <p:ph idx="1"/>
          </p:nvPr>
        </p:nvSpPr>
        <p:spPr/>
        <p:txBody>
          <a:bodyPr/>
          <a:lstStyle/>
          <a:p>
            <a:r>
              <a:rPr lang="en-CA" dirty="0" smtClean="0"/>
              <a:t>Lower recidivism rates</a:t>
            </a:r>
          </a:p>
          <a:p>
            <a:r>
              <a:rPr lang="en-CA" dirty="0" smtClean="0"/>
              <a:t>Provides unique Education and Employment opportunities</a:t>
            </a:r>
          </a:p>
          <a:p>
            <a:r>
              <a:rPr lang="en-CA" dirty="0" smtClean="0"/>
              <a:t>Encourages socialization so that </a:t>
            </a:r>
          </a:p>
          <a:p>
            <a:endParaRPr lang="en-CA" dirty="0"/>
          </a:p>
        </p:txBody>
      </p:sp>
    </p:spTree>
    <p:extLst>
      <p:ext uri="{BB962C8B-B14F-4D97-AF65-F5344CB8AC3E}">
        <p14:creationId xmlns:p14="http://schemas.microsoft.com/office/powerpoint/2010/main" val="34370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Location</a:t>
            </a:r>
            <a:endParaRPr lang="en-CA" dirty="0"/>
          </a:p>
        </p:txBody>
      </p:sp>
      <p:sp>
        <p:nvSpPr>
          <p:cNvPr id="3" name="Subtitle 2"/>
          <p:cNvSpPr>
            <a:spLocks noGrp="1"/>
          </p:cNvSpPr>
          <p:nvPr>
            <p:ph type="subTitle" idx="1"/>
          </p:nvPr>
        </p:nvSpPr>
        <p:spPr/>
        <p:txBody>
          <a:bodyPr/>
          <a:lstStyle/>
          <a:p>
            <a:r>
              <a:rPr lang="en-CA" dirty="0" smtClean="0"/>
              <a:t>Of the Open Prison</a:t>
            </a:r>
            <a:endParaRPr lang="en-CA" dirty="0"/>
          </a:p>
        </p:txBody>
      </p:sp>
    </p:spTree>
    <p:extLst>
      <p:ext uri="{BB962C8B-B14F-4D97-AF65-F5344CB8AC3E}">
        <p14:creationId xmlns:p14="http://schemas.microsoft.com/office/powerpoint/2010/main" val="2961712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Outside Kingston, Ontario</a:t>
            </a:r>
            <a:endParaRPr lang="en-CA" dirty="0"/>
          </a:p>
        </p:txBody>
      </p:sp>
      <p:sp>
        <p:nvSpPr>
          <p:cNvPr id="3" name="Content Placeholder 2"/>
          <p:cNvSpPr>
            <a:spLocks noGrp="1"/>
          </p:cNvSpPr>
          <p:nvPr>
            <p:ph idx="1"/>
          </p:nvPr>
        </p:nvSpPr>
        <p:spPr>
          <a:xfrm>
            <a:off x="1371600" y="1724025"/>
            <a:ext cx="9601200" cy="4772025"/>
          </a:xfrm>
        </p:spPr>
        <p:txBody>
          <a:bodyPr>
            <a:normAutofit lnSpcReduction="10000"/>
          </a:bodyPr>
          <a:lstStyle/>
          <a:p>
            <a:r>
              <a:rPr lang="en-CA" dirty="0" smtClean="0"/>
              <a:t>Near larger rural towns(Alternatives)</a:t>
            </a:r>
          </a:p>
          <a:p>
            <a:pPr lvl="1"/>
            <a:r>
              <a:rPr lang="en-CA" dirty="0" smtClean="0"/>
              <a:t>Waterloo</a:t>
            </a:r>
          </a:p>
          <a:p>
            <a:pPr lvl="1"/>
            <a:r>
              <a:rPr lang="en-CA" dirty="0" smtClean="0"/>
              <a:t>Kingston</a:t>
            </a:r>
          </a:p>
          <a:p>
            <a:pPr lvl="2"/>
            <a:r>
              <a:rPr lang="en-CA" dirty="0" smtClean="0"/>
              <a:t>Has Queen’s university</a:t>
            </a:r>
          </a:p>
          <a:p>
            <a:pPr lvl="2"/>
            <a:r>
              <a:rPr lang="en-CA" dirty="0" smtClean="0"/>
              <a:t>Provides employment opportunities</a:t>
            </a:r>
          </a:p>
          <a:p>
            <a:pPr lvl="3"/>
            <a:r>
              <a:rPr lang="en-CA" dirty="0" smtClean="0"/>
              <a:t>~1% lower unemployment than national average</a:t>
            </a:r>
          </a:p>
          <a:p>
            <a:pPr lvl="1"/>
            <a:r>
              <a:rPr lang="en-CA" dirty="0" smtClean="0"/>
              <a:t>Kitchener</a:t>
            </a:r>
          </a:p>
          <a:p>
            <a:pPr lvl="1"/>
            <a:r>
              <a:rPr lang="en-CA" dirty="0" smtClean="0"/>
              <a:t>Near towns to encourage integration of prisoners into community while minimizing the possibility of a prisoner escaping</a:t>
            </a:r>
          </a:p>
          <a:p>
            <a:r>
              <a:rPr lang="en-CA" dirty="0" smtClean="0"/>
              <a:t>In rural area</a:t>
            </a:r>
          </a:p>
          <a:p>
            <a:pPr lvl="1"/>
            <a:r>
              <a:rPr lang="en-CA" dirty="0" smtClean="0"/>
              <a:t>Prevent escape</a:t>
            </a:r>
          </a:p>
          <a:p>
            <a:pPr lvl="1"/>
            <a:r>
              <a:rPr lang="en-CA" dirty="0" smtClean="0"/>
              <a:t>Landscapes and nature can be very soothing for prisoners</a:t>
            </a:r>
          </a:p>
          <a:p>
            <a:pPr lvl="1"/>
            <a:r>
              <a:rPr lang="en-CA" dirty="0" smtClean="0"/>
              <a:t>Isolated area allows large quantity of land to be manipulated</a:t>
            </a:r>
          </a:p>
          <a:p>
            <a:pPr lvl="1"/>
            <a:endParaRPr lang="en-CA" dirty="0" smtClean="0"/>
          </a:p>
          <a:p>
            <a:pPr lvl="1"/>
            <a:endParaRPr lang="en-CA" dirty="0"/>
          </a:p>
        </p:txBody>
      </p:sp>
    </p:spTree>
    <p:extLst>
      <p:ext uri="{BB962C8B-B14F-4D97-AF65-F5344CB8AC3E}">
        <p14:creationId xmlns:p14="http://schemas.microsoft.com/office/powerpoint/2010/main" val="2271255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rotWithShape="1">
          <a:blip r:embed="rId2"/>
          <a:srcRect l="11749" t="8592" r="5833" b="8148"/>
          <a:stretch/>
        </p:blipFill>
        <p:spPr>
          <a:xfrm>
            <a:off x="1" y="-1"/>
            <a:ext cx="12517806" cy="7113253"/>
          </a:xfrm>
          <a:prstGeom prst="rect">
            <a:avLst/>
          </a:prstGeom>
        </p:spPr>
      </p:pic>
    </p:spTree>
    <p:extLst>
      <p:ext uri="{BB962C8B-B14F-4D97-AF65-F5344CB8AC3E}">
        <p14:creationId xmlns:p14="http://schemas.microsoft.com/office/powerpoint/2010/main" val="351951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22870"/>
          </a:xfrm>
        </p:spPr>
        <p:txBody>
          <a:bodyPr/>
          <a:lstStyle/>
          <a:p>
            <a:r>
              <a:rPr lang="en-CA" dirty="0" smtClean="0"/>
              <a:t>Purpose</a:t>
            </a:r>
            <a:endParaRPr lang="en-CA" dirty="0"/>
          </a:p>
        </p:txBody>
      </p:sp>
      <p:sp>
        <p:nvSpPr>
          <p:cNvPr id="3" name="Content Placeholder 2"/>
          <p:cNvSpPr>
            <a:spLocks noGrp="1"/>
          </p:cNvSpPr>
          <p:nvPr>
            <p:ph idx="1"/>
          </p:nvPr>
        </p:nvSpPr>
        <p:spPr>
          <a:xfrm>
            <a:off x="1371600" y="1466335"/>
            <a:ext cx="9601200" cy="5210690"/>
          </a:xfrm>
        </p:spPr>
        <p:txBody>
          <a:bodyPr>
            <a:normAutofit lnSpcReduction="10000"/>
          </a:bodyPr>
          <a:lstStyle/>
          <a:p>
            <a:r>
              <a:rPr lang="en-CA" dirty="0" smtClean="0"/>
              <a:t>To rehabilitate long term offenders</a:t>
            </a:r>
          </a:p>
          <a:p>
            <a:pPr lvl="1"/>
            <a:r>
              <a:rPr lang="en-CA" dirty="0" smtClean="0"/>
              <a:t>5 years or more sentence</a:t>
            </a:r>
          </a:p>
          <a:p>
            <a:pPr lvl="1"/>
            <a:r>
              <a:rPr lang="en-CA" dirty="0" smtClean="0"/>
              <a:t>Inmates have been held for much of their life</a:t>
            </a:r>
          </a:p>
          <a:p>
            <a:pPr lvl="2"/>
            <a:r>
              <a:rPr lang="en-CA" dirty="0" smtClean="0"/>
              <a:t>May not recognize the society that exists now</a:t>
            </a:r>
          </a:p>
          <a:p>
            <a:pPr lvl="2"/>
            <a:r>
              <a:rPr lang="en-CA" dirty="0" smtClean="0"/>
              <a:t>What would it be like if someone from the past came to the present</a:t>
            </a:r>
          </a:p>
          <a:p>
            <a:pPr lvl="3"/>
            <a:r>
              <a:rPr lang="en-CA" dirty="0" smtClean="0"/>
              <a:t>5 years ago?(2012)</a:t>
            </a:r>
          </a:p>
          <a:p>
            <a:pPr lvl="3"/>
            <a:r>
              <a:rPr lang="en-CA" dirty="0" smtClean="0"/>
              <a:t>10 years ago?(2007)</a:t>
            </a:r>
          </a:p>
          <a:p>
            <a:pPr lvl="3"/>
            <a:r>
              <a:rPr lang="en-CA" dirty="0" smtClean="0"/>
              <a:t>20 years ago?(1997)</a:t>
            </a:r>
          </a:p>
          <a:p>
            <a:pPr lvl="3"/>
            <a:r>
              <a:rPr lang="en-CA" dirty="0" smtClean="0"/>
              <a:t>Could they get a job?</a:t>
            </a:r>
          </a:p>
          <a:p>
            <a:pPr lvl="4"/>
            <a:r>
              <a:rPr lang="en-CA" dirty="0" smtClean="0"/>
              <a:t>Technology</a:t>
            </a:r>
          </a:p>
          <a:p>
            <a:pPr lvl="4"/>
            <a:r>
              <a:rPr lang="en-CA" dirty="0" smtClean="0"/>
              <a:t>Social Norms</a:t>
            </a:r>
          </a:p>
          <a:p>
            <a:r>
              <a:rPr lang="en-CA" dirty="0" smtClean="0"/>
              <a:t>To hold people humanely</a:t>
            </a:r>
          </a:p>
          <a:p>
            <a:pPr lvl="1"/>
            <a:r>
              <a:rPr lang="en-CA" i="0" dirty="0"/>
              <a:t>"You see them standing over there at the end of the car park watching the sun go down over the fields. They stand there for ages. They've been locked up for so long that they've forgotten what a sunset looks like.“(James, 2011</a:t>
            </a:r>
            <a:r>
              <a:rPr lang="en-CA" i="0" dirty="0" smtClean="0"/>
              <a:t>)</a:t>
            </a:r>
            <a:endParaRPr lang="en-CA" dirty="0" smtClean="0"/>
          </a:p>
          <a:p>
            <a:pPr lvl="1"/>
            <a:endParaRPr lang="en-CA" dirty="0"/>
          </a:p>
        </p:txBody>
      </p:sp>
    </p:spTree>
    <p:extLst>
      <p:ext uri="{BB962C8B-B14F-4D97-AF65-F5344CB8AC3E}">
        <p14:creationId xmlns:p14="http://schemas.microsoft.com/office/powerpoint/2010/main" val="3874881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rotWithShape="1">
          <a:blip r:embed="rId2"/>
          <a:srcRect l="23175" t="16808" r="22937" b="29859"/>
          <a:stretch/>
        </p:blipFill>
        <p:spPr>
          <a:xfrm>
            <a:off x="0" y="0"/>
            <a:ext cx="12319002" cy="6858000"/>
          </a:xfrm>
          <a:prstGeom prst="rect">
            <a:avLst/>
          </a:prstGeom>
        </p:spPr>
      </p:pic>
      <p:sp>
        <p:nvSpPr>
          <p:cNvPr id="5" name="Rectangle 4"/>
          <p:cNvSpPr/>
          <p:nvPr/>
        </p:nvSpPr>
        <p:spPr>
          <a:xfrm>
            <a:off x="5956300" y="2781300"/>
            <a:ext cx="3225800" cy="139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519142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Thank You</a:t>
            </a:r>
            <a:endParaRPr lang="en-CA" dirty="0"/>
          </a:p>
        </p:txBody>
      </p:sp>
      <p:sp>
        <p:nvSpPr>
          <p:cNvPr id="3" name="Subtitle 2"/>
          <p:cNvSpPr>
            <a:spLocks noGrp="1"/>
          </p:cNvSpPr>
          <p:nvPr>
            <p:ph type="subTitle" idx="1"/>
          </p:nvPr>
        </p:nvSpPr>
        <p:spPr/>
        <p:txBody>
          <a:bodyPr/>
          <a:lstStyle/>
          <a:p>
            <a:r>
              <a:rPr lang="en-CA" smtClean="0"/>
              <a:t>Questions?</a:t>
            </a:r>
            <a:endParaRPr lang="en-CA" dirty="0"/>
          </a:p>
        </p:txBody>
      </p:sp>
    </p:spTree>
    <p:extLst>
      <p:ext uri="{BB962C8B-B14F-4D97-AF65-F5344CB8AC3E}">
        <p14:creationId xmlns:p14="http://schemas.microsoft.com/office/powerpoint/2010/main" val="1642821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History</a:t>
            </a:r>
            <a:endParaRPr lang="en-CA" dirty="0"/>
          </a:p>
        </p:txBody>
      </p:sp>
      <p:sp>
        <p:nvSpPr>
          <p:cNvPr id="3" name="Content Placeholder 2"/>
          <p:cNvSpPr>
            <a:spLocks noGrp="1"/>
          </p:cNvSpPr>
          <p:nvPr>
            <p:ph idx="1"/>
          </p:nvPr>
        </p:nvSpPr>
        <p:spPr/>
        <p:txBody>
          <a:bodyPr/>
          <a:lstStyle/>
          <a:p>
            <a:r>
              <a:rPr lang="en-CA" dirty="0" smtClean="0"/>
              <a:t>Popular in Scandinavia</a:t>
            </a:r>
          </a:p>
          <a:p>
            <a:pPr lvl="1"/>
            <a:r>
              <a:rPr lang="en-CA" dirty="0" smtClean="0"/>
              <a:t>Developed in the late 20</a:t>
            </a:r>
            <a:r>
              <a:rPr lang="en-CA" baseline="30000" dirty="0" smtClean="0"/>
              <a:t>th</a:t>
            </a:r>
            <a:r>
              <a:rPr lang="en-CA" dirty="0" smtClean="0"/>
              <a:t> century</a:t>
            </a:r>
          </a:p>
          <a:p>
            <a:pPr lvl="2"/>
            <a:r>
              <a:rPr lang="en-CA" dirty="0" smtClean="0"/>
              <a:t>In response to rising incarceration rates</a:t>
            </a:r>
          </a:p>
          <a:p>
            <a:pPr lvl="3"/>
            <a:r>
              <a:rPr lang="en-CA" dirty="0" smtClean="0"/>
              <a:t>Process </a:t>
            </a:r>
            <a:r>
              <a:rPr lang="en-CA" dirty="0"/>
              <a:t>called </a:t>
            </a:r>
            <a:r>
              <a:rPr lang="en-CA" dirty="0" err="1"/>
              <a:t>decarceration</a:t>
            </a:r>
            <a:endParaRPr lang="en-CA" dirty="0" smtClean="0"/>
          </a:p>
          <a:p>
            <a:r>
              <a:rPr lang="en-CA" dirty="0" err="1" smtClean="0"/>
              <a:t>Decarceration</a:t>
            </a:r>
            <a:endParaRPr lang="en-CA" dirty="0" smtClean="0"/>
          </a:p>
          <a:p>
            <a:pPr lvl="1"/>
            <a:r>
              <a:rPr lang="en-CA" dirty="0" smtClean="0"/>
              <a:t>Leads to no increase in crime</a:t>
            </a:r>
          </a:p>
          <a:p>
            <a:pPr lvl="1"/>
            <a:r>
              <a:rPr lang="en-CA" dirty="0" smtClean="0"/>
              <a:t>Prisoners better prepared for society</a:t>
            </a:r>
            <a:endParaRPr lang="en-CA" dirty="0"/>
          </a:p>
        </p:txBody>
      </p:sp>
    </p:spTree>
    <p:extLst>
      <p:ext uri="{BB962C8B-B14F-4D97-AF65-F5344CB8AC3E}">
        <p14:creationId xmlns:p14="http://schemas.microsoft.com/office/powerpoint/2010/main" val="131800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62000"/>
          </a:xfrm>
        </p:spPr>
        <p:txBody>
          <a:bodyPr/>
          <a:lstStyle/>
          <a:p>
            <a:r>
              <a:rPr lang="en-CA" dirty="0" smtClean="0"/>
              <a:t>Segregation of Prisoners</a:t>
            </a:r>
            <a:endParaRPr lang="en-CA" dirty="0"/>
          </a:p>
        </p:txBody>
      </p:sp>
      <p:sp>
        <p:nvSpPr>
          <p:cNvPr id="3" name="Content Placeholder 2"/>
          <p:cNvSpPr>
            <a:spLocks noGrp="1"/>
          </p:cNvSpPr>
          <p:nvPr>
            <p:ph idx="1"/>
          </p:nvPr>
        </p:nvSpPr>
        <p:spPr>
          <a:xfrm>
            <a:off x="1371600" y="1447800"/>
            <a:ext cx="9601200" cy="4419600"/>
          </a:xfrm>
        </p:spPr>
        <p:txBody>
          <a:bodyPr/>
          <a:lstStyle/>
          <a:p>
            <a:r>
              <a:rPr lang="en-CA" dirty="0" smtClean="0"/>
              <a:t>There is segregation of prisoners only in private matters</a:t>
            </a:r>
          </a:p>
          <a:p>
            <a:pPr lvl="1"/>
            <a:r>
              <a:rPr lang="en-CA" dirty="0" smtClean="0"/>
              <a:t>Sleeping, Changing, Washroom</a:t>
            </a:r>
          </a:p>
          <a:p>
            <a:pPr lvl="2"/>
            <a:r>
              <a:rPr lang="en-CA" dirty="0" smtClean="0"/>
              <a:t>Segregation by Gender</a:t>
            </a:r>
          </a:p>
          <a:p>
            <a:r>
              <a:rPr lang="en-CA" dirty="0" smtClean="0"/>
              <a:t>Possibility for segregation of prisoners upon request</a:t>
            </a:r>
          </a:p>
          <a:p>
            <a:pPr lvl="1"/>
            <a:r>
              <a:rPr lang="en-CA" dirty="0" smtClean="0"/>
              <a:t>Safety concerns</a:t>
            </a:r>
          </a:p>
          <a:p>
            <a:r>
              <a:rPr lang="en-CA" dirty="0" smtClean="0"/>
              <a:t>No segregation based on sentence</a:t>
            </a:r>
          </a:p>
          <a:p>
            <a:pPr lvl="1"/>
            <a:r>
              <a:rPr lang="en-CA" dirty="0" smtClean="0"/>
              <a:t>Murderers will live with drug dealers</a:t>
            </a:r>
          </a:p>
          <a:p>
            <a:pPr lvl="1"/>
            <a:r>
              <a:rPr lang="en-CA" dirty="0" smtClean="0"/>
              <a:t>All prisoners have an initial sentence of a minimum of 5 years</a:t>
            </a:r>
          </a:p>
          <a:p>
            <a:pPr lvl="1"/>
            <a:r>
              <a:rPr lang="en-CA" dirty="0" smtClean="0"/>
              <a:t>No reason for segregation</a:t>
            </a:r>
          </a:p>
          <a:p>
            <a:pPr lvl="2"/>
            <a:r>
              <a:rPr lang="en-CA" dirty="0" smtClean="0"/>
              <a:t>Those who offend in prison will return from where they came</a:t>
            </a:r>
          </a:p>
        </p:txBody>
      </p:sp>
    </p:spTree>
    <p:extLst>
      <p:ext uri="{BB962C8B-B14F-4D97-AF65-F5344CB8AC3E}">
        <p14:creationId xmlns:p14="http://schemas.microsoft.com/office/powerpoint/2010/main" val="2180159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Dealing with unsavoury behaviour</a:t>
            </a:r>
            <a:endParaRPr lang="en-CA" dirty="0"/>
          </a:p>
        </p:txBody>
      </p:sp>
      <p:sp>
        <p:nvSpPr>
          <p:cNvPr id="3" name="Content Placeholder 2"/>
          <p:cNvSpPr>
            <a:spLocks noGrp="1"/>
          </p:cNvSpPr>
          <p:nvPr>
            <p:ph idx="1"/>
          </p:nvPr>
        </p:nvSpPr>
        <p:spPr>
          <a:xfrm>
            <a:off x="1371600" y="2286000"/>
            <a:ext cx="9601200" cy="4064000"/>
          </a:xfrm>
        </p:spPr>
        <p:txBody>
          <a:bodyPr/>
          <a:lstStyle/>
          <a:p>
            <a:r>
              <a:rPr lang="en-CA" dirty="0" smtClean="0"/>
              <a:t>Any sort of criminal offence that exists outside of the prison applies inside</a:t>
            </a:r>
          </a:p>
          <a:p>
            <a:pPr lvl="1"/>
            <a:r>
              <a:rPr lang="en-CA" dirty="0" smtClean="0"/>
              <a:t>For small offences like</a:t>
            </a:r>
          </a:p>
          <a:p>
            <a:pPr lvl="2"/>
            <a:r>
              <a:rPr lang="en-CA" dirty="0" smtClean="0"/>
              <a:t>Alcohol and drug possession</a:t>
            </a:r>
          </a:p>
          <a:p>
            <a:pPr lvl="3"/>
            <a:r>
              <a:rPr lang="en-CA" dirty="0" smtClean="0"/>
              <a:t>3 strikes then back to closed prisons</a:t>
            </a:r>
          </a:p>
          <a:p>
            <a:pPr lvl="1"/>
            <a:r>
              <a:rPr lang="en-CA" dirty="0" smtClean="0"/>
              <a:t>For large offences like</a:t>
            </a:r>
          </a:p>
          <a:p>
            <a:pPr lvl="2"/>
            <a:r>
              <a:rPr lang="en-CA" dirty="0" smtClean="0"/>
              <a:t>Rape, Assault, Murder, threats</a:t>
            </a:r>
          </a:p>
          <a:p>
            <a:pPr lvl="3"/>
            <a:r>
              <a:rPr lang="en-CA" dirty="0" smtClean="0"/>
              <a:t>Immediate return to closed prison with potential for increased sentences</a:t>
            </a:r>
          </a:p>
          <a:p>
            <a:pPr marL="0" indent="0">
              <a:buNone/>
            </a:pPr>
            <a:endParaRPr lang="en-CA" dirty="0"/>
          </a:p>
        </p:txBody>
      </p:sp>
    </p:spTree>
    <p:extLst>
      <p:ext uri="{BB962C8B-B14F-4D97-AF65-F5344CB8AC3E}">
        <p14:creationId xmlns:p14="http://schemas.microsoft.com/office/powerpoint/2010/main" val="102476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Prison Guards</a:t>
            </a:r>
            <a:endParaRPr lang="en-CA" dirty="0"/>
          </a:p>
        </p:txBody>
      </p:sp>
      <p:sp>
        <p:nvSpPr>
          <p:cNvPr id="3" name="Content Placeholder 2"/>
          <p:cNvSpPr>
            <a:spLocks noGrp="1"/>
          </p:cNvSpPr>
          <p:nvPr>
            <p:ph idx="1"/>
          </p:nvPr>
        </p:nvSpPr>
        <p:spPr/>
        <p:txBody>
          <a:bodyPr/>
          <a:lstStyle/>
          <a:p>
            <a:r>
              <a:rPr lang="en-CA" dirty="0" smtClean="0"/>
              <a:t>Will be armed with light firearms</a:t>
            </a:r>
          </a:p>
          <a:p>
            <a:r>
              <a:rPr lang="en-CA" dirty="0" smtClean="0"/>
              <a:t>Small patrols around the campus</a:t>
            </a:r>
          </a:p>
          <a:p>
            <a:r>
              <a:rPr lang="en-CA" dirty="0" smtClean="0"/>
              <a:t>Guards take shifts in the public buildings</a:t>
            </a:r>
          </a:p>
          <a:p>
            <a:r>
              <a:rPr lang="en-CA" dirty="0" smtClean="0"/>
              <a:t>Guards are expected to treat prisoners as civilians</a:t>
            </a:r>
          </a:p>
          <a:p>
            <a:pPr lvl="1"/>
            <a:r>
              <a:rPr lang="en-CA" dirty="0" smtClean="0"/>
              <a:t>Searches will be done only with probable cause</a:t>
            </a:r>
          </a:p>
          <a:p>
            <a:pPr lvl="1"/>
            <a:r>
              <a:rPr lang="en-CA" dirty="0" smtClean="0"/>
              <a:t>Entering a dorm requires explicit permission from the warden</a:t>
            </a:r>
          </a:p>
          <a:p>
            <a:pPr lvl="1"/>
            <a:r>
              <a:rPr lang="en-CA" dirty="0" smtClean="0"/>
              <a:t>Main purpose of the guards is to protect the prisoners not harm them</a:t>
            </a:r>
          </a:p>
          <a:p>
            <a:endParaRPr lang="en-CA" dirty="0"/>
          </a:p>
        </p:txBody>
      </p:sp>
    </p:spTree>
    <p:extLst>
      <p:ext uri="{BB962C8B-B14F-4D97-AF65-F5344CB8AC3E}">
        <p14:creationId xmlns:p14="http://schemas.microsoft.com/office/powerpoint/2010/main" val="3057376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33425"/>
          </a:xfrm>
        </p:spPr>
        <p:txBody>
          <a:bodyPr/>
          <a:lstStyle/>
          <a:p>
            <a:r>
              <a:rPr lang="en-CA" dirty="0" smtClean="0"/>
              <a:t>Employment</a:t>
            </a:r>
            <a:endParaRPr lang="en-CA" dirty="0"/>
          </a:p>
        </p:txBody>
      </p:sp>
      <p:sp>
        <p:nvSpPr>
          <p:cNvPr id="3" name="Content Placeholder 2"/>
          <p:cNvSpPr>
            <a:spLocks noGrp="1"/>
          </p:cNvSpPr>
          <p:nvPr>
            <p:ph idx="1"/>
          </p:nvPr>
        </p:nvSpPr>
        <p:spPr>
          <a:xfrm>
            <a:off x="1371600" y="1419225"/>
            <a:ext cx="9601200" cy="5305425"/>
          </a:xfrm>
        </p:spPr>
        <p:txBody>
          <a:bodyPr>
            <a:normAutofit/>
          </a:bodyPr>
          <a:lstStyle/>
          <a:p>
            <a:r>
              <a:rPr lang="en-CA" dirty="0" smtClean="0"/>
              <a:t>Prisoners will be able to work for the prison</a:t>
            </a:r>
          </a:p>
          <a:p>
            <a:pPr lvl="1"/>
            <a:r>
              <a:rPr lang="en-CA" dirty="0" smtClean="0"/>
              <a:t>Prisoners receive salary</a:t>
            </a:r>
          </a:p>
          <a:p>
            <a:pPr lvl="1"/>
            <a:r>
              <a:rPr lang="en-CA" dirty="0" smtClean="0"/>
              <a:t>Learn responsibility</a:t>
            </a:r>
          </a:p>
          <a:p>
            <a:pPr lvl="1"/>
            <a:r>
              <a:rPr lang="en-CA" dirty="0" smtClean="0"/>
              <a:t>Gain skills on the job</a:t>
            </a:r>
          </a:p>
          <a:p>
            <a:pPr lvl="1"/>
            <a:r>
              <a:rPr lang="en-CA" dirty="0" smtClean="0"/>
              <a:t>See the benefit the labor does and the effect it has on their community</a:t>
            </a:r>
          </a:p>
          <a:p>
            <a:pPr lvl="2"/>
            <a:r>
              <a:rPr lang="en-CA" dirty="0" smtClean="0"/>
              <a:t>Cleaning</a:t>
            </a:r>
          </a:p>
          <a:p>
            <a:pPr lvl="2"/>
            <a:r>
              <a:rPr lang="en-CA" dirty="0" smtClean="0"/>
              <a:t>Working in the rec building</a:t>
            </a:r>
          </a:p>
          <a:p>
            <a:pPr lvl="2"/>
            <a:r>
              <a:rPr lang="en-CA" dirty="0" smtClean="0"/>
              <a:t>Maintenance</a:t>
            </a:r>
          </a:p>
          <a:p>
            <a:r>
              <a:rPr lang="en-CA" dirty="0" smtClean="0"/>
              <a:t>Prisoners will be able to apply to work outside of the prison</a:t>
            </a:r>
          </a:p>
          <a:p>
            <a:pPr lvl="1"/>
            <a:r>
              <a:rPr lang="en-CA" dirty="0" smtClean="0"/>
              <a:t>Prisoners receive salary</a:t>
            </a:r>
          </a:p>
          <a:p>
            <a:pPr lvl="1"/>
            <a:r>
              <a:rPr lang="en-CA" dirty="0" smtClean="0"/>
              <a:t>Gain workplace experience</a:t>
            </a:r>
          </a:p>
          <a:p>
            <a:pPr lvl="2"/>
            <a:r>
              <a:rPr lang="en-CA" dirty="0" smtClean="0"/>
              <a:t>Very important since the employer can see they have a criminal record</a:t>
            </a:r>
          </a:p>
          <a:p>
            <a:pPr lvl="1"/>
            <a:r>
              <a:rPr lang="en-CA" dirty="0" smtClean="0"/>
              <a:t>Learn the skills they need for future jobs</a:t>
            </a:r>
            <a:endParaRPr lang="en-CA" dirty="0"/>
          </a:p>
        </p:txBody>
      </p:sp>
    </p:spTree>
    <p:extLst>
      <p:ext uri="{BB962C8B-B14F-4D97-AF65-F5344CB8AC3E}">
        <p14:creationId xmlns:p14="http://schemas.microsoft.com/office/powerpoint/2010/main" val="281502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6000" dirty="0" smtClean="0"/>
              <a:t>Purposes of Sentencing</a:t>
            </a:r>
            <a:endParaRPr lang="en-CA" sz="6000" dirty="0"/>
          </a:p>
        </p:txBody>
      </p:sp>
      <p:sp>
        <p:nvSpPr>
          <p:cNvPr id="3" name="Subtitle 2"/>
          <p:cNvSpPr>
            <a:spLocks noGrp="1"/>
          </p:cNvSpPr>
          <p:nvPr>
            <p:ph type="subTitle" idx="1"/>
          </p:nvPr>
        </p:nvSpPr>
        <p:spPr/>
        <p:txBody>
          <a:bodyPr/>
          <a:lstStyle/>
          <a:p>
            <a:r>
              <a:rPr lang="en-CA" dirty="0" smtClean="0"/>
              <a:t>In an Open Prison</a:t>
            </a:r>
            <a:endParaRPr lang="en-CA" dirty="0"/>
          </a:p>
        </p:txBody>
      </p:sp>
    </p:spTree>
    <p:extLst>
      <p:ext uri="{BB962C8B-B14F-4D97-AF65-F5344CB8AC3E}">
        <p14:creationId xmlns:p14="http://schemas.microsoft.com/office/powerpoint/2010/main" val="2104582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1216</TotalTime>
  <Words>1090</Words>
  <Application>Microsoft Office PowerPoint</Application>
  <PresentationFormat>Widescreen</PresentationFormat>
  <Paragraphs>207</Paragraphs>
  <Slides>31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Franklin Gothic Book</vt:lpstr>
      <vt:lpstr>Crop</vt:lpstr>
      <vt:lpstr>The  open prison project</vt:lpstr>
      <vt:lpstr>What is an Open Prison?</vt:lpstr>
      <vt:lpstr>Purpose</vt:lpstr>
      <vt:lpstr>History</vt:lpstr>
      <vt:lpstr>Segregation of Prisoners</vt:lpstr>
      <vt:lpstr>Dealing with unsavoury behaviour</vt:lpstr>
      <vt:lpstr>Prison Guards</vt:lpstr>
      <vt:lpstr>Employment</vt:lpstr>
      <vt:lpstr>Purposes of Sentencing</vt:lpstr>
      <vt:lpstr>Rehabilitation</vt:lpstr>
      <vt:lpstr>Denunciation</vt:lpstr>
      <vt:lpstr>Protection</vt:lpstr>
      <vt:lpstr>Dormitory</vt:lpstr>
      <vt:lpstr>Bedroom</vt:lpstr>
      <vt:lpstr>Kitchen/Dining Room/Open Space</vt:lpstr>
      <vt:lpstr>Recreation Room</vt:lpstr>
      <vt:lpstr>Main room</vt:lpstr>
      <vt:lpstr>Bathroom/Showers</vt:lpstr>
      <vt:lpstr>Workout Room</vt:lpstr>
      <vt:lpstr>School</vt:lpstr>
      <vt:lpstr>In Class</vt:lpstr>
      <vt:lpstr>Out of Prison</vt:lpstr>
      <vt:lpstr>Benefits</vt:lpstr>
      <vt:lpstr>Humanitarian</vt:lpstr>
      <vt:lpstr>Cost-Effective</vt:lpstr>
      <vt:lpstr>More effective than closed prisons at Rehabilitation</vt:lpstr>
      <vt:lpstr>Location</vt:lpstr>
      <vt:lpstr>Outside Kingston, Ontario</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open prison project</dc:title>
  <dc:creator>Owen Brake</dc:creator>
  <cp:lastModifiedBy>Owen Brake</cp:lastModifiedBy>
  <cp:revision>41</cp:revision>
  <dcterms:created xsi:type="dcterms:W3CDTF">2017-12-07T22:16:13Z</dcterms:created>
  <dcterms:modified xsi:type="dcterms:W3CDTF">2017-12-08T18:32:18Z</dcterms:modified>
</cp:coreProperties>
</file>