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6" r:id="rId3"/>
    <p:sldId id="259" r:id="rId4"/>
    <p:sldId id="271" r:id="rId5"/>
    <p:sldId id="272" r:id="rId6"/>
    <p:sldId id="258" r:id="rId7"/>
    <p:sldId id="263" r:id="rId8"/>
    <p:sldId id="260" r:id="rId9"/>
    <p:sldId id="261" r:id="rId10"/>
    <p:sldId id="262" r:id="rId11"/>
    <p:sldId id="268" r:id="rId12"/>
    <p:sldId id="266" r:id="rId13"/>
    <p:sldId id="270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>
      <p:cViewPr varScale="1">
        <p:scale>
          <a:sx n="102" d="100"/>
          <a:sy n="102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7F691-2ECE-456A-88FA-4874AD48CC36}" type="datetimeFigureOut">
              <a:rPr lang="en-CA" smtClean="0"/>
              <a:pPr/>
              <a:t>2017-10-11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EC2B8-8313-4214-A861-49C8535F063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69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This acceleration</a:t>
            </a:r>
            <a:r>
              <a:rPr lang="en-CA" baseline="0" dirty="0" smtClean="0"/>
              <a:t> is caused by a force.  If all three objects were identical, we would be able to conclude that object A had the most force applied to it because it had the greatest acceleration (force is proportional to acceleration)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EC2B8-8313-4214-A861-49C8535F0635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489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We can see this in the simulation:</a:t>
            </a:r>
            <a:r>
              <a:rPr lang="en-CA" baseline="0" dirty="0" smtClean="0"/>
              <a:t> </a:t>
            </a:r>
            <a:r>
              <a:rPr lang="en-CA" dirty="0" smtClean="0"/>
              <a:t>http://phet.colorado.edu/en/simulation/forces-and-motion-basics (Acceleration Lab)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What</a:t>
            </a:r>
            <a:r>
              <a:rPr lang="en-CA" baseline="0" dirty="0" smtClean="0"/>
              <a:t> type(s) of motion would be classified as ‘not accelerating’???</a:t>
            </a:r>
            <a:endParaRPr lang="en-CA" dirty="0" smtClean="0"/>
          </a:p>
          <a:p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EC2B8-8313-4214-A861-49C8535F0635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143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http://phet.colorado.edu/en/simulation/forces-and-motion-basics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EC2B8-8313-4214-A861-49C8535F0635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820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unit for force is the Newton, where 1 N = 1 kg</a:t>
            </a:r>
            <a:r>
              <a:rPr lang="en-CA" baseline="0" dirty="0" smtClean="0"/>
              <a:t> m/s</a:t>
            </a:r>
            <a:r>
              <a:rPr lang="en-CA" baseline="30000" dirty="0" smtClean="0"/>
              <a:t>2</a:t>
            </a:r>
          </a:p>
          <a:p>
            <a:r>
              <a:rPr lang="en-CA" dirty="0" smtClean="0"/>
              <a:t>Where acceleration can cause a change in direction, speed, or both!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EC2B8-8313-4214-A861-49C8535F0635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9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These are our most common forces that we will be dealing with this year, aside from gravity, all other forces</a:t>
            </a:r>
            <a:r>
              <a:rPr lang="en-CA" baseline="0" dirty="0" smtClean="0"/>
              <a:t> are contact forces (meaning two objects must be touching in order for the force to occur)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EC2B8-8313-4214-A861-49C8535F0635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512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This is a great way to remember how the</a:t>
            </a:r>
            <a:r>
              <a:rPr lang="en-CA" baseline="0" dirty="0" smtClean="0"/>
              <a:t> derived unit of a Newton is defined.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EC2B8-8313-4214-A861-49C8535F0635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6732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A: upward normal force and downward</a:t>
            </a:r>
            <a:r>
              <a:rPr lang="en-CA" baseline="0" dirty="0" smtClean="0"/>
              <a:t> force of gravity</a:t>
            </a:r>
          </a:p>
          <a:p>
            <a:r>
              <a:rPr lang="en-CA" baseline="0" dirty="0" smtClean="0"/>
              <a:t>B: downward force of gravity (and technically upward air resistance which is wind friction)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EC2B8-8313-4214-A861-49C8535F0635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2921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These diagrams help you visualize the situation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EC2B8-8313-4214-A861-49C8535F0635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2052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</a:t>
            </a:r>
            <a:r>
              <a:rPr lang="en-CA" baseline="0" dirty="0" smtClean="0"/>
              <a:t> dot represents the centre of mass of the object that we are analysing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EC2B8-8313-4214-A861-49C8535F0635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828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These diagrams help you visualize the situation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EC2B8-8313-4214-A861-49C8535F0635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99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A18F7-1835-47B6-9668-CC06CB5C51DE}" type="datetimeFigureOut">
              <a:rPr lang="en-CA" smtClean="0"/>
              <a:pPr/>
              <a:t>2017-10-11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CD61-42E6-4526-8E9E-29879434A04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A18F7-1835-47B6-9668-CC06CB5C51DE}" type="datetimeFigureOut">
              <a:rPr lang="en-CA" smtClean="0"/>
              <a:pPr/>
              <a:t>2017-10-11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CD61-42E6-4526-8E9E-29879434A04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A18F7-1835-47B6-9668-CC06CB5C51DE}" type="datetimeFigureOut">
              <a:rPr lang="en-CA" smtClean="0"/>
              <a:pPr/>
              <a:t>2017-10-11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CD61-42E6-4526-8E9E-29879434A04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A18F7-1835-47B6-9668-CC06CB5C51DE}" type="datetimeFigureOut">
              <a:rPr lang="en-CA" smtClean="0"/>
              <a:pPr/>
              <a:t>2017-10-11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CD61-42E6-4526-8E9E-29879434A04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A18F7-1835-47B6-9668-CC06CB5C51DE}" type="datetimeFigureOut">
              <a:rPr lang="en-CA" smtClean="0"/>
              <a:pPr/>
              <a:t>2017-10-11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CD61-42E6-4526-8E9E-29879434A04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A18F7-1835-47B6-9668-CC06CB5C51DE}" type="datetimeFigureOut">
              <a:rPr lang="en-CA" smtClean="0"/>
              <a:pPr/>
              <a:t>2017-10-11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CD61-42E6-4526-8E9E-29879434A04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A18F7-1835-47B6-9668-CC06CB5C51DE}" type="datetimeFigureOut">
              <a:rPr lang="en-CA" smtClean="0"/>
              <a:pPr/>
              <a:t>2017-10-11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CD61-42E6-4526-8E9E-29879434A04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A18F7-1835-47B6-9668-CC06CB5C51DE}" type="datetimeFigureOut">
              <a:rPr lang="en-CA" smtClean="0"/>
              <a:pPr/>
              <a:t>2017-10-11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CD61-42E6-4526-8E9E-29879434A04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A18F7-1835-47B6-9668-CC06CB5C51DE}" type="datetimeFigureOut">
              <a:rPr lang="en-CA" smtClean="0"/>
              <a:pPr/>
              <a:t>2017-10-11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CD61-42E6-4526-8E9E-29879434A04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A18F7-1835-47B6-9668-CC06CB5C51DE}" type="datetimeFigureOut">
              <a:rPr lang="en-CA" smtClean="0"/>
              <a:pPr/>
              <a:t>2017-10-11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CD61-42E6-4526-8E9E-29879434A04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A18F7-1835-47B6-9668-CC06CB5C51DE}" type="datetimeFigureOut">
              <a:rPr lang="en-CA" smtClean="0"/>
              <a:pPr/>
              <a:t>2017-10-11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CD61-42E6-4526-8E9E-29879434A04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18F7-1835-47B6-9668-CC06CB5C51DE}" type="datetimeFigureOut">
              <a:rPr lang="en-CA" smtClean="0"/>
              <a:pPr/>
              <a:t>2017-10-11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DCD61-42E6-4526-8E9E-29879434A04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gif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856944"/>
            <a:ext cx="4968552" cy="300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u="sng" dirty="0" smtClean="0"/>
              <a:t>Warm Up</a:t>
            </a:r>
            <a:endParaRPr lang="en-CA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507288" cy="4525963"/>
          </a:xfrm>
        </p:spPr>
        <p:txBody>
          <a:bodyPr/>
          <a:lstStyle/>
          <a:p>
            <a:pPr>
              <a:buNone/>
            </a:pPr>
            <a:r>
              <a:rPr lang="en-CA" dirty="0" smtClean="0"/>
              <a:t>a) How can you tell that each object has a uniform acceleration, but not a uniform velocity? </a:t>
            </a:r>
          </a:p>
          <a:p>
            <a:pPr>
              <a:buNone/>
            </a:pPr>
            <a:r>
              <a:rPr lang="en-CA" dirty="0" smtClean="0"/>
              <a:t>b) What is each acceleration? </a:t>
            </a:r>
          </a:p>
          <a:p>
            <a:pPr>
              <a:buNone/>
            </a:pPr>
            <a:r>
              <a:rPr lang="en-CA" dirty="0" smtClean="0"/>
              <a:t>c) Which object travelled the greatest distance? Explain.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Analyzing Forces</a:t>
            </a:r>
            <a:br>
              <a:rPr lang="en-CA" dirty="0" smtClean="0"/>
            </a:br>
            <a:r>
              <a:rPr lang="en-CA" dirty="0" smtClean="0"/>
              <a:t>- Free Body Diagrams (FBD) -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dirty="0" smtClean="0"/>
              <a:t>Simplified diagrams that show the object and any </a:t>
            </a:r>
            <a:r>
              <a:rPr lang="en-CA" b="1" u="sng" dirty="0" smtClean="0"/>
              <a:t>external forces acting ON THAT OBJECT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		</a:t>
            </a:r>
            <a:r>
              <a:rPr lang="en-CA" dirty="0" err="1" smtClean="0"/>
              <a:t>i</a:t>
            </a:r>
            <a:r>
              <a:rPr lang="en-CA" dirty="0" smtClean="0"/>
              <a:t>) The object is represented by a dot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		ii) The forces all start on the object and point 		outwards </a:t>
            </a:r>
            <a:r>
              <a:rPr lang="en-CA" sz="2600" i="1" dirty="0" smtClean="0"/>
              <a:t>(</a:t>
            </a:r>
            <a:r>
              <a:rPr lang="en-CA" sz="2600" i="1" dirty="0" err="1" smtClean="0"/>
              <a:t>ie</a:t>
            </a:r>
            <a:r>
              <a:rPr lang="en-CA" sz="2600" i="1" dirty="0" smtClean="0"/>
              <a:t>. NOT ready for vector addition)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		iii) Each force is labeled with an appropriate 		symbol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Analyzing Forces</a:t>
            </a:r>
            <a:br>
              <a:rPr lang="en-CA" dirty="0" smtClean="0"/>
            </a:br>
            <a:r>
              <a:rPr lang="en-CA" dirty="0" smtClean="0"/>
              <a:t>- FBD Example -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636912"/>
            <a:ext cx="16478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2708920"/>
            <a:ext cx="9239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3347864" y="3140968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236296" y="436510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107861" y="5693841"/>
            <a:ext cx="89282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/>
              <a:t>Do you think the </a:t>
            </a:r>
            <a:r>
              <a:rPr lang="en-CA" sz="3200" b="1" dirty="0" smtClean="0"/>
              <a:t>length </a:t>
            </a:r>
            <a:r>
              <a:rPr lang="en-CA" sz="3200" dirty="0" smtClean="0"/>
              <a:t>of each arrow is important? </a:t>
            </a:r>
          </a:p>
          <a:p>
            <a:r>
              <a:rPr lang="en-CA" sz="3200" dirty="0" smtClean="0"/>
              <a:t>Explain.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Balanced vs. Unbalanced Forces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If all the forces on an object are </a:t>
            </a:r>
            <a:r>
              <a:rPr lang="en-CA" b="1" dirty="0" smtClean="0"/>
              <a:t>balanced</a:t>
            </a:r>
            <a:r>
              <a:rPr lang="en-CA" dirty="0" smtClean="0"/>
              <a:t> the object is </a:t>
            </a:r>
            <a:r>
              <a:rPr lang="en-CA" b="1" dirty="0" smtClean="0"/>
              <a:t>not accelerating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We call this</a:t>
            </a:r>
            <a:r>
              <a:rPr lang="en-CA" b="1" dirty="0" smtClean="0"/>
              <a:t> equilibrium → static</a:t>
            </a:r>
          </a:p>
          <a:p>
            <a:pPr>
              <a:buNone/>
            </a:pPr>
            <a:r>
              <a:rPr lang="en-CA" b="1" dirty="0" smtClean="0"/>
              <a:t>					    → dynamic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If the forces on an object are </a:t>
            </a:r>
            <a:r>
              <a:rPr lang="en-CA" b="1" dirty="0" smtClean="0"/>
              <a:t>unbalanced</a:t>
            </a:r>
            <a:r>
              <a:rPr lang="en-CA" dirty="0" smtClean="0"/>
              <a:t> then there is an overall force causing the object to </a:t>
            </a:r>
            <a:r>
              <a:rPr lang="en-CA" b="1" dirty="0" smtClean="0"/>
              <a:t>accelerate </a:t>
            </a:r>
          </a:p>
          <a:p>
            <a:pPr>
              <a:buNone/>
            </a:pP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u="sng" dirty="0" smtClean="0"/>
              <a:t>Example</a:t>
            </a:r>
            <a:endParaRPr lang="en-CA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Draw a FBD for each of the following:</a:t>
            </a:r>
          </a:p>
          <a:p>
            <a:pPr>
              <a:buNone/>
            </a:pPr>
            <a:r>
              <a:rPr lang="en-CA" dirty="0" smtClean="0"/>
              <a:t>	a) Book at rest  		b) duck accelerating </a:t>
            </a:r>
          </a:p>
          <a:p>
            <a:pPr>
              <a:buNone/>
            </a:pPr>
            <a:r>
              <a:rPr lang="en-CA" dirty="0" smtClean="0"/>
              <a:t>							to the left</a:t>
            </a:r>
          </a:p>
          <a:p>
            <a:pPr>
              <a:buNone/>
            </a:pPr>
            <a:endParaRPr lang="en-CA" dirty="0"/>
          </a:p>
        </p:txBody>
      </p:sp>
      <p:pic>
        <p:nvPicPr>
          <p:cNvPr id="34818" name="Picture 2" descr="http://www.clipartheaven.com/clipart/education_&amp;_schools/cartoons/book_on_des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429000"/>
            <a:ext cx="2448272" cy="3170891"/>
          </a:xfrm>
          <a:prstGeom prst="rect">
            <a:avLst/>
          </a:prstGeom>
          <a:noFill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284984"/>
            <a:ext cx="3511365" cy="327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u="sng" dirty="0" smtClean="0"/>
              <a:t>Challenge:</a:t>
            </a:r>
            <a:endParaRPr lang="en-CA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Draw a FBD for the wagon below, assuming:</a:t>
            </a:r>
          </a:p>
          <a:p>
            <a:pPr marL="914400" lvl="1" indent="-514350">
              <a:buAutoNum type="alphaLcParenR"/>
            </a:pPr>
            <a:r>
              <a:rPr lang="en-CA" dirty="0" smtClean="0"/>
              <a:t>It is accelerating to the right</a:t>
            </a:r>
          </a:p>
          <a:p>
            <a:pPr marL="914400" lvl="1" indent="-514350">
              <a:buAutoNum type="alphaLcParenR"/>
            </a:pPr>
            <a:r>
              <a:rPr lang="en-CA" dirty="0" smtClean="0"/>
              <a:t>It is not moving</a:t>
            </a:r>
          </a:p>
          <a:p>
            <a:pPr marL="914400" lvl="1" indent="-514350">
              <a:buAutoNum type="alphaLcParenR"/>
            </a:pPr>
            <a:r>
              <a:rPr lang="en-CA" dirty="0" smtClean="0"/>
              <a:t>It is moving with a constant velocity</a:t>
            </a:r>
            <a:endParaRPr lang="en-C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4149080"/>
            <a:ext cx="494321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bbc.co.uk/bitesize/standard/physics/images/tug_of_wa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348880"/>
            <a:ext cx="6019116" cy="33843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1470025"/>
          </a:xfrm>
        </p:spPr>
        <p:txBody>
          <a:bodyPr/>
          <a:lstStyle/>
          <a:p>
            <a:r>
              <a:rPr lang="en-CA" dirty="0" smtClean="0"/>
              <a:t>Introduction to Dynamics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Force?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A force is a push or pull on an object that may result in: </a:t>
            </a:r>
          </a:p>
          <a:p>
            <a:pPr lvl="2"/>
            <a:r>
              <a:rPr lang="en-CA" sz="2800" dirty="0" smtClean="0"/>
              <a:t>Acceleration</a:t>
            </a:r>
          </a:p>
          <a:p>
            <a:pPr lvl="2"/>
            <a:r>
              <a:rPr lang="en-CA" sz="2800" dirty="0" smtClean="0"/>
              <a:t>Compression</a:t>
            </a:r>
          </a:p>
          <a:p>
            <a:pPr lvl="2"/>
            <a:r>
              <a:rPr lang="en-CA" sz="2800" dirty="0" smtClean="0"/>
              <a:t>Stretching</a:t>
            </a:r>
          </a:p>
          <a:p>
            <a:pPr lvl="2"/>
            <a:r>
              <a:rPr lang="en-CA" sz="2800" dirty="0" smtClean="0"/>
              <a:t>Twisting</a:t>
            </a:r>
          </a:p>
          <a:p>
            <a:pPr lvl="2"/>
            <a:r>
              <a:rPr lang="en-CA" sz="2800" dirty="0" smtClean="0"/>
              <a:t>Stabilizing </a:t>
            </a:r>
          </a:p>
          <a:p>
            <a:pPr lvl="2"/>
            <a:r>
              <a:rPr lang="en-CA" sz="2800" dirty="0" smtClean="0"/>
              <a:t>Deformation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59632" y="2636912"/>
            <a:ext cx="2952328" cy="576064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5436096" y="2564904"/>
            <a:ext cx="3024336" cy="3240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Each force is a VECTOR quantity meaning it has a MANGITUDE, UNIT, and a DIRECTION</a:t>
            </a:r>
            <a:endParaRPr lang="en-CA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948264" y="397328"/>
                <a:ext cx="540212" cy="828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4800" b="0" i="1" smtClean="0">
                              <a:latin typeface="Cambria Math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397328"/>
                <a:ext cx="540212" cy="8283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This “push or pull” occurs between two objects.</a:t>
            </a:r>
          </a:p>
          <a:p>
            <a:pPr marL="0" indent="0">
              <a:buNone/>
            </a:pPr>
            <a:r>
              <a:rPr lang="en-CA" dirty="0" smtClean="0"/>
              <a:t>  </a:t>
            </a:r>
          </a:p>
          <a:p>
            <a:pPr lvl="2">
              <a:buFontTx/>
              <a:buChar char="-"/>
            </a:pPr>
            <a:r>
              <a:rPr lang="en-CA" sz="3200" dirty="0" smtClean="0"/>
              <a:t>One object must create the force </a:t>
            </a:r>
          </a:p>
          <a:p>
            <a:pPr lvl="2">
              <a:buFontTx/>
              <a:buChar char="-"/>
            </a:pPr>
            <a:r>
              <a:rPr lang="en-CA" sz="3200" dirty="0" smtClean="0"/>
              <a:t>One object must experience (“feel”) the force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smtClean="0"/>
              <a:t>What Experiences a Force? </a:t>
            </a:r>
            <a:endParaRPr lang="en-CA" dirty="0"/>
          </a:p>
        </p:txBody>
      </p:sp>
      <p:pic>
        <p:nvPicPr>
          <p:cNvPr id="8195" name="Picture 3" descr="Image result for push and pull for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653136"/>
            <a:ext cx="3273824" cy="180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Image result for gravity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368" y="4750048"/>
            <a:ext cx="2554389" cy="170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3688" y="6455103"/>
            <a:ext cx="161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Contact Forces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32165" y="6455103"/>
            <a:ext cx="20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Non-contact Forces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2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Forces are </a:t>
            </a:r>
            <a:r>
              <a:rPr lang="en-CA" b="1" dirty="0" smtClean="0"/>
              <a:t>vector quantities </a:t>
            </a:r>
            <a:r>
              <a:rPr lang="en-CA" dirty="0" smtClean="0"/>
              <a:t>that are measured in </a:t>
            </a:r>
            <a:r>
              <a:rPr lang="en-CA" b="1" dirty="0" err="1" smtClean="0"/>
              <a:t>Newtons</a:t>
            </a:r>
            <a:r>
              <a:rPr lang="en-CA" dirty="0" smtClean="0"/>
              <a:t> </a:t>
            </a:r>
          </a:p>
          <a:p>
            <a:pPr marL="0" indent="0" algn="ctr">
              <a:buNone/>
            </a:pPr>
            <a:r>
              <a:rPr lang="en-CA" dirty="0" smtClean="0"/>
              <a:t>1 N = 1 kg m/s</a:t>
            </a:r>
            <a:r>
              <a:rPr lang="en-CA" baseline="30000" dirty="0" smtClean="0"/>
              <a:t>2</a:t>
            </a:r>
            <a:endParaRPr lang="en-US" baseline="30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smtClean="0"/>
              <a:t>Even More about Forces? </a:t>
            </a:r>
            <a:endParaRPr lang="en-CA" dirty="0"/>
          </a:p>
        </p:txBody>
      </p:sp>
      <p:pic>
        <p:nvPicPr>
          <p:cNvPr id="7170" name="Picture 2" descr="Image result for newt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581685"/>
            <a:ext cx="2297523" cy="315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13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 of Forces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544522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None/>
                </a:pPr>
                <a:r>
                  <a:rPr lang="en-CA" dirty="0" smtClean="0"/>
                  <a:t>Applied Force  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dirty="0" smtClean="0"/>
                  <a:t>       force exerted on an object</a:t>
                </a:r>
              </a:p>
              <a:p>
                <a:pPr>
                  <a:buNone/>
                </a:pPr>
                <a:endParaRPr lang="en-CA" dirty="0" smtClean="0"/>
              </a:p>
              <a:p>
                <a:pPr>
                  <a:buNone/>
                </a:pPr>
                <a:r>
                  <a:rPr lang="en-CA" dirty="0" smtClean="0"/>
                  <a:t>Tension Force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CA" dirty="0" smtClean="0"/>
                  <a:t>    </a:t>
                </a:r>
                <a:r>
                  <a:rPr lang="en-CA" dirty="0" smtClean="0"/>
                  <a:t> </a:t>
                </a:r>
                <a:r>
                  <a:rPr lang="en-CA" dirty="0" smtClean="0"/>
                  <a:t>force exerted by a string or 				a rope</a:t>
                </a:r>
              </a:p>
              <a:p>
                <a:pPr>
                  <a:buNone/>
                </a:pPr>
                <a:r>
                  <a:rPr lang="en-CA" dirty="0" smtClean="0"/>
                  <a:t>Normal Force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CA" dirty="0" smtClean="0"/>
                  <a:t>     </a:t>
                </a:r>
                <a:r>
                  <a:rPr lang="en-CA" dirty="0" smtClean="0"/>
                  <a:t>force </a:t>
                </a:r>
                <a:r>
                  <a:rPr lang="en-CA" dirty="0" smtClean="0"/>
                  <a:t>perpendicular to the 				surface upon which an 					object rests</a:t>
                </a:r>
              </a:p>
              <a:p>
                <a:pPr>
                  <a:buNone/>
                </a:pPr>
                <a:r>
                  <a:rPr lang="en-CA" dirty="0" smtClean="0"/>
                  <a:t>Friction Force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CA" dirty="0" smtClean="0"/>
                  <a:t>     </a:t>
                </a:r>
                <a:r>
                  <a:rPr lang="en-CA" dirty="0" err="1" smtClean="0"/>
                  <a:t>force</a:t>
                </a:r>
                <a:r>
                  <a:rPr lang="en-CA" dirty="0" smtClean="0"/>
                  <a:t> that typically opposes 				motion</a:t>
                </a:r>
              </a:p>
              <a:p>
                <a:pPr>
                  <a:buNone/>
                </a:pPr>
                <a:r>
                  <a:rPr lang="en-CA" dirty="0" smtClean="0"/>
                  <a:t>Force of Gravity </a:t>
                </a:r>
                <a:r>
                  <a:rPr lang="en-CA" dirty="0"/>
                  <a:t> </a:t>
                </a:r>
                <a:r>
                  <a:rPr lang="en-CA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charset="0"/>
                          </a:rPr>
                          <m:t>𝑔</m:t>
                        </m:r>
                      </m:sub>
                    </m:sSub>
                    <m:r>
                      <a:rPr lang="en-CA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CA" dirty="0" smtClean="0"/>
                  <a:t>	force </a:t>
                </a:r>
                <a:r>
                  <a:rPr lang="en-CA" dirty="0" smtClean="0"/>
                  <a:t>of attraction between 				two objects with mass</a:t>
                </a:r>
              </a:p>
              <a:p>
                <a:pPr>
                  <a:buNone/>
                </a:pPr>
                <a:endParaRPr lang="en-CA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5445224"/>
              </a:xfrm>
              <a:blipFill rotWithShape="0">
                <a:blip r:embed="rId3"/>
                <a:stretch>
                  <a:fillRect l="-1704" t="-2240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Force of Gravity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CA" dirty="0" smtClean="0"/>
                  <a:t>This is a </a:t>
                </a:r>
                <a:r>
                  <a:rPr lang="en-CA" b="1" dirty="0" smtClean="0"/>
                  <a:t>non-contact</a:t>
                </a:r>
                <a:r>
                  <a:rPr lang="en-CA" dirty="0" smtClean="0"/>
                  <a:t> force</a:t>
                </a:r>
                <a:r>
                  <a:rPr lang="en-CA" dirty="0" smtClean="0"/>
                  <a:t>:</a:t>
                </a:r>
              </a:p>
              <a:p>
                <a:pPr>
                  <a:buNone/>
                </a:pPr>
                <a:endParaRPr lang="en-CA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CA" sz="4000" b="0" i="1" smtClean="0">
                          <a:latin typeface="Cambria Math" charset="0"/>
                        </a:rPr>
                        <m:t>=</m:t>
                      </m:r>
                      <m:r>
                        <a:rPr lang="en-CA" sz="4000" b="0" i="1" smtClean="0">
                          <a:latin typeface="Cambria Math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CA" sz="40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4000" b="0" i="1" smtClean="0">
                              <a:latin typeface="Cambria Math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CA" dirty="0" smtClean="0"/>
              </a:p>
              <a:p>
                <a:pPr>
                  <a:buNone/>
                </a:pPr>
                <a:r>
                  <a:rPr lang="en-CA" dirty="0" smtClean="0"/>
                  <a:t>Where: </a:t>
                </a:r>
              </a:p>
              <a:p>
                <a:pPr>
                  <a:buNone/>
                </a:pPr>
                <a:r>
                  <a:rPr lang="en-CA" dirty="0" smtClean="0"/>
                  <a:t>	</a:t>
                </a:r>
                <a:r>
                  <a:rPr lang="en-CA" dirty="0" smtClean="0"/>
                  <a:t>m </a:t>
                </a:r>
                <a:r>
                  <a:rPr lang="en-CA" dirty="0" smtClean="0"/>
                  <a:t>is mass [kg]</a:t>
                </a:r>
              </a:p>
              <a:p>
                <a:pPr>
                  <a:buNone/>
                </a:pPr>
                <a:r>
                  <a:rPr lang="en-CA" dirty="0" smtClean="0"/>
                  <a:t>	</a:t>
                </a:r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CA" dirty="0" smtClean="0"/>
                  <a:t>  </a:t>
                </a:r>
                <a:r>
                  <a:rPr lang="en-CA" dirty="0" smtClean="0"/>
                  <a:t>is 9.8 m/s</a:t>
                </a:r>
                <a:r>
                  <a:rPr lang="en-CA" baseline="30000" dirty="0" smtClean="0"/>
                  <a:t>2</a:t>
                </a:r>
                <a:r>
                  <a:rPr lang="en-CA" dirty="0" smtClean="0"/>
                  <a:t> [down]</a:t>
                </a:r>
              </a:p>
              <a:p>
                <a:pPr>
                  <a:buNone/>
                </a:pPr>
                <a:r>
                  <a:rPr lang="en-CA" dirty="0" smtClean="0"/>
                  <a:t>	</a:t>
                </a:r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r>
                  <a:rPr lang="en-CA" dirty="0" smtClean="0"/>
                  <a:t>is force of gravity [N]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852" t="-1752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50" name="Picture 6" descr="http://scienceprojectideasforkids.com/wp-content/uploads/2010/03/gravity-tug-of-wa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188640"/>
            <a:ext cx="2211145" cy="1946920"/>
          </a:xfrm>
          <a:prstGeom prst="rect">
            <a:avLst/>
          </a:prstGeom>
          <a:noFill/>
        </p:spPr>
      </p:pic>
      <p:pic>
        <p:nvPicPr>
          <p:cNvPr id="6152" name="Picture 8" descr="http://people.physics.carleton.ca/%7Ewatson/Physics/Gifs/Misc/gravity_muelle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1622" y="4077072"/>
            <a:ext cx="3662378" cy="26369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u="sng" dirty="0" smtClean="0"/>
              <a:t>Example</a:t>
            </a:r>
            <a:endParaRPr lang="en-CA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What forces are acting on the diver at each point? 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708920"/>
            <a:ext cx="3168352" cy="323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Analyzing Forces</a:t>
            </a:r>
            <a:br>
              <a:rPr lang="en-CA" dirty="0" smtClean="0"/>
            </a:br>
            <a:r>
              <a:rPr lang="en-CA" dirty="0" smtClean="0"/>
              <a:t>- System Diagrams -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System Diagrams show all the objects involved in a situation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717032"/>
            <a:ext cx="16478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3717032"/>
            <a:ext cx="9239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220072" y="4005064"/>
            <a:ext cx="4109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What might be the: </a:t>
            </a:r>
          </a:p>
          <a:p>
            <a:r>
              <a:rPr lang="en-CA" sz="3200" dirty="0" smtClean="0"/>
              <a:t>	Advantages? </a:t>
            </a:r>
          </a:p>
          <a:p>
            <a:r>
              <a:rPr lang="en-CA" sz="3200" dirty="0" smtClean="0"/>
              <a:t>	Disadvantages?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522</Words>
  <Application>Microsoft Macintosh PowerPoint</Application>
  <PresentationFormat>On-screen Show (4:3)</PresentationFormat>
  <Paragraphs>98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Cambria Math</vt:lpstr>
      <vt:lpstr>Arial</vt:lpstr>
      <vt:lpstr>Office Theme</vt:lpstr>
      <vt:lpstr>Warm Up</vt:lpstr>
      <vt:lpstr>Introduction to Dynamics</vt:lpstr>
      <vt:lpstr>What is a Force? </vt:lpstr>
      <vt:lpstr>What Experiences a Force? </vt:lpstr>
      <vt:lpstr>Even More about Forces? </vt:lpstr>
      <vt:lpstr>Types of Forces</vt:lpstr>
      <vt:lpstr>Force of Gravity</vt:lpstr>
      <vt:lpstr>Example</vt:lpstr>
      <vt:lpstr>Analyzing Forces - System Diagrams -</vt:lpstr>
      <vt:lpstr>Analyzing Forces - Free Body Diagrams (FBD) - </vt:lpstr>
      <vt:lpstr>Analyzing Forces - FBD Example -</vt:lpstr>
      <vt:lpstr>Balanced vs. Unbalanced Forces</vt:lpstr>
      <vt:lpstr>Example</vt:lpstr>
      <vt:lpstr>Challenge: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Dynamics</dc:title>
  <dc:creator>User</dc:creator>
  <cp:lastModifiedBy>Ms. Jurisevic - Port Credit SS</cp:lastModifiedBy>
  <cp:revision>61</cp:revision>
  <dcterms:created xsi:type="dcterms:W3CDTF">2013-03-16T14:36:10Z</dcterms:created>
  <dcterms:modified xsi:type="dcterms:W3CDTF">2017-10-11T15:08:59Z</dcterms:modified>
</cp:coreProperties>
</file>