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62" r:id="rId3"/>
    <p:sldId id="264" r:id="rId4"/>
    <p:sldId id="263" r:id="rId5"/>
    <p:sldId id="268" r:id="rId6"/>
    <p:sldId id="269" r:id="rId7"/>
    <p:sldId id="267" r:id="rId8"/>
    <p:sldId id="265" r:id="rId9"/>
    <p:sldId id="266" r:id="rId10"/>
    <p:sldId id="270" r:id="rId11"/>
    <p:sldId id="275" r:id="rId12"/>
    <p:sldId id="271" r:id="rId13"/>
    <p:sldId id="272" r:id="rId14"/>
    <p:sldId id="273" r:id="rId15"/>
    <p:sldId id="27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3269" autoAdjust="0"/>
  </p:normalViewPr>
  <p:slideViewPr>
    <p:cSldViewPr>
      <p:cViewPr varScale="1">
        <p:scale>
          <a:sx n="109" d="100"/>
          <a:sy n="109" d="100"/>
        </p:scale>
        <p:origin x="167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4AACF0-3C8F-42DC-86B3-5F40E71D3B12}" type="datetimeFigureOut">
              <a:rPr lang="en-CA" smtClean="0"/>
              <a:pPr/>
              <a:t>2017-09-17</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9A0DC5E-24A6-47C0-9FB7-8C8A96065664}" type="slidenum">
              <a:rPr lang="en-CA" smtClean="0"/>
              <a:pPr/>
              <a:t>‹#›</a:t>
            </a:fld>
            <a:endParaRPr lang="en-CA"/>
          </a:p>
        </p:txBody>
      </p:sp>
    </p:spTree>
    <p:extLst>
      <p:ext uri="{BB962C8B-B14F-4D97-AF65-F5344CB8AC3E}">
        <p14:creationId xmlns:p14="http://schemas.microsoft.com/office/powerpoint/2010/main" val="9637192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2D5341-7241-4623-97D9-26CB35152474}" type="datetimeFigureOut">
              <a:rPr lang="en-CA" smtClean="0"/>
              <a:pPr/>
              <a:t>2017-09-17</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B9D916-B681-4274-A071-60174B13B877}" type="slidenum">
              <a:rPr lang="en-CA" smtClean="0"/>
              <a:pPr/>
              <a:t>‹#›</a:t>
            </a:fld>
            <a:endParaRPr lang="en-CA"/>
          </a:p>
        </p:txBody>
      </p:sp>
    </p:spTree>
    <p:extLst>
      <p:ext uri="{BB962C8B-B14F-4D97-AF65-F5344CB8AC3E}">
        <p14:creationId xmlns:p14="http://schemas.microsoft.com/office/powerpoint/2010/main" val="2454087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introduces the idea of NEEDING</a:t>
            </a:r>
            <a:r>
              <a:rPr lang="en-CA" baseline="0" dirty="0" smtClean="0"/>
              <a:t> A DIRECTION! (Vector Quantities)</a:t>
            </a:r>
            <a:endParaRPr lang="en-CA" dirty="0"/>
          </a:p>
        </p:txBody>
      </p:sp>
      <p:sp>
        <p:nvSpPr>
          <p:cNvPr id="4" name="Slide Number Placeholder 3"/>
          <p:cNvSpPr>
            <a:spLocks noGrp="1"/>
          </p:cNvSpPr>
          <p:nvPr>
            <p:ph type="sldNum" sz="quarter" idx="10"/>
          </p:nvPr>
        </p:nvSpPr>
        <p:spPr/>
        <p:txBody>
          <a:bodyPr/>
          <a:lstStyle/>
          <a:p>
            <a:fld id="{82B9D916-B681-4274-A071-60174B13B877}" type="slidenum">
              <a:rPr lang="en-CA" smtClean="0"/>
              <a:pPr/>
              <a:t>3</a:t>
            </a:fld>
            <a:endParaRPr lang="en-CA"/>
          </a:p>
        </p:txBody>
      </p:sp>
    </p:spTree>
    <p:extLst>
      <p:ext uri="{BB962C8B-B14F-4D97-AF65-F5344CB8AC3E}">
        <p14:creationId xmlns:p14="http://schemas.microsoft.com/office/powerpoint/2010/main" val="2585943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err="1" smtClean="0"/>
              <a:t>Ans</a:t>
            </a:r>
            <a:r>
              <a:rPr lang="en-CA" dirty="0" smtClean="0"/>
              <a:t>: a) S b) V c) S d) S e) V</a:t>
            </a:r>
            <a:endParaRPr lang="en-CA" dirty="0"/>
          </a:p>
        </p:txBody>
      </p:sp>
      <p:sp>
        <p:nvSpPr>
          <p:cNvPr id="4" name="Slide Number Placeholder 3"/>
          <p:cNvSpPr>
            <a:spLocks noGrp="1"/>
          </p:cNvSpPr>
          <p:nvPr>
            <p:ph type="sldNum" sz="quarter" idx="10"/>
          </p:nvPr>
        </p:nvSpPr>
        <p:spPr/>
        <p:txBody>
          <a:bodyPr/>
          <a:lstStyle/>
          <a:p>
            <a:fld id="{63546688-6416-43EE-8548-98DEBB86E9C2}" type="slidenum">
              <a:rPr lang="en-CA" smtClean="0"/>
              <a:pPr/>
              <a:t>5</a:t>
            </a:fld>
            <a:endParaRPr lang="en-CA"/>
          </a:p>
        </p:txBody>
      </p:sp>
    </p:spTree>
    <p:extLst>
      <p:ext uri="{BB962C8B-B14F-4D97-AF65-F5344CB8AC3E}">
        <p14:creationId xmlns:p14="http://schemas.microsoft.com/office/powerpoint/2010/main" val="656231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Can also think of it as: Position is the </a:t>
            </a:r>
            <a:r>
              <a:rPr lang="en-CA" b="1" dirty="0" smtClean="0"/>
              <a:t>distance</a:t>
            </a:r>
            <a:r>
              <a:rPr lang="en-CA" dirty="0" smtClean="0"/>
              <a:t> and </a:t>
            </a:r>
            <a:r>
              <a:rPr lang="en-CA" b="1" dirty="0" smtClean="0"/>
              <a:t>direction</a:t>
            </a:r>
            <a:r>
              <a:rPr lang="en-CA" dirty="0" smtClean="0"/>
              <a:t> of an object </a:t>
            </a:r>
            <a:r>
              <a:rPr lang="en-CA" b="1" dirty="0" smtClean="0"/>
              <a:t>from a specific point</a:t>
            </a:r>
            <a:r>
              <a:rPr lang="en-CA" dirty="0" smtClean="0"/>
              <a:t> </a:t>
            </a:r>
          </a:p>
        </p:txBody>
      </p:sp>
      <p:sp>
        <p:nvSpPr>
          <p:cNvPr id="4" name="Slide Number Placeholder 3"/>
          <p:cNvSpPr>
            <a:spLocks noGrp="1"/>
          </p:cNvSpPr>
          <p:nvPr>
            <p:ph type="sldNum" sz="quarter" idx="10"/>
          </p:nvPr>
        </p:nvSpPr>
        <p:spPr/>
        <p:txBody>
          <a:bodyPr/>
          <a:lstStyle/>
          <a:p>
            <a:fld id="{82B9D916-B681-4274-A071-60174B13B877}" type="slidenum">
              <a:rPr lang="en-CA" smtClean="0"/>
              <a:pPr/>
              <a:t>7</a:t>
            </a:fld>
            <a:endParaRPr lang="en-CA"/>
          </a:p>
        </p:txBody>
      </p:sp>
    </p:spTree>
    <p:extLst>
      <p:ext uri="{BB962C8B-B14F-4D97-AF65-F5344CB8AC3E}">
        <p14:creationId xmlns:p14="http://schemas.microsoft.com/office/powerpoint/2010/main" val="2883966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Watch</a:t>
            </a:r>
            <a:r>
              <a:rPr lang="en-CA" baseline="0" dirty="0" smtClean="0"/>
              <a:t> your signs! You cannot add/subtract the magnitudes if the directions are different!</a:t>
            </a:r>
          </a:p>
          <a:p>
            <a:r>
              <a:rPr lang="en-CA" baseline="0" dirty="0" smtClean="0"/>
              <a:t>*this is an example of 1D motion.  We must be careful when doing this type of problem because the directions are not the same (therefore they are not yet “like terms”) </a:t>
            </a:r>
          </a:p>
          <a:p>
            <a:r>
              <a:rPr lang="en-CA" baseline="0" dirty="0" err="1" smtClean="0"/>
              <a:t>Ans</a:t>
            </a:r>
            <a:r>
              <a:rPr lang="en-CA" baseline="0" dirty="0" smtClean="0"/>
              <a:t>: 8 m [W] </a:t>
            </a:r>
            <a:endParaRPr lang="en-CA" dirty="0"/>
          </a:p>
        </p:txBody>
      </p:sp>
      <p:sp>
        <p:nvSpPr>
          <p:cNvPr id="4" name="Slide Number Placeholder 3"/>
          <p:cNvSpPr>
            <a:spLocks noGrp="1"/>
          </p:cNvSpPr>
          <p:nvPr>
            <p:ph type="sldNum" sz="quarter" idx="10"/>
          </p:nvPr>
        </p:nvSpPr>
        <p:spPr/>
        <p:txBody>
          <a:bodyPr/>
          <a:lstStyle/>
          <a:p>
            <a:fld id="{82B9D916-B681-4274-A071-60174B13B877}" type="slidenum">
              <a:rPr lang="en-CA" smtClean="0"/>
              <a:pPr/>
              <a:t>8</a:t>
            </a:fld>
            <a:endParaRPr lang="en-CA"/>
          </a:p>
        </p:txBody>
      </p:sp>
    </p:spTree>
    <p:extLst>
      <p:ext uri="{BB962C8B-B14F-4D97-AF65-F5344CB8AC3E}">
        <p14:creationId xmlns:p14="http://schemas.microsoft.com/office/powerpoint/2010/main" val="3949557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Watch</a:t>
            </a:r>
            <a:r>
              <a:rPr lang="en-CA" baseline="0" dirty="0" smtClean="0"/>
              <a:t> your signs! You cannot add/subtract the magnitudes if the directions are different!</a:t>
            </a:r>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Again, this is 1D motion. </a:t>
            </a:r>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err="1" smtClean="0"/>
              <a:t>Ans</a:t>
            </a:r>
            <a:r>
              <a:rPr lang="en-CA" baseline="0" dirty="0" smtClean="0"/>
              <a:t>: 3 m [W] </a:t>
            </a:r>
          </a:p>
          <a:p>
            <a:pPr marL="0" marR="0" indent="0" algn="l" defTabSz="914400" rtl="0" eaLnBrk="1" fontAlgn="auto" latinLnBrk="0" hangingPunct="1">
              <a:lnSpc>
                <a:spcPct val="100000"/>
              </a:lnSpc>
              <a:spcBef>
                <a:spcPts val="0"/>
              </a:spcBef>
              <a:spcAft>
                <a:spcPts val="0"/>
              </a:spcAft>
              <a:buClrTx/>
              <a:buSzTx/>
              <a:buFontTx/>
              <a:buNone/>
              <a:tabLst/>
              <a:defRPr/>
            </a:pPr>
            <a:endParaRPr lang="en-CA" dirty="0" smtClean="0"/>
          </a:p>
        </p:txBody>
      </p:sp>
      <p:sp>
        <p:nvSpPr>
          <p:cNvPr id="4" name="Slide Number Placeholder 3"/>
          <p:cNvSpPr>
            <a:spLocks noGrp="1"/>
          </p:cNvSpPr>
          <p:nvPr>
            <p:ph type="sldNum" sz="quarter" idx="10"/>
          </p:nvPr>
        </p:nvSpPr>
        <p:spPr/>
        <p:txBody>
          <a:bodyPr/>
          <a:lstStyle/>
          <a:p>
            <a:fld id="{82B9D916-B681-4274-A071-60174B13B877}" type="slidenum">
              <a:rPr lang="en-CA" smtClean="0"/>
              <a:pPr/>
              <a:t>9</a:t>
            </a:fld>
            <a:endParaRPr lang="en-CA"/>
          </a:p>
        </p:txBody>
      </p:sp>
    </p:spTree>
    <p:extLst>
      <p:ext uri="{BB962C8B-B14F-4D97-AF65-F5344CB8AC3E}">
        <p14:creationId xmlns:p14="http://schemas.microsoft.com/office/powerpoint/2010/main" val="3135755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Distance = 16 m </a:t>
            </a:r>
          </a:p>
          <a:p>
            <a:r>
              <a:rPr lang="en-CA" dirty="0" smtClean="0"/>
              <a:t>Displacement</a:t>
            </a:r>
            <a:r>
              <a:rPr lang="en-CA" baseline="0" dirty="0" smtClean="0"/>
              <a:t> = 16 m [E] </a:t>
            </a:r>
          </a:p>
          <a:p>
            <a:r>
              <a:rPr lang="en-CA" baseline="0" dirty="0" smtClean="0"/>
              <a:t>Speed = 1.7 m/s</a:t>
            </a:r>
          </a:p>
          <a:p>
            <a:r>
              <a:rPr lang="en-CA" baseline="0" dirty="0" smtClean="0"/>
              <a:t>Velocity = 1.7 m/s [E] </a:t>
            </a:r>
          </a:p>
        </p:txBody>
      </p:sp>
      <p:sp>
        <p:nvSpPr>
          <p:cNvPr id="4" name="Slide Number Placeholder 3"/>
          <p:cNvSpPr>
            <a:spLocks noGrp="1"/>
          </p:cNvSpPr>
          <p:nvPr>
            <p:ph type="sldNum" sz="quarter" idx="10"/>
          </p:nvPr>
        </p:nvSpPr>
        <p:spPr/>
        <p:txBody>
          <a:bodyPr/>
          <a:lstStyle/>
          <a:p>
            <a:fld id="{82B9D916-B681-4274-A071-60174B13B877}" type="slidenum">
              <a:rPr lang="en-CA" smtClean="0"/>
              <a:pPr/>
              <a:t>12</a:t>
            </a:fld>
            <a:endParaRPr lang="en-CA"/>
          </a:p>
        </p:txBody>
      </p:sp>
    </p:spTree>
    <p:extLst>
      <p:ext uri="{BB962C8B-B14F-4D97-AF65-F5344CB8AC3E}">
        <p14:creationId xmlns:p14="http://schemas.microsoft.com/office/powerpoint/2010/main" val="259947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This is an example of 2D motion which is more difficult </a:t>
            </a:r>
          </a:p>
          <a:p>
            <a:r>
              <a:rPr lang="en-CA" dirty="0" smtClean="0"/>
              <a:t>Distance = 44 m </a:t>
            </a:r>
          </a:p>
          <a:p>
            <a:r>
              <a:rPr lang="en-CA" dirty="0" smtClean="0"/>
              <a:t>Displacement</a:t>
            </a:r>
            <a:r>
              <a:rPr lang="en-CA" baseline="0" dirty="0" smtClean="0"/>
              <a:t> = 12 m [S] </a:t>
            </a:r>
          </a:p>
          <a:p>
            <a:r>
              <a:rPr lang="en-CA" baseline="0" dirty="0" smtClean="0"/>
              <a:t>Speed = 1.8 m/s</a:t>
            </a:r>
          </a:p>
          <a:p>
            <a:r>
              <a:rPr lang="en-CA" baseline="0" dirty="0" smtClean="0"/>
              <a:t>Velocity = 0.50 m/s [S] </a:t>
            </a:r>
          </a:p>
          <a:p>
            <a:endParaRPr lang="en-US" dirty="0"/>
          </a:p>
        </p:txBody>
      </p:sp>
      <p:sp>
        <p:nvSpPr>
          <p:cNvPr id="4" name="Slide Number Placeholder 3"/>
          <p:cNvSpPr>
            <a:spLocks noGrp="1"/>
          </p:cNvSpPr>
          <p:nvPr>
            <p:ph type="sldNum" sz="quarter" idx="10"/>
          </p:nvPr>
        </p:nvSpPr>
        <p:spPr/>
        <p:txBody>
          <a:bodyPr/>
          <a:lstStyle/>
          <a:p>
            <a:fld id="{82B9D916-B681-4274-A071-60174B13B877}" type="slidenum">
              <a:rPr lang="en-CA" smtClean="0"/>
              <a:pPr/>
              <a:t>13</a:t>
            </a:fld>
            <a:endParaRPr lang="en-CA"/>
          </a:p>
        </p:txBody>
      </p:sp>
    </p:spTree>
    <p:extLst>
      <p:ext uri="{BB962C8B-B14F-4D97-AF65-F5344CB8AC3E}">
        <p14:creationId xmlns:p14="http://schemas.microsoft.com/office/powerpoint/2010/main" val="1320581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Distance = 56 m </a:t>
            </a:r>
          </a:p>
          <a:p>
            <a:r>
              <a:rPr lang="en-CA" dirty="0" smtClean="0"/>
              <a:t>Displacement</a:t>
            </a:r>
            <a:r>
              <a:rPr lang="en-CA" baseline="0" dirty="0" smtClean="0"/>
              <a:t> = 0 m [E] </a:t>
            </a:r>
          </a:p>
          <a:p>
            <a:r>
              <a:rPr lang="en-CA" baseline="0" dirty="0" smtClean="0"/>
              <a:t>Speed = 1.9 m/s</a:t>
            </a:r>
          </a:p>
          <a:p>
            <a:r>
              <a:rPr lang="en-CA" baseline="0" dirty="0" smtClean="0"/>
              <a:t>Velocity = 0 m/s [E] </a:t>
            </a:r>
          </a:p>
          <a:p>
            <a:endParaRPr lang="en-US" dirty="0"/>
          </a:p>
        </p:txBody>
      </p:sp>
      <p:sp>
        <p:nvSpPr>
          <p:cNvPr id="4" name="Slide Number Placeholder 3"/>
          <p:cNvSpPr>
            <a:spLocks noGrp="1"/>
          </p:cNvSpPr>
          <p:nvPr>
            <p:ph type="sldNum" sz="quarter" idx="10"/>
          </p:nvPr>
        </p:nvSpPr>
        <p:spPr/>
        <p:txBody>
          <a:bodyPr/>
          <a:lstStyle/>
          <a:p>
            <a:fld id="{82B9D916-B681-4274-A071-60174B13B877}" type="slidenum">
              <a:rPr lang="en-CA" smtClean="0"/>
              <a:pPr/>
              <a:t>14</a:t>
            </a:fld>
            <a:endParaRPr lang="en-CA"/>
          </a:p>
        </p:txBody>
      </p:sp>
    </p:spTree>
    <p:extLst>
      <p:ext uri="{BB962C8B-B14F-4D97-AF65-F5344CB8AC3E}">
        <p14:creationId xmlns:p14="http://schemas.microsoft.com/office/powerpoint/2010/main" val="1169918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20 m [E</a:t>
            </a:r>
            <a:r>
              <a:rPr lang="en-CA" baseline="0" dirty="0" smtClean="0"/>
              <a:t> 37</a:t>
            </a:r>
            <a:r>
              <a:rPr lang="en-CA" baseline="30000" dirty="0" smtClean="0"/>
              <a:t>o</a:t>
            </a:r>
            <a:r>
              <a:rPr lang="en-CA" baseline="0" dirty="0" smtClean="0"/>
              <a:t>S] </a:t>
            </a:r>
            <a:endParaRPr lang="en-US" dirty="0"/>
          </a:p>
        </p:txBody>
      </p:sp>
      <p:sp>
        <p:nvSpPr>
          <p:cNvPr id="4" name="Slide Number Placeholder 3"/>
          <p:cNvSpPr>
            <a:spLocks noGrp="1"/>
          </p:cNvSpPr>
          <p:nvPr>
            <p:ph type="sldNum" sz="quarter" idx="10"/>
          </p:nvPr>
        </p:nvSpPr>
        <p:spPr/>
        <p:txBody>
          <a:bodyPr/>
          <a:lstStyle/>
          <a:p>
            <a:fld id="{82B9D916-B681-4274-A071-60174B13B877}" type="slidenum">
              <a:rPr lang="en-CA" smtClean="0"/>
              <a:pPr/>
              <a:t>15</a:t>
            </a:fld>
            <a:endParaRPr lang="en-CA"/>
          </a:p>
        </p:txBody>
      </p:sp>
    </p:spTree>
    <p:extLst>
      <p:ext uri="{BB962C8B-B14F-4D97-AF65-F5344CB8AC3E}">
        <p14:creationId xmlns:p14="http://schemas.microsoft.com/office/powerpoint/2010/main" val="1334705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D3FF920D-CEB7-4517-A8CF-58A15FFCC318}" type="datetimeFigureOut">
              <a:rPr lang="en-CA" smtClean="0"/>
              <a:pPr/>
              <a:t>2017-09-17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D687723-5620-4EBF-95CB-DE9D7E745C00}"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3FF920D-CEB7-4517-A8CF-58A15FFCC318}" type="datetimeFigureOut">
              <a:rPr lang="en-CA" smtClean="0"/>
              <a:pPr/>
              <a:t>2017-09-17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D687723-5620-4EBF-95CB-DE9D7E745C00}"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3FF920D-CEB7-4517-A8CF-58A15FFCC318}" type="datetimeFigureOut">
              <a:rPr lang="en-CA" smtClean="0"/>
              <a:pPr/>
              <a:t>2017-09-17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D687723-5620-4EBF-95CB-DE9D7E745C00}"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3FF920D-CEB7-4517-A8CF-58A15FFCC318}" type="datetimeFigureOut">
              <a:rPr lang="en-CA" smtClean="0"/>
              <a:pPr/>
              <a:t>2017-09-17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D687723-5620-4EBF-95CB-DE9D7E745C00}"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FF920D-CEB7-4517-A8CF-58A15FFCC318}" type="datetimeFigureOut">
              <a:rPr lang="en-CA" smtClean="0"/>
              <a:pPr/>
              <a:t>2017-09-17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D687723-5620-4EBF-95CB-DE9D7E745C00}"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D3FF920D-CEB7-4517-A8CF-58A15FFCC318}" type="datetimeFigureOut">
              <a:rPr lang="en-CA" smtClean="0"/>
              <a:pPr/>
              <a:t>2017-09-17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D687723-5620-4EBF-95CB-DE9D7E745C00}"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D3FF920D-CEB7-4517-A8CF-58A15FFCC318}" type="datetimeFigureOut">
              <a:rPr lang="en-CA" smtClean="0"/>
              <a:pPr/>
              <a:t>2017-09-17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DD687723-5620-4EBF-95CB-DE9D7E745C00}"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D3FF920D-CEB7-4517-A8CF-58A15FFCC318}" type="datetimeFigureOut">
              <a:rPr lang="en-CA" smtClean="0"/>
              <a:pPr/>
              <a:t>2017-09-17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DD687723-5620-4EBF-95CB-DE9D7E745C00}"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FF920D-CEB7-4517-A8CF-58A15FFCC318}" type="datetimeFigureOut">
              <a:rPr lang="en-CA" smtClean="0"/>
              <a:pPr/>
              <a:t>2017-09-17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DD687723-5620-4EBF-95CB-DE9D7E745C00}"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FF920D-CEB7-4517-A8CF-58A15FFCC318}" type="datetimeFigureOut">
              <a:rPr lang="en-CA" smtClean="0"/>
              <a:pPr/>
              <a:t>2017-09-17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D687723-5620-4EBF-95CB-DE9D7E745C00}"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FF920D-CEB7-4517-A8CF-58A15FFCC318}" type="datetimeFigureOut">
              <a:rPr lang="en-CA" smtClean="0"/>
              <a:pPr/>
              <a:t>2017-09-17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D687723-5620-4EBF-95CB-DE9D7E745C00}"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FF920D-CEB7-4517-A8CF-58A15FFCC318}" type="datetimeFigureOut">
              <a:rPr lang="en-CA" smtClean="0"/>
              <a:pPr/>
              <a:t>2017-09-17</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687723-5620-4EBF-95CB-DE9D7E745C00}"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15.png"/><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8.wmf"/><Relationship Id="rId10" Type="http://schemas.openxmlformats.org/officeDocument/2006/relationships/image" Target="../media/image16.png"/><Relationship Id="rId4" Type="http://schemas.openxmlformats.org/officeDocument/2006/relationships/oleObject" Target="../embeddings/oleObject1.bin"/><Relationship Id="rId9" Type="http://schemas.openxmlformats.org/officeDocument/2006/relationships/image" Target="../media/image10.wmf"/></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4704"/>
            <a:ext cx="7772400" cy="1470025"/>
          </a:xfrm>
        </p:spPr>
        <p:txBody>
          <a:bodyPr/>
          <a:lstStyle/>
          <a:p>
            <a:r>
              <a:rPr lang="en-CA" dirty="0" smtClean="0"/>
              <a:t>Introduction to Motion:</a:t>
            </a:r>
            <a:br>
              <a:rPr lang="en-CA" dirty="0" smtClean="0"/>
            </a:br>
            <a:r>
              <a:rPr lang="en-CA" dirty="0" smtClean="0"/>
              <a:t>Terminology, Vectors and Scalars!</a:t>
            </a:r>
            <a:endParaRPr lang="en-CA" dirty="0"/>
          </a:p>
        </p:txBody>
      </p:sp>
      <p:pic>
        <p:nvPicPr>
          <p:cNvPr id="34818" name="Picture 2" descr="Image result for kinematics carto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2348880"/>
            <a:ext cx="5715000" cy="4048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Speed and Velocity</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buNone/>
                </a:pPr>
                <a:r>
                  <a:rPr lang="en-CA" dirty="0" smtClean="0"/>
                  <a:t>Speed (v) is the </a:t>
                </a:r>
                <a:r>
                  <a:rPr lang="en-CA" b="1" dirty="0" smtClean="0"/>
                  <a:t>change in total distance </a:t>
                </a:r>
                <a:r>
                  <a:rPr lang="en-CA" dirty="0" smtClean="0"/>
                  <a:t>divided by time</a:t>
                </a:r>
              </a:p>
              <a:p>
                <a:pPr>
                  <a:buNone/>
                </a:pPr>
                <a:r>
                  <a:rPr lang="en-CA" b="1" dirty="0" smtClean="0"/>
                  <a:t>	→ </a:t>
                </a:r>
                <a:r>
                  <a:rPr lang="en-CA" dirty="0" smtClean="0"/>
                  <a:t>scalar</a:t>
                </a:r>
              </a:p>
              <a:p>
                <a:pPr>
                  <a:buNone/>
                </a:pPr>
                <a:endParaRPr lang="en-CA" dirty="0" smtClean="0"/>
              </a:p>
              <a:p>
                <a:pPr>
                  <a:buNone/>
                </a:pPr>
                <a:endParaRPr lang="en-CA" dirty="0"/>
              </a:p>
              <a:p>
                <a:pPr>
                  <a:buNone/>
                </a:pPr>
                <a:r>
                  <a:rPr lang="en-CA" dirty="0" smtClean="0"/>
                  <a:t>Velocity (</a:t>
                </a:r>
                <a14:m>
                  <m:oMath xmlns:m="http://schemas.openxmlformats.org/officeDocument/2006/math">
                    <m:acc>
                      <m:accPr>
                        <m:chr m:val="⃗"/>
                        <m:ctrlPr>
                          <a:rPr lang="en-CA" i="1" smtClean="0">
                            <a:latin typeface="Cambria Math" panose="02040503050406030204" pitchFamily="18" charset="0"/>
                          </a:rPr>
                        </m:ctrlPr>
                      </m:accPr>
                      <m:e>
                        <m:r>
                          <a:rPr lang="en-CA" b="0" i="1" smtClean="0">
                            <a:latin typeface="Cambria Math" charset="0"/>
                          </a:rPr>
                          <m:t>𝑣</m:t>
                        </m:r>
                      </m:e>
                    </m:acc>
                  </m:oMath>
                </a14:m>
                <a:r>
                  <a:rPr lang="en-CA" dirty="0" smtClean="0"/>
                  <a:t>) is the </a:t>
                </a:r>
                <a:r>
                  <a:rPr lang="en-CA" b="1" dirty="0" smtClean="0"/>
                  <a:t>change in total displacement </a:t>
                </a:r>
                <a:r>
                  <a:rPr lang="en-CA" dirty="0" smtClean="0"/>
                  <a:t>divided by time</a:t>
                </a:r>
                <a:endParaRPr lang="en-CA" dirty="0"/>
              </a:p>
              <a:p>
                <a:pPr>
                  <a:buNone/>
                </a:pPr>
                <a:r>
                  <a:rPr lang="en-CA" dirty="0" smtClean="0"/>
                  <a:t>	</a:t>
                </a:r>
                <a:r>
                  <a:rPr lang="en-CA" b="1" dirty="0" smtClean="0"/>
                  <a:t> → </a:t>
                </a:r>
                <a:r>
                  <a:rPr lang="en-CA" dirty="0" smtClean="0"/>
                  <a:t>vector</a:t>
                </a: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852" t="-1752" r="-1481" b="-3369"/>
                </a:stretch>
              </a:blipFill>
            </p:spPr>
            <p:txBody>
              <a:bodyPr/>
              <a:lstStyle/>
              <a:p>
                <a:r>
                  <a:rPr lang="en-US">
                    <a:noFill/>
                  </a:rPr>
                  <a:t> </a:t>
                </a:r>
              </a:p>
            </p:txBody>
          </p:sp>
        </mc:Fallback>
      </mc:AlternateContent>
      <p:graphicFrame>
        <p:nvGraphicFramePr>
          <p:cNvPr id="4" name="Object 3"/>
          <p:cNvGraphicFramePr>
            <a:graphicFrameLocks noChangeAspect="1"/>
          </p:cNvGraphicFramePr>
          <p:nvPr/>
        </p:nvGraphicFramePr>
        <p:xfrm>
          <a:off x="3203848" y="2852936"/>
          <a:ext cx="2492357" cy="791964"/>
        </p:xfrm>
        <a:graphic>
          <a:graphicData uri="http://schemas.openxmlformats.org/presentationml/2006/ole">
            <mc:AlternateContent xmlns:mc="http://schemas.openxmlformats.org/markup-compatibility/2006">
              <mc:Choice xmlns:v="urn:schemas-microsoft-com:vml" Requires="v">
                <p:oleObj spid="_x0000_s32822" name="Equation" r:id="rId4" imgW="1358640" imgH="431640" progId="Equation.DSMT4">
                  <p:embed/>
                </p:oleObj>
              </mc:Choice>
              <mc:Fallback>
                <p:oleObj name="Equation" r:id="rId4" imgW="1358640" imgH="4316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3848" y="2852936"/>
                        <a:ext cx="2492357" cy="7919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3"/>
          <p:cNvGraphicFramePr>
            <a:graphicFrameLocks noChangeAspect="1"/>
          </p:cNvGraphicFramePr>
          <p:nvPr/>
        </p:nvGraphicFramePr>
        <p:xfrm>
          <a:off x="2915816" y="5445224"/>
          <a:ext cx="3330575" cy="792162"/>
        </p:xfrm>
        <a:graphic>
          <a:graphicData uri="http://schemas.openxmlformats.org/presentationml/2006/ole">
            <mc:AlternateContent xmlns:mc="http://schemas.openxmlformats.org/markup-compatibility/2006">
              <mc:Choice xmlns:v="urn:schemas-microsoft-com:vml" Requires="v">
                <p:oleObj spid="_x0000_s32823" name="Equation" r:id="rId6" imgW="1815840" imgH="431640" progId="Equation.DSMT4">
                  <p:embed/>
                </p:oleObj>
              </mc:Choice>
              <mc:Fallback>
                <p:oleObj name="Equation" r:id="rId6" imgW="1815840" imgH="43164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5816" y="5445224"/>
                        <a:ext cx="3330575" cy="7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4" name="Object 6"/>
          <p:cNvGraphicFramePr>
            <a:graphicFrameLocks noChangeAspect="1"/>
          </p:cNvGraphicFramePr>
          <p:nvPr>
            <p:extLst>
              <p:ext uri="{D42A27DB-BD31-4B8C-83A1-F6EECF244321}">
                <p14:modId xmlns:p14="http://schemas.microsoft.com/office/powerpoint/2010/main" val="594611605"/>
              </p:ext>
            </p:extLst>
          </p:nvPr>
        </p:nvGraphicFramePr>
        <p:xfrm>
          <a:off x="6792911" y="2461334"/>
          <a:ext cx="1451495" cy="1183566"/>
        </p:xfrm>
        <a:graphic>
          <a:graphicData uri="http://schemas.openxmlformats.org/presentationml/2006/ole">
            <mc:AlternateContent xmlns:mc="http://schemas.openxmlformats.org/markup-compatibility/2006">
              <mc:Choice xmlns:v="urn:schemas-microsoft-com:vml" Requires="v">
                <p:oleObj spid="_x0000_s32824" name="Equation" r:id="rId8" imgW="482400" imgH="393480" progId="Equation.DSMT4">
                  <p:embed/>
                </p:oleObj>
              </mc:Choice>
              <mc:Fallback>
                <p:oleObj name="Equation" r:id="rId8" imgW="482400" imgH="393480" progId="Equation.DSMT4">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92911" y="2461334"/>
                        <a:ext cx="1451495" cy="1183566"/>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5" name="TextBox 4"/>
              <p:cNvSpPr txBox="1"/>
              <p:nvPr/>
            </p:nvSpPr>
            <p:spPr>
              <a:xfrm>
                <a:off x="6648896" y="5021193"/>
                <a:ext cx="1739527" cy="12875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3600" i="1" smtClean="0">
                              <a:latin typeface="Cambria Math" panose="02040503050406030204" pitchFamily="18" charset="0"/>
                            </a:rPr>
                          </m:ctrlPr>
                        </m:accPr>
                        <m:e>
                          <m:r>
                            <a:rPr lang="en-CA" sz="3600" b="0" i="1" smtClean="0">
                              <a:latin typeface="Cambria Math" charset="0"/>
                            </a:rPr>
                            <m:t>𝑣</m:t>
                          </m:r>
                        </m:e>
                      </m:acc>
                      <m:r>
                        <a:rPr lang="en-CA" sz="3600" b="0" i="1" smtClean="0">
                          <a:latin typeface="Cambria Math" charset="0"/>
                        </a:rPr>
                        <m:t>=</m:t>
                      </m:r>
                      <m:f>
                        <m:fPr>
                          <m:ctrlPr>
                            <a:rPr lang="mr-IN" sz="3600" b="0" i="1" smtClean="0">
                              <a:latin typeface="Cambria Math" panose="02040503050406030204" pitchFamily="18" charset="0"/>
                            </a:rPr>
                          </m:ctrlPr>
                        </m:fPr>
                        <m:num>
                          <m:r>
                            <a:rPr lang="mr-IN" sz="3600" b="0" i="1" smtClean="0">
                              <a:latin typeface="Cambria Math" charset="0"/>
                              <a:ea typeface="Cambria Math" charset="0"/>
                              <a:cs typeface="Cambria Math" charset="0"/>
                            </a:rPr>
                            <m:t>∆</m:t>
                          </m:r>
                          <m:acc>
                            <m:accPr>
                              <m:chr m:val="⃗"/>
                              <m:ctrlPr>
                                <a:rPr lang="mr-IN" sz="3600" b="0" i="1" smtClean="0">
                                  <a:latin typeface="Cambria Math" panose="02040503050406030204" pitchFamily="18" charset="0"/>
                                  <a:ea typeface="Cambria Math" charset="0"/>
                                  <a:cs typeface="Cambria Math" charset="0"/>
                                </a:rPr>
                              </m:ctrlPr>
                            </m:accPr>
                            <m:e>
                              <m:r>
                                <a:rPr lang="en-CA" sz="3600" b="0" i="1" smtClean="0">
                                  <a:latin typeface="Cambria Math" charset="0"/>
                                  <a:ea typeface="Cambria Math" charset="0"/>
                                  <a:cs typeface="Cambria Math" charset="0"/>
                                </a:rPr>
                                <m:t>𝑑</m:t>
                              </m:r>
                            </m:e>
                          </m:acc>
                        </m:num>
                        <m:den>
                          <m:r>
                            <a:rPr lang="mr-IN" sz="3600" b="0" i="1" smtClean="0">
                              <a:latin typeface="Cambria Math" charset="0"/>
                              <a:ea typeface="Cambria Math" charset="0"/>
                              <a:cs typeface="Cambria Math" charset="0"/>
                            </a:rPr>
                            <m:t>∆</m:t>
                          </m:r>
                          <m:r>
                            <a:rPr lang="en-CA" sz="3600" b="0" i="1" smtClean="0">
                              <a:latin typeface="Cambria Math" charset="0"/>
                              <a:ea typeface="Cambria Math" charset="0"/>
                              <a:cs typeface="Cambria Math" charset="0"/>
                            </a:rPr>
                            <m:t>𝑡</m:t>
                          </m:r>
                        </m:den>
                      </m:f>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6648896" y="5021193"/>
                <a:ext cx="1739527" cy="1287532"/>
              </a:xfrm>
              <a:prstGeom prst="rect">
                <a:avLst/>
              </a:prstGeom>
              <a:blipFill rotWithShape="0">
                <a:blip r:embed="rId10"/>
                <a:stretch>
                  <a:fillRect/>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Acceleration (Vector)</a:t>
            </a:r>
            <a:endParaRPr lang="en-CA" dirty="0"/>
          </a:p>
        </p:txBody>
      </p:sp>
      <p:sp>
        <p:nvSpPr>
          <p:cNvPr id="3" name="Content Placeholder 2"/>
          <p:cNvSpPr>
            <a:spLocks noGrp="1"/>
          </p:cNvSpPr>
          <p:nvPr>
            <p:ph idx="1"/>
          </p:nvPr>
        </p:nvSpPr>
        <p:spPr/>
        <p:txBody>
          <a:bodyPr/>
          <a:lstStyle/>
          <a:p>
            <a:pPr>
              <a:buNone/>
            </a:pPr>
            <a:r>
              <a:rPr lang="en-CA" dirty="0" smtClean="0"/>
              <a:t>Acceleration is the </a:t>
            </a:r>
            <a:r>
              <a:rPr lang="en-CA" b="1" dirty="0" smtClean="0"/>
              <a:t>change in velocity </a:t>
            </a:r>
            <a:r>
              <a:rPr lang="en-CA" dirty="0" smtClean="0"/>
              <a:t>divided by time</a:t>
            </a:r>
          </a:p>
          <a:p>
            <a:pPr>
              <a:buNone/>
            </a:pPr>
            <a:endParaRPr lang="en-CA" dirty="0"/>
          </a:p>
        </p:txBody>
      </p:sp>
      <p:pic>
        <p:nvPicPr>
          <p:cNvPr id="33796" name="Picture 4" descr="https://encrypted-tbn0.gstatic.com/images?q=tbn:ANd9GcSqCw38M3aRDwtXawK2Xj_D_FL4tHUgwSYVoavpVkpPfvc5TQq4"/>
          <p:cNvPicPr>
            <a:picLocks noChangeAspect="1" noChangeArrowheads="1"/>
          </p:cNvPicPr>
          <p:nvPr/>
        </p:nvPicPr>
        <p:blipFill>
          <a:blip r:embed="rId2" cstate="print"/>
          <a:srcRect/>
          <a:stretch>
            <a:fillRect/>
          </a:stretch>
        </p:blipFill>
        <p:spPr bwMode="auto">
          <a:xfrm>
            <a:off x="3131840" y="4581128"/>
            <a:ext cx="2619375" cy="1743076"/>
          </a:xfrm>
          <a:prstGeom prst="rect">
            <a:avLst/>
          </a:prstGeom>
          <a:noFill/>
        </p:spPr>
      </p:pic>
      <mc:AlternateContent xmlns:mc="http://schemas.openxmlformats.org/markup-compatibility/2006" xmlns:a14="http://schemas.microsoft.com/office/drawing/2010/main">
        <mc:Choice Requires="a14">
          <p:sp>
            <p:nvSpPr>
              <p:cNvPr id="5" name="TextBox 4"/>
              <p:cNvSpPr txBox="1"/>
              <p:nvPr/>
            </p:nvSpPr>
            <p:spPr>
              <a:xfrm>
                <a:off x="3131840" y="2556285"/>
                <a:ext cx="2269679" cy="130689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4000" i="1" smtClean="0">
                              <a:latin typeface="Cambria Math" panose="02040503050406030204" pitchFamily="18" charset="0"/>
                            </a:rPr>
                          </m:ctrlPr>
                        </m:accPr>
                        <m:e>
                          <m:r>
                            <a:rPr lang="en-CA" sz="4000" b="0" i="1" smtClean="0">
                              <a:latin typeface="Cambria Math" charset="0"/>
                            </a:rPr>
                            <m:t>𝑎</m:t>
                          </m:r>
                        </m:e>
                      </m:acc>
                      <m:r>
                        <a:rPr lang="en-CA" sz="4000" b="0" i="1" smtClean="0">
                          <a:latin typeface="Cambria Math" charset="0"/>
                        </a:rPr>
                        <m:t>=</m:t>
                      </m:r>
                      <m:f>
                        <m:fPr>
                          <m:ctrlPr>
                            <a:rPr lang="mr-IN" sz="4000" b="0" i="1" smtClean="0">
                              <a:latin typeface="Cambria Math" panose="02040503050406030204" pitchFamily="18" charset="0"/>
                            </a:rPr>
                          </m:ctrlPr>
                        </m:fPr>
                        <m:num>
                          <m:r>
                            <a:rPr lang="mr-IN" sz="4000" b="0" i="1" smtClean="0">
                              <a:latin typeface="Cambria Math" charset="0"/>
                              <a:ea typeface="Cambria Math" charset="0"/>
                              <a:cs typeface="Cambria Math" charset="0"/>
                            </a:rPr>
                            <m:t>∆</m:t>
                          </m:r>
                          <m:acc>
                            <m:accPr>
                              <m:chr m:val="⃗"/>
                              <m:ctrlPr>
                                <a:rPr lang="mr-IN" sz="4000" b="0" i="1" smtClean="0">
                                  <a:latin typeface="Cambria Math" panose="02040503050406030204" pitchFamily="18" charset="0"/>
                                  <a:ea typeface="Cambria Math" charset="0"/>
                                  <a:cs typeface="Cambria Math" charset="0"/>
                                </a:rPr>
                              </m:ctrlPr>
                            </m:accPr>
                            <m:e>
                              <m:r>
                                <a:rPr lang="en-CA" sz="4000" b="0" i="1" smtClean="0">
                                  <a:latin typeface="Cambria Math" charset="0"/>
                                  <a:ea typeface="Cambria Math" charset="0"/>
                                  <a:cs typeface="Cambria Math" charset="0"/>
                                </a:rPr>
                                <m:t>𝑣</m:t>
                              </m:r>
                            </m:e>
                          </m:acc>
                        </m:num>
                        <m:den>
                          <m:r>
                            <a:rPr lang="mr-IN" sz="4000" b="0" i="1" smtClean="0">
                              <a:latin typeface="Cambria Math" charset="0"/>
                              <a:ea typeface="Cambria Math" charset="0"/>
                              <a:cs typeface="Cambria Math" charset="0"/>
                            </a:rPr>
                            <m:t>∆</m:t>
                          </m:r>
                          <m:r>
                            <a:rPr lang="en-CA" sz="4000" b="0" i="1" smtClean="0">
                              <a:latin typeface="Cambria Math" charset="0"/>
                              <a:ea typeface="Cambria Math" charset="0"/>
                              <a:cs typeface="Cambria Math" charset="0"/>
                            </a:rPr>
                            <m:t>𝑡</m:t>
                          </m:r>
                        </m:den>
                      </m:f>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3131840" y="2556285"/>
                <a:ext cx="2269679" cy="1306896"/>
              </a:xfrm>
              <a:prstGeom prst="rect">
                <a:avLst/>
              </a:prstGeom>
              <a:blipFill rotWithShape="0">
                <a:blip r:embed="rId3"/>
                <a:stretch>
                  <a:fillRect/>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4"/>
          <p:cNvPicPr>
            <a:picLocks noChangeAspect="1" noChangeArrowheads="1"/>
          </p:cNvPicPr>
          <p:nvPr/>
        </p:nvPicPr>
        <p:blipFill>
          <a:blip r:embed="rId3" cstate="print"/>
          <a:srcRect/>
          <a:stretch>
            <a:fillRect/>
          </a:stretch>
        </p:blipFill>
        <p:spPr bwMode="auto">
          <a:xfrm>
            <a:off x="1115616" y="2492896"/>
            <a:ext cx="1368152" cy="1521169"/>
          </a:xfrm>
          <a:prstGeom prst="rect">
            <a:avLst/>
          </a:prstGeom>
          <a:noFill/>
          <a:ln w="9525">
            <a:noFill/>
            <a:miter lim="800000"/>
            <a:headEnd/>
            <a:tailEnd/>
          </a:ln>
        </p:spPr>
      </p:pic>
      <p:pic>
        <p:nvPicPr>
          <p:cNvPr id="16386" name="Picture 2"/>
          <p:cNvPicPr>
            <a:picLocks noChangeAspect="1" noChangeArrowheads="1"/>
          </p:cNvPicPr>
          <p:nvPr/>
        </p:nvPicPr>
        <p:blipFill>
          <a:blip r:embed="rId4" cstate="print"/>
          <a:srcRect/>
          <a:stretch>
            <a:fillRect/>
          </a:stretch>
        </p:blipFill>
        <p:spPr bwMode="auto">
          <a:xfrm>
            <a:off x="2483768" y="3225089"/>
            <a:ext cx="648072" cy="757094"/>
          </a:xfrm>
          <a:prstGeom prst="rect">
            <a:avLst/>
          </a:prstGeom>
          <a:noFill/>
          <a:ln w="9525">
            <a:noFill/>
            <a:miter lim="800000"/>
            <a:headEnd/>
            <a:tailEnd/>
          </a:ln>
        </p:spPr>
      </p:pic>
      <p:sp>
        <p:nvSpPr>
          <p:cNvPr id="2" name="Title 1"/>
          <p:cNvSpPr>
            <a:spLocks noGrp="1"/>
          </p:cNvSpPr>
          <p:nvPr>
            <p:ph type="title"/>
          </p:nvPr>
        </p:nvSpPr>
        <p:spPr/>
        <p:txBody>
          <a:bodyPr/>
          <a:lstStyle/>
          <a:p>
            <a:r>
              <a:rPr lang="en-CA" i="1" u="sng" dirty="0" smtClean="0"/>
              <a:t>Example</a:t>
            </a:r>
            <a:endParaRPr lang="en-CA" i="1" u="sng" dirty="0"/>
          </a:p>
        </p:txBody>
      </p:sp>
      <p:sp>
        <p:nvSpPr>
          <p:cNvPr id="3" name="Content Placeholder 2"/>
          <p:cNvSpPr>
            <a:spLocks noGrp="1"/>
          </p:cNvSpPr>
          <p:nvPr>
            <p:ph idx="1"/>
          </p:nvPr>
        </p:nvSpPr>
        <p:spPr/>
        <p:txBody>
          <a:bodyPr/>
          <a:lstStyle/>
          <a:p>
            <a:pPr>
              <a:buNone/>
            </a:pPr>
            <a:r>
              <a:rPr lang="en-CA" dirty="0" smtClean="0"/>
              <a:t>Determine the distance, displacement, speed, and velocity of the dog. </a:t>
            </a:r>
            <a:endParaRPr lang="en-CA" dirty="0"/>
          </a:p>
        </p:txBody>
      </p:sp>
      <p:sp>
        <p:nvSpPr>
          <p:cNvPr id="5" name="Rectangle 4"/>
          <p:cNvSpPr/>
          <p:nvPr/>
        </p:nvSpPr>
        <p:spPr>
          <a:xfrm>
            <a:off x="2843808" y="4005064"/>
            <a:ext cx="3672408" cy="2016224"/>
          </a:xfrm>
          <a:prstGeom prst="rect">
            <a:avLst/>
          </a:prstGeom>
          <a:noFill/>
          <a:ln w="635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266" name="AutoShape 2" descr="data:image/jpeg;base64,/9j/4AAQSkZJRgABAQAAAQABAAD/2wCEAAkGBhQSEBMUERIVExQRGR4WGRgXGSQaGhsWHyQbKh8cHhojJzIgHhsjJBgdHy8sIyouLC04HB49QTE2NSYrLSkBCQoKDAwMFA0PDSkYFBgpKSkpKSkpKSkpKSkpKSkpKSkpKSkpKSkpKSkpKSkpKSkpKSkpKSkpKSkpKSkpKSkpKf/AABEIAF4AXwMBIgACEQEDEQH/xAAbAAEAAwEBAQEAAAAAAAAAAAAABAUGBwMCCP/EAD0QAAIBAwIDBQMJBQkAAAAAAAECAwAEERIhBQYxBxMiQVEUMoE0QlJhcXKRkqEVI3OiwQgkM0SCo7Kz0v/EABQBAQAAAAAAAAAAAAAAAAAAAAD/xAAUEQEAAAAAAAAAAAAAAAAAAAAA/9oADAMBAAIRAxEAPwDuNKUoFKUoFUfNvDhcwi3yVM7aQ6+8mATrU+RGn9avKjS8PVpUlOdcYKrucANjPh6EnA/CgzvKl77Y0c0qKJbWPuZNvduSf3q/Vp0KR9UtauoPBxAUaS20FJnZ2ZOjSZwx+3K4+FTqBSlKBSlKBSlKBSlfLvgEnoN/X9KD6qq5pv2hs5nj/wATToj/AIrkLH/Oy15cC5zs7wD2a5jctuFzpf8AI2Gx8K8uYB3l1ZQeXeNcN9yEbf7kkdBQ9kdyqw3dorZ9gupIl3ye7Jyp+J1/hW9riXZVxrTzDxSHPhuHkYbfPjc/0Zq7DxLjENuuu4mjiX1dgo/XrQTKVB4LxuG7hE1u/eRklQ2CMlTg7EA9RU6gUpSgUrOz87RIHJRvDdLZgZXxStpxp33XxDPmMNttUu55liijmlnzDDbnSZG90nbOkDLHBOnp1BoLelYLiPa9Cq6razvbsfSjgZU/Mw/pWK4z2zcVfIteGNCDtl4pJG+0bBQftBoNRw3l1UhkKwi5W2mkintyoJYKxKSxA+7OsbJ0I1gAe8BVvyTbQvc3NxbOzwKqQRFnZwNtcmnV4lGXRSD0MZ2GK4FxLjHGpjI0ntoEra3CRvGpYKq5IUAe6oHwrVdknPd1Yyez3cM7WsrZ1GNiYnJ3bOMlD84fEeYIZmzvBHzG5Z3jVr143ZHKEI8jK3jG4GG3xXav2Pby97MkQSzgVmkmOWmutGSyiRvGLcYOTn95uB4clsZyr2cW0/ELu74hLF3LTymKEyKC4Lt423yE9B59enXf3/AbRoWhi4i8MbroKCdZI9O3h0SasLtjCldsigvOTbExWNurDS5QO46Yd/Ew222LEfCrqskvHbiP/McPuVHpJ3D/APJ1J6+goO0WJPlEUkPqylJ0HxiZm/FaDW0qv4bx6C5hM1vMkkYyCwOQCOoI2II2ODiqPlfj9xdxQSiW1OsCSSIIwdI3DmPfvDhjhSQR9L0oKhuU7llU+68nEHnycERwB5GD/W7aUx5e4PJs76C2VECKPCBjHXb6/X689a9aUFNc8oWrnV3Kxv8ATiJifPrqQg14fsC4j+T38mPoXCidfzDTL+LmtBXxPMEVmYgKoLEnoAOpoMvZcy3ZaYNaLOtvJ3TPBKAWYKpOI5MdNWk5fqDXMu1Dts7yL2bh+uPWMSyNswH0EwSN/Ngceh860nA+YIbi3RJpgkMrNNLGuWmuZJCWaNY1zJ3KatDEDLlce7ktzXtvtP7+k6wSwx3EYA7xQmWj8J0pnIULo94A79MUGt587L0n4XBf2+mOaK1jaUHAWRFjXLegcAfHHriua2fZtfyWzXPs5S3VO8MjkKNA31BfeIxvsPKv0BfTH9lcOiWNpTP7MCiY1NGio7gaiB7sZB386jXfHbaAyLrKW1yGE9rMhikiL5DSxIwGtDkl1XI6sPnAhkeCf2buhu7zbzWFfL77f+TW/wCC9j/DLYDFqsrD50x7wk+uD4R8AKuOSuId9w+3fUHIQIzDoWTwk/Ern41d0FHzHwR5LGW2tBFEZUMYyNKqrbNgKOuCcbdTXtw2ylSXeOCOFUCARklyV2XUSAAqrsMZO/XA3tqUClKUCvO4t1kRkkUOjgqykZBUjBBHmCDivSlBE4fwqGBdMEUcS+iKFH6VzX+0PwbvOHRzgb20oz9x9j+oWuq1Sc7cF9r4ddQAZaWJgv3wMp/MBQUvK372WxHUWdhGx/iThQPiFhf84rX3Vkkq6ZUWRT811DD8DtWT7LEDWQuAPlGjH3Io441/62P+o1sqCNw7hkVvGI4I1ijXJCoNKgk5OAPUnNSaUoFKUoFKUoFKUoFReK8QWCCWZwSsKNIwUZJCgkgD1wKlVTc0cd9kjjcrqVpArDz0HOSPU9NtvtoPngHEGYRBbdEhkiEqPE+pN9PhxpG/iznofxxd1kezlVMM8kGUtZpi0ETdYxhQ4x0UFwzBQSBn6yBrqBSlKBSlKD//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pic>
        <p:nvPicPr>
          <p:cNvPr id="11267" name="Picture 3"/>
          <p:cNvPicPr>
            <a:picLocks noChangeAspect="1" noChangeArrowheads="1"/>
          </p:cNvPicPr>
          <p:nvPr/>
        </p:nvPicPr>
        <p:blipFill>
          <a:blip r:embed="rId5" cstate="print"/>
          <a:srcRect/>
          <a:stretch>
            <a:fillRect/>
          </a:stretch>
        </p:blipFill>
        <p:spPr bwMode="auto">
          <a:xfrm>
            <a:off x="4211960" y="4670648"/>
            <a:ext cx="1047750" cy="990600"/>
          </a:xfrm>
          <a:prstGeom prst="rect">
            <a:avLst/>
          </a:prstGeom>
          <a:noFill/>
          <a:ln w="9525">
            <a:noFill/>
            <a:miter lim="800000"/>
            <a:headEnd/>
            <a:tailEnd/>
          </a:ln>
        </p:spPr>
      </p:pic>
      <p:sp>
        <p:nvSpPr>
          <p:cNvPr id="9" name="TextBox 8"/>
          <p:cNvSpPr txBox="1"/>
          <p:nvPr/>
        </p:nvSpPr>
        <p:spPr>
          <a:xfrm>
            <a:off x="4211960" y="4077072"/>
            <a:ext cx="1080120" cy="461665"/>
          </a:xfrm>
          <a:prstGeom prst="rect">
            <a:avLst/>
          </a:prstGeom>
          <a:noFill/>
        </p:spPr>
        <p:txBody>
          <a:bodyPr wrap="square" rtlCol="0">
            <a:spAutoFit/>
          </a:bodyPr>
          <a:lstStyle/>
          <a:p>
            <a:pPr algn="ctr"/>
            <a:r>
              <a:rPr lang="en-CA" sz="2400" dirty="0" smtClean="0"/>
              <a:t>16 m </a:t>
            </a:r>
            <a:endParaRPr lang="en-CA" sz="2400" dirty="0"/>
          </a:p>
        </p:txBody>
      </p:sp>
      <p:sp>
        <p:nvSpPr>
          <p:cNvPr id="10" name="TextBox 9"/>
          <p:cNvSpPr txBox="1"/>
          <p:nvPr/>
        </p:nvSpPr>
        <p:spPr>
          <a:xfrm>
            <a:off x="5580112" y="4869160"/>
            <a:ext cx="1080120" cy="461665"/>
          </a:xfrm>
          <a:prstGeom prst="rect">
            <a:avLst/>
          </a:prstGeom>
          <a:noFill/>
        </p:spPr>
        <p:txBody>
          <a:bodyPr wrap="square" rtlCol="0">
            <a:spAutoFit/>
          </a:bodyPr>
          <a:lstStyle/>
          <a:p>
            <a:pPr algn="ctr"/>
            <a:r>
              <a:rPr lang="en-CA" sz="2400" dirty="0" smtClean="0"/>
              <a:t>12 m </a:t>
            </a:r>
            <a:endParaRPr lang="en-CA" sz="2400" dirty="0"/>
          </a:p>
        </p:txBody>
      </p:sp>
      <p:sp>
        <p:nvSpPr>
          <p:cNvPr id="11" name="TextBox 10"/>
          <p:cNvSpPr txBox="1"/>
          <p:nvPr/>
        </p:nvSpPr>
        <p:spPr>
          <a:xfrm>
            <a:off x="2195736" y="3573016"/>
            <a:ext cx="504056" cy="461665"/>
          </a:xfrm>
          <a:prstGeom prst="rect">
            <a:avLst/>
          </a:prstGeom>
          <a:noFill/>
        </p:spPr>
        <p:txBody>
          <a:bodyPr wrap="square" rtlCol="0">
            <a:spAutoFit/>
          </a:bodyPr>
          <a:lstStyle/>
          <a:p>
            <a:pPr algn="ctr"/>
            <a:r>
              <a:rPr lang="en-CA" sz="2400" dirty="0" smtClean="0"/>
              <a:t>A</a:t>
            </a:r>
            <a:endParaRPr lang="en-CA" sz="2400" dirty="0"/>
          </a:p>
        </p:txBody>
      </p:sp>
      <p:sp>
        <p:nvSpPr>
          <p:cNvPr id="12" name="TextBox 11"/>
          <p:cNvSpPr txBox="1"/>
          <p:nvPr/>
        </p:nvSpPr>
        <p:spPr>
          <a:xfrm>
            <a:off x="6660232" y="3645024"/>
            <a:ext cx="504056" cy="461665"/>
          </a:xfrm>
          <a:prstGeom prst="rect">
            <a:avLst/>
          </a:prstGeom>
          <a:noFill/>
        </p:spPr>
        <p:txBody>
          <a:bodyPr wrap="square" rtlCol="0">
            <a:spAutoFit/>
          </a:bodyPr>
          <a:lstStyle/>
          <a:p>
            <a:pPr algn="ctr"/>
            <a:r>
              <a:rPr lang="en-CA" sz="2400" dirty="0" smtClean="0"/>
              <a:t>B</a:t>
            </a:r>
            <a:endParaRPr lang="en-CA" sz="2400" dirty="0"/>
          </a:p>
        </p:txBody>
      </p:sp>
      <p:sp>
        <p:nvSpPr>
          <p:cNvPr id="13" name="TextBox 12"/>
          <p:cNvSpPr txBox="1"/>
          <p:nvPr/>
        </p:nvSpPr>
        <p:spPr>
          <a:xfrm>
            <a:off x="2195736" y="5949280"/>
            <a:ext cx="504056" cy="461665"/>
          </a:xfrm>
          <a:prstGeom prst="rect">
            <a:avLst/>
          </a:prstGeom>
          <a:noFill/>
        </p:spPr>
        <p:txBody>
          <a:bodyPr wrap="square" rtlCol="0">
            <a:spAutoFit/>
          </a:bodyPr>
          <a:lstStyle/>
          <a:p>
            <a:pPr algn="ctr"/>
            <a:r>
              <a:rPr lang="en-CA" sz="2400" dirty="0"/>
              <a:t>D</a:t>
            </a:r>
          </a:p>
        </p:txBody>
      </p:sp>
      <p:sp>
        <p:nvSpPr>
          <p:cNvPr id="14" name="TextBox 13"/>
          <p:cNvSpPr txBox="1"/>
          <p:nvPr/>
        </p:nvSpPr>
        <p:spPr>
          <a:xfrm>
            <a:off x="6660232" y="5877272"/>
            <a:ext cx="504056" cy="461665"/>
          </a:xfrm>
          <a:prstGeom prst="rect">
            <a:avLst/>
          </a:prstGeom>
          <a:noFill/>
        </p:spPr>
        <p:txBody>
          <a:bodyPr wrap="square" rtlCol="0">
            <a:spAutoFit/>
          </a:bodyPr>
          <a:lstStyle/>
          <a:p>
            <a:pPr algn="ctr"/>
            <a:r>
              <a:rPr lang="en-CA" sz="2400" dirty="0" smtClean="0"/>
              <a:t>C</a:t>
            </a:r>
            <a:endParaRPr lang="en-CA" sz="2400" dirty="0"/>
          </a:p>
        </p:txBody>
      </p:sp>
      <p:sp>
        <p:nvSpPr>
          <p:cNvPr id="15" name="TextBox 14"/>
          <p:cNvSpPr txBox="1"/>
          <p:nvPr/>
        </p:nvSpPr>
        <p:spPr>
          <a:xfrm>
            <a:off x="7812360" y="3284984"/>
            <a:ext cx="1008112" cy="369332"/>
          </a:xfrm>
          <a:prstGeom prst="rect">
            <a:avLst/>
          </a:prstGeom>
          <a:noFill/>
        </p:spPr>
        <p:txBody>
          <a:bodyPr wrap="square" rtlCol="0">
            <a:spAutoFit/>
          </a:bodyPr>
          <a:lstStyle/>
          <a:p>
            <a:r>
              <a:rPr lang="en-CA" dirty="0" smtClean="0"/>
              <a:t>t = 9.0 s</a:t>
            </a:r>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1.94444E-6 -2.96296E-6 L 0.42118 -2.96296E-6 " pathEditMode="relative" rAng="0" ptsTypes="AA">
                                      <p:cBhvr>
                                        <p:cTn id="6" dur="2000" fill="hold"/>
                                        <p:tgtEl>
                                          <p:spTgt spid="16386"/>
                                        </p:tgtEl>
                                        <p:attrNameLst>
                                          <p:attrName>ppt_x</p:attrName>
                                          <p:attrName>ppt_y</p:attrName>
                                        </p:attrNameLst>
                                      </p:cBhvr>
                                      <p:rCtr x="21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4"/>
          <p:cNvPicPr>
            <a:picLocks noChangeAspect="1" noChangeArrowheads="1"/>
          </p:cNvPicPr>
          <p:nvPr/>
        </p:nvPicPr>
        <p:blipFill>
          <a:blip r:embed="rId3" cstate="print"/>
          <a:srcRect/>
          <a:stretch>
            <a:fillRect/>
          </a:stretch>
        </p:blipFill>
        <p:spPr bwMode="auto">
          <a:xfrm>
            <a:off x="1115616" y="2492896"/>
            <a:ext cx="1368152" cy="1521169"/>
          </a:xfrm>
          <a:prstGeom prst="rect">
            <a:avLst/>
          </a:prstGeom>
          <a:noFill/>
          <a:ln w="9525">
            <a:noFill/>
            <a:miter lim="800000"/>
            <a:headEnd/>
            <a:tailEnd/>
          </a:ln>
        </p:spPr>
      </p:pic>
      <p:pic>
        <p:nvPicPr>
          <p:cNvPr id="16386" name="Picture 2"/>
          <p:cNvPicPr>
            <a:picLocks noChangeAspect="1" noChangeArrowheads="1"/>
          </p:cNvPicPr>
          <p:nvPr/>
        </p:nvPicPr>
        <p:blipFill>
          <a:blip r:embed="rId4" cstate="print"/>
          <a:srcRect/>
          <a:stretch>
            <a:fillRect/>
          </a:stretch>
        </p:blipFill>
        <p:spPr bwMode="auto">
          <a:xfrm>
            <a:off x="2483768" y="3225089"/>
            <a:ext cx="648072" cy="757094"/>
          </a:xfrm>
          <a:prstGeom prst="rect">
            <a:avLst/>
          </a:prstGeom>
          <a:noFill/>
          <a:ln w="9525">
            <a:noFill/>
            <a:miter lim="800000"/>
            <a:headEnd/>
            <a:tailEnd/>
          </a:ln>
        </p:spPr>
      </p:pic>
      <p:sp>
        <p:nvSpPr>
          <p:cNvPr id="2" name="Title 1"/>
          <p:cNvSpPr>
            <a:spLocks noGrp="1"/>
          </p:cNvSpPr>
          <p:nvPr>
            <p:ph type="title"/>
          </p:nvPr>
        </p:nvSpPr>
        <p:spPr/>
        <p:txBody>
          <a:bodyPr/>
          <a:lstStyle/>
          <a:p>
            <a:r>
              <a:rPr lang="en-CA" i="1" u="sng" dirty="0" smtClean="0"/>
              <a:t>Example</a:t>
            </a:r>
            <a:endParaRPr lang="en-CA" i="1" u="sng" dirty="0"/>
          </a:p>
        </p:txBody>
      </p:sp>
      <p:sp>
        <p:nvSpPr>
          <p:cNvPr id="3" name="Content Placeholder 2"/>
          <p:cNvSpPr>
            <a:spLocks noGrp="1"/>
          </p:cNvSpPr>
          <p:nvPr>
            <p:ph idx="1"/>
          </p:nvPr>
        </p:nvSpPr>
        <p:spPr/>
        <p:txBody>
          <a:bodyPr/>
          <a:lstStyle/>
          <a:p>
            <a:pPr>
              <a:buNone/>
            </a:pPr>
            <a:r>
              <a:rPr lang="en-CA" dirty="0" smtClean="0"/>
              <a:t>Determine the distance, displacement, speed, and velocity of the dog. </a:t>
            </a:r>
            <a:endParaRPr lang="en-CA" dirty="0"/>
          </a:p>
        </p:txBody>
      </p:sp>
      <p:sp>
        <p:nvSpPr>
          <p:cNvPr id="5" name="Rectangle 4"/>
          <p:cNvSpPr/>
          <p:nvPr/>
        </p:nvSpPr>
        <p:spPr>
          <a:xfrm>
            <a:off x="2843808" y="4005064"/>
            <a:ext cx="3672408" cy="2016224"/>
          </a:xfrm>
          <a:prstGeom prst="rect">
            <a:avLst/>
          </a:prstGeom>
          <a:noFill/>
          <a:ln w="635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266" name="AutoShape 2" descr="data:image/jpeg;base64,/9j/4AAQSkZJRgABAQAAAQABAAD/2wCEAAkGBhQSEBMUERIVExQRGR4WGRgXGSQaGhsWHyQbKh8cHhojJzIgHhsjJBgdHy8sIyouLC04HB49QTE2NSYrLSkBCQoKDAwMFA0PDSkYFBgpKSkpKSkpKSkpKSkpKSkpKSkpKSkpKSkpKSkpKSkpKSkpKSkpKSkpKSkpKSkpKSkpKf/AABEIAF4AXwMBIgACEQEDEQH/xAAbAAEAAwEBAQEAAAAAAAAAAAAABAUGBwMCCP/EAD0QAAIBAwIDBQMJBQkAAAAAAAECAwAEERIhBQYxBxMiQVEUMoE0QlJhcXKRkqEVI3OiwQgkM0SCo7Kz0v/EABQBAQAAAAAAAAAAAAAAAAAAAAD/xAAUEQEAAAAAAAAAAAAAAAAAAAAA/9oADAMBAAIRAxEAPwDuNKUoFKUoFUfNvDhcwi3yVM7aQ6+8mATrU+RGn9avKjS8PVpUlOdcYKrucANjPh6EnA/CgzvKl77Y0c0qKJbWPuZNvduSf3q/Vp0KR9UtauoPBxAUaS20FJnZ2ZOjSZwx+3K4+FTqBSlKBSlKBSlKBSlfLvgEnoN/X9KD6qq5pv2hs5nj/wATToj/AIrkLH/Oy15cC5zs7wD2a5jctuFzpf8AI2Gx8K8uYB3l1ZQeXeNcN9yEbf7kkdBQ9kdyqw3dorZ9gupIl3ye7Jyp+J1/hW9riXZVxrTzDxSHPhuHkYbfPjc/0Zq7DxLjENuuu4mjiX1dgo/XrQTKVB4LxuG7hE1u/eRklQ2CMlTg7EA9RU6gUpSgUrOz87RIHJRvDdLZgZXxStpxp33XxDPmMNttUu55liijmlnzDDbnSZG90nbOkDLHBOnp1BoLelYLiPa9Cq6razvbsfSjgZU/Mw/pWK4z2zcVfIteGNCDtl4pJG+0bBQftBoNRw3l1UhkKwi5W2mkintyoJYKxKSxA+7OsbJ0I1gAe8BVvyTbQvc3NxbOzwKqQRFnZwNtcmnV4lGXRSD0MZ2GK4FxLjHGpjI0ntoEra3CRvGpYKq5IUAe6oHwrVdknPd1Yyez3cM7WsrZ1GNiYnJ3bOMlD84fEeYIZmzvBHzG5Z3jVr143ZHKEI8jK3jG4GG3xXav2Pby97MkQSzgVmkmOWmutGSyiRvGLcYOTn95uB4clsZyr2cW0/ELu74hLF3LTymKEyKC4Lt423yE9B59enXf3/AbRoWhi4i8MbroKCdZI9O3h0SasLtjCldsigvOTbExWNurDS5QO46Yd/Ew222LEfCrqskvHbiP/McPuVHpJ3D/APJ1J6+goO0WJPlEUkPqylJ0HxiZm/FaDW0qv4bx6C5hM1vMkkYyCwOQCOoI2II2ODiqPlfj9xdxQSiW1OsCSSIIwdI3DmPfvDhjhSQR9L0oKhuU7llU+68nEHnycERwB5GD/W7aUx5e4PJs76C2VECKPCBjHXb6/X689a9aUFNc8oWrnV3Kxv8ATiJifPrqQg14fsC4j+T38mPoXCidfzDTL+LmtBXxPMEVmYgKoLEnoAOpoMvZcy3ZaYNaLOtvJ3TPBKAWYKpOI5MdNWk5fqDXMu1Dts7yL2bh+uPWMSyNswH0EwSN/Ngceh860nA+YIbi3RJpgkMrNNLGuWmuZJCWaNY1zJ3KatDEDLlce7ktzXtvtP7+k6wSwx3EYA7xQmWj8J0pnIULo94A79MUGt587L0n4XBf2+mOaK1jaUHAWRFjXLegcAfHHriua2fZtfyWzXPs5S3VO8MjkKNA31BfeIxvsPKv0BfTH9lcOiWNpTP7MCiY1NGio7gaiB7sZB386jXfHbaAyLrKW1yGE9rMhikiL5DSxIwGtDkl1XI6sPnAhkeCf2buhu7zbzWFfL77f+TW/wCC9j/DLYDFqsrD50x7wk+uD4R8AKuOSuId9w+3fUHIQIzDoWTwk/Ern41d0FHzHwR5LGW2tBFEZUMYyNKqrbNgKOuCcbdTXtw2ylSXeOCOFUCARklyV2XUSAAqrsMZO/XA3tqUClKUCvO4t1kRkkUOjgqykZBUjBBHmCDivSlBE4fwqGBdMEUcS+iKFH6VzX+0PwbvOHRzgb20oz9x9j+oWuq1Sc7cF9r4ddQAZaWJgv3wMp/MBQUvK372WxHUWdhGx/iThQPiFhf84rX3Vkkq6ZUWRT811DD8DtWT7LEDWQuAPlGjH3Io441/62P+o1sqCNw7hkVvGI4I1ijXJCoNKgk5OAPUnNSaUoFKUoFKUoFKUoFReK8QWCCWZwSsKNIwUZJCgkgD1wKlVTc0cd9kjjcrqVpArDz0HOSPU9NtvtoPngHEGYRBbdEhkiEqPE+pN9PhxpG/iznofxxd1kezlVMM8kGUtZpi0ETdYxhQ4x0UFwzBQSBn6yBrqBSlKBSlKD//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pic>
        <p:nvPicPr>
          <p:cNvPr id="11267" name="Picture 3"/>
          <p:cNvPicPr>
            <a:picLocks noChangeAspect="1" noChangeArrowheads="1"/>
          </p:cNvPicPr>
          <p:nvPr/>
        </p:nvPicPr>
        <p:blipFill>
          <a:blip r:embed="rId5" cstate="print"/>
          <a:srcRect/>
          <a:stretch>
            <a:fillRect/>
          </a:stretch>
        </p:blipFill>
        <p:spPr bwMode="auto">
          <a:xfrm>
            <a:off x="4211960" y="4653136"/>
            <a:ext cx="1047750" cy="990600"/>
          </a:xfrm>
          <a:prstGeom prst="rect">
            <a:avLst/>
          </a:prstGeom>
          <a:noFill/>
          <a:ln w="9525">
            <a:noFill/>
            <a:miter lim="800000"/>
            <a:headEnd/>
            <a:tailEnd/>
          </a:ln>
        </p:spPr>
      </p:pic>
      <p:sp>
        <p:nvSpPr>
          <p:cNvPr id="9" name="TextBox 8"/>
          <p:cNvSpPr txBox="1"/>
          <p:nvPr/>
        </p:nvSpPr>
        <p:spPr>
          <a:xfrm>
            <a:off x="4211960" y="4077072"/>
            <a:ext cx="1080120" cy="461665"/>
          </a:xfrm>
          <a:prstGeom prst="rect">
            <a:avLst/>
          </a:prstGeom>
          <a:noFill/>
        </p:spPr>
        <p:txBody>
          <a:bodyPr wrap="square" rtlCol="0">
            <a:spAutoFit/>
          </a:bodyPr>
          <a:lstStyle/>
          <a:p>
            <a:pPr algn="ctr"/>
            <a:r>
              <a:rPr lang="en-CA" sz="2400" dirty="0" smtClean="0"/>
              <a:t>16 m </a:t>
            </a:r>
            <a:endParaRPr lang="en-CA" sz="2400" dirty="0"/>
          </a:p>
        </p:txBody>
      </p:sp>
      <p:sp>
        <p:nvSpPr>
          <p:cNvPr id="10" name="TextBox 9"/>
          <p:cNvSpPr txBox="1"/>
          <p:nvPr/>
        </p:nvSpPr>
        <p:spPr>
          <a:xfrm>
            <a:off x="5580112" y="4869160"/>
            <a:ext cx="1080120" cy="461665"/>
          </a:xfrm>
          <a:prstGeom prst="rect">
            <a:avLst/>
          </a:prstGeom>
          <a:noFill/>
        </p:spPr>
        <p:txBody>
          <a:bodyPr wrap="square" rtlCol="0">
            <a:spAutoFit/>
          </a:bodyPr>
          <a:lstStyle/>
          <a:p>
            <a:pPr algn="ctr"/>
            <a:r>
              <a:rPr lang="en-CA" sz="2400" dirty="0" smtClean="0"/>
              <a:t>12 m </a:t>
            </a:r>
            <a:endParaRPr lang="en-CA" sz="2400" dirty="0"/>
          </a:p>
        </p:txBody>
      </p:sp>
      <p:sp>
        <p:nvSpPr>
          <p:cNvPr id="11" name="TextBox 10"/>
          <p:cNvSpPr txBox="1"/>
          <p:nvPr/>
        </p:nvSpPr>
        <p:spPr>
          <a:xfrm>
            <a:off x="2195736" y="3573016"/>
            <a:ext cx="504056" cy="461665"/>
          </a:xfrm>
          <a:prstGeom prst="rect">
            <a:avLst/>
          </a:prstGeom>
          <a:noFill/>
        </p:spPr>
        <p:txBody>
          <a:bodyPr wrap="square" rtlCol="0">
            <a:spAutoFit/>
          </a:bodyPr>
          <a:lstStyle/>
          <a:p>
            <a:pPr algn="ctr"/>
            <a:r>
              <a:rPr lang="en-CA" sz="2400" dirty="0" smtClean="0"/>
              <a:t>A</a:t>
            </a:r>
            <a:endParaRPr lang="en-CA" sz="2400" dirty="0"/>
          </a:p>
        </p:txBody>
      </p:sp>
      <p:sp>
        <p:nvSpPr>
          <p:cNvPr id="12" name="TextBox 11"/>
          <p:cNvSpPr txBox="1"/>
          <p:nvPr/>
        </p:nvSpPr>
        <p:spPr>
          <a:xfrm>
            <a:off x="6660232" y="3645024"/>
            <a:ext cx="504056" cy="461665"/>
          </a:xfrm>
          <a:prstGeom prst="rect">
            <a:avLst/>
          </a:prstGeom>
          <a:noFill/>
        </p:spPr>
        <p:txBody>
          <a:bodyPr wrap="square" rtlCol="0">
            <a:spAutoFit/>
          </a:bodyPr>
          <a:lstStyle/>
          <a:p>
            <a:pPr algn="ctr"/>
            <a:r>
              <a:rPr lang="en-CA" sz="2400" dirty="0" smtClean="0"/>
              <a:t>B</a:t>
            </a:r>
            <a:endParaRPr lang="en-CA" sz="2400" dirty="0"/>
          </a:p>
        </p:txBody>
      </p:sp>
      <p:sp>
        <p:nvSpPr>
          <p:cNvPr id="13" name="TextBox 12"/>
          <p:cNvSpPr txBox="1"/>
          <p:nvPr/>
        </p:nvSpPr>
        <p:spPr>
          <a:xfrm>
            <a:off x="2195736" y="5949280"/>
            <a:ext cx="504056" cy="461665"/>
          </a:xfrm>
          <a:prstGeom prst="rect">
            <a:avLst/>
          </a:prstGeom>
          <a:noFill/>
        </p:spPr>
        <p:txBody>
          <a:bodyPr wrap="square" rtlCol="0">
            <a:spAutoFit/>
          </a:bodyPr>
          <a:lstStyle/>
          <a:p>
            <a:pPr algn="ctr"/>
            <a:r>
              <a:rPr lang="en-CA" sz="2400" dirty="0"/>
              <a:t>D</a:t>
            </a:r>
          </a:p>
        </p:txBody>
      </p:sp>
      <p:sp>
        <p:nvSpPr>
          <p:cNvPr id="14" name="TextBox 13"/>
          <p:cNvSpPr txBox="1"/>
          <p:nvPr/>
        </p:nvSpPr>
        <p:spPr>
          <a:xfrm>
            <a:off x="6660232" y="5877272"/>
            <a:ext cx="504056" cy="461665"/>
          </a:xfrm>
          <a:prstGeom prst="rect">
            <a:avLst/>
          </a:prstGeom>
          <a:noFill/>
        </p:spPr>
        <p:txBody>
          <a:bodyPr wrap="square" rtlCol="0">
            <a:spAutoFit/>
          </a:bodyPr>
          <a:lstStyle/>
          <a:p>
            <a:pPr algn="ctr"/>
            <a:r>
              <a:rPr lang="en-CA" sz="2400" dirty="0" smtClean="0"/>
              <a:t>C</a:t>
            </a:r>
            <a:endParaRPr lang="en-CA" sz="2400" dirty="0"/>
          </a:p>
        </p:txBody>
      </p:sp>
      <p:sp>
        <p:nvSpPr>
          <p:cNvPr id="15" name="TextBox 14"/>
          <p:cNvSpPr txBox="1"/>
          <p:nvPr/>
        </p:nvSpPr>
        <p:spPr>
          <a:xfrm>
            <a:off x="7812360" y="3284984"/>
            <a:ext cx="1152128" cy="369332"/>
          </a:xfrm>
          <a:prstGeom prst="rect">
            <a:avLst/>
          </a:prstGeom>
          <a:noFill/>
        </p:spPr>
        <p:txBody>
          <a:bodyPr wrap="square" rtlCol="0">
            <a:spAutoFit/>
          </a:bodyPr>
          <a:lstStyle/>
          <a:p>
            <a:r>
              <a:rPr lang="en-CA" dirty="0" smtClean="0"/>
              <a:t>t = 24.0 s</a:t>
            </a:r>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1.94444E-6 -2.96296E-6 L 0.44496 -0.0044 " pathEditMode="relative" rAng="0" ptsTypes="AA">
                                      <p:cBhvr>
                                        <p:cTn id="6" dur="2000" fill="hold"/>
                                        <p:tgtEl>
                                          <p:spTgt spid="16386"/>
                                        </p:tgtEl>
                                        <p:attrNameLst>
                                          <p:attrName>ppt_x</p:attrName>
                                          <p:attrName>ppt_y</p:attrName>
                                        </p:attrNameLst>
                                      </p:cBhvr>
                                      <p:rCtr x="222" y="-2"/>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44496 -0.0044 L 0.44496 0.38403 " pathEditMode="relative" rAng="0" ptsTypes="AA">
                                      <p:cBhvr>
                                        <p:cTn id="10" dur="2000" fill="hold"/>
                                        <p:tgtEl>
                                          <p:spTgt spid="16386"/>
                                        </p:tgtEl>
                                        <p:attrNameLst>
                                          <p:attrName>ppt_x</p:attrName>
                                          <p:attrName>ppt_y</p:attrName>
                                        </p:attrNameLst>
                                      </p:cBhvr>
                                      <p:rCtr x="0" y="194"/>
                                    </p:animMotion>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0.44496 0.38403 L -0.02761 0.38403 " pathEditMode="relative" rAng="0" ptsTypes="AA">
                                      <p:cBhvr>
                                        <p:cTn id="14" dur="2000" fill="hold"/>
                                        <p:tgtEl>
                                          <p:spTgt spid="16386"/>
                                        </p:tgtEl>
                                        <p:attrNameLst>
                                          <p:attrName>ppt_x</p:attrName>
                                          <p:attrName>ppt_y</p:attrName>
                                        </p:attrNameLst>
                                      </p:cBhvr>
                                      <p:rCtr x="-23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4"/>
          <p:cNvPicPr>
            <a:picLocks noChangeAspect="1" noChangeArrowheads="1"/>
          </p:cNvPicPr>
          <p:nvPr/>
        </p:nvPicPr>
        <p:blipFill>
          <a:blip r:embed="rId3" cstate="print"/>
          <a:srcRect/>
          <a:stretch>
            <a:fillRect/>
          </a:stretch>
        </p:blipFill>
        <p:spPr bwMode="auto">
          <a:xfrm>
            <a:off x="1115616" y="2492896"/>
            <a:ext cx="1368152" cy="1521169"/>
          </a:xfrm>
          <a:prstGeom prst="rect">
            <a:avLst/>
          </a:prstGeom>
          <a:noFill/>
          <a:ln w="9525">
            <a:noFill/>
            <a:miter lim="800000"/>
            <a:headEnd/>
            <a:tailEnd/>
          </a:ln>
        </p:spPr>
      </p:pic>
      <p:pic>
        <p:nvPicPr>
          <p:cNvPr id="16386" name="Picture 2"/>
          <p:cNvPicPr>
            <a:picLocks noChangeAspect="1" noChangeArrowheads="1"/>
          </p:cNvPicPr>
          <p:nvPr/>
        </p:nvPicPr>
        <p:blipFill>
          <a:blip r:embed="rId4" cstate="print"/>
          <a:srcRect/>
          <a:stretch>
            <a:fillRect/>
          </a:stretch>
        </p:blipFill>
        <p:spPr bwMode="auto">
          <a:xfrm>
            <a:off x="2483768" y="3225089"/>
            <a:ext cx="648072" cy="757094"/>
          </a:xfrm>
          <a:prstGeom prst="rect">
            <a:avLst/>
          </a:prstGeom>
          <a:noFill/>
          <a:ln w="9525">
            <a:noFill/>
            <a:miter lim="800000"/>
            <a:headEnd/>
            <a:tailEnd/>
          </a:ln>
        </p:spPr>
      </p:pic>
      <p:sp>
        <p:nvSpPr>
          <p:cNvPr id="2" name="Title 1"/>
          <p:cNvSpPr>
            <a:spLocks noGrp="1"/>
          </p:cNvSpPr>
          <p:nvPr>
            <p:ph type="title"/>
          </p:nvPr>
        </p:nvSpPr>
        <p:spPr/>
        <p:txBody>
          <a:bodyPr/>
          <a:lstStyle/>
          <a:p>
            <a:r>
              <a:rPr lang="en-CA" i="1" u="sng" dirty="0" smtClean="0"/>
              <a:t>Example</a:t>
            </a:r>
            <a:endParaRPr lang="en-CA" i="1" u="sng" dirty="0"/>
          </a:p>
        </p:txBody>
      </p:sp>
      <p:sp>
        <p:nvSpPr>
          <p:cNvPr id="3" name="Content Placeholder 2"/>
          <p:cNvSpPr>
            <a:spLocks noGrp="1"/>
          </p:cNvSpPr>
          <p:nvPr>
            <p:ph idx="1"/>
          </p:nvPr>
        </p:nvSpPr>
        <p:spPr/>
        <p:txBody>
          <a:bodyPr/>
          <a:lstStyle/>
          <a:p>
            <a:pPr>
              <a:buNone/>
            </a:pPr>
            <a:r>
              <a:rPr lang="en-CA" dirty="0" smtClean="0"/>
              <a:t>Determine the distance, displacement, speed, and velocity of the dog. </a:t>
            </a:r>
            <a:endParaRPr lang="en-CA" dirty="0"/>
          </a:p>
        </p:txBody>
      </p:sp>
      <p:sp>
        <p:nvSpPr>
          <p:cNvPr id="5" name="Rectangle 4"/>
          <p:cNvSpPr/>
          <p:nvPr/>
        </p:nvSpPr>
        <p:spPr>
          <a:xfrm>
            <a:off x="2843808" y="4005064"/>
            <a:ext cx="3672408" cy="2016224"/>
          </a:xfrm>
          <a:prstGeom prst="rect">
            <a:avLst/>
          </a:prstGeom>
          <a:noFill/>
          <a:ln w="635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266" name="AutoShape 2" descr="data:image/jpeg;base64,/9j/4AAQSkZJRgABAQAAAQABAAD/2wCEAAkGBhQSEBMUERIVExQRGR4WGRgXGSQaGhsWHyQbKh8cHhojJzIgHhsjJBgdHy8sIyouLC04HB49QTE2NSYrLSkBCQoKDAwMFA0PDSkYFBgpKSkpKSkpKSkpKSkpKSkpKSkpKSkpKSkpKSkpKSkpKSkpKSkpKSkpKSkpKSkpKSkpKf/AABEIAF4AXwMBIgACEQEDEQH/xAAbAAEAAwEBAQEAAAAAAAAAAAAABAUGBwMCCP/EAD0QAAIBAwIDBQMJBQkAAAAAAAECAwAEERIhBQYxBxMiQVEUMoE0QlJhcXKRkqEVI3OiwQgkM0SCo7Kz0v/EABQBAQAAAAAAAAAAAAAAAAAAAAD/xAAUEQEAAAAAAAAAAAAAAAAAAAAA/9oADAMBAAIRAxEAPwDuNKUoFKUoFUfNvDhcwi3yVM7aQ6+8mATrU+RGn9avKjS8PVpUlOdcYKrucANjPh6EnA/CgzvKl77Y0c0qKJbWPuZNvduSf3q/Vp0KR9UtauoPBxAUaS20FJnZ2ZOjSZwx+3K4+FTqBSlKBSlKBSlKBSlfLvgEnoN/X9KD6qq5pv2hs5nj/wATToj/AIrkLH/Oy15cC5zs7wD2a5jctuFzpf8AI2Gx8K8uYB3l1ZQeXeNcN9yEbf7kkdBQ9kdyqw3dorZ9gupIl3ye7Jyp+J1/hW9riXZVxrTzDxSHPhuHkYbfPjc/0Zq7DxLjENuuu4mjiX1dgo/XrQTKVB4LxuG7hE1u/eRklQ2CMlTg7EA9RU6gUpSgUrOz87RIHJRvDdLZgZXxStpxp33XxDPmMNttUu55liijmlnzDDbnSZG90nbOkDLHBOnp1BoLelYLiPa9Cq6razvbsfSjgZU/Mw/pWK4z2zcVfIteGNCDtl4pJG+0bBQftBoNRw3l1UhkKwi5W2mkintyoJYKxKSxA+7OsbJ0I1gAe8BVvyTbQvc3NxbOzwKqQRFnZwNtcmnV4lGXRSD0MZ2GK4FxLjHGpjI0ntoEra3CRvGpYKq5IUAe6oHwrVdknPd1Yyez3cM7WsrZ1GNiYnJ3bOMlD84fEeYIZmzvBHzG5Z3jVr143ZHKEI8jK3jG4GG3xXav2Pby97MkQSzgVmkmOWmutGSyiRvGLcYOTn95uB4clsZyr2cW0/ELu74hLF3LTymKEyKC4Lt423yE9B59enXf3/AbRoWhi4i8MbroKCdZI9O3h0SasLtjCldsigvOTbExWNurDS5QO46Yd/Ew222LEfCrqskvHbiP/McPuVHpJ3D/APJ1J6+goO0WJPlEUkPqylJ0HxiZm/FaDW0qv4bx6C5hM1vMkkYyCwOQCOoI2II2ODiqPlfj9xdxQSiW1OsCSSIIwdI3DmPfvDhjhSQR9L0oKhuU7llU+68nEHnycERwB5GD/W7aUx5e4PJs76C2VECKPCBjHXb6/X689a9aUFNc8oWrnV3Kxv8ATiJifPrqQg14fsC4j+T38mPoXCidfzDTL+LmtBXxPMEVmYgKoLEnoAOpoMvZcy3ZaYNaLOtvJ3TPBKAWYKpOI5MdNWk5fqDXMu1Dts7yL2bh+uPWMSyNswH0EwSN/Ngceh860nA+YIbi3RJpgkMrNNLGuWmuZJCWaNY1zJ3KatDEDLlce7ktzXtvtP7+k6wSwx3EYA7xQmWj8J0pnIULo94A79MUGt587L0n4XBf2+mOaK1jaUHAWRFjXLegcAfHHriua2fZtfyWzXPs5S3VO8MjkKNA31BfeIxvsPKv0BfTH9lcOiWNpTP7MCiY1NGio7gaiB7sZB386jXfHbaAyLrKW1yGE9rMhikiL5DSxIwGtDkl1XI6sPnAhkeCf2buhu7zbzWFfL77f+TW/wCC9j/DLYDFqsrD50x7wk+uD4R8AKuOSuId9w+3fUHIQIzDoWTwk/Ern41d0FHzHwR5LGW2tBFEZUMYyNKqrbNgKOuCcbdTXtw2ylSXeOCOFUCARklyV2XUSAAqrsMZO/XA3tqUClKUCvO4t1kRkkUOjgqykZBUjBBHmCDivSlBE4fwqGBdMEUcS+iKFH6VzX+0PwbvOHRzgb20oz9x9j+oWuq1Sc7cF9r4ddQAZaWJgv3wMp/MBQUvK372WxHUWdhGx/iThQPiFhf84rX3Vkkq6ZUWRT811DD8DtWT7LEDWQuAPlGjH3Io441/62P+o1sqCNw7hkVvGI4I1ijXJCoNKgk5OAPUnNSaUoFKUoFKUoFKUoFReK8QWCCWZwSsKNIwUZJCgkgD1wKlVTc0cd9kjjcrqVpArDz0HOSPU9NtvtoPngHEGYRBbdEhkiEqPE+pN9PhxpG/iznofxxd1kezlVMM8kGUtZpi0ETdYxhQ4x0UFwzBQSBn6yBrqBSlKBSlKD//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pic>
        <p:nvPicPr>
          <p:cNvPr id="11267" name="Picture 3"/>
          <p:cNvPicPr>
            <a:picLocks noChangeAspect="1" noChangeArrowheads="1"/>
          </p:cNvPicPr>
          <p:nvPr/>
        </p:nvPicPr>
        <p:blipFill>
          <a:blip r:embed="rId5" cstate="print"/>
          <a:srcRect/>
          <a:stretch>
            <a:fillRect/>
          </a:stretch>
        </p:blipFill>
        <p:spPr bwMode="auto">
          <a:xfrm>
            <a:off x="4211960" y="4653136"/>
            <a:ext cx="1047750" cy="990600"/>
          </a:xfrm>
          <a:prstGeom prst="rect">
            <a:avLst/>
          </a:prstGeom>
          <a:noFill/>
          <a:ln w="9525">
            <a:noFill/>
            <a:miter lim="800000"/>
            <a:headEnd/>
            <a:tailEnd/>
          </a:ln>
        </p:spPr>
      </p:pic>
      <p:sp>
        <p:nvSpPr>
          <p:cNvPr id="9" name="TextBox 8"/>
          <p:cNvSpPr txBox="1"/>
          <p:nvPr/>
        </p:nvSpPr>
        <p:spPr>
          <a:xfrm>
            <a:off x="4211960" y="4077072"/>
            <a:ext cx="1080120" cy="461665"/>
          </a:xfrm>
          <a:prstGeom prst="rect">
            <a:avLst/>
          </a:prstGeom>
          <a:noFill/>
        </p:spPr>
        <p:txBody>
          <a:bodyPr wrap="square" rtlCol="0">
            <a:spAutoFit/>
          </a:bodyPr>
          <a:lstStyle/>
          <a:p>
            <a:pPr algn="ctr"/>
            <a:r>
              <a:rPr lang="en-CA" sz="2400" dirty="0" smtClean="0"/>
              <a:t>16 m </a:t>
            </a:r>
            <a:endParaRPr lang="en-CA" sz="2400" dirty="0"/>
          </a:p>
        </p:txBody>
      </p:sp>
      <p:sp>
        <p:nvSpPr>
          <p:cNvPr id="10" name="TextBox 9"/>
          <p:cNvSpPr txBox="1"/>
          <p:nvPr/>
        </p:nvSpPr>
        <p:spPr>
          <a:xfrm>
            <a:off x="5580112" y="4869160"/>
            <a:ext cx="1080120" cy="461665"/>
          </a:xfrm>
          <a:prstGeom prst="rect">
            <a:avLst/>
          </a:prstGeom>
          <a:noFill/>
        </p:spPr>
        <p:txBody>
          <a:bodyPr wrap="square" rtlCol="0">
            <a:spAutoFit/>
          </a:bodyPr>
          <a:lstStyle/>
          <a:p>
            <a:pPr algn="ctr"/>
            <a:r>
              <a:rPr lang="en-CA" sz="2400" dirty="0" smtClean="0"/>
              <a:t>12 m </a:t>
            </a:r>
            <a:endParaRPr lang="en-CA" sz="2400" dirty="0"/>
          </a:p>
        </p:txBody>
      </p:sp>
      <p:sp>
        <p:nvSpPr>
          <p:cNvPr id="11" name="TextBox 10"/>
          <p:cNvSpPr txBox="1"/>
          <p:nvPr/>
        </p:nvSpPr>
        <p:spPr>
          <a:xfrm>
            <a:off x="2195736" y="3573016"/>
            <a:ext cx="504056" cy="461665"/>
          </a:xfrm>
          <a:prstGeom prst="rect">
            <a:avLst/>
          </a:prstGeom>
          <a:noFill/>
        </p:spPr>
        <p:txBody>
          <a:bodyPr wrap="square" rtlCol="0">
            <a:spAutoFit/>
          </a:bodyPr>
          <a:lstStyle/>
          <a:p>
            <a:pPr algn="ctr"/>
            <a:r>
              <a:rPr lang="en-CA" sz="2400" dirty="0" smtClean="0"/>
              <a:t>A</a:t>
            </a:r>
            <a:endParaRPr lang="en-CA" sz="2400" dirty="0"/>
          </a:p>
        </p:txBody>
      </p:sp>
      <p:sp>
        <p:nvSpPr>
          <p:cNvPr id="12" name="TextBox 11"/>
          <p:cNvSpPr txBox="1"/>
          <p:nvPr/>
        </p:nvSpPr>
        <p:spPr>
          <a:xfrm>
            <a:off x="6660232" y="3645024"/>
            <a:ext cx="504056" cy="461665"/>
          </a:xfrm>
          <a:prstGeom prst="rect">
            <a:avLst/>
          </a:prstGeom>
          <a:noFill/>
        </p:spPr>
        <p:txBody>
          <a:bodyPr wrap="square" rtlCol="0">
            <a:spAutoFit/>
          </a:bodyPr>
          <a:lstStyle/>
          <a:p>
            <a:pPr algn="ctr"/>
            <a:r>
              <a:rPr lang="en-CA" sz="2400" dirty="0" smtClean="0"/>
              <a:t>B</a:t>
            </a:r>
            <a:endParaRPr lang="en-CA" sz="2400" dirty="0"/>
          </a:p>
        </p:txBody>
      </p:sp>
      <p:sp>
        <p:nvSpPr>
          <p:cNvPr id="13" name="TextBox 12"/>
          <p:cNvSpPr txBox="1"/>
          <p:nvPr/>
        </p:nvSpPr>
        <p:spPr>
          <a:xfrm>
            <a:off x="2195736" y="5949280"/>
            <a:ext cx="504056" cy="461665"/>
          </a:xfrm>
          <a:prstGeom prst="rect">
            <a:avLst/>
          </a:prstGeom>
          <a:noFill/>
        </p:spPr>
        <p:txBody>
          <a:bodyPr wrap="square" rtlCol="0">
            <a:spAutoFit/>
          </a:bodyPr>
          <a:lstStyle/>
          <a:p>
            <a:pPr algn="ctr"/>
            <a:r>
              <a:rPr lang="en-CA" sz="2400" dirty="0"/>
              <a:t>D</a:t>
            </a:r>
          </a:p>
        </p:txBody>
      </p:sp>
      <p:sp>
        <p:nvSpPr>
          <p:cNvPr id="14" name="TextBox 13"/>
          <p:cNvSpPr txBox="1"/>
          <p:nvPr/>
        </p:nvSpPr>
        <p:spPr>
          <a:xfrm>
            <a:off x="6660232" y="5877272"/>
            <a:ext cx="504056" cy="461665"/>
          </a:xfrm>
          <a:prstGeom prst="rect">
            <a:avLst/>
          </a:prstGeom>
          <a:noFill/>
        </p:spPr>
        <p:txBody>
          <a:bodyPr wrap="square" rtlCol="0">
            <a:spAutoFit/>
          </a:bodyPr>
          <a:lstStyle/>
          <a:p>
            <a:pPr algn="ctr"/>
            <a:r>
              <a:rPr lang="en-CA" sz="2400" dirty="0" smtClean="0"/>
              <a:t>C</a:t>
            </a:r>
            <a:endParaRPr lang="en-CA" sz="2400" dirty="0"/>
          </a:p>
        </p:txBody>
      </p:sp>
      <p:sp>
        <p:nvSpPr>
          <p:cNvPr id="15" name="TextBox 14"/>
          <p:cNvSpPr txBox="1"/>
          <p:nvPr/>
        </p:nvSpPr>
        <p:spPr>
          <a:xfrm>
            <a:off x="7812360" y="3284984"/>
            <a:ext cx="1152128" cy="369332"/>
          </a:xfrm>
          <a:prstGeom prst="rect">
            <a:avLst/>
          </a:prstGeom>
          <a:noFill/>
        </p:spPr>
        <p:txBody>
          <a:bodyPr wrap="square" rtlCol="0">
            <a:spAutoFit/>
          </a:bodyPr>
          <a:lstStyle/>
          <a:p>
            <a:r>
              <a:rPr lang="en-CA" dirty="0" smtClean="0"/>
              <a:t>t = 30.0 s</a:t>
            </a:r>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path" presetSubtype="0" accel="50000" decel="50000" fill="hold" nodeType="clickEffect">
                                  <p:stCondLst>
                                    <p:cond delay="0"/>
                                  </p:stCondLst>
                                  <p:childTnLst>
                                    <p:animMotion origin="layout" path="M 1.94444E-6 0.00602 L 0.42118 0.00602 L 0.42118 0.37361 L 1.94444E-6 0.37361 L 1.94444E-6 0.00602 Z " pathEditMode="relative" rAng="0" ptsTypes="FFFFF">
                                      <p:cBhvr>
                                        <p:cTn id="6" dur="2000" fill="hold"/>
                                        <p:tgtEl>
                                          <p:spTgt spid="16386"/>
                                        </p:tgtEl>
                                        <p:attrNameLst>
                                          <p:attrName>ppt_x</p:attrName>
                                          <p:attrName>ppt_y</p:attrName>
                                        </p:attrNameLst>
                                      </p:cBhvr>
                                      <p:rCtr x="21100" y="18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4"/>
          <p:cNvPicPr>
            <a:picLocks noChangeAspect="1" noChangeArrowheads="1"/>
          </p:cNvPicPr>
          <p:nvPr/>
        </p:nvPicPr>
        <p:blipFill>
          <a:blip r:embed="rId3" cstate="print"/>
          <a:srcRect/>
          <a:stretch>
            <a:fillRect/>
          </a:stretch>
        </p:blipFill>
        <p:spPr bwMode="auto">
          <a:xfrm>
            <a:off x="1115616" y="2492896"/>
            <a:ext cx="1368152" cy="1521169"/>
          </a:xfrm>
          <a:prstGeom prst="rect">
            <a:avLst/>
          </a:prstGeom>
          <a:noFill/>
          <a:ln w="9525">
            <a:noFill/>
            <a:miter lim="800000"/>
            <a:headEnd/>
            <a:tailEnd/>
          </a:ln>
        </p:spPr>
      </p:pic>
      <p:pic>
        <p:nvPicPr>
          <p:cNvPr id="16386" name="Picture 2"/>
          <p:cNvPicPr>
            <a:picLocks noChangeAspect="1" noChangeArrowheads="1"/>
          </p:cNvPicPr>
          <p:nvPr/>
        </p:nvPicPr>
        <p:blipFill>
          <a:blip r:embed="rId4" cstate="print"/>
          <a:srcRect/>
          <a:stretch>
            <a:fillRect/>
          </a:stretch>
        </p:blipFill>
        <p:spPr bwMode="auto">
          <a:xfrm>
            <a:off x="2483768" y="3225089"/>
            <a:ext cx="648072" cy="757094"/>
          </a:xfrm>
          <a:prstGeom prst="rect">
            <a:avLst/>
          </a:prstGeom>
          <a:noFill/>
          <a:ln w="9525">
            <a:noFill/>
            <a:miter lim="800000"/>
            <a:headEnd/>
            <a:tailEnd/>
          </a:ln>
        </p:spPr>
      </p:pic>
      <p:sp>
        <p:nvSpPr>
          <p:cNvPr id="2" name="Title 1"/>
          <p:cNvSpPr>
            <a:spLocks noGrp="1"/>
          </p:cNvSpPr>
          <p:nvPr>
            <p:ph type="title"/>
          </p:nvPr>
        </p:nvSpPr>
        <p:spPr/>
        <p:txBody>
          <a:bodyPr/>
          <a:lstStyle/>
          <a:p>
            <a:r>
              <a:rPr lang="en-CA" i="1" u="sng" dirty="0" smtClean="0"/>
              <a:t>Extend Your Thinking</a:t>
            </a:r>
            <a:endParaRPr lang="en-CA" i="1" u="sng" dirty="0"/>
          </a:p>
        </p:txBody>
      </p:sp>
      <p:sp>
        <p:nvSpPr>
          <p:cNvPr id="3" name="Content Placeholder 2"/>
          <p:cNvSpPr>
            <a:spLocks noGrp="1"/>
          </p:cNvSpPr>
          <p:nvPr>
            <p:ph idx="1"/>
          </p:nvPr>
        </p:nvSpPr>
        <p:spPr/>
        <p:txBody>
          <a:bodyPr/>
          <a:lstStyle/>
          <a:p>
            <a:pPr>
              <a:buNone/>
            </a:pPr>
            <a:r>
              <a:rPr lang="en-CA" dirty="0" smtClean="0"/>
              <a:t>What would the displacement be for</a:t>
            </a:r>
            <a:r>
              <a:rPr lang="en-CA" dirty="0"/>
              <a:t> </a:t>
            </a:r>
            <a:r>
              <a:rPr lang="en-CA" dirty="0" smtClean="0"/>
              <a:t>the following?</a:t>
            </a:r>
            <a:endParaRPr lang="en-CA" dirty="0"/>
          </a:p>
        </p:txBody>
      </p:sp>
      <p:sp>
        <p:nvSpPr>
          <p:cNvPr id="5" name="Rectangle 4"/>
          <p:cNvSpPr/>
          <p:nvPr/>
        </p:nvSpPr>
        <p:spPr>
          <a:xfrm>
            <a:off x="2843808" y="4005064"/>
            <a:ext cx="3672408" cy="2016224"/>
          </a:xfrm>
          <a:prstGeom prst="rect">
            <a:avLst/>
          </a:prstGeom>
          <a:noFill/>
          <a:ln w="635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266" name="AutoShape 2" descr="data:image/jpeg;base64,/9j/4AAQSkZJRgABAQAAAQABAAD/2wCEAAkGBhQSEBMUERIVExQRGR4WGRgXGSQaGhsWHyQbKh8cHhojJzIgHhsjJBgdHy8sIyouLC04HB49QTE2NSYrLSkBCQoKDAwMFA0PDSkYFBgpKSkpKSkpKSkpKSkpKSkpKSkpKSkpKSkpKSkpKSkpKSkpKSkpKSkpKSkpKSkpKSkpKf/AABEIAF4AXwMBIgACEQEDEQH/xAAbAAEAAwEBAQEAAAAAAAAAAAAABAUGBwMCCP/EAD0QAAIBAwIDBQMJBQkAAAAAAAECAwAEERIhBQYxBxMiQVEUMoE0QlJhcXKRkqEVI3OiwQgkM0SCo7Kz0v/EABQBAQAAAAAAAAAAAAAAAAAAAAD/xAAUEQEAAAAAAAAAAAAAAAAAAAAA/9oADAMBAAIRAxEAPwDuNKUoFKUoFUfNvDhcwi3yVM7aQ6+8mATrU+RGn9avKjS8PVpUlOdcYKrucANjPh6EnA/CgzvKl77Y0c0qKJbWPuZNvduSf3q/Vp0KR9UtauoPBxAUaS20FJnZ2ZOjSZwx+3K4+FTqBSlKBSlKBSlKBSlfLvgEnoN/X9KD6qq5pv2hs5nj/wATToj/AIrkLH/Oy15cC5zs7wD2a5jctuFzpf8AI2Gx8K8uYB3l1ZQeXeNcN9yEbf7kkdBQ9kdyqw3dorZ9gupIl3ye7Jyp+J1/hW9riXZVxrTzDxSHPhuHkYbfPjc/0Zq7DxLjENuuu4mjiX1dgo/XrQTKVB4LxuG7hE1u/eRklQ2CMlTg7EA9RU6gUpSgUrOz87RIHJRvDdLZgZXxStpxp33XxDPmMNttUu55liijmlnzDDbnSZG90nbOkDLHBOnp1BoLelYLiPa9Cq6razvbsfSjgZU/Mw/pWK4z2zcVfIteGNCDtl4pJG+0bBQftBoNRw3l1UhkKwi5W2mkintyoJYKxKSxA+7OsbJ0I1gAe8BVvyTbQvc3NxbOzwKqQRFnZwNtcmnV4lGXRSD0MZ2GK4FxLjHGpjI0ntoEra3CRvGpYKq5IUAe6oHwrVdknPd1Yyez3cM7WsrZ1GNiYnJ3bOMlD84fEeYIZmzvBHzG5Z3jVr143ZHKEI8jK3jG4GG3xXav2Pby97MkQSzgVmkmOWmutGSyiRvGLcYOTn95uB4clsZyr2cW0/ELu74hLF3LTymKEyKC4Lt423yE9B59enXf3/AbRoWhi4i8MbroKCdZI9O3h0SasLtjCldsigvOTbExWNurDS5QO46Yd/Ew222LEfCrqskvHbiP/McPuVHpJ3D/APJ1J6+goO0WJPlEUkPqylJ0HxiZm/FaDW0qv4bx6C5hM1vMkkYyCwOQCOoI2II2ODiqPlfj9xdxQSiW1OsCSSIIwdI3DmPfvDhjhSQR9L0oKhuU7llU+68nEHnycERwB5GD/W7aUx5e4PJs76C2VECKPCBjHXb6/X689a9aUFNc8oWrnV3Kxv8ATiJifPrqQg14fsC4j+T38mPoXCidfzDTL+LmtBXxPMEVmYgKoLEnoAOpoMvZcy3ZaYNaLOtvJ3TPBKAWYKpOI5MdNWk5fqDXMu1Dts7yL2bh+uPWMSyNswH0EwSN/Ngceh860nA+YIbi3RJpgkMrNNLGuWmuZJCWaNY1zJ3KatDEDLlce7ktzXtvtP7+k6wSwx3EYA7xQmWj8J0pnIULo94A79MUGt587L0n4XBf2+mOaK1jaUHAWRFjXLegcAfHHriua2fZtfyWzXPs5S3VO8MjkKNA31BfeIxvsPKv0BfTH9lcOiWNpTP7MCiY1NGio7gaiB7sZB386jXfHbaAyLrKW1yGE9rMhikiL5DSxIwGtDkl1XI6sPnAhkeCf2buhu7zbzWFfL77f+TW/wCC9j/DLYDFqsrD50x7wk+uD4R8AKuOSuId9w+3fUHIQIzDoWTwk/Ern41d0FHzHwR5LGW2tBFEZUMYyNKqrbNgKOuCcbdTXtw2ylSXeOCOFUCARklyV2XUSAAqrsMZO/XA3tqUClKUCvO4t1kRkkUOjgqykZBUjBBHmCDivSlBE4fwqGBdMEUcS+iKFH6VzX+0PwbvOHRzgb20oz9x9j+oWuq1Sc7cF9r4ddQAZaWJgv3wMp/MBQUvK372WxHUWdhGx/iThQPiFhf84rX3Vkkq6ZUWRT811DD8DtWT7LEDWQuAPlGjH3Io441/62P+o1sqCNw7hkVvGI4I1ijXJCoNKgk5OAPUnNSaUoFKUoFKUoFKUoFReK8QWCCWZwSsKNIwUZJCgkgD1wKlVTc0cd9kjjcrqVpArDz0HOSPU9NtvtoPngHEGYRBbdEhkiEqPE+pN9PhxpG/iznofxxd1kezlVMM8kGUtZpi0ETdYxhQ4x0UFwzBQSBn6yBrqBSlKBSlKD//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pic>
        <p:nvPicPr>
          <p:cNvPr id="11267" name="Picture 3"/>
          <p:cNvPicPr>
            <a:picLocks noChangeAspect="1" noChangeArrowheads="1"/>
          </p:cNvPicPr>
          <p:nvPr/>
        </p:nvPicPr>
        <p:blipFill>
          <a:blip r:embed="rId5" cstate="print"/>
          <a:srcRect/>
          <a:stretch>
            <a:fillRect/>
          </a:stretch>
        </p:blipFill>
        <p:spPr bwMode="auto">
          <a:xfrm>
            <a:off x="4211960" y="4653136"/>
            <a:ext cx="1047750" cy="990600"/>
          </a:xfrm>
          <a:prstGeom prst="rect">
            <a:avLst/>
          </a:prstGeom>
          <a:noFill/>
          <a:ln w="9525">
            <a:noFill/>
            <a:miter lim="800000"/>
            <a:headEnd/>
            <a:tailEnd/>
          </a:ln>
        </p:spPr>
      </p:pic>
      <p:sp>
        <p:nvSpPr>
          <p:cNvPr id="9" name="TextBox 8"/>
          <p:cNvSpPr txBox="1"/>
          <p:nvPr/>
        </p:nvSpPr>
        <p:spPr>
          <a:xfrm>
            <a:off x="4211960" y="4077072"/>
            <a:ext cx="1080120" cy="461665"/>
          </a:xfrm>
          <a:prstGeom prst="rect">
            <a:avLst/>
          </a:prstGeom>
          <a:noFill/>
        </p:spPr>
        <p:txBody>
          <a:bodyPr wrap="square" rtlCol="0">
            <a:spAutoFit/>
          </a:bodyPr>
          <a:lstStyle/>
          <a:p>
            <a:pPr algn="ctr"/>
            <a:r>
              <a:rPr lang="en-CA" sz="2400" dirty="0" smtClean="0"/>
              <a:t>16 m </a:t>
            </a:r>
            <a:endParaRPr lang="en-CA" sz="2400" dirty="0"/>
          </a:p>
        </p:txBody>
      </p:sp>
      <p:sp>
        <p:nvSpPr>
          <p:cNvPr id="10" name="TextBox 9"/>
          <p:cNvSpPr txBox="1"/>
          <p:nvPr/>
        </p:nvSpPr>
        <p:spPr>
          <a:xfrm>
            <a:off x="5580112" y="4869160"/>
            <a:ext cx="1080120" cy="461665"/>
          </a:xfrm>
          <a:prstGeom prst="rect">
            <a:avLst/>
          </a:prstGeom>
          <a:noFill/>
        </p:spPr>
        <p:txBody>
          <a:bodyPr wrap="square" rtlCol="0">
            <a:spAutoFit/>
          </a:bodyPr>
          <a:lstStyle/>
          <a:p>
            <a:pPr algn="ctr"/>
            <a:r>
              <a:rPr lang="en-CA" sz="2400" dirty="0" smtClean="0"/>
              <a:t>12 m </a:t>
            </a:r>
            <a:endParaRPr lang="en-CA" sz="2400" dirty="0"/>
          </a:p>
        </p:txBody>
      </p:sp>
      <p:sp>
        <p:nvSpPr>
          <p:cNvPr id="11" name="TextBox 10"/>
          <p:cNvSpPr txBox="1"/>
          <p:nvPr/>
        </p:nvSpPr>
        <p:spPr>
          <a:xfrm>
            <a:off x="2195736" y="3573016"/>
            <a:ext cx="504056" cy="461665"/>
          </a:xfrm>
          <a:prstGeom prst="rect">
            <a:avLst/>
          </a:prstGeom>
          <a:noFill/>
        </p:spPr>
        <p:txBody>
          <a:bodyPr wrap="square" rtlCol="0">
            <a:spAutoFit/>
          </a:bodyPr>
          <a:lstStyle/>
          <a:p>
            <a:pPr algn="ctr"/>
            <a:r>
              <a:rPr lang="en-CA" sz="2400" dirty="0" smtClean="0"/>
              <a:t>A</a:t>
            </a:r>
            <a:endParaRPr lang="en-CA" sz="2400" dirty="0"/>
          </a:p>
        </p:txBody>
      </p:sp>
      <p:sp>
        <p:nvSpPr>
          <p:cNvPr id="12" name="TextBox 11"/>
          <p:cNvSpPr txBox="1"/>
          <p:nvPr/>
        </p:nvSpPr>
        <p:spPr>
          <a:xfrm>
            <a:off x="6660232" y="3645024"/>
            <a:ext cx="504056" cy="461665"/>
          </a:xfrm>
          <a:prstGeom prst="rect">
            <a:avLst/>
          </a:prstGeom>
          <a:noFill/>
        </p:spPr>
        <p:txBody>
          <a:bodyPr wrap="square" rtlCol="0">
            <a:spAutoFit/>
          </a:bodyPr>
          <a:lstStyle/>
          <a:p>
            <a:pPr algn="ctr"/>
            <a:r>
              <a:rPr lang="en-CA" sz="2400" dirty="0" smtClean="0"/>
              <a:t>B</a:t>
            </a:r>
            <a:endParaRPr lang="en-CA" sz="2400" dirty="0"/>
          </a:p>
        </p:txBody>
      </p:sp>
      <p:sp>
        <p:nvSpPr>
          <p:cNvPr id="13" name="TextBox 12"/>
          <p:cNvSpPr txBox="1"/>
          <p:nvPr/>
        </p:nvSpPr>
        <p:spPr>
          <a:xfrm>
            <a:off x="2195736" y="5949280"/>
            <a:ext cx="504056" cy="461665"/>
          </a:xfrm>
          <a:prstGeom prst="rect">
            <a:avLst/>
          </a:prstGeom>
          <a:noFill/>
        </p:spPr>
        <p:txBody>
          <a:bodyPr wrap="square" rtlCol="0">
            <a:spAutoFit/>
          </a:bodyPr>
          <a:lstStyle/>
          <a:p>
            <a:pPr algn="ctr"/>
            <a:r>
              <a:rPr lang="en-CA" sz="2400" dirty="0"/>
              <a:t>D</a:t>
            </a:r>
          </a:p>
        </p:txBody>
      </p:sp>
      <p:sp>
        <p:nvSpPr>
          <p:cNvPr id="14" name="TextBox 13"/>
          <p:cNvSpPr txBox="1"/>
          <p:nvPr/>
        </p:nvSpPr>
        <p:spPr>
          <a:xfrm>
            <a:off x="6660232" y="5877272"/>
            <a:ext cx="504056" cy="461665"/>
          </a:xfrm>
          <a:prstGeom prst="rect">
            <a:avLst/>
          </a:prstGeom>
          <a:noFill/>
        </p:spPr>
        <p:txBody>
          <a:bodyPr wrap="square" rtlCol="0">
            <a:spAutoFit/>
          </a:bodyPr>
          <a:lstStyle/>
          <a:p>
            <a:pPr algn="ctr"/>
            <a:r>
              <a:rPr lang="en-CA" sz="2400" dirty="0" smtClean="0"/>
              <a:t>C</a:t>
            </a:r>
            <a:endParaRPr lang="en-CA"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nodeType="clickEffect">
                                  <p:stCondLst>
                                    <p:cond delay="0"/>
                                  </p:stCondLst>
                                  <p:childTnLst>
                                    <p:animMotion origin="layout" path="M 1.94444E-6 -2.96296E-6 L 0.22239 -2.96296E-6 C 0.32222 -2.96296E-6 0.44496 0.0919 0.44496 0.16667 L 0.44496 0.33334 " pathEditMode="relative" rAng="0" ptsTypes="FfFF">
                                      <p:cBhvr>
                                        <p:cTn id="6" dur="2000" fill="hold"/>
                                        <p:tgtEl>
                                          <p:spTgt spid="16386"/>
                                        </p:tgtEl>
                                        <p:attrNameLst>
                                          <p:attrName>ppt_x</p:attrName>
                                          <p:attrName>ppt_y</p:attrName>
                                        </p:attrNameLst>
                                      </p:cBhvr>
                                      <p:rCtr x="22200" y="167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Scalar Quantities</a:t>
            </a:r>
            <a:endParaRPr lang="en-CA" dirty="0"/>
          </a:p>
        </p:txBody>
      </p:sp>
      <p:sp>
        <p:nvSpPr>
          <p:cNvPr id="3" name="Content Placeholder 2"/>
          <p:cNvSpPr>
            <a:spLocks noGrp="1"/>
          </p:cNvSpPr>
          <p:nvPr>
            <p:ph idx="1"/>
          </p:nvPr>
        </p:nvSpPr>
        <p:spPr>
          <a:xfrm>
            <a:off x="457200" y="1600200"/>
            <a:ext cx="8229600" cy="4997152"/>
          </a:xfrm>
        </p:spPr>
        <p:txBody>
          <a:bodyPr>
            <a:normAutofit lnSpcReduction="10000"/>
          </a:bodyPr>
          <a:lstStyle/>
          <a:p>
            <a:pPr>
              <a:buNone/>
            </a:pPr>
            <a:r>
              <a:rPr lang="en-CA" dirty="0" smtClean="0"/>
              <a:t>Scalar quantities consist of a </a:t>
            </a:r>
            <a:r>
              <a:rPr lang="en-CA" b="1" dirty="0" smtClean="0"/>
              <a:t>number</a:t>
            </a:r>
            <a:r>
              <a:rPr lang="en-CA" dirty="0" smtClean="0"/>
              <a:t> (called the magnitude) and a </a:t>
            </a:r>
            <a:r>
              <a:rPr lang="en-CA" b="1" dirty="0" smtClean="0"/>
              <a:t>unit</a:t>
            </a:r>
          </a:p>
          <a:p>
            <a:pPr>
              <a:buNone/>
            </a:pPr>
            <a:endParaRPr lang="en-CA" dirty="0"/>
          </a:p>
          <a:p>
            <a:pPr>
              <a:buNone/>
            </a:pPr>
            <a:r>
              <a:rPr lang="en-CA" i="1" u="sng" dirty="0" smtClean="0"/>
              <a:t>Examples:</a:t>
            </a:r>
            <a:endParaRPr lang="en-CA" dirty="0" smtClean="0"/>
          </a:p>
          <a:p>
            <a:pPr algn="ctr">
              <a:buNone/>
            </a:pPr>
            <a:r>
              <a:rPr lang="en-US" dirty="0"/>
              <a:t>25 </a:t>
            </a:r>
            <a:r>
              <a:rPr lang="en-US" dirty="0" smtClean="0"/>
              <a:t>days (time)</a:t>
            </a:r>
            <a:r>
              <a:rPr lang="en-US" dirty="0"/>
              <a:t>	</a:t>
            </a:r>
            <a:r>
              <a:rPr lang="en-US" dirty="0" smtClean="0"/>
              <a:t>15 </a:t>
            </a:r>
            <a:r>
              <a:rPr lang="en-US" dirty="0"/>
              <a:t>m	</a:t>
            </a:r>
            <a:r>
              <a:rPr lang="en-US" dirty="0" smtClean="0"/>
              <a:t>(length/distance)</a:t>
            </a:r>
            <a:r>
              <a:rPr lang="en-US" dirty="0"/>
              <a:t>	</a:t>
            </a:r>
            <a:endParaRPr lang="en-US" dirty="0" smtClean="0"/>
          </a:p>
          <a:p>
            <a:pPr algn="ctr">
              <a:buNone/>
            </a:pPr>
            <a:endParaRPr lang="en-US" dirty="0"/>
          </a:p>
          <a:p>
            <a:pPr algn="ctr">
              <a:buNone/>
            </a:pPr>
            <a:r>
              <a:rPr lang="en-US" dirty="0" smtClean="0"/>
              <a:t>32 m/s (speed)	</a:t>
            </a:r>
          </a:p>
          <a:p>
            <a:pPr algn="ctr">
              <a:buNone/>
            </a:pPr>
            <a:endParaRPr lang="en-US" dirty="0"/>
          </a:p>
          <a:p>
            <a:pPr algn="ctr">
              <a:buNone/>
            </a:pPr>
            <a:r>
              <a:rPr lang="en-US" dirty="0" smtClean="0"/>
              <a:t>186 m</a:t>
            </a:r>
            <a:r>
              <a:rPr lang="en-US" baseline="30000" dirty="0" smtClean="0"/>
              <a:t>2</a:t>
            </a:r>
            <a:r>
              <a:rPr lang="en-US" dirty="0"/>
              <a:t> </a:t>
            </a:r>
            <a:r>
              <a:rPr lang="en-US" dirty="0" smtClean="0"/>
              <a:t>(area)</a:t>
            </a:r>
            <a:r>
              <a:rPr lang="en-US" dirty="0"/>
              <a:t>	214 </a:t>
            </a:r>
            <a:r>
              <a:rPr lang="en-US" dirty="0" smtClean="0"/>
              <a:t>m</a:t>
            </a:r>
            <a:r>
              <a:rPr lang="en-US" baseline="30000" dirty="0" smtClean="0"/>
              <a:t>3</a:t>
            </a:r>
            <a:r>
              <a:rPr lang="en-CA" dirty="0" smtClean="0"/>
              <a:t> </a:t>
            </a:r>
            <a:r>
              <a:rPr lang="en-US" dirty="0" smtClean="0"/>
              <a:t>(volume)</a:t>
            </a:r>
            <a:endParaRPr lang="en-CA" i="1" u="sng"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548680"/>
            <a:ext cx="8229600" cy="5390059"/>
          </a:xfrm>
        </p:spPr>
        <p:txBody>
          <a:bodyPr/>
          <a:lstStyle/>
          <a:p>
            <a:pPr>
              <a:buNone/>
            </a:pPr>
            <a:r>
              <a:rPr lang="en-CA" dirty="0" smtClean="0"/>
              <a:t>On the field below, both players are a </a:t>
            </a:r>
            <a:r>
              <a:rPr lang="en-CA" b="1" dirty="0"/>
              <a:t>distance (</a:t>
            </a:r>
            <a:r>
              <a:rPr lang="en-CA" b="1" dirty="0" smtClean="0"/>
              <a:t>d) </a:t>
            </a:r>
            <a:r>
              <a:rPr lang="en-CA" dirty="0" smtClean="0"/>
              <a:t>of</a:t>
            </a:r>
            <a:r>
              <a:rPr lang="en-CA" b="1" dirty="0" smtClean="0"/>
              <a:t> 50 ft </a:t>
            </a:r>
            <a:r>
              <a:rPr lang="en-CA" u="sng" dirty="0" smtClean="0"/>
              <a:t>from the centre</a:t>
            </a:r>
            <a:r>
              <a:rPr lang="en-CA" dirty="0" smtClean="0"/>
              <a:t>. How can we differentiate between their </a:t>
            </a:r>
            <a:r>
              <a:rPr lang="en-CA" i="1" dirty="0" smtClean="0"/>
              <a:t>locations</a:t>
            </a:r>
            <a:r>
              <a:rPr lang="en-CA" dirty="0" smtClean="0"/>
              <a:t>? </a:t>
            </a:r>
            <a:endParaRPr lang="en-CA" dirty="0"/>
          </a:p>
        </p:txBody>
      </p:sp>
      <p:grpSp>
        <p:nvGrpSpPr>
          <p:cNvPr id="7" name="Group 6"/>
          <p:cNvGrpSpPr/>
          <p:nvPr/>
        </p:nvGrpSpPr>
        <p:grpSpPr>
          <a:xfrm>
            <a:off x="1691680" y="2780928"/>
            <a:ext cx="5616624" cy="3337482"/>
            <a:chOff x="1619672" y="2348880"/>
            <a:chExt cx="5616624" cy="3337482"/>
          </a:xfrm>
        </p:grpSpPr>
        <p:grpSp>
          <p:nvGrpSpPr>
            <p:cNvPr id="4" name="Group 3"/>
            <p:cNvGrpSpPr/>
            <p:nvPr/>
          </p:nvGrpSpPr>
          <p:grpSpPr>
            <a:xfrm>
              <a:off x="1619672" y="2348880"/>
              <a:ext cx="5616624" cy="3337482"/>
              <a:chOff x="1619672" y="2348880"/>
              <a:chExt cx="5616624" cy="3337482"/>
            </a:xfrm>
          </p:grpSpPr>
          <p:pic>
            <p:nvPicPr>
              <p:cNvPr id="1026" name="Picture 2"/>
              <p:cNvPicPr>
                <a:picLocks noChangeAspect="1" noChangeArrowheads="1"/>
              </p:cNvPicPr>
              <p:nvPr/>
            </p:nvPicPr>
            <p:blipFill>
              <a:blip r:embed="rId3" cstate="print"/>
              <a:srcRect/>
              <a:stretch>
                <a:fillRect/>
              </a:stretch>
            </p:blipFill>
            <p:spPr bwMode="auto">
              <a:xfrm>
                <a:off x="1619672" y="2348880"/>
                <a:ext cx="5616624" cy="3337482"/>
              </a:xfrm>
              <a:prstGeom prst="rect">
                <a:avLst/>
              </a:prstGeom>
              <a:noFill/>
              <a:ln w="9525">
                <a:noFill/>
                <a:miter lim="800000"/>
                <a:headEnd/>
                <a:tailEnd/>
              </a:ln>
            </p:spPr>
          </p:pic>
          <p:cxnSp>
            <p:nvCxnSpPr>
              <p:cNvPr id="8" name="Straight Connector 7"/>
              <p:cNvCxnSpPr/>
              <p:nvPr/>
            </p:nvCxnSpPr>
            <p:spPr>
              <a:xfrm>
                <a:off x="3419872" y="4005064"/>
                <a:ext cx="1008112" cy="0"/>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Smiley Face 5"/>
              <p:cNvSpPr/>
              <p:nvPr/>
            </p:nvSpPr>
            <p:spPr>
              <a:xfrm>
                <a:off x="3203848" y="3861048"/>
                <a:ext cx="360040" cy="360040"/>
              </a:xfrm>
              <a:prstGeom prst="smileyFac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9" name="Straight Connector 8"/>
              <p:cNvCxnSpPr/>
              <p:nvPr/>
            </p:nvCxnSpPr>
            <p:spPr>
              <a:xfrm>
                <a:off x="4427984" y="4005064"/>
                <a:ext cx="1008112" cy="0"/>
              </a:xfrm>
              <a:prstGeom prst="line">
                <a:avLst/>
              </a:prstGeom>
              <a:ln w="635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 name="Smiley Face 4"/>
              <p:cNvSpPr/>
              <p:nvPr/>
            </p:nvSpPr>
            <p:spPr>
              <a:xfrm>
                <a:off x="5292080" y="3789040"/>
                <a:ext cx="360040" cy="360040"/>
              </a:xfrm>
              <a:prstGeom prst="smileyFac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b="1" dirty="0"/>
              </a:p>
            </p:txBody>
          </p:sp>
        </p:grpSp>
        <p:sp>
          <p:nvSpPr>
            <p:cNvPr id="10" name="TextBox 9"/>
            <p:cNvSpPr txBox="1"/>
            <p:nvPr/>
          </p:nvSpPr>
          <p:spPr>
            <a:xfrm>
              <a:off x="3491880" y="3429000"/>
              <a:ext cx="792088" cy="369332"/>
            </a:xfrm>
            <a:prstGeom prst="rect">
              <a:avLst/>
            </a:prstGeom>
            <a:noFill/>
          </p:spPr>
          <p:txBody>
            <a:bodyPr wrap="square" rtlCol="0">
              <a:spAutoFit/>
            </a:bodyPr>
            <a:lstStyle/>
            <a:p>
              <a:r>
                <a:rPr lang="en-CA" dirty="0" smtClean="0">
                  <a:solidFill>
                    <a:srgbClr val="C00000"/>
                  </a:solidFill>
                </a:rPr>
                <a:t>50 ft</a:t>
              </a:r>
              <a:endParaRPr lang="en-CA" dirty="0">
                <a:solidFill>
                  <a:srgbClr val="C00000"/>
                </a:solidFill>
              </a:endParaRPr>
            </a:p>
          </p:txBody>
        </p:sp>
        <p:sp>
          <p:nvSpPr>
            <p:cNvPr id="11" name="TextBox 10"/>
            <p:cNvSpPr txBox="1"/>
            <p:nvPr/>
          </p:nvSpPr>
          <p:spPr>
            <a:xfrm>
              <a:off x="4644008" y="3429000"/>
              <a:ext cx="792088" cy="369332"/>
            </a:xfrm>
            <a:prstGeom prst="rect">
              <a:avLst/>
            </a:prstGeom>
            <a:noFill/>
          </p:spPr>
          <p:txBody>
            <a:bodyPr wrap="square" rtlCol="0">
              <a:spAutoFit/>
            </a:bodyPr>
            <a:lstStyle/>
            <a:p>
              <a:r>
                <a:rPr lang="en-CA" dirty="0" smtClean="0">
                  <a:solidFill>
                    <a:srgbClr val="0070C0"/>
                  </a:solidFill>
                </a:rPr>
                <a:t>50 ft</a:t>
              </a:r>
              <a:endParaRPr lang="en-CA" dirty="0">
                <a:solidFill>
                  <a:srgbClr val="0070C0"/>
                </a:solidFill>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Vector Quantities</a:t>
            </a:r>
            <a:endParaRPr lang="en-CA" dirty="0"/>
          </a:p>
        </p:txBody>
      </p:sp>
      <p:sp>
        <p:nvSpPr>
          <p:cNvPr id="3" name="Content Placeholder 2"/>
          <p:cNvSpPr>
            <a:spLocks noGrp="1"/>
          </p:cNvSpPr>
          <p:nvPr>
            <p:ph idx="1"/>
          </p:nvPr>
        </p:nvSpPr>
        <p:spPr/>
        <p:txBody>
          <a:bodyPr/>
          <a:lstStyle/>
          <a:p>
            <a:pPr>
              <a:buNone/>
            </a:pPr>
            <a:r>
              <a:rPr lang="en-CA" dirty="0" smtClean="0"/>
              <a:t>Vector quantities consist of a </a:t>
            </a:r>
            <a:r>
              <a:rPr lang="en-CA" b="1" dirty="0" smtClean="0"/>
              <a:t>number</a:t>
            </a:r>
            <a:r>
              <a:rPr lang="en-CA" dirty="0" smtClean="0"/>
              <a:t>, a </a:t>
            </a:r>
            <a:r>
              <a:rPr lang="en-CA" b="1" dirty="0" smtClean="0"/>
              <a:t>unit</a:t>
            </a:r>
            <a:r>
              <a:rPr lang="en-CA" dirty="0" smtClean="0"/>
              <a:t>, and a </a:t>
            </a:r>
            <a:r>
              <a:rPr lang="en-CA" b="1" dirty="0" smtClean="0"/>
              <a:t>direction. </a:t>
            </a:r>
          </a:p>
          <a:p>
            <a:pPr>
              <a:buNone/>
            </a:pPr>
            <a:endParaRPr lang="en-CA" dirty="0" smtClean="0"/>
          </a:p>
        </p:txBody>
      </p:sp>
      <p:sp>
        <p:nvSpPr>
          <p:cNvPr id="2053" name="AutoShape 5" descr="data:image/jpeg;base64,/9j/4AAQSkZJRgABAQAAAQABAAD/2wCEAAkGBhQRERUUExQWFBUSGBkXGBcWFh0dHhgYGhsXFRceFxwXHCYeHBkkHhcXIDAgIygpLCwsHB8xNTAqNSYrLCkBCQoKDgwOGQ8PGiwiHiQpLC8uLzAyLSwsLiwtLzAsNSw0LS8yLC01Mi0pKiwsLCwvNCwsLCwsLCwsKiw0LCwsLP/AABEIAKAAjAMBIgACEQEDEQH/xAAcAAACAwADAQAAAAAAAAAAAAAABQQGBwECAwj/xABKEAACAQMCAwMHBQwIBgMAAAABAgMABBESIQUGMRNBYQciMlFxgZEUQlKhsRYjVFVicpOywdHS0xUYMzRTkpSiCCRzgsLhQ2Sk/8QAGgEAAgMBAQAAAAAAAAAAAAAAAgMABAUBBv/EADQRAAEDAgMCDQQCAwAAAAAAAAEAAgMEERIhMQVREyIyQWFxgZGhscHh8AYUM0JS8RUW0f/aAAwDAQACEQMRAD8A0zifFLmaVorQxxLFtJPKhfz/AKEcYZdWB6TFgATgZOcLm5fubiQfLbpZoUG0UMbRLIxzkzDtG1ADoucHqRsKkcl3fa2MDn0nUmT1iQkmQN+Vq1Z8ad0guKaGhJJuUogCbbNpJ1WSDzd8EDWnoyLv6LAj7a6WPFOKMul4rWMoSpkZ3btcfOVFA7MHrgs1PqK4HELpaCl8nHbmBS88KSou7Nbltar3kRuPOAGScNqwNgTtT2zvEljWSNg6SAMrA5BU7gjwqFiqlyjeXFhEbZrKV4o5pdDxtGfvTuzphCwOFDYx122BpjXX1QObuWgUVHsOIJOgkjbUpz4EEHBBB3DA5BB3FSKYgRRRRUUS6847HHJ2WS8uNXZoMkKcgFu5VODgsRnBxSrivMtwHWGC0cvIM9tIV7GMDZi5RixYbYQAZz1GCRE5PgzFJO2DJdTSyOfAO0cY9ioiCn1KLzfJMDEiuLPiIGqO9jZ+9XtgEPgNMmpfblqbcrcckuY2E8XYzwtolQHK5wCGjY9UYEEercHcGveoXL3F4Z57kRujNCRE4DAnKZLZA3wC+n2g1GOJKjmgKwUUUU1LRRRRUUVM5k5WNutxeWUjwyhXlaEYMUzgaiXQg4Y49JCpPfmnVleLNGkkZDJIoZSO8EZFOaSy8uaFPyVxbk5OnRqjydyezyuN9/NZaBzb6I2usvevKG6RywVlYxtocA50tgNhvUcMpx4il78CvpTpkuYoo/ndhE3aMPBpHIj/AMreGOtdY+TBZ5ewVVZgBJHIzaZsZwzPuRLucvg6u/OxAYCixhN6KricQuY+JLBcdmI5rdniEeSNaPiQEsASdLR9w6narHQEWRA3VV4bzDBa8Vu4pZooRcC3dFZsF5SpjYjO24WMe6r7VY5i4dDJbTiWPWrxtrCrl2ABxp0jUWHdjfPSpvJUpbh1oSWJMEWS/pZ0DOr8r105huEpwsU6oooo0KpnAYGtrq5tPSiXFzE2+VW4eUtGc9dLo5BB6MNhVgqLxjgsxmFxbOgfQI3jlBKSKCzLuvnIwLHfcHJBHQhJdczz2rxfLraOCKZ+zE0dx2irIQSusGJNKnBGrJ3wMb5CXNN7prXCystUvn2zhs4PlsSJDNbSxsJEUKSGkVHV9PVWDEHOe491XNnAGSQB6ydvDeuaAGyIi6k8N4lFcRrJDIsiN0ZDkH3ipVUnlniirxO7i7OSIS6NGqFlSV41btXV8aWJDIPWRH6qu1WAbhJOSKKKK6uIoooqKIoooqKKDxbhCXCrqyGjbXG49KN8EZXPgSCOhBIPWsw5r5y4jaX3yeIQ3HZpHIwWIqCHZhiQtJ5hwoPm6s57q12s08qPJ5QS8Tt5THLFGDLGwykyRg4HrVsd9C4XRA2UJvKHflfNsYVbuLXJOPaBGPtrw4R5TruxhUXtskkat58sMh1KrOTnsypyBqAwCNhUTh1520UcgGO0VWx6sjNQ+UOBycT4lcxTS/8AK2rRs8OkffAQSq57l1Lk5znp30lhJNk14AC3OKUMoYbhgCPYdxXeuFUAYGwGwrmrCQio9/YRzxtHKiyRuMMrDII8QakUVFFnvNPJXDbKxnklWUQohIj7eQqGPodmjPoV9RAXA2ztVb4RzzxOCFVltorgqAAwm0vju1+YQTjqRitX45wSK8geCddccgww6dDkEEdCCAQaxLgPD2tJruzZy4tZiqFjk9kQDH7Nu7pnNKkyF0yPM2TG85o4nPLDKsdvb9hrKgsz5LLp84bdBn41oXk65vbiNqzyqEmgkaGULnTrTGSud8EEGs14hYS3U9vaRSGH5Sz65FGSqIuTjcdcgda1vlXlWDh0AggBxnUzMcs7nALOe9jgVIySLqSWBTiiiimpaKKKKiiKKKKii6yyBVLMQAoJJPQAbknwrIPKL5WrO54fNb2vaTPN97yI2CqufObJAB2GwHrHSu3ly560BeHQnz5wDORkkRk4CADqz/Z+dWf2nL0jKMlYh9HGpse4gD66qVNS2C11epKQ1FzuU+259iVVUQXHmgD0F7hj6Vc8o+Uv+j7i7lFnJKLplIy4QqFGMHzWz1PfUablp/mSj2OnX3qRj4GltzbSxenG2PpJ5w+oZHvGKpx1rSeJZaD9nADjkju91o39YZvxa/6cfyq5H/EI34tf/UD+XWXx3qscIdZPcoJPwFNLXgEsm7nsl9QwXPv9Ffrpj60s5dggbs6N3JcT1WV9/rBv+LX/ANQP5dc/1gH/ABa3+pX+XVNm5WXHmSOresnUD7Qe72YpVNw2eM4MfaD6UZ+1TuPdmls2iH6W7ckTtltbysXgfRaOf+IB/wAWt/qV/l1QIucpvlV1cPa6nupNZAlACqNkX0TnA2ztn1V5Q8Kmc4CaB9J/2KNz78Uzg5YiAzITIe8scL7lG2Pbk+NDJtANFnW7M/VEzZbSbtv22HopHL/lDEN/BcXFu0cUQkVirCTHaBRqIABwNPdk19C2t0kqLJGwdHAZWU5BB3BB9VfOzcuwMPNGn8xsfV0Pvq1eSnmB7GcWE764Jsm2c7aH6mM92CNx4g+vZ9JWxynBofnWqtbQPhGMZjn+ZLZKKKK0llIoooqKIpHzpzSnDrOW4fBKDCLnGuQ+gvvPU9wzTyvnLyo84rxC9IDj5NZkogztJL89/HGwH1daB7gwXTIozI4NCWWFyiu93dyq1zcMXODkjPcoGTn9mBUiTmcn+zi29cjafgoBPxIpfZ8IkbdIggPe/m+/ABPxxXvNwWdd9Kv+a2/uDAfbXnpODe8uebnpK9TC10bA1mQG4L0HM0wO8SMPByD9ampcPNMZ9NJEPiur60z9eKQNcBW0tlG+i40n3Z6jxFd2kAGSQB6yajqeM/rbqTGyO1DvL+0+ueZUA8xWkb1Y0j3lu72ZPhSa5v5pfSkKL9GPb4t1PuxXa3sZZPQTb6TbD3d593xqfFysfnzNn1IoUf7tRP1UAEMO6/eVHY5N5HRkPfxSqJnQ5WWQHxcsPg+RTCDmKVcB0WQesHSfgcg/EV6TcsMP7OXPhIoOfYy4x8DS25heL+0QqB84ecvxHQe0CjvFNuPn6FcsY97fL1CnXfMUrbRoqflOdR/yjb66TzWhlOZpHlPqJwo9ijYV2W9Q7BgxPQLuT7AN6mwcMnk9FNA9chx/tG/xxTGhsIyAb595zQOwynM4vHwGSgpYoNwoBHQjYj2Eb16XbSvHoErbFWUncqy7gq2zA+OTTMctTf4sfs7M/bq/ZXSXgsy/NDfmt+xsfbXBOwkHECR8510wgtILbA/OZbt5NucBxKyWRsdtH97mX1SL1OPU3Uf+qtVfOPIHMx4ZxJTIGSG7xFKWBChv/jbOMHBJHXYE19HVuxvD2hwXlpo+CeWbkUUUUxKVH8qvMbQ23yaE4uLwMgOcdnHsJH23GAwA8T4VlHBuWorYDSNT/TYb+71CofOnOrScVupC4Ts2NuqsurzImI652yxY++k93zUsgw0hwe4AgH2461j1rJ5XYG8ntW7s8wRMxvti6SFabzj8MZILamHzUBYj246e+o8fNUR9JZF9qZ/VzVZt+IxtsgY4wMKjHr06CpkcUjejBO3sgkP2LVP7JoFiCtD7wE3D2/O3/is8V7DOMBkk8Njv7D316Q8PjTdY0XxCgfXVVl4TMw3srlvbbP8AtWuF5ancf3G5IHc0RA9wYig+y3OIHzpChrWanCT1+xVgvuZIIti+tvoJ5xPf3UtfmiVj5kKqPXI2/wAFG3xrrDyvdgebZTAfmqP/ACr3HKV9+By/GP8AjpjaaJvNfrPz1QGrxavt1D1PsiLmOQekiH2Ej7Qc/VU2LmKL5xMf5w2+I2qH9x9/3Wcn+eP+OuPuP4j+BSfpI/46F1NG7cO0IhWtH7eBTJuOwDftU36YOSfYB1qBcczZ/soyfynOke4Y1H34ry+4/iP4C/6SP+KuPuR4n+At+mj/AH1G0kY3HtC4a9p/buB914/03cZzqjx6uzP26qm2vMndLHj8pDqHvBAI+uo55Q4n+At+lj/fXB5Q4p+An9Kn8VMdTscM8PeB6oBWxt0ce4nzCkcbvbeaB0aVVLDI1HGGG42PjWxeSrm4XvDInc/fI8wyb9WTGCfEqVPvrFuDco8SukZ4rUEI7RnMgGHQ4Yde47VfeUvInIsGbi6lgkkcuYoChVc4ABLKcttvjboO7J0qKAwAt5israE7JyHNOemhC2Ciiir6zFFfhUJJJijJO5JRcn27VSOWlAkvdKhQLyQAAYwAkQ2xWg1m/LU2Pl7HfTeTn4Kn7qobQ/F2p8HKVjzRmvn255pu7gB5LuZSRnEb9mBnfGExkDxya84uYLhOl7cf905b9YmrTfpeqLQS5o7fZKO04r2sV9DUVgic93a7C+f39mftWr15LubJrt7hJpO1EaxsrYXPnagR5oA+bmqVbsSejiMr3NI6Dn5J8NYyV2EArQay3njygtIzW9q5REOHmU4LMOqxkbgDvYb56euvfymc8EFrK3bBx9/kB9BeuhfyiOp7h9Sbkryd/LojNKzwwkEQhNmbG2s5Ho7HAxv1p+zqWCnYKysF234rf5Hf1BLqJXyO4GHXnO5OOQuf2DrbXTltRxFMx3z3JIe8+pu/od9zplYHzTyrLYuIpsSRybRygYDd+GHzX9+9aH5NucTcIbac/f4R5rE7yxjYN+cOh+PfR7WoISwVtH+M6j+J+dy5STvB4GblDxV5rhtuu1ZF5UOM3CX3Z9tLDD2alAjlA584PkrgnuGM+qqNIkLElirHvLNk+8k5rlD9PSVcQl4RoB7SpPXtifgwkr6Qa+jHWRB/3j99ekM6turBsfRIP2V8zkW4/wAP6qu3keg1X7tDtGkREmnoSzDswR0zsx9xrtdsEUsLpTK025udSGu4V4bgIutd8mSYs38bq7P/AOiQfsq21X+QwPkMTD55d/8AM7N+2rBTm8kIDqiiiiiXEVm/LSH/AJ8d/wAsn+tUxWkVnnLjDVfnu+WS/qRZqhtD8XanwcpZf5LeX7UyN8rWJ1mt0lj7bG2JJI3xnxX6xT77m7Se7v47SOEgWQVdABVZnEo2I2DejSfl+8try2trWe5WGKKAs2Oz1GUyuCpMqNjCqp2xnVTyz5lg4dJLBBdLPCLWSdSxjBWZCQEzEihtQxsRnbvzs6Z0hgNgL3356pDA0TanTs0XFylrPa29rb25E6SW4dWtyGVUdTJ2jlcYwDkk7+OaV8a5jXht3xFLdQLieSJIwAAEXslYvgbbFjgeupsPOSQW8Ey8TaeV2i7WGTsyAHK9qQqoGXSM7ajiqxzeyXEkl/Ac9pdGDPcUEaBT/s+uiDDLUMZOOKbDLPnCjSGROMeueqWcIjgWeNbx2WHJklbSzmVs50nTk7nck9w8a1keVjh6gBGkIAAAWF+nQYytZLbW0sksUasgMrhASpwCe879KsHM/KQ4eI+2ui7y50pDa6tlxqOpplA6j41r7VpKR9Q1kz3g2GFoF8uiyr0sszYy5gHSSVYeZvKTYXcDwPDcur9CsQGlh6LDUwwQazyxnliMcyHE0J1ISOvdhgD84bEZ76tUXJK3HDpLu2nmLKHKo8aLkofOBAJ3ODjeqVNa5TUXdxgNjOAR1I2HeKZsuGlDJo4MTxazgbD4ckNU+XExz7DcRmth41xFL23sbgIrdp2uEYA4kMEmV3HUFT8KWcpz2tzLw+OGJHe3tsXOYtlbs4188lcFtQPvzUTyncRS3srKCzyrLiWPRuVj7No8k9ST2nXv3pZyzzXZW9xbTJby2+iF4rjCE62IQgjT1Gpe/Fecp4JHU7yxpsb213lX5XN4VuI6J3xOYpBdcOS1LTTSzmNkMWkLLIzp8/WMAgY07Yq28GZVv74BQNKW7EgAbYlx09WD8aye+4/bmCVYrMm4aeWSO4OlCitIZIyDuxYDAwce2rdypzktxLfmSMxTXEZaNSQw7OKMjTqAG4LM24+d4UdbS1HBBzmmwGtiLZhDTyR4yAcyd/WtS8nqEcLswevYoT7xn9tWGlHKKYsLUD/Ai/UWm9XECqfAOeBeX9xBGB2FumBJn+0kDASafyV2Ge85q2V88fI10BACFA04BIyvQqcdVPeDsancM5jvrPT2E5kjj2FvNgrpO5UPjWPDcgdMYpDZgdViwbYiebP4vkt5rJLCya7tOKRRnS0t1dRgn1+am+O44I9hrjh3lJnN89xJGy27xrH8n1AsunLa1wdJJZmBHeMHO2mknLXOxto7kNbytJNcyzoNgpSQg7tvpYYPm9TkeOEVZL2cTMgha0FZTlx44y6VUp+U7yI6WspSRtmNVYHxBB6V5/0Ld/gVz+j/APdaZceVWAOpjjeS3yBJONgmdsquMuAfSO2O7PSrjBeI6K6OrI+NLAjDZ6YPfVw/UddGBdo7kTaGmkJwuvbXNYNFwC8Y4Fnce9QPrY034jyvNa8KJuFCPLdxyaAQdAwEwSNs7d1bRVI8sFyqcOJZgD2sRUE7sQwJA9Zxk+6lf5yoq5omy2wh7TkNxThRRwtcWa2KzTgv98tf+un7a1Dyj8rzXiwm3CFo2bOttPmkY64Pfisn4LxGP5VasXUATISSeg361uv3V2n4TD+kFW/qCd8dfHNDqGix15yk0DA6AsfzlUbh8fE+HW8dutpHMJHkLlXJChiDudsbE74PSs9iTC4xjGVxnOMbYz31vL81WhBxcw9D88VgM91gNpV2OWxhTjqcb4xim/T9W1sssk9m3FydLm9/lkO0ISWNazPNa1w7km2v7CzeUOsi20SCSNtLaQoAB6gj2g1Gl8jifMu5R+eiN9gWnnInEI14TbSM6qiRAMzHABBIOSfGpfEedrSHAMyyMdwkXnsQehwucDxOBXnW1tXE9zYXuAuchor74oS3FIBpqVUz5HP/ALje6Ff46l3HI8HDrO7nVpJZRBINchBIGncKFAABx7fGmaeUq105ZZ1b6BgcnPqyoKfA4qqcW5ju54bmM6GS6VgsbeaYQwwAGGQ+B1BA3zg0x1VW1HFmeSNxVN9RQ09jdoJ0tmto5Y/uVt/0Iv1FpnWO8F8o97bRJG0UE6xoqABmjOFUKPOIcHpnoKV8S5mv7mQyNdSW+dhFARpUdwJYEs3XLbeytHhW71QdtKmaL4rqJRRRVFeKRRRRUUXBFQRwOLphtGdXZ620B+moJnSGx31Port0xkr474HEX3KXDzFeRR9nHMpGwVpULugHqOoau70t/E0n5p41LLJDJcYZYkZR2cbY1kgliMtjIAHx9dc/0j9+EQU53JJBAwADlT0O5xUhZGOPNxknO/Qb4PTqdtvGgMTdy2IdrVkJaXG43G2fbqq6/Grc+l/ujI+0V5f09ajvX3J+4Va80ZpX28fT3+y0f9nfzxDv9lVfuoiOyK7+Cr+/Fe0XEZpD5ls4HrkOjHuxk+6rJmiiFPEObx/pKk+pp3DiNA8Uqs+FOQBM+pA/arCPQSQjBbfdj195J76ZxxBfRAGfUMfZXaim9C8/UVMtQ7HIblFFFFRV15ojZBJ7sYHTJOc/UB8a7RpgAZJxtk9ffXaiouk3X//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cxnSp>
        <p:nvCxnSpPr>
          <p:cNvPr id="24" name="Straight Arrow Connector 23"/>
          <p:cNvCxnSpPr/>
          <p:nvPr/>
        </p:nvCxnSpPr>
        <p:spPr>
          <a:xfrm>
            <a:off x="2627784" y="3212976"/>
            <a:ext cx="3600400" cy="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475656" y="2996952"/>
            <a:ext cx="648072" cy="369332"/>
          </a:xfrm>
          <a:prstGeom prst="rect">
            <a:avLst/>
          </a:prstGeom>
          <a:noFill/>
        </p:spPr>
        <p:txBody>
          <a:bodyPr wrap="square" rtlCol="0">
            <a:spAutoFit/>
          </a:bodyPr>
          <a:lstStyle/>
          <a:p>
            <a:r>
              <a:rPr lang="en-CA" dirty="0" smtClean="0"/>
              <a:t>Tail </a:t>
            </a:r>
            <a:endParaRPr lang="en-CA" dirty="0"/>
          </a:p>
        </p:txBody>
      </p:sp>
      <p:sp>
        <p:nvSpPr>
          <p:cNvPr id="26" name="TextBox 25"/>
          <p:cNvSpPr txBox="1"/>
          <p:nvPr/>
        </p:nvSpPr>
        <p:spPr>
          <a:xfrm>
            <a:off x="6732240" y="2996952"/>
            <a:ext cx="576064" cy="369332"/>
          </a:xfrm>
          <a:prstGeom prst="rect">
            <a:avLst/>
          </a:prstGeom>
          <a:noFill/>
        </p:spPr>
        <p:txBody>
          <a:bodyPr wrap="square" rtlCol="0">
            <a:spAutoFit/>
          </a:bodyPr>
          <a:lstStyle/>
          <a:p>
            <a:r>
              <a:rPr lang="en-CA" dirty="0" smtClean="0"/>
              <a:t>Tip </a:t>
            </a:r>
            <a:endParaRPr lang="en-CA" dirty="0"/>
          </a:p>
        </p:txBody>
      </p:sp>
      <p:sp>
        <p:nvSpPr>
          <p:cNvPr id="27" name="TextBox 26"/>
          <p:cNvSpPr txBox="1"/>
          <p:nvPr/>
        </p:nvSpPr>
        <p:spPr>
          <a:xfrm>
            <a:off x="3419872" y="3573016"/>
            <a:ext cx="2448272" cy="369332"/>
          </a:xfrm>
          <a:prstGeom prst="rect">
            <a:avLst/>
          </a:prstGeom>
          <a:noFill/>
        </p:spPr>
        <p:txBody>
          <a:bodyPr wrap="square" rtlCol="0">
            <a:spAutoFit/>
          </a:bodyPr>
          <a:lstStyle/>
          <a:p>
            <a:r>
              <a:rPr lang="en-CA" dirty="0" smtClean="0"/>
              <a:t>Length = Magnitude</a:t>
            </a:r>
            <a:endParaRPr lang="en-CA" dirty="0"/>
          </a:p>
        </p:txBody>
      </p:sp>
      <p:grpSp>
        <p:nvGrpSpPr>
          <p:cNvPr id="37" name="Group 36"/>
          <p:cNvGrpSpPr/>
          <p:nvPr/>
        </p:nvGrpSpPr>
        <p:grpSpPr>
          <a:xfrm>
            <a:off x="2123728" y="4158018"/>
            <a:ext cx="4392488" cy="2699982"/>
            <a:chOff x="1547664" y="3789040"/>
            <a:chExt cx="5616624" cy="3337482"/>
          </a:xfrm>
        </p:grpSpPr>
        <p:pic>
          <p:nvPicPr>
            <p:cNvPr id="28" name="Picture 2"/>
            <p:cNvPicPr>
              <a:picLocks noChangeAspect="1" noChangeArrowheads="1"/>
            </p:cNvPicPr>
            <p:nvPr/>
          </p:nvPicPr>
          <p:blipFill>
            <a:blip r:embed="rId2" cstate="print"/>
            <a:srcRect/>
            <a:stretch>
              <a:fillRect/>
            </a:stretch>
          </p:blipFill>
          <p:spPr bwMode="auto">
            <a:xfrm>
              <a:off x="1547664" y="3789040"/>
              <a:ext cx="5616624" cy="3337482"/>
            </a:xfrm>
            <a:prstGeom prst="rect">
              <a:avLst/>
            </a:prstGeom>
            <a:noFill/>
            <a:ln w="9525">
              <a:noFill/>
              <a:miter lim="800000"/>
              <a:headEnd/>
              <a:tailEnd/>
            </a:ln>
          </p:spPr>
        </p:pic>
        <p:cxnSp>
          <p:nvCxnSpPr>
            <p:cNvPr id="29" name="Straight Connector 28"/>
            <p:cNvCxnSpPr/>
            <p:nvPr/>
          </p:nvCxnSpPr>
          <p:spPr>
            <a:xfrm>
              <a:off x="3347864" y="5445224"/>
              <a:ext cx="1008112" cy="0"/>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sp>
          <p:nvSpPr>
            <p:cNvPr id="30" name="Smiley Face 29"/>
            <p:cNvSpPr/>
            <p:nvPr/>
          </p:nvSpPr>
          <p:spPr>
            <a:xfrm>
              <a:off x="3131840" y="5301208"/>
              <a:ext cx="360040" cy="360040"/>
            </a:xfrm>
            <a:prstGeom prst="smileyFac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31" name="Straight Connector 30"/>
            <p:cNvCxnSpPr/>
            <p:nvPr/>
          </p:nvCxnSpPr>
          <p:spPr>
            <a:xfrm>
              <a:off x="4355976" y="5445224"/>
              <a:ext cx="1008112" cy="0"/>
            </a:xfrm>
            <a:prstGeom prst="line">
              <a:avLst/>
            </a:prstGeom>
            <a:ln w="635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2" name="Smiley Face 31"/>
            <p:cNvSpPr/>
            <p:nvPr/>
          </p:nvSpPr>
          <p:spPr>
            <a:xfrm>
              <a:off x="5220072" y="5229200"/>
              <a:ext cx="360040" cy="360040"/>
            </a:xfrm>
            <a:prstGeom prst="smileyFac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b="1" dirty="0"/>
            </a:p>
          </p:txBody>
        </p:sp>
        <p:sp>
          <p:nvSpPr>
            <p:cNvPr id="33" name="TextBox 32"/>
            <p:cNvSpPr txBox="1"/>
            <p:nvPr/>
          </p:nvSpPr>
          <p:spPr>
            <a:xfrm>
              <a:off x="3419872" y="4869160"/>
              <a:ext cx="792088" cy="369332"/>
            </a:xfrm>
            <a:prstGeom prst="rect">
              <a:avLst/>
            </a:prstGeom>
            <a:noFill/>
          </p:spPr>
          <p:txBody>
            <a:bodyPr wrap="square" rtlCol="0">
              <a:spAutoFit/>
            </a:bodyPr>
            <a:lstStyle/>
            <a:p>
              <a:r>
                <a:rPr lang="en-CA" dirty="0" smtClean="0">
                  <a:solidFill>
                    <a:srgbClr val="C00000"/>
                  </a:solidFill>
                </a:rPr>
                <a:t>50 ft</a:t>
              </a:r>
              <a:endParaRPr lang="en-CA" dirty="0">
                <a:solidFill>
                  <a:srgbClr val="C00000"/>
                </a:solidFill>
              </a:endParaRPr>
            </a:p>
          </p:txBody>
        </p:sp>
        <p:sp>
          <p:nvSpPr>
            <p:cNvPr id="34" name="TextBox 33"/>
            <p:cNvSpPr txBox="1"/>
            <p:nvPr/>
          </p:nvSpPr>
          <p:spPr>
            <a:xfrm>
              <a:off x="4572000" y="4869160"/>
              <a:ext cx="792088" cy="369332"/>
            </a:xfrm>
            <a:prstGeom prst="rect">
              <a:avLst/>
            </a:prstGeom>
            <a:noFill/>
          </p:spPr>
          <p:txBody>
            <a:bodyPr wrap="square" rtlCol="0">
              <a:spAutoFit/>
            </a:bodyPr>
            <a:lstStyle/>
            <a:p>
              <a:r>
                <a:rPr lang="en-CA" dirty="0" smtClean="0">
                  <a:solidFill>
                    <a:srgbClr val="0070C0"/>
                  </a:solidFill>
                </a:rPr>
                <a:t>50 ft</a:t>
              </a:r>
              <a:endParaRPr lang="en-CA" dirty="0">
                <a:solidFill>
                  <a:srgbClr val="0070C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dissolve">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Vector vs. Scalar</a:t>
            </a:r>
            <a:endParaRPr lang="en-CA" dirty="0"/>
          </a:p>
        </p:txBody>
      </p:sp>
      <p:sp>
        <p:nvSpPr>
          <p:cNvPr id="3" name="Content Placeholder 2"/>
          <p:cNvSpPr>
            <a:spLocks noGrp="1"/>
          </p:cNvSpPr>
          <p:nvPr>
            <p:ph idx="1"/>
          </p:nvPr>
        </p:nvSpPr>
        <p:spPr/>
        <p:txBody>
          <a:bodyPr/>
          <a:lstStyle/>
          <a:p>
            <a:pPr>
              <a:buNone/>
            </a:pPr>
            <a:r>
              <a:rPr lang="en-CA" dirty="0" smtClean="0"/>
              <a:t>Indicate whether or not each of the following is a vector (V) or a scalar (S): </a:t>
            </a:r>
          </a:p>
          <a:p>
            <a:pPr marL="514350" indent="-514350">
              <a:buAutoNum type="alphaLcParenR"/>
            </a:pPr>
            <a:r>
              <a:rPr lang="en-CA" dirty="0" smtClean="0"/>
              <a:t>50 </a:t>
            </a:r>
            <a:r>
              <a:rPr lang="en-CA" dirty="0" smtClean="0"/>
              <a:t>km/h, Scalar</a:t>
            </a:r>
            <a:endParaRPr lang="en-CA" dirty="0" smtClean="0"/>
          </a:p>
          <a:p>
            <a:pPr marL="514350" indent="-514350">
              <a:buAutoNum type="alphaLcParenR"/>
            </a:pPr>
            <a:r>
              <a:rPr lang="en-CA" dirty="0" smtClean="0"/>
              <a:t>6 km/h [N</a:t>
            </a:r>
            <a:r>
              <a:rPr lang="en-CA" dirty="0" smtClean="0"/>
              <a:t>], Vector</a:t>
            </a:r>
            <a:endParaRPr lang="en-CA" dirty="0" smtClean="0"/>
          </a:p>
          <a:p>
            <a:pPr marL="514350" indent="-514350">
              <a:buAutoNum type="alphaLcParenR"/>
            </a:pPr>
            <a:r>
              <a:rPr lang="en-CA" dirty="0" smtClean="0"/>
              <a:t>200 kg / </a:t>
            </a:r>
            <a:r>
              <a:rPr lang="en-CA" dirty="0" smtClean="0"/>
              <a:t>m</a:t>
            </a:r>
            <a:r>
              <a:rPr lang="en-CA" baseline="30000" dirty="0" smtClean="0"/>
              <a:t>3</a:t>
            </a:r>
            <a:r>
              <a:rPr lang="en-CA" dirty="0" smtClean="0"/>
              <a:t> , Scalar</a:t>
            </a:r>
            <a:endParaRPr lang="en-CA" baseline="30000" dirty="0" smtClean="0"/>
          </a:p>
          <a:p>
            <a:pPr marL="514350" indent="-514350">
              <a:buAutoNum type="alphaLcParenR"/>
            </a:pPr>
            <a:r>
              <a:rPr lang="en-CA" dirty="0" smtClean="0"/>
              <a:t>12 </a:t>
            </a:r>
            <a:r>
              <a:rPr lang="en-CA" dirty="0" smtClean="0"/>
              <a:t>centuries, Scalar</a:t>
            </a:r>
            <a:endParaRPr lang="en-CA" dirty="0" smtClean="0"/>
          </a:p>
          <a:p>
            <a:pPr marL="514350" indent="-514350">
              <a:buAutoNum type="alphaLcParenR"/>
            </a:pPr>
            <a:r>
              <a:rPr lang="en-CA" dirty="0" smtClean="0"/>
              <a:t>25 m/s [S 45</a:t>
            </a:r>
            <a:r>
              <a:rPr lang="en-CA" baseline="30000" dirty="0" smtClean="0"/>
              <a:t>o</a:t>
            </a:r>
            <a:r>
              <a:rPr lang="en-CA" dirty="0" smtClean="0"/>
              <a:t> W</a:t>
            </a:r>
            <a:r>
              <a:rPr lang="en-CA" dirty="0" smtClean="0"/>
              <a:t>], Vector</a:t>
            </a:r>
            <a:endParaRPr lang="en-CA"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Distance (Scalar)</a:t>
            </a:r>
            <a:endParaRPr lang="en-CA" dirty="0"/>
          </a:p>
        </p:txBody>
      </p:sp>
      <p:sp>
        <p:nvSpPr>
          <p:cNvPr id="3" name="Content Placeholder 2"/>
          <p:cNvSpPr>
            <a:spLocks noGrp="1"/>
          </p:cNvSpPr>
          <p:nvPr>
            <p:ph idx="1"/>
          </p:nvPr>
        </p:nvSpPr>
        <p:spPr/>
        <p:txBody>
          <a:bodyPr>
            <a:normAutofit/>
          </a:bodyPr>
          <a:lstStyle/>
          <a:p>
            <a:pPr>
              <a:buNone/>
            </a:pPr>
            <a:r>
              <a:rPr lang="en-CA" dirty="0" smtClean="0"/>
              <a:t>Space between an object and a point</a:t>
            </a:r>
          </a:p>
          <a:p>
            <a:pPr algn="ctr">
              <a:buNone/>
            </a:pPr>
            <a:endParaRPr lang="en-CA" dirty="0" smtClean="0"/>
          </a:p>
          <a:p>
            <a:pPr algn="ctr">
              <a:buNone/>
            </a:pPr>
            <a:r>
              <a:rPr lang="en-CA" dirty="0" smtClean="0"/>
              <a:t>OR</a:t>
            </a:r>
          </a:p>
          <a:p>
            <a:pPr algn="ctr">
              <a:buNone/>
            </a:pPr>
            <a:endParaRPr lang="en-CA" dirty="0" smtClean="0"/>
          </a:p>
          <a:p>
            <a:pPr>
              <a:buNone/>
            </a:pPr>
            <a:r>
              <a:rPr lang="en-CA" dirty="0" smtClean="0"/>
              <a:t>Total length of the </a:t>
            </a:r>
            <a:r>
              <a:rPr lang="en-CA" b="1" dirty="0" smtClean="0"/>
              <a:t>path</a:t>
            </a:r>
            <a:r>
              <a:rPr lang="en-CA" dirty="0" smtClean="0"/>
              <a:t> travelled by an object </a:t>
            </a:r>
            <a:endParaRPr lang="en-CA" dirty="0"/>
          </a:p>
        </p:txBody>
      </p:sp>
      <p:pic>
        <p:nvPicPr>
          <p:cNvPr id="35842" name="Picture 2" descr="Image result for dist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5708" y="4725144"/>
            <a:ext cx="3132584" cy="17711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Position (Vector)</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buNone/>
                </a:pPr>
                <a:r>
                  <a:rPr lang="en-CA" b="1" dirty="0" smtClean="0"/>
                  <a:t>Position</a:t>
                </a:r>
                <a:r>
                  <a:rPr lang="en-CA" dirty="0" smtClean="0"/>
                  <a:t> (</a:t>
                </a:r>
                <a14:m>
                  <m:oMath xmlns:m="http://schemas.openxmlformats.org/officeDocument/2006/math">
                    <m:acc>
                      <m:accPr>
                        <m:chr m:val="⃗"/>
                        <m:ctrlPr>
                          <a:rPr lang="en-CA" i="1" smtClean="0">
                            <a:latin typeface="Cambria Math" panose="02040503050406030204" pitchFamily="18" charset="0"/>
                          </a:rPr>
                        </m:ctrlPr>
                      </m:accPr>
                      <m:e>
                        <m:r>
                          <a:rPr lang="en-CA" b="0" i="1" smtClean="0">
                            <a:latin typeface="Cambria Math" charset="0"/>
                          </a:rPr>
                          <m:t>𝑑</m:t>
                        </m:r>
                      </m:e>
                    </m:acc>
                  </m:oMath>
                </a14:m>
                <a:r>
                  <a:rPr lang="en-CA" dirty="0" smtClean="0"/>
                  <a:t>): the location of an object RELATIVE to a specified point</a:t>
                </a: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852" r="-74"/>
                </a:stretch>
              </a:blipFill>
            </p:spPr>
            <p:txBody>
              <a:bodyPr/>
              <a:lstStyle/>
              <a:p>
                <a:r>
                  <a:rPr lang="en-US">
                    <a:noFill/>
                  </a:rPr>
                  <a:t> </a:t>
                </a:r>
              </a:p>
            </p:txBody>
          </p:sp>
        </mc:Fallback>
      </mc:AlternateContent>
      <p:pic>
        <p:nvPicPr>
          <p:cNvPr id="2051" name="Picture 3"/>
          <p:cNvPicPr>
            <a:picLocks noChangeAspect="1" noChangeArrowheads="1"/>
          </p:cNvPicPr>
          <p:nvPr/>
        </p:nvPicPr>
        <p:blipFill>
          <a:blip r:embed="rId4" cstate="print"/>
          <a:srcRect/>
          <a:stretch>
            <a:fillRect/>
          </a:stretch>
        </p:blipFill>
        <p:spPr bwMode="auto">
          <a:xfrm>
            <a:off x="8028384" y="3132584"/>
            <a:ext cx="866775" cy="885825"/>
          </a:xfrm>
          <a:prstGeom prst="rect">
            <a:avLst/>
          </a:prstGeom>
          <a:noFill/>
          <a:ln w="9525">
            <a:noFill/>
            <a:miter lim="800000"/>
            <a:headEnd/>
            <a:tailEnd/>
          </a:ln>
        </p:spPr>
      </p:pic>
      <p:sp>
        <p:nvSpPr>
          <p:cNvPr id="2053" name="AutoShape 5" descr="data:image/jpeg;base64,/9j/4AAQSkZJRgABAQAAAQABAAD/2wCEAAkGBhQRERUUExQWFBUSGBkXGBcWFh0dHhgYGhsXFRceFxwXHCYeHBkkHhcXIDAgIygpLCwsHB8xNTAqNSYrLCkBCQoKDgwOGQ8PGiwiHiQpLC8uLzAyLSwsLiwtLzAsNSw0LS8yLC01Mi0pKiwsLCwvNCwsLCwsLCwsKiw0LCwsLP/AABEIAKAAjAMBIgACEQEDEQH/xAAcAAACAwADAQAAAAAAAAAAAAAABQQGBwECAwj/xABKEAACAQMCAwMHBQwIBgMAAAABAgMABBESIQUGMRNBYQciMlFxgZEUQlKhsRYjVFVicpOywdHS0xUYMzRTkpSiCCRzgsLhQ2Sk/8QAGgEAAgMBAQAAAAAAAAAAAAAAAgMABAUBBv/EADQRAAEDAgMCDQQCAwAAAAAAAAEAAgMEERIhMQVREyIyQWFxgZGhscHh8AYUM0JS8RUW0f/aAAwDAQACEQMRAD8A0zifFLmaVorQxxLFtJPKhfz/AKEcYZdWB6TFgATgZOcLm5fubiQfLbpZoUG0UMbRLIxzkzDtG1ADoucHqRsKkcl3fa2MDn0nUmT1iQkmQN+Vq1Z8ad0guKaGhJJuUogCbbNpJ1WSDzd8EDWnoyLv6LAj7a6WPFOKMul4rWMoSpkZ3btcfOVFA7MHrgs1PqK4HELpaCl8nHbmBS88KSou7Nbltar3kRuPOAGScNqwNgTtT2zvEljWSNg6SAMrA5BU7gjwqFiqlyjeXFhEbZrKV4o5pdDxtGfvTuzphCwOFDYx122BpjXX1QObuWgUVHsOIJOgkjbUpz4EEHBBB3DA5BB3FSKYgRRRRUUS6847HHJ2WS8uNXZoMkKcgFu5VODgsRnBxSrivMtwHWGC0cvIM9tIV7GMDZi5RixYbYQAZz1GCRE5PgzFJO2DJdTSyOfAO0cY9ioiCn1KLzfJMDEiuLPiIGqO9jZ+9XtgEPgNMmpfblqbcrcckuY2E8XYzwtolQHK5wCGjY9UYEEercHcGveoXL3F4Z57kRujNCRE4DAnKZLZA3wC+n2g1GOJKjmgKwUUUU1LRRRRUUVM5k5WNutxeWUjwyhXlaEYMUzgaiXQg4Y49JCpPfmnVleLNGkkZDJIoZSO8EZFOaSy8uaFPyVxbk5OnRqjydyezyuN9/NZaBzb6I2usvevKG6RywVlYxtocA50tgNhvUcMpx4il78CvpTpkuYoo/ndhE3aMPBpHIj/AMreGOtdY+TBZ5ewVVZgBJHIzaZsZwzPuRLucvg6u/OxAYCixhN6KricQuY+JLBcdmI5rdniEeSNaPiQEsASdLR9w6narHQEWRA3VV4bzDBa8Vu4pZooRcC3dFZsF5SpjYjO24WMe6r7VY5i4dDJbTiWPWrxtrCrl2ABxp0jUWHdjfPSpvJUpbh1oSWJMEWS/pZ0DOr8r105huEpwsU6oooo0KpnAYGtrq5tPSiXFzE2+VW4eUtGc9dLo5BB6MNhVgqLxjgsxmFxbOgfQI3jlBKSKCzLuvnIwLHfcHJBHQhJdczz2rxfLraOCKZ+zE0dx2irIQSusGJNKnBGrJ3wMb5CXNN7prXCystUvn2zhs4PlsSJDNbSxsJEUKSGkVHV9PVWDEHOe491XNnAGSQB6ydvDeuaAGyIi6k8N4lFcRrJDIsiN0ZDkH3ipVUnlniirxO7i7OSIS6NGqFlSV41btXV8aWJDIPWRH6qu1WAbhJOSKKKK6uIoooqKIoooqKKDxbhCXCrqyGjbXG49KN8EZXPgSCOhBIPWsw5r5y4jaX3yeIQ3HZpHIwWIqCHZhiQtJ5hwoPm6s57q12s08qPJ5QS8Tt5THLFGDLGwykyRg4HrVsd9C4XRA2UJvKHflfNsYVbuLXJOPaBGPtrw4R5TruxhUXtskkat58sMh1KrOTnsypyBqAwCNhUTh1520UcgGO0VWx6sjNQ+UOBycT4lcxTS/8AK2rRs8OkffAQSq57l1Lk5znp30lhJNk14AC3OKUMoYbhgCPYdxXeuFUAYGwGwrmrCQio9/YRzxtHKiyRuMMrDII8QakUVFFnvNPJXDbKxnklWUQohIj7eQqGPodmjPoV9RAXA2ztVb4RzzxOCFVltorgqAAwm0vju1+YQTjqRitX45wSK8geCddccgww6dDkEEdCCAQaxLgPD2tJruzZy4tZiqFjk9kQDH7Nu7pnNKkyF0yPM2TG85o4nPLDKsdvb9hrKgsz5LLp84bdBn41oXk65vbiNqzyqEmgkaGULnTrTGSud8EEGs14hYS3U9vaRSGH5Sz65FGSqIuTjcdcgda1vlXlWDh0AggBxnUzMcs7nALOe9jgVIySLqSWBTiiiimpaKKKKiiKKKKii6yyBVLMQAoJJPQAbknwrIPKL5WrO54fNb2vaTPN97yI2CqufObJAB2GwHrHSu3ly560BeHQnz5wDORkkRk4CADqz/Z+dWf2nL0jKMlYh9HGpse4gD66qVNS2C11epKQ1FzuU+259iVVUQXHmgD0F7hj6Vc8o+Uv+j7i7lFnJKLplIy4QqFGMHzWz1PfUablp/mSj2OnX3qRj4GltzbSxenG2PpJ5w+oZHvGKpx1rSeJZaD9nADjkju91o39YZvxa/6cfyq5H/EI34tf/UD+XWXx3qscIdZPcoJPwFNLXgEsm7nsl9QwXPv9Ffrpj60s5dggbs6N3JcT1WV9/rBv+LX/ANQP5dc/1gH/ABa3+pX+XVNm5WXHmSOresnUD7Qe72YpVNw2eM4MfaD6UZ+1TuPdmls2iH6W7ckTtltbysXgfRaOf+IB/wAWt/qV/l1QIucpvlV1cPa6nupNZAlACqNkX0TnA2ztn1V5Q8Kmc4CaB9J/2KNz78Uzg5YiAzITIe8scL7lG2Pbk+NDJtANFnW7M/VEzZbSbtv22HopHL/lDEN/BcXFu0cUQkVirCTHaBRqIABwNPdk19C2t0kqLJGwdHAZWU5BB3BB9VfOzcuwMPNGn8xsfV0Pvq1eSnmB7GcWE764Jsm2c7aH6mM92CNx4g+vZ9JWxynBofnWqtbQPhGMZjn+ZLZKKKK0llIoooqKIpHzpzSnDrOW4fBKDCLnGuQ+gvvPU9wzTyvnLyo84rxC9IDj5NZkogztJL89/HGwH1daB7gwXTIozI4NCWWFyiu93dyq1zcMXODkjPcoGTn9mBUiTmcn+zi29cjafgoBPxIpfZ8IkbdIggPe/m+/ABPxxXvNwWdd9Kv+a2/uDAfbXnpODe8uebnpK9TC10bA1mQG4L0HM0wO8SMPByD9ampcPNMZ9NJEPiur60z9eKQNcBW0tlG+i40n3Z6jxFd2kAGSQB6yajqeM/rbqTGyO1DvL+0+ueZUA8xWkb1Y0j3lu72ZPhSa5v5pfSkKL9GPb4t1PuxXa3sZZPQTb6TbD3d593xqfFysfnzNn1IoUf7tRP1UAEMO6/eVHY5N5HRkPfxSqJnQ5WWQHxcsPg+RTCDmKVcB0WQesHSfgcg/EV6TcsMP7OXPhIoOfYy4x8DS25heL+0QqB84ecvxHQe0CjvFNuPn6FcsY97fL1CnXfMUrbRoqflOdR/yjb66TzWhlOZpHlPqJwo9ijYV2W9Q7BgxPQLuT7AN6mwcMnk9FNA9chx/tG/xxTGhsIyAb595zQOwynM4vHwGSgpYoNwoBHQjYj2Eb16XbSvHoErbFWUncqy7gq2zA+OTTMctTf4sfs7M/bq/ZXSXgsy/NDfmt+xsfbXBOwkHECR8510wgtILbA/OZbt5NucBxKyWRsdtH97mX1SL1OPU3Uf+qtVfOPIHMx4ZxJTIGSG7xFKWBChv/jbOMHBJHXYE19HVuxvD2hwXlpo+CeWbkUUUUxKVH8qvMbQ23yaE4uLwMgOcdnHsJH23GAwA8T4VlHBuWorYDSNT/TYb+71CofOnOrScVupC4Ts2NuqsurzImI652yxY++k93zUsgw0hwe4AgH2461j1rJ5XYG8ntW7s8wRMxvti6SFabzj8MZILamHzUBYj246e+o8fNUR9JZF9qZ/VzVZt+IxtsgY4wMKjHr06CpkcUjejBO3sgkP2LVP7JoFiCtD7wE3D2/O3/is8V7DOMBkk8Njv7D316Q8PjTdY0XxCgfXVVl4TMw3srlvbbP8AtWuF5ancf3G5IHc0RA9wYig+y3OIHzpChrWanCT1+xVgvuZIIti+tvoJ5xPf3UtfmiVj5kKqPXI2/wAFG3xrrDyvdgebZTAfmqP/ACr3HKV9+By/GP8AjpjaaJvNfrPz1QGrxavt1D1PsiLmOQekiH2Ej7Qc/VU2LmKL5xMf5w2+I2qH9x9/3Wcn+eP+OuPuP4j+BSfpI/46F1NG7cO0IhWtH7eBTJuOwDftU36YOSfYB1qBcczZ/soyfynOke4Y1H34ry+4/iP4C/6SP+KuPuR4n+At+mj/AH1G0kY3HtC4a9p/buB914/03cZzqjx6uzP26qm2vMndLHj8pDqHvBAI+uo55Q4n+At+lj/fXB5Q4p+An9Kn8VMdTscM8PeB6oBWxt0ce4nzCkcbvbeaB0aVVLDI1HGGG42PjWxeSrm4XvDInc/fI8wyb9WTGCfEqVPvrFuDco8SukZ4rUEI7RnMgGHQ4Yde47VfeUvInIsGbi6lgkkcuYoChVc4ABLKcttvjboO7J0qKAwAt5israE7JyHNOemhC2Ciiir6zFFfhUJJJijJO5JRcn27VSOWlAkvdKhQLyQAAYwAkQ2xWg1m/LU2Pl7HfTeTn4Kn7qobQ/F2p8HKVjzRmvn255pu7gB5LuZSRnEb9mBnfGExkDxya84uYLhOl7cf905b9YmrTfpeqLQS5o7fZKO04r2sV9DUVgic93a7C+f39mftWr15LubJrt7hJpO1EaxsrYXPnagR5oA+bmqVbsSejiMr3NI6Dn5J8NYyV2EArQay3njygtIzW9q5REOHmU4LMOqxkbgDvYb56euvfymc8EFrK3bBx9/kB9BeuhfyiOp7h9Sbkryd/LojNKzwwkEQhNmbG2s5Ho7HAxv1p+zqWCnYKysF234rf5Hf1BLqJXyO4GHXnO5OOQuf2DrbXTltRxFMx3z3JIe8+pu/od9zplYHzTyrLYuIpsSRybRygYDd+GHzX9+9aH5NucTcIbac/f4R5rE7yxjYN+cOh+PfR7WoISwVtH+M6j+J+dy5STvB4GblDxV5rhtuu1ZF5UOM3CX3Z9tLDD2alAjlA584PkrgnuGM+qqNIkLElirHvLNk+8k5rlD9PSVcQl4RoB7SpPXtifgwkr6Qa+jHWRB/3j99ekM6turBsfRIP2V8zkW4/wAP6qu3keg1X7tDtGkREmnoSzDswR0zsx9xrtdsEUsLpTK025udSGu4V4bgIutd8mSYs38bq7P/AOiQfsq21X+QwPkMTD55d/8AM7N+2rBTm8kIDqiiiiiXEVm/LSH/AJ8d/wAsn+tUxWkVnnLjDVfnu+WS/qRZqhtD8XanwcpZf5LeX7UyN8rWJ1mt0lj7bG2JJI3xnxX6xT77m7Se7v47SOEgWQVdABVZnEo2I2DejSfl+8try2trWe5WGKKAs2Oz1GUyuCpMqNjCqp2xnVTyz5lg4dJLBBdLPCLWSdSxjBWZCQEzEihtQxsRnbvzs6Z0hgNgL3356pDA0TanTs0XFylrPa29rb25E6SW4dWtyGVUdTJ2jlcYwDkk7+OaV8a5jXht3xFLdQLieSJIwAAEXslYvgbbFjgeupsPOSQW8Ey8TaeV2i7WGTsyAHK9qQqoGXSM7ajiqxzeyXEkl/Ac9pdGDPcUEaBT/s+uiDDLUMZOOKbDLPnCjSGROMeueqWcIjgWeNbx2WHJklbSzmVs50nTk7nck9w8a1keVjh6gBGkIAAAWF+nQYytZLbW0sksUasgMrhASpwCe879KsHM/KQ4eI+2ui7y50pDa6tlxqOpplA6j41r7VpKR9Q1kz3g2GFoF8uiyr0sszYy5gHSSVYeZvKTYXcDwPDcur9CsQGlh6LDUwwQazyxnliMcyHE0J1ISOvdhgD84bEZ76tUXJK3HDpLu2nmLKHKo8aLkofOBAJ3ODjeqVNa5TUXdxgNjOAR1I2HeKZsuGlDJo4MTxazgbD4ckNU+XExz7DcRmth41xFL23sbgIrdp2uEYA4kMEmV3HUFT8KWcpz2tzLw+OGJHe3tsXOYtlbs4188lcFtQPvzUTyncRS3srKCzyrLiWPRuVj7No8k9ST2nXv3pZyzzXZW9xbTJby2+iF4rjCE62IQgjT1Gpe/Fecp4JHU7yxpsb213lX5XN4VuI6J3xOYpBdcOS1LTTSzmNkMWkLLIzp8/WMAgY07Yq28GZVv74BQNKW7EgAbYlx09WD8aye+4/bmCVYrMm4aeWSO4OlCitIZIyDuxYDAwce2rdypzktxLfmSMxTXEZaNSQw7OKMjTqAG4LM24+d4UdbS1HBBzmmwGtiLZhDTyR4yAcyd/WtS8nqEcLswevYoT7xn9tWGlHKKYsLUD/Ai/UWm9XECqfAOeBeX9xBGB2FumBJn+0kDASafyV2Ge85q2V88fI10BACFA04BIyvQqcdVPeDsancM5jvrPT2E5kjj2FvNgrpO5UPjWPDcgdMYpDZgdViwbYiebP4vkt5rJLCya7tOKRRnS0t1dRgn1+am+O44I9hrjh3lJnN89xJGy27xrH8n1AsunLa1wdJJZmBHeMHO2mknLXOxto7kNbytJNcyzoNgpSQg7tvpYYPm9TkeOEVZL2cTMgha0FZTlx44y6VUp+U7yI6WspSRtmNVYHxBB6V5/0Ld/gVz+j/APdaZceVWAOpjjeS3yBJONgmdsquMuAfSO2O7PSrjBeI6K6OrI+NLAjDZ6YPfVw/UddGBdo7kTaGmkJwuvbXNYNFwC8Y4Fnce9QPrY034jyvNa8KJuFCPLdxyaAQdAwEwSNs7d1bRVI8sFyqcOJZgD2sRUE7sQwJA9Zxk+6lf5yoq5omy2wh7TkNxThRRwtcWa2KzTgv98tf+un7a1Dyj8rzXiwm3CFo2bOttPmkY64Pfisn4LxGP5VasXUATISSeg361uv3V2n4TD+kFW/qCd8dfHNDqGix15yk0DA6AsfzlUbh8fE+HW8dutpHMJHkLlXJChiDudsbE74PSs9iTC4xjGVxnOMbYz31vL81WhBxcw9D88VgM91gNpV2OWxhTjqcb4xim/T9W1sssk9m3FydLm9/lkO0ISWNazPNa1w7km2v7CzeUOsi20SCSNtLaQoAB6gj2g1Gl8jifMu5R+eiN9gWnnInEI14TbSM6qiRAMzHABBIOSfGpfEedrSHAMyyMdwkXnsQehwucDxOBXnW1tXE9zYXuAuchor74oS3FIBpqVUz5HP/ALje6Ff46l3HI8HDrO7nVpJZRBINchBIGncKFAABx7fGmaeUq105ZZ1b6BgcnPqyoKfA4qqcW5ju54bmM6GS6VgsbeaYQwwAGGQ+B1BA3zg0x1VW1HFmeSNxVN9RQ09jdoJ0tmto5Y/uVt/0Iv1FpnWO8F8o97bRJG0UE6xoqABmjOFUKPOIcHpnoKV8S5mv7mQyNdSW+dhFARpUdwJYEs3XLbeytHhW71QdtKmaL4rqJRRRVFeKRRRRUUXBFQRwOLphtGdXZ620B+moJnSGx31Port0xkr474HEX3KXDzFeRR9nHMpGwVpULugHqOoau70t/E0n5p41LLJDJcYZYkZR2cbY1kgliMtjIAHx9dc/0j9+EQU53JJBAwADlT0O5xUhZGOPNxknO/Qb4PTqdtvGgMTdy2IdrVkJaXG43G2fbqq6/Grc+l/ujI+0V5f09ajvX3J+4Va80ZpX28fT3+y0f9nfzxDv9lVfuoiOyK7+Cr+/Fe0XEZpD5ls4HrkOjHuxk+6rJmiiFPEObx/pKk+pp3DiNA8Uqs+FOQBM+pA/arCPQSQjBbfdj195J76ZxxBfRAGfUMfZXaim9C8/UVMtQ7HIblFFFFRV15ojZBJ7sYHTJOc/UB8a7RpgAZJxtk9ffXaiouk3X//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pic>
        <p:nvPicPr>
          <p:cNvPr id="2054" name="Picture 6"/>
          <p:cNvPicPr>
            <a:picLocks noChangeAspect="1" noChangeArrowheads="1"/>
          </p:cNvPicPr>
          <p:nvPr/>
        </p:nvPicPr>
        <p:blipFill>
          <a:blip r:embed="rId5" cstate="print"/>
          <a:srcRect/>
          <a:stretch>
            <a:fillRect/>
          </a:stretch>
        </p:blipFill>
        <p:spPr bwMode="auto">
          <a:xfrm>
            <a:off x="2339752" y="3421123"/>
            <a:ext cx="1944216" cy="2231741"/>
          </a:xfrm>
          <a:prstGeom prst="rect">
            <a:avLst/>
          </a:prstGeom>
          <a:noFill/>
          <a:ln w="9525">
            <a:noFill/>
            <a:miter lim="800000"/>
            <a:headEnd/>
            <a:tailEnd/>
          </a:ln>
        </p:spPr>
      </p:pic>
      <p:pic>
        <p:nvPicPr>
          <p:cNvPr id="2055" name="Picture 7"/>
          <p:cNvPicPr>
            <a:picLocks noChangeAspect="1" noChangeArrowheads="1"/>
          </p:cNvPicPr>
          <p:nvPr/>
        </p:nvPicPr>
        <p:blipFill>
          <a:blip r:embed="rId6" cstate="print"/>
          <a:srcRect/>
          <a:stretch>
            <a:fillRect/>
          </a:stretch>
        </p:blipFill>
        <p:spPr bwMode="auto">
          <a:xfrm>
            <a:off x="5436096" y="4860776"/>
            <a:ext cx="504056" cy="771401"/>
          </a:xfrm>
          <a:prstGeom prst="rect">
            <a:avLst/>
          </a:prstGeom>
          <a:noFill/>
          <a:ln w="9525">
            <a:noFill/>
            <a:miter lim="800000"/>
            <a:headEnd/>
            <a:tailEnd/>
          </a:ln>
        </p:spPr>
      </p:pic>
      <p:pic>
        <p:nvPicPr>
          <p:cNvPr id="9" name="Picture 7"/>
          <p:cNvPicPr>
            <a:picLocks noChangeAspect="1" noChangeArrowheads="1"/>
          </p:cNvPicPr>
          <p:nvPr/>
        </p:nvPicPr>
        <p:blipFill>
          <a:blip r:embed="rId6" cstate="print"/>
          <a:srcRect/>
          <a:stretch>
            <a:fillRect/>
          </a:stretch>
        </p:blipFill>
        <p:spPr bwMode="auto">
          <a:xfrm>
            <a:off x="7524328" y="4860776"/>
            <a:ext cx="504056" cy="771401"/>
          </a:xfrm>
          <a:prstGeom prst="rect">
            <a:avLst/>
          </a:prstGeom>
          <a:noFill/>
          <a:ln w="9525">
            <a:noFill/>
            <a:miter lim="800000"/>
            <a:headEnd/>
            <a:tailEnd/>
          </a:ln>
        </p:spPr>
      </p:pic>
      <p:pic>
        <p:nvPicPr>
          <p:cNvPr id="10" name="Picture 7"/>
          <p:cNvPicPr>
            <a:picLocks noChangeAspect="1" noChangeArrowheads="1"/>
          </p:cNvPicPr>
          <p:nvPr/>
        </p:nvPicPr>
        <p:blipFill>
          <a:blip r:embed="rId6" cstate="print"/>
          <a:srcRect/>
          <a:stretch>
            <a:fillRect/>
          </a:stretch>
        </p:blipFill>
        <p:spPr bwMode="auto">
          <a:xfrm>
            <a:off x="1259632" y="4860776"/>
            <a:ext cx="504056" cy="771401"/>
          </a:xfrm>
          <a:prstGeom prst="rect">
            <a:avLst/>
          </a:prstGeom>
          <a:noFill/>
          <a:ln w="9525">
            <a:noFill/>
            <a:miter lim="800000"/>
            <a:headEnd/>
            <a:tailEnd/>
          </a:ln>
        </p:spPr>
      </p:pic>
      <p:sp>
        <p:nvSpPr>
          <p:cNvPr id="11" name="Rounded Rectangular Callout 10"/>
          <p:cNvSpPr/>
          <p:nvPr/>
        </p:nvSpPr>
        <p:spPr>
          <a:xfrm>
            <a:off x="4499992" y="3996680"/>
            <a:ext cx="1008112" cy="720080"/>
          </a:xfrm>
          <a:prstGeom prst="wedgeRoundRectCallout">
            <a:avLst>
              <a:gd name="adj1" fmla="val 42753"/>
              <a:gd name="adj2" fmla="val 8213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5 m [E]</a:t>
            </a:r>
            <a:endParaRPr lang="en-CA" dirty="0"/>
          </a:p>
        </p:txBody>
      </p:sp>
      <p:sp>
        <p:nvSpPr>
          <p:cNvPr id="12" name="Rounded Rectangular Callout 11"/>
          <p:cNvSpPr/>
          <p:nvPr/>
        </p:nvSpPr>
        <p:spPr>
          <a:xfrm>
            <a:off x="6516216" y="3924672"/>
            <a:ext cx="1152128" cy="720080"/>
          </a:xfrm>
          <a:prstGeom prst="wedgeRoundRectCallout">
            <a:avLst>
              <a:gd name="adj1" fmla="val 42753"/>
              <a:gd name="adj2" fmla="val 8213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11 m [E]</a:t>
            </a:r>
            <a:endParaRPr lang="en-CA" dirty="0"/>
          </a:p>
        </p:txBody>
      </p:sp>
      <p:sp>
        <p:nvSpPr>
          <p:cNvPr id="13" name="Rounded Rectangular Callout 12"/>
          <p:cNvSpPr/>
          <p:nvPr/>
        </p:nvSpPr>
        <p:spPr>
          <a:xfrm>
            <a:off x="179512" y="3924672"/>
            <a:ext cx="1152128" cy="720080"/>
          </a:xfrm>
          <a:prstGeom prst="wedgeRoundRectCallout">
            <a:avLst>
              <a:gd name="adj1" fmla="val 42753"/>
              <a:gd name="adj2" fmla="val 8213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3 m [W]</a:t>
            </a:r>
            <a:endParaRPr lang="en-CA" dirty="0"/>
          </a:p>
        </p:txBody>
      </p:sp>
      <p:cxnSp>
        <p:nvCxnSpPr>
          <p:cNvPr id="15" name="Straight Arrow Connector 14"/>
          <p:cNvCxnSpPr>
            <a:stCxn id="2054" idx="2"/>
          </p:cNvCxnSpPr>
          <p:nvPr/>
        </p:nvCxnSpPr>
        <p:spPr>
          <a:xfrm>
            <a:off x="3311860" y="5652864"/>
            <a:ext cx="2412268" cy="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311860" y="5805264"/>
            <a:ext cx="4500500" cy="0"/>
          </a:xfrm>
          <a:prstGeom prst="straightConnector1">
            <a:avLst/>
          </a:prstGeom>
          <a:ln w="635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1619672" y="5724872"/>
            <a:ext cx="1656184" cy="0"/>
          </a:xfrm>
          <a:prstGeom prst="straightConnector1">
            <a:avLst/>
          </a:prstGeom>
          <a:ln w="635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31546" y="6070367"/>
            <a:ext cx="6660734" cy="584775"/>
          </a:xfrm>
          <a:prstGeom prst="rect">
            <a:avLst/>
          </a:prstGeom>
          <a:noFill/>
        </p:spPr>
        <p:txBody>
          <a:bodyPr wrap="none" rtlCol="0">
            <a:spAutoFit/>
          </a:bodyPr>
          <a:lstStyle/>
          <a:p>
            <a:r>
              <a:rPr lang="en-CA" sz="3200" i="1" dirty="0" smtClean="0"/>
              <a:t>Includes a distance, unit, and direction </a:t>
            </a:r>
            <a:endParaRPr lang="en-US" sz="3200" i="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Displacement (Vector)</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buNone/>
                </a:pPr>
                <a:r>
                  <a:rPr lang="en-CA" b="1" dirty="0" smtClean="0"/>
                  <a:t>Displacement (</a:t>
                </a:r>
                <a14:m>
                  <m:oMath xmlns:m="http://schemas.openxmlformats.org/officeDocument/2006/math">
                    <m:r>
                      <a:rPr lang="en-CA" b="1" i="1" smtClean="0">
                        <a:latin typeface="Cambria Math" charset="0"/>
                        <a:ea typeface="Cambria Math" charset="0"/>
                        <a:cs typeface="Cambria Math" charset="0"/>
                      </a:rPr>
                      <m:t>∆</m:t>
                    </m:r>
                    <m:acc>
                      <m:accPr>
                        <m:chr m:val="⃗"/>
                        <m:ctrlPr>
                          <a:rPr lang="en-CA" b="1" i="1" smtClean="0">
                            <a:latin typeface="Cambria Math" panose="02040503050406030204" pitchFamily="18" charset="0"/>
                            <a:ea typeface="Cambria Math" charset="0"/>
                            <a:cs typeface="Cambria Math" charset="0"/>
                          </a:rPr>
                        </m:ctrlPr>
                      </m:accPr>
                      <m:e>
                        <m:r>
                          <a:rPr lang="en-CA" b="1" i="1" smtClean="0">
                            <a:latin typeface="Cambria Math" charset="0"/>
                            <a:ea typeface="Cambria Math" charset="0"/>
                            <a:cs typeface="Cambria Math" charset="0"/>
                          </a:rPr>
                          <m:t>𝒅</m:t>
                        </m:r>
                      </m:e>
                    </m:acc>
                  </m:oMath>
                </a14:m>
                <a:r>
                  <a:rPr lang="en-CA" b="1" dirty="0" smtClean="0"/>
                  <a:t>):</a:t>
                </a:r>
                <a:r>
                  <a:rPr lang="en-CA" dirty="0" smtClean="0"/>
                  <a:t> the change in position of an object</a:t>
                </a:r>
              </a:p>
              <a:p>
                <a:pPr>
                  <a:buNone/>
                </a:pPr>
                <a:endParaRPr lang="en-CA" dirty="0" smtClean="0"/>
              </a:p>
              <a:p>
                <a:pPr>
                  <a:buNone/>
                </a:pPr>
                <a:r>
                  <a:rPr lang="en-CA" dirty="0" smtClean="0"/>
                  <a:t>Problem Type 1: </a:t>
                </a:r>
                <a14:m>
                  <m:oMath xmlns:m="http://schemas.openxmlformats.org/officeDocument/2006/math">
                    <m:r>
                      <a:rPr lang="en-CA" i="1" smtClean="0">
                        <a:latin typeface="Cambria Math" charset="0"/>
                        <a:ea typeface="Cambria Math" charset="0"/>
                        <a:cs typeface="Cambria Math" charset="0"/>
                      </a:rPr>
                      <m:t>∆</m:t>
                    </m:r>
                    <m:acc>
                      <m:accPr>
                        <m:chr m:val="⃗"/>
                        <m:ctrlPr>
                          <a:rPr lang="en-CA" i="1" smtClean="0">
                            <a:latin typeface="Cambria Math" panose="02040503050406030204" pitchFamily="18" charset="0"/>
                            <a:ea typeface="Cambria Math" charset="0"/>
                            <a:cs typeface="Cambria Math" charset="0"/>
                          </a:rPr>
                        </m:ctrlPr>
                      </m:accPr>
                      <m:e>
                        <m:r>
                          <a:rPr lang="en-CA" b="0" i="1" smtClean="0">
                            <a:latin typeface="Cambria Math" charset="0"/>
                            <a:ea typeface="Cambria Math" charset="0"/>
                            <a:cs typeface="Cambria Math" charset="0"/>
                          </a:rPr>
                          <m:t>𝑑</m:t>
                        </m:r>
                      </m:e>
                    </m:acc>
                    <m:r>
                      <a:rPr lang="en-CA" b="0" i="1" smtClean="0">
                        <a:latin typeface="Cambria Math" charset="0"/>
                        <a:ea typeface="Cambria Math" charset="0"/>
                        <a:cs typeface="Cambria Math" charset="0"/>
                      </a:rPr>
                      <m:t>=</m:t>
                    </m:r>
                    <m:sSub>
                      <m:sSubPr>
                        <m:ctrlPr>
                          <a:rPr lang="en-US" b="0" i="1" smtClean="0">
                            <a:latin typeface="Cambria Math" panose="02040503050406030204" pitchFamily="18" charset="0"/>
                            <a:ea typeface="Cambria Math" charset="0"/>
                            <a:cs typeface="Cambria Math" charset="0"/>
                          </a:rPr>
                        </m:ctrlPr>
                      </m:sSubPr>
                      <m:e>
                        <m:acc>
                          <m:accPr>
                            <m:chr m:val="⃗"/>
                            <m:ctrlPr>
                              <a:rPr lang="en-US" b="0" i="1" smtClean="0">
                                <a:latin typeface="Cambria Math" panose="02040503050406030204" pitchFamily="18" charset="0"/>
                                <a:ea typeface="Cambria Math" charset="0"/>
                                <a:cs typeface="Cambria Math" charset="0"/>
                              </a:rPr>
                            </m:ctrlPr>
                          </m:accPr>
                          <m:e>
                            <m:r>
                              <a:rPr lang="en-CA" b="0" i="1" smtClean="0">
                                <a:latin typeface="Cambria Math" charset="0"/>
                                <a:ea typeface="Cambria Math" charset="0"/>
                                <a:cs typeface="Cambria Math" charset="0"/>
                              </a:rPr>
                              <m:t>𝑑</m:t>
                            </m:r>
                          </m:e>
                        </m:acc>
                      </m:e>
                      <m:sub>
                        <m:r>
                          <a:rPr lang="en-CA" b="0" i="1" smtClean="0">
                            <a:latin typeface="Cambria Math" charset="0"/>
                            <a:ea typeface="Cambria Math" charset="0"/>
                            <a:cs typeface="Cambria Math" charset="0"/>
                          </a:rPr>
                          <m:t>𝑓</m:t>
                        </m:r>
                      </m:sub>
                    </m:sSub>
                    <m:r>
                      <a:rPr lang="en-CA" b="0" i="1" smtClean="0">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acc>
                          <m:accPr>
                            <m:chr m:val="⃗"/>
                            <m:ctrlPr>
                              <a:rPr lang="en-US" i="1">
                                <a:latin typeface="Cambria Math" panose="02040503050406030204" pitchFamily="18" charset="0"/>
                                <a:ea typeface="Cambria Math" charset="0"/>
                                <a:cs typeface="Cambria Math" charset="0"/>
                              </a:rPr>
                            </m:ctrlPr>
                          </m:accPr>
                          <m:e>
                            <m:r>
                              <a:rPr lang="en-CA" i="1">
                                <a:latin typeface="Cambria Math" charset="0"/>
                                <a:ea typeface="Cambria Math" charset="0"/>
                                <a:cs typeface="Cambria Math" charset="0"/>
                              </a:rPr>
                              <m:t>𝑑</m:t>
                            </m:r>
                          </m:e>
                        </m:acc>
                      </m:e>
                      <m:sub>
                        <m:r>
                          <a:rPr lang="en-CA" b="0" i="1" smtClean="0">
                            <a:latin typeface="Cambria Math" charset="0"/>
                            <a:ea typeface="Cambria Math" charset="0"/>
                            <a:cs typeface="Cambria Math" charset="0"/>
                          </a:rPr>
                          <m:t>𝑖</m:t>
                        </m:r>
                      </m:sub>
                    </m:sSub>
                  </m:oMath>
                </a14:m>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852" r="-1778"/>
                </a:stretch>
              </a:blipFill>
            </p:spPr>
            <p:txBody>
              <a:bodyPr/>
              <a:lstStyle/>
              <a:p>
                <a:r>
                  <a:rPr lang="en-US">
                    <a:noFill/>
                  </a:rPr>
                  <a:t> </a:t>
                </a:r>
              </a:p>
            </p:txBody>
          </p:sp>
        </mc:Fallback>
      </mc:AlternateContent>
      <p:pic>
        <p:nvPicPr>
          <p:cNvPr id="2051" name="Picture 3"/>
          <p:cNvPicPr>
            <a:picLocks noChangeAspect="1" noChangeArrowheads="1"/>
          </p:cNvPicPr>
          <p:nvPr/>
        </p:nvPicPr>
        <p:blipFill>
          <a:blip r:embed="rId4" cstate="print"/>
          <a:srcRect/>
          <a:stretch>
            <a:fillRect/>
          </a:stretch>
        </p:blipFill>
        <p:spPr bwMode="auto">
          <a:xfrm>
            <a:off x="7524328" y="3789040"/>
            <a:ext cx="866775" cy="885825"/>
          </a:xfrm>
          <a:prstGeom prst="rect">
            <a:avLst/>
          </a:prstGeom>
          <a:noFill/>
          <a:ln w="9525">
            <a:noFill/>
            <a:miter lim="800000"/>
            <a:headEnd/>
            <a:tailEnd/>
          </a:ln>
        </p:spPr>
      </p:pic>
      <p:sp>
        <p:nvSpPr>
          <p:cNvPr id="2053" name="AutoShape 5" descr="data:image/jpeg;base64,/9j/4AAQSkZJRgABAQAAAQABAAD/2wCEAAkGBhQRERUUExQWFBUSGBkXGBcWFh0dHhgYGhsXFRceFxwXHCYeHBkkHhcXIDAgIygpLCwsHB8xNTAqNSYrLCkBCQoKDgwOGQ8PGiwiHiQpLC8uLzAyLSwsLiwtLzAsNSw0LS8yLC01Mi0pKiwsLCwvNCwsLCwsLCwsKiw0LCwsLP/AABEIAKAAjAMBIgACEQEDEQH/xAAcAAACAwADAQAAAAAAAAAAAAAABQQGBwECAwj/xABKEAACAQMCAwMHBQwIBgMAAAABAgMABBESIQUGMRNBYQciMlFxgZEUQlKhsRYjVFVicpOywdHS0xUYMzRTkpSiCCRzgsLhQ2Sk/8QAGgEAAgMBAQAAAAAAAAAAAAAAAgMABAUBBv/EADQRAAEDAgMCDQQCAwAAAAAAAAEAAgMEERIhMQVREyIyQWFxgZGhscHh8AYUM0JS8RUW0f/aAAwDAQACEQMRAD8A0zifFLmaVorQxxLFtJPKhfz/AKEcYZdWB6TFgATgZOcLm5fubiQfLbpZoUG0UMbRLIxzkzDtG1ADoucHqRsKkcl3fa2MDn0nUmT1iQkmQN+Vq1Z8ad0guKaGhJJuUogCbbNpJ1WSDzd8EDWnoyLv6LAj7a6WPFOKMul4rWMoSpkZ3btcfOVFA7MHrgs1PqK4HELpaCl8nHbmBS88KSou7Nbltar3kRuPOAGScNqwNgTtT2zvEljWSNg6SAMrA5BU7gjwqFiqlyjeXFhEbZrKV4o5pdDxtGfvTuzphCwOFDYx122BpjXX1QObuWgUVHsOIJOgkjbUpz4EEHBBB3DA5BB3FSKYgRRRRUUS6847HHJ2WS8uNXZoMkKcgFu5VODgsRnBxSrivMtwHWGC0cvIM9tIV7GMDZi5RixYbYQAZz1GCRE5PgzFJO2DJdTSyOfAO0cY9ioiCn1KLzfJMDEiuLPiIGqO9jZ+9XtgEPgNMmpfblqbcrcckuY2E8XYzwtolQHK5wCGjY9UYEEercHcGveoXL3F4Z57kRujNCRE4DAnKZLZA3wC+n2g1GOJKjmgKwUUUU1LRRRRUUVM5k5WNutxeWUjwyhXlaEYMUzgaiXQg4Y49JCpPfmnVleLNGkkZDJIoZSO8EZFOaSy8uaFPyVxbk5OnRqjydyezyuN9/NZaBzb6I2usvevKG6RywVlYxtocA50tgNhvUcMpx4il78CvpTpkuYoo/ndhE3aMPBpHIj/AMreGOtdY+TBZ5ewVVZgBJHIzaZsZwzPuRLucvg6u/OxAYCixhN6KricQuY+JLBcdmI5rdniEeSNaPiQEsASdLR9w6narHQEWRA3VV4bzDBa8Vu4pZooRcC3dFZsF5SpjYjO24WMe6r7VY5i4dDJbTiWPWrxtrCrl2ABxp0jUWHdjfPSpvJUpbh1oSWJMEWS/pZ0DOr8r105huEpwsU6oooo0KpnAYGtrq5tPSiXFzE2+VW4eUtGc9dLo5BB6MNhVgqLxjgsxmFxbOgfQI3jlBKSKCzLuvnIwLHfcHJBHQhJdczz2rxfLraOCKZ+zE0dx2irIQSusGJNKnBGrJ3wMb5CXNN7prXCystUvn2zhs4PlsSJDNbSxsJEUKSGkVHV9PVWDEHOe491XNnAGSQB6ydvDeuaAGyIi6k8N4lFcRrJDIsiN0ZDkH3ipVUnlniirxO7i7OSIS6NGqFlSV41btXV8aWJDIPWRH6qu1WAbhJOSKKKK6uIoooqKIoooqKKDxbhCXCrqyGjbXG49KN8EZXPgSCOhBIPWsw5r5y4jaX3yeIQ3HZpHIwWIqCHZhiQtJ5hwoPm6s57q12s08qPJ5QS8Tt5THLFGDLGwykyRg4HrVsd9C4XRA2UJvKHflfNsYVbuLXJOPaBGPtrw4R5TruxhUXtskkat58sMh1KrOTnsypyBqAwCNhUTh1520UcgGO0VWx6sjNQ+UOBycT4lcxTS/8AK2rRs8OkffAQSq57l1Lk5znp30lhJNk14AC3OKUMoYbhgCPYdxXeuFUAYGwGwrmrCQio9/YRzxtHKiyRuMMrDII8QakUVFFnvNPJXDbKxnklWUQohIj7eQqGPodmjPoV9RAXA2ztVb4RzzxOCFVltorgqAAwm0vju1+YQTjqRitX45wSK8geCddccgww6dDkEEdCCAQaxLgPD2tJruzZy4tZiqFjk9kQDH7Nu7pnNKkyF0yPM2TG85o4nPLDKsdvb9hrKgsz5LLp84bdBn41oXk65vbiNqzyqEmgkaGULnTrTGSud8EEGs14hYS3U9vaRSGH5Sz65FGSqIuTjcdcgda1vlXlWDh0AggBxnUzMcs7nALOe9jgVIySLqSWBTiiiimpaKKKKiiKKKKii6yyBVLMQAoJJPQAbknwrIPKL5WrO54fNb2vaTPN97yI2CqufObJAB2GwHrHSu3ly560BeHQnz5wDORkkRk4CADqz/Z+dWf2nL0jKMlYh9HGpse4gD66qVNS2C11epKQ1FzuU+259iVVUQXHmgD0F7hj6Vc8o+Uv+j7i7lFnJKLplIy4QqFGMHzWz1PfUablp/mSj2OnX3qRj4GltzbSxenG2PpJ5w+oZHvGKpx1rSeJZaD9nADjkju91o39YZvxa/6cfyq5H/EI34tf/UD+XWXx3qscIdZPcoJPwFNLXgEsm7nsl9QwXPv9Ffrpj60s5dggbs6N3JcT1WV9/rBv+LX/ANQP5dc/1gH/ABa3+pX+XVNm5WXHmSOresnUD7Qe72YpVNw2eM4MfaD6UZ+1TuPdmls2iH6W7ckTtltbysXgfRaOf+IB/wAWt/qV/l1QIucpvlV1cPa6nupNZAlACqNkX0TnA2ztn1V5Q8Kmc4CaB9J/2KNz78Uzg5YiAzITIe8scL7lG2Pbk+NDJtANFnW7M/VEzZbSbtv22HopHL/lDEN/BcXFu0cUQkVirCTHaBRqIABwNPdk19C2t0kqLJGwdHAZWU5BB3BB9VfOzcuwMPNGn8xsfV0Pvq1eSnmB7GcWE764Jsm2c7aH6mM92CNx4g+vZ9JWxynBofnWqtbQPhGMZjn+ZLZKKKK0llIoooqKIpHzpzSnDrOW4fBKDCLnGuQ+gvvPU9wzTyvnLyo84rxC9IDj5NZkogztJL89/HGwH1daB7gwXTIozI4NCWWFyiu93dyq1zcMXODkjPcoGTn9mBUiTmcn+zi29cjafgoBPxIpfZ8IkbdIggPe/m+/ABPxxXvNwWdd9Kv+a2/uDAfbXnpODe8uebnpK9TC10bA1mQG4L0HM0wO8SMPByD9ampcPNMZ9NJEPiur60z9eKQNcBW0tlG+i40n3Z6jxFd2kAGSQB6yajqeM/rbqTGyO1DvL+0+ueZUA8xWkb1Y0j3lu72ZPhSa5v5pfSkKL9GPb4t1PuxXa3sZZPQTb6TbD3d593xqfFysfnzNn1IoUf7tRP1UAEMO6/eVHY5N5HRkPfxSqJnQ5WWQHxcsPg+RTCDmKVcB0WQesHSfgcg/EV6TcsMP7OXPhIoOfYy4x8DS25heL+0QqB84ecvxHQe0CjvFNuPn6FcsY97fL1CnXfMUrbRoqflOdR/yjb66TzWhlOZpHlPqJwo9ijYV2W9Q7BgxPQLuT7AN6mwcMnk9FNA9chx/tG/xxTGhsIyAb595zQOwynM4vHwGSgpYoNwoBHQjYj2Eb16XbSvHoErbFWUncqy7gq2zA+OTTMctTf4sfs7M/bq/ZXSXgsy/NDfmt+xsfbXBOwkHECR8510wgtILbA/OZbt5NucBxKyWRsdtH97mX1SL1OPU3Uf+qtVfOPIHMx4ZxJTIGSG7xFKWBChv/jbOMHBJHXYE19HVuxvD2hwXlpo+CeWbkUUUUxKVH8qvMbQ23yaE4uLwMgOcdnHsJH23GAwA8T4VlHBuWorYDSNT/TYb+71CofOnOrScVupC4Ts2NuqsurzImI652yxY++k93zUsgw0hwe4AgH2461j1rJ5XYG8ntW7s8wRMxvti6SFabzj8MZILamHzUBYj246e+o8fNUR9JZF9qZ/VzVZt+IxtsgY4wMKjHr06CpkcUjejBO3sgkP2LVP7JoFiCtD7wE3D2/O3/is8V7DOMBkk8Njv7D316Q8PjTdY0XxCgfXVVl4TMw3srlvbbP8AtWuF5ancf3G5IHc0RA9wYig+y3OIHzpChrWanCT1+xVgvuZIIti+tvoJ5xPf3UtfmiVj5kKqPXI2/wAFG3xrrDyvdgebZTAfmqP/ACr3HKV9+By/GP8AjpjaaJvNfrPz1QGrxavt1D1PsiLmOQekiH2Ej7Qc/VU2LmKL5xMf5w2+I2qH9x9/3Wcn+eP+OuPuP4j+BSfpI/46F1NG7cO0IhWtH7eBTJuOwDftU36YOSfYB1qBcczZ/soyfynOke4Y1H34ry+4/iP4C/6SP+KuPuR4n+At+mj/AH1G0kY3HtC4a9p/buB914/03cZzqjx6uzP26qm2vMndLHj8pDqHvBAI+uo55Q4n+At+lj/fXB5Q4p+An9Kn8VMdTscM8PeB6oBWxt0ce4nzCkcbvbeaB0aVVLDI1HGGG42PjWxeSrm4XvDInc/fI8wyb9WTGCfEqVPvrFuDco8SukZ4rUEI7RnMgGHQ4Yde47VfeUvInIsGbi6lgkkcuYoChVc4ABLKcttvjboO7J0qKAwAt5israE7JyHNOemhC2Ciiir6zFFfhUJJJijJO5JRcn27VSOWlAkvdKhQLyQAAYwAkQ2xWg1m/LU2Pl7HfTeTn4Kn7qobQ/F2p8HKVjzRmvn255pu7gB5LuZSRnEb9mBnfGExkDxya84uYLhOl7cf905b9YmrTfpeqLQS5o7fZKO04r2sV9DUVgic93a7C+f39mftWr15LubJrt7hJpO1EaxsrYXPnagR5oA+bmqVbsSejiMr3NI6Dn5J8NYyV2EArQay3njygtIzW9q5REOHmU4LMOqxkbgDvYb56euvfymc8EFrK3bBx9/kB9BeuhfyiOp7h9Sbkryd/LojNKzwwkEQhNmbG2s5Ho7HAxv1p+zqWCnYKysF234rf5Hf1BLqJXyO4GHXnO5OOQuf2DrbXTltRxFMx3z3JIe8+pu/od9zplYHzTyrLYuIpsSRybRygYDd+GHzX9+9aH5NucTcIbac/f4R5rE7yxjYN+cOh+PfR7WoISwVtH+M6j+J+dy5STvB4GblDxV5rhtuu1ZF5UOM3CX3Z9tLDD2alAjlA584PkrgnuGM+qqNIkLElirHvLNk+8k5rlD9PSVcQl4RoB7SpPXtifgwkr6Qa+jHWRB/3j99ekM6turBsfRIP2V8zkW4/wAP6qu3keg1X7tDtGkREmnoSzDswR0zsx9xrtdsEUsLpTK025udSGu4V4bgIutd8mSYs38bq7P/AOiQfsq21X+QwPkMTD55d/8AM7N+2rBTm8kIDqiiiiiXEVm/LSH/AJ8d/wAsn+tUxWkVnnLjDVfnu+WS/qRZqhtD8XanwcpZf5LeX7UyN8rWJ1mt0lj7bG2JJI3xnxX6xT77m7Se7v47SOEgWQVdABVZnEo2I2DejSfl+8try2trWe5WGKKAs2Oz1GUyuCpMqNjCqp2xnVTyz5lg4dJLBBdLPCLWSdSxjBWZCQEzEihtQxsRnbvzs6Z0hgNgL3356pDA0TanTs0XFylrPa29rb25E6SW4dWtyGVUdTJ2jlcYwDkk7+OaV8a5jXht3xFLdQLieSJIwAAEXslYvgbbFjgeupsPOSQW8Ey8TaeV2i7WGTsyAHK9qQqoGXSM7ajiqxzeyXEkl/Ac9pdGDPcUEaBT/s+uiDDLUMZOOKbDLPnCjSGROMeueqWcIjgWeNbx2WHJklbSzmVs50nTk7nck9w8a1keVjh6gBGkIAAAWF+nQYytZLbW0sksUasgMrhASpwCe879KsHM/KQ4eI+2ui7y50pDa6tlxqOpplA6j41r7VpKR9Q1kz3g2GFoF8uiyr0sszYy5gHSSVYeZvKTYXcDwPDcur9CsQGlh6LDUwwQazyxnliMcyHE0J1ISOvdhgD84bEZ76tUXJK3HDpLu2nmLKHKo8aLkofOBAJ3ODjeqVNa5TUXdxgNjOAR1I2HeKZsuGlDJo4MTxazgbD4ckNU+XExz7DcRmth41xFL23sbgIrdp2uEYA4kMEmV3HUFT8KWcpz2tzLw+OGJHe3tsXOYtlbs4188lcFtQPvzUTyncRS3srKCzyrLiWPRuVj7No8k9ST2nXv3pZyzzXZW9xbTJby2+iF4rjCE62IQgjT1Gpe/Fecp4JHU7yxpsb213lX5XN4VuI6J3xOYpBdcOS1LTTSzmNkMWkLLIzp8/WMAgY07Yq28GZVv74BQNKW7EgAbYlx09WD8aye+4/bmCVYrMm4aeWSO4OlCitIZIyDuxYDAwce2rdypzktxLfmSMxTXEZaNSQw7OKMjTqAG4LM24+d4UdbS1HBBzmmwGtiLZhDTyR4yAcyd/WtS8nqEcLswevYoT7xn9tWGlHKKYsLUD/Ai/UWm9XECqfAOeBeX9xBGB2FumBJn+0kDASafyV2Ge85q2V88fI10BACFA04BIyvQqcdVPeDsancM5jvrPT2E5kjj2FvNgrpO5UPjWPDcgdMYpDZgdViwbYiebP4vkt5rJLCya7tOKRRnS0t1dRgn1+am+O44I9hrjh3lJnN89xJGy27xrH8n1AsunLa1wdJJZmBHeMHO2mknLXOxto7kNbytJNcyzoNgpSQg7tvpYYPm9TkeOEVZL2cTMgha0FZTlx44y6VUp+U7yI6WspSRtmNVYHxBB6V5/0Ld/gVz+j/APdaZceVWAOpjjeS3yBJONgmdsquMuAfSO2O7PSrjBeI6K6OrI+NLAjDZ6YPfVw/UddGBdo7kTaGmkJwuvbXNYNFwC8Y4Fnce9QPrY034jyvNa8KJuFCPLdxyaAQdAwEwSNs7d1bRVI8sFyqcOJZgD2sRUE7sQwJA9Zxk+6lf5yoq5omy2wh7TkNxThRRwtcWa2KzTgv98tf+un7a1Dyj8rzXiwm3CFo2bOttPmkY64Pfisn4LxGP5VasXUATISSeg361uv3V2n4TD+kFW/qCd8dfHNDqGix15yk0DA6AsfzlUbh8fE+HW8dutpHMJHkLlXJChiDudsbE74PSs9iTC4xjGVxnOMbYz31vL81WhBxcw9D88VgM91gNpV2OWxhTjqcb4xim/T9W1sssk9m3FydLm9/lkO0ISWNazPNa1w7km2v7CzeUOsi20SCSNtLaQoAB6gj2g1Gl8jifMu5R+eiN9gWnnInEI14TbSM6qiRAMzHABBIOSfGpfEedrSHAMyyMdwkXnsQehwucDxOBXnW1tXE9zYXuAuchor74oS3FIBpqVUz5HP/ALje6Ff46l3HI8HDrO7nVpJZRBINchBIGncKFAABx7fGmaeUq105ZZ1b6BgcnPqyoKfA4qqcW5ju54bmM6GS6VgsbeaYQwwAGGQ+B1BA3zg0x1VW1HFmeSNxVN9RQ09jdoJ0tmto5Y/uVt/0Iv1FpnWO8F8o97bRJG0UE6xoqABmjOFUKPOIcHpnoKV8S5mv7mQyNdSW+dhFARpUdwJYEs3XLbeytHhW71QdtKmaL4rqJRRRVFeKRRRRUUXBFQRwOLphtGdXZ620B+moJnSGx31Port0xkr474HEX3KXDzFeRR9nHMpGwVpULugHqOoau70t/E0n5p41LLJDJcYZYkZR2cbY1kgliMtjIAHx9dc/0j9+EQU53JJBAwADlT0O5xUhZGOPNxknO/Qb4PTqdtvGgMTdy2IdrVkJaXG43G2fbqq6/Grc+l/ujI+0V5f09ajvX3J+4Va80ZpX28fT3+y0f9nfzxDv9lVfuoiOyK7+Cr+/Fe0XEZpD5ls4HrkOjHuxk+6rJmiiFPEObx/pKk+pp3DiNA8Uqs+FOQBM+pA/arCPQSQjBbfdj195J76ZxxBfRAGfUMfZXaim9C8/UVMtQ7HIblFFFFRV15ojZBJ7sYHTJOc/UB8a7RpgAZJxtk9ffXaiouk3X//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pic>
        <p:nvPicPr>
          <p:cNvPr id="2054" name="Picture 6"/>
          <p:cNvPicPr>
            <a:picLocks noChangeAspect="1" noChangeArrowheads="1"/>
          </p:cNvPicPr>
          <p:nvPr/>
        </p:nvPicPr>
        <p:blipFill>
          <a:blip r:embed="rId5" cstate="print"/>
          <a:srcRect/>
          <a:stretch>
            <a:fillRect/>
          </a:stretch>
        </p:blipFill>
        <p:spPr bwMode="auto">
          <a:xfrm>
            <a:off x="3563888" y="4005064"/>
            <a:ext cx="1944216" cy="2231741"/>
          </a:xfrm>
          <a:prstGeom prst="rect">
            <a:avLst/>
          </a:prstGeom>
          <a:noFill/>
          <a:ln w="9525">
            <a:noFill/>
            <a:miter lim="800000"/>
            <a:headEnd/>
            <a:tailEnd/>
          </a:ln>
        </p:spPr>
      </p:pic>
      <p:pic>
        <p:nvPicPr>
          <p:cNvPr id="2055" name="Picture 7"/>
          <p:cNvPicPr>
            <a:picLocks noChangeAspect="1" noChangeArrowheads="1"/>
          </p:cNvPicPr>
          <p:nvPr/>
        </p:nvPicPr>
        <p:blipFill>
          <a:blip r:embed="rId6" cstate="print"/>
          <a:srcRect/>
          <a:stretch>
            <a:fillRect/>
          </a:stretch>
        </p:blipFill>
        <p:spPr bwMode="auto">
          <a:xfrm>
            <a:off x="6660232" y="5444717"/>
            <a:ext cx="504056" cy="771401"/>
          </a:xfrm>
          <a:prstGeom prst="rect">
            <a:avLst/>
          </a:prstGeom>
          <a:noFill/>
          <a:ln w="9525">
            <a:noFill/>
            <a:miter lim="800000"/>
            <a:headEnd/>
            <a:tailEnd/>
          </a:ln>
        </p:spPr>
      </p:pic>
      <p:pic>
        <p:nvPicPr>
          <p:cNvPr id="10" name="Picture 7"/>
          <p:cNvPicPr>
            <a:picLocks noChangeAspect="1" noChangeArrowheads="1"/>
          </p:cNvPicPr>
          <p:nvPr/>
        </p:nvPicPr>
        <p:blipFill>
          <a:blip r:embed="rId6" cstate="print"/>
          <a:srcRect/>
          <a:stretch>
            <a:fillRect/>
          </a:stretch>
        </p:blipFill>
        <p:spPr bwMode="auto">
          <a:xfrm>
            <a:off x="2483768" y="5444717"/>
            <a:ext cx="504056" cy="771401"/>
          </a:xfrm>
          <a:prstGeom prst="rect">
            <a:avLst/>
          </a:prstGeom>
          <a:noFill/>
          <a:ln w="9525">
            <a:noFill/>
            <a:miter lim="800000"/>
            <a:headEnd/>
            <a:tailEnd/>
          </a:ln>
        </p:spPr>
      </p:pic>
      <p:sp>
        <p:nvSpPr>
          <p:cNvPr id="11" name="Rounded Rectangular Callout 10"/>
          <p:cNvSpPr/>
          <p:nvPr/>
        </p:nvSpPr>
        <p:spPr>
          <a:xfrm>
            <a:off x="5724128" y="4580621"/>
            <a:ext cx="1008112" cy="720080"/>
          </a:xfrm>
          <a:prstGeom prst="wedgeRoundRectCallout">
            <a:avLst>
              <a:gd name="adj1" fmla="val 42753"/>
              <a:gd name="adj2" fmla="val 8213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Start:</a:t>
            </a:r>
          </a:p>
          <a:p>
            <a:pPr algn="ctr"/>
            <a:r>
              <a:rPr lang="en-CA" dirty="0" smtClean="0"/>
              <a:t>5 m [E]</a:t>
            </a:r>
            <a:endParaRPr lang="en-CA" dirty="0"/>
          </a:p>
        </p:txBody>
      </p:sp>
      <p:sp>
        <p:nvSpPr>
          <p:cNvPr id="13" name="Rounded Rectangular Callout 12"/>
          <p:cNvSpPr/>
          <p:nvPr/>
        </p:nvSpPr>
        <p:spPr>
          <a:xfrm>
            <a:off x="1403648" y="4508613"/>
            <a:ext cx="1152128" cy="720080"/>
          </a:xfrm>
          <a:prstGeom prst="wedgeRoundRectCallout">
            <a:avLst>
              <a:gd name="adj1" fmla="val 42753"/>
              <a:gd name="adj2" fmla="val 8213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End: </a:t>
            </a:r>
          </a:p>
          <a:p>
            <a:pPr algn="ctr"/>
            <a:r>
              <a:rPr lang="en-CA" dirty="0" smtClean="0"/>
              <a:t>3 m [W]</a:t>
            </a:r>
            <a:endParaRPr lang="en-CA" dirty="0"/>
          </a:p>
        </p:txBody>
      </p:sp>
      <p:cxnSp>
        <p:nvCxnSpPr>
          <p:cNvPr id="16" name="Straight Arrow Connector 15"/>
          <p:cNvCxnSpPr/>
          <p:nvPr/>
        </p:nvCxnSpPr>
        <p:spPr>
          <a:xfrm>
            <a:off x="4788024" y="6308813"/>
            <a:ext cx="2160240" cy="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843808" y="6308813"/>
            <a:ext cx="1944216" cy="0"/>
          </a:xfrm>
          <a:prstGeom prst="straightConnector1">
            <a:avLst/>
          </a:prstGeom>
          <a:ln w="63500">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15" name="Picture 7"/>
          <p:cNvPicPr>
            <a:picLocks noChangeAspect="1" noChangeArrowheads="1"/>
          </p:cNvPicPr>
          <p:nvPr/>
        </p:nvPicPr>
        <p:blipFill>
          <a:blip r:embed="rId6" cstate="print"/>
          <a:srcRect/>
          <a:stretch>
            <a:fillRect/>
          </a:stretch>
        </p:blipFill>
        <p:spPr bwMode="auto">
          <a:xfrm>
            <a:off x="6625805" y="5429520"/>
            <a:ext cx="504056" cy="7714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3.33333E-6 L -0.45677 -0.00139 " pathEditMode="relative" rAng="0" ptsTypes="AA">
                                      <p:cBhvr>
                                        <p:cTn id="6" dur="2000" fill="hold"/>
                                        <p:tgtEl>
                                          <p:spTgt spid="15"/>
                                        </p:tgtEl>
                                        <p:attrNameLst>
                                          <p:attrName>ppt_x</p:attrName>
                                          <p:attrName>ppt_y</p:attrName>
                                        </p:attrNameLst>
                                      </p:cBhvr>
                                      <p:rCtr x="-22847"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Displacement </a:t>
            </a:r>
            <a:r>
              <a:rPr lang="mr-IN" dirty="0" smtClean="0"/>
              <a:t>–</a:t>
            </a:r>
            <a:r>
              <a:rPr lang="en-CA" dirty="0" smtClean="0"/>
              <a:t> continued</a:t>
            </a:r>
            <a:r>
              <a:rPr lang="mr-IN" dirty="0" smtClean="0"/>
              <a:t>…</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buNone/>
                </a:pPr>
                <a:r>
                  <a:rPr lang="en-CA" b="1" dirty="0" smtClean="0"/>
                  <a:t>Displacement (</a:t>
                </a:r>
                <a14:m>
                  <m:oMath xmlns:m="http://schemas.openxmlformats.org/officeDocument/2006/math">
                    <m:r>
                      <a:rPr lang="en-CA" b="1" i="1">
                        <a:latin typeface="Cambria Math" charset="0"/>
                        <a:ea typeface="Cambria Math" charset="0"/>
                        <a:cs typeface="Cambria Math" charset="0"/>
                      </a:rPr>
                      <m:t>∆</m:t>
                    </m:r>
                    <m:acc>
                      <m:accPr>
                        <m:chr m:val="⃗"/>
                        <m:ctrlPr>
                          <a:rPr lang="en-CA" b="1" i="1">
                            <a:latin typeface="Cambria Math" panose="02040503050406030204" pitchFamily="18" charset="0"/>
                            <a:ea typeface="Cambria Math" charset="0"/>
                            <a:cs typeface="Cambria Math" charset="0"/>
                          </a:rPr>
                        </m:ctrlPr>
                      </m:accPr>
                      <m:e>
                        <m:r>
                          <a:rPr lang="en-CA" b="1" i="1">
                            <a:latin typeface="Cambria Math" charset="0"/>
                            <a:ea typeface="Cambria Math" charset="0"/>
                            <a:cs typeface="Cambria Math" charset="0"/>
                          </a:rPr>
                          <m:t>𝒅</m:t>
                        </m:r>
                      </m:e>
                    </m:acc>
                  </m:oMath>
                </a14:m>
                <a:r>
                  <a:rPr lang="en-CA" b="1" dirty="0" smtClean="0"/>
                  <a:t>):</a:t>
                </a:r>
                <a:r>
                  <a:rPr lang="en-CA" dirty="0" smtClean="0"/>
                  <a:t> </a:t>
                </a:r>
              </a:p>
              <a:p>
                <a:pPr>
                  <a:buNone/>
                </a:pPr>
                <a:endParaRPr lang="en-CA" dirty="0" smtClean="0"/>
              </a:p>
              <a:p>
                <a:pPr>
                  <a:buNone/>
                </a:pPr>
                <a:r>
                  <a:rPr lang="en-CA" dirty="0" smtClean="0"/>
                  <a:t>Problem Type 2: </a:t>
                </a:r>
                <a14:m>
                  <m:oMath xmlns:m="http://schemas.openxmlformats.org/officeDocument/2006/math">
                    <m:r>
                      <a:rPr lang="en-CA" i="1" smtClean="0">
                        <a:latin typeface="Cambria Math" charset="0"/>
                        <a:ea typeface="Cambria Math" charset="0"/>
                        <a:cs typeface="Cambria Math" charset="0"/>
                      </a:rPr>
                      <m:t>∆</m:t>
                    </m:r>
                    <m:acc>
                      <m:accPr>
                        <m:chr m:val="⃗"/>
                        <m:ctrlPr>
                          <a:rPr lang="en-CA" i="1" smtClean="0">
                            <a:latin typeface="Cambria Math" panose="02040503050406030204" pitchFamily="18" charset="0"/>
                            <a:ea typeface="Cambria Math" charset="0"/>
                            <a:cs typeface="Cambria Math" charset="0"/>
                          </a:rPr>
                        </m:ctrlPr>
                      </m:accPr>
                      <m:e>
                        <m:r>
                          <a:rPr lang="en-CA" b="0" i="1" smtClean="0">
                            <a:latin typeface="Cambria Math" charset="0"/>
                            <a:ea typeface="Cambria Math" charset="0"/>
                            <a:cs typeface="Cambria Math" charset="0"/>
                          </a:rPr>
                          <m:t>𝑑</m:t>
                        </m:r>
                      </m:e>
                    </m:acc>
                    <m:r>
                      <a:rPr lang="en-CA" b="0" i="1" smtClean="0">
                        <a:latin typeface="Cambria Math" charset="0"/>
                        <a:ea typeface="Cambria Math" charset="0"/>
                        <a:cs typeface="Cambria Math" charset="0"/>
                      </a:rPr>
                      <m:t>=</m:t>
                    </m:r>
                    <m:sSub>
                      <m:sSubPr>
                        <m:ctrlPr>
                          <a:rPr lang="en-US" b="0" i="1" smtClean="0">
                            <a:latin typeface="Cambria Math" panose="02040503050406030204" pitchFamily="18" charset="0"/>
                            <a:ea typeface="Cambria Math" charset="0"/>
                            <a:cs typeface="Cambria Math" charset="0"/>
                          </a:rPr>
                        </m:ctrlPr>
                      </m:sSubPr>
                      <m:e>
                        <m:acc>
                          <m:accPr>
                            <m:chr m:val="⃗"/>
                            <m:ctrlPr>
                              <a:rPr lang="en-US" b="0" i="1" smtClean="0">
                                <a:latin typeface="Cambria Math" panose="02040503050406030204" pitchFamily="18" charset="0"/>
                                <a:ea typeface="Cambria Math" charset="0"/>
                                <a:cs typeface="Cambria Math" charset="0"/>
                              </a:rPr>
                            </m:ctrlPr>
                          </m:accPr>
                          <m:e>
                            <m:r>
                              <a:rPr lang="en-CA" b="0" i="1" smtClean="0">
                                <a:latin typeface="Cambria Math" charset="0"/>
                                <a:ea typeface="Cambria Math" charset="0"/>
                                <a:cs typeface="Cambria Math" charset="0"/>
                              </a:rPr>
                              <m:t>𝑑</m:t>
                            </m:r>
                          </m:e>
                        </m:acc>
                      </m:e>
                      <m:sub>
                        <m:r>
                          <a:rPr lang="en-CA" b="0" i="1" smtClean="0">
                            <a:latin typeface="Cambria Math" charset="0"/>
                            <a:ea typeface="Cambria Math" charset="0"/>
                            <a:cs typeface="Cambria Math" charset="0"/>
                          </a:rPr>
                          <m:t>1</m:t>
                        </m:r>
                      </m:sub>
                    </m:sSub>
                    <m:r>
                      <a:rPr lang="en-CA" b="0" i="1" smtClean="0">
                        <a:latin typeface="Cambria Math" charset="0"/>
                        <a:ea typeface="Cambria Math" charset="0"/>
                        <a:cs typeface="Cambria Math" charset="0"/>
                      </a:rPr>
                      <m:t>+</m:t>
                    </m:r>
                    <m:sSub>
                      <m:sSubPr>
                        <m:ctrlPr>
                          <a:rPr lang="en-US" b="0" i="1" smtClean="0">
                            <a:latin typeface="Cambria Math" panose="02040503050406030204" pitchFamily="18" charset="0"/>
                            <a:ea typeface="Cambria Math" charset="0"/>
                            <a:cs typeface="Cambria Math" charset="0"/>
                          </a:rPr>
                        </m:ctrlPr>
                      </m:sSubPr>
                      <m:e>
                        <m:acc>
                          <m:accPr>
                            <m:chr m:val="⃗"/>
                            <m:ctrlPr>
                              <a:rPr lang="en-US" b="0" i="1" smtClean="0">
                                <a:latin typeface="Cambria Math" panose="02040503050406030204" pitchFamily="18" charset="0"/>
                                <a:ea typeface="Cambria Math" charset="0"/>
                                <a:cs typeface="Cambria Math" charset="0"/>
                              </a:rPr>
                            </m:ctrlPr>
                          </m:accPr>
                          <m:e>
                            <m:r>
                              <a:rPr lang="en-CA" b="0" i="1" smtClean="0">
                                <a:latin typeface="Cambria Math" charset="0"/>
                                <a:ea typeface="Cambria Math" charset="0"/>
                                <a:cs typeface="Cambria Math" charset="0"/>
                              </a:rPr>
                              <m:t>𝑑</m:t>
                            </m:r>
                          </m:e>
                        </m:acc>
                      </m:e>
                      <m:sub>
                        <m:r>
                          <a:rPr lang="en-CA" b="0" i="1" smtClean="0">
                            <a:latin typeface="Cambria Math" charset="0"/>
                            <a:ea typeface="Cambria Math" charset="0"/>
                            <a:cs typeface="Cambria Math" charset="0"/>
                          </a:rPr>
                          <m:t>2</m:t>
                        </m:r>
                      </m:sub>
                    </m:sSub>
                    <m:r>
                      <a:rPr lang="en-CA" b="0" i="1" smtClean="0">
                        <a:latin typeface="Cambria Math" charset="0"/>
                        <a:ea typeface="Cambria Math" charset="0"/>
                        <a:cs typeface="Cambria Math" charset="0"/>
                      </a:rPr>
                      <m:t>+…</m:t>
                    </m:r>
                  </m:oMath>
                </a14:m>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852"/>
                </a:stretch>
              </a:blipFill>
            </p:spPr>
            <p:txBody>
              <a:bodyPr/>
              <a:lstStyle/>
              <a:p>
                <a:r>
                  <a:rPr lang="en-US">
                    <a:noFill/>
                  </a:rPr>
                  <a:t> </a:t>
                </a:r>
              </a:p>
            </p:txBody>
          </p:sp>
        </mc:Fallback>
      </mc:AlternateContent>
      <p:pic>
        <p:nvPicPr>
          <p:cNvPr id="2051" name="Picture 3"/>
          <p:cNvPicPr>
            <a:picLocks noChangeAspect="1" noChangeArrowheads="1"/>
          </p:cNvPicPr>
          <p:nvPr/>
        </p:nvPicPr>
        <p:blipFill>
          <a:blip r:embed="rId4" cstate="print"/>
          <a:srcRect/>
          <a:stretch>
            <a:fillRect/>
          </a:stretch>
        </p:blipFill>
        <p:spPr bwMode="auto">
          <a:xfrm>
            <a:off x="7668344" y="3645024"/>
            <a:ext cx="866775" cy="885825"/>
          </a:xfrm>
          <a:prstGeom prst="rect">
            <a:avLst/>
          </a:prstGeom>
          <a:noFill/>
          <a:ln w="9525">
            <a:noFill/>
            <a:miter lim="800000"/>
            <a:headEnd/>
            <a:tailEnd/>
          </a:ln>
        </p:spPr>
      </p:pic>
      <p:sp>
        <p:nvSpPr>
          <p:cNvPr id="2053" name="AutoShape 5" descr="data:image/jpeg;base64,/9j/4AAQSkZJRgABAQAAAQABAAD/2wCEAAkGBhQRERUUExQWFBUSGBkXGBcWFh0dHhgYGhsXFRceFxwXHCYeHBkkHhcXIDAgIygpLCwsHB8xNTAqNSYrLCkBCQoKDgwOGQ8PGiwiHiQpLC8uLzAyLSwsLiwtLzAsNSw0LS8yLC01Mi0pKiwsLCwvNCwsLCwsLCwsKiw0LCwsLP/AABEIAKAAjAMBIgACEQEDEQH/xAAcAAACAwADAQAAAAAAAAAAAAAABQQGBwECAwj/xABKEAACAQMCAwMHBQwIBgMAAAABAgMABBESIQUGMRNBYQciMlFxgZEUQlKhsRYjVFVicpOywdHS0xUYMzRTkpSiCCRzgsLhQ2Sk/8QAGgEAAgMBAQAAAAAAAAAAAAAAAgMABAUBBv/EADQRAAEDAgMCDQQCAwAAAAAAAAEAAgMEERIhMQVREyIyQWFxgZGhscHh8AYUM0JS8RUW0f/aAAwDAQACEQMRAD8A0zifFLmaVorQxxLFtJPKhfz/AKEcYZdWB6TFgATgZOcLm5fubiQfLbpZoUG0UMbRLIxzkzDtG1ADoucHqRsKkcl3fa2MDn0nUmT1iQkmQN+Vq1Z8ad0guKaGhJJuUogCbbNpJ1WSDzd8EDWnoyLv6LAj7a6WPFOKMul4rWMoSpkZ3btcfOVFA7MHrgs1PqK4HELpaCl8nHbmBS88KSou7Nbltar3kRuPOAGScNqwNgTtT2zvEljWSNg6SAMrA5BU7gjwqFiqlyjeXFhEbZrKV4o5pdDxtGfvTuzphCwOFDYx122BpjXX1QObuWgUVHsOIJOgkjbUpz4EEHBBB3DA5BB3FSKYgRRRRUUS6847HHJ2WS8uNXZoMkKcgFu5VODgsRnBxSrivMtwHWGC0cvIM9tIV7GMDZi5RixYbYQAZz1GCRE5PgzFJO2DJdTSyOfAO0cY9ioiCn1KLzfJMDEiuLPiIGqO9jZ+9XtgEPgNMmpfblqbcrcckuY2E8XYzwtolQHK5wCGjY9UYEEercHcGveoXL3F4Z57kRujNCRE4DAnKZLZA3wC+n2g1GOJKjmgKwUUUU1LRRRRUUVM5k5WNutxeWUjwyhXlaEYMUzgaiXQg4Y49JCpPfmnVleLNGkkZDJIoZSO8EZFOaSy8uaFPyVxbk5OnRqjydyezyuN9/NZaBzb6I2usvevKG6RywVlYxtocA50tgNhvUcMpx4il78CvpTpkuYoo/ndhE3aMPBpHIj/AMreGOtdY+TBZ5ewVVZgBJHIzaZsZwzPuRLucvg6u/OxAYCixhN6KricQuY+JLBcdmI5rdniEeSNaPiQEsASdLR9w6narHQEWRA3VV4bzDBa8Vu4pZooRcC3dFZsF5SpjYjO24WMe6r7VY5i4dDJbTiWPWrxtrCrl2ABxp0jUWHdjfPSpvJUpbh1oSWJMEWS/pZ0DOr8r105huEpwsU6oooo0KpnAYGtrq5tPSiXFzE2+VW4eUtGc9dLo5BB6MNhVgqLxjgsxmFxbOgfQI3jlBKSKCzLuvnIwLHfcHJBHQhJdczz2rxfLraOCKZ+zE0dx2irIQSusGJNKnBGrJ3wMb5CXNN7prXCystUvn2zhs4PlsSJDNbSxsJEUKSGkVHV9PVWDEHOe491XNnAGSQB6ydvDeuaAGyIi6k8N4lFcRrJDIsiN0ZDkH3ipVUnlniirxO7i7OSIS6NGqFlSV41btXV8aWJDIPWRH6qu1WAbhJOSKKKK6uIoooqKIoooqKKDxbhCXCrqyGjbXG49KN8EZXPgSCOhBIPWsw5r5y4jaX3yeIQ3HZpHIwWIqCHZhiQtJ5hwoPm6s57q12s08qPJ5QS8Tt5THLFGDLGwykyRg4HrVsd9C4XRA2UJvKHflfNsYVbuLXJOPaBGPtrw4R5TruxhUXtskkat58sMh1KrOTnsypyBqAwCNhUTh1520UcgGO0VWx6sjNQ+UOBycT4lcxTS/8AK2rRs8OkffAQSq57l1Lk5znp30lhJNk14AC3OKUMoYbhgCPYdxXeuFUAYGwGwrmrCQio9/YRzxtHKiyRuMMrDII8QakUVFFnvNPJXDbKxnklWUQohIj7eQqGPodmjPoV9RAXA2ztVb4RzzxOCFVltorgqAAwm0vju1+YQTjqRitX45wSK8geCddccgww6dDkEEdCCAQaxLgPD2tJruzZy4tZiqFjk9kQDH7Nu7pnNKkyF0yPM2TG85o4nPLDKsdvb9hrKgsz5LLp84bdBn41oXk65vbiNqzyqEmgkaGULnTrTGSud8EEGs14hYS3U9vaRSGH5Sz65FGSqIuTjcdcgda1vlXlWDh0AggBxnUzMcs7nALOe9jgVIySLqSWBTiiiimpaKKKKiiKKKKii6yyBVLMQAoJJPQAbknwrIPKL5WrO54fNb2vaTPN97yI2CqufObJAB2GwHrHSu3ly560BeHQnz5wDORkkRk4CADqz/Z+dWf2nL0jKMlYh9HGpse4gD66qVNS2C11epKQ1FzuU+259iVVUQXHmgD0F7hj6Vc8o+Uv+j7i7lFnJKLplIy4QqFGMHzWz1PfUablp/mSj2OnX3qRj4GltzbSxenG2PpJ5w+oZHvGKpx1rSeJZaD9nADjkju91o39YZvxa/6cfyq5H/EI34tf/UD+XWXx3qscIdZPcoJPwFNLXgEsm7nsl9QwXPv9Ffrpj60s5dggbs6N3JcT1WV9/rBv+LX/ANQP5dc/1gH/ABa3+pX+XVNm5WXHmSOresnUD7Qe72YpVNw2eM4MfaD6UZ+1TuPdmls2iH6W7ckTtltbysXgfRaOf+IB/wAWt/qV/l1QIucpvlV1cPa6nupNZAlACqNkX0TnA2ztn1V5Q8Kmc4CaB9J/2KNz78Uzg5YiAzITIe8scL7lG2Pbk+NDJtANFnW7M/VEzZbSbtv22HopHL/lDEN/BcXFu0cUQkVirCTHaBRqIABwNPdk19C2t0kqLJGwdHAZWU5BB3BB9VfOzcuwMPNGn8xsfV0Pvq1eSnmB7GcWE764Jsm2c7aH6mM92CNx4g+vZ9JWxynBofnWqtbQPhGMZjn+ZLZKKKK0llIoooqKIpHzpzSnDrOW4fBKDCLnGuQ+gvvPU9wzTyvnLyo84rxC9IDj5NZkogztJL89/HGwH1daB7gwXTIozI4NCWWFyiu93dyq1zcMXODkjPcoGTn9mBUiTmcn+zi29cjafgoBPxIpfZ8IkbdIggPe/m+/ABPxxXvNwWdd9Kv+a2/uDAfbXnpODe8uebnpK9TC10bA1mQG4L0HM0wO8SMPByD9ampcPNMZ9NJEPiur60z9eKQNcBW0tlG+i40n3Z6jxFd2kAGSQB6yajqeM/rbqTGyO1DvL+0+ueZUA8xWkb1Y0j3lu72ZPhSa5v5pfSkKL9GPb4t1PuxXa3sZZPQTb6TbD3d593xqfFysfnzNn1IoUf7tRP1UAEMO6/eVHY5N5HRkPfxSqJnQ5WWQHxcsPg+RTCDmKVcB0WQesHSfgcg/EV6TcsMP7OXPhIoOfYy4x8DS25heL+0QqB84ecvxHQe0CjvFNuPn6FcsY97fL1CnXfMUrbRoqflOdR/yjb66TzWhlOZpHlPqJwo9ijYV2W9Q7BgxPQLuT7AN6mwcMnk9FNA9chx/tG/xxTGhsIyAb595zQOwynM4vHwGSgpYoNwoBHQjYj2Eb16XbSvHoErbFWUncqy7gq2zA+OTTMctTf4sfs7M/bq/ZXSXgsy/NDfmt+xsfbXBOwkHECR8510wgtILbA/OZbt5NucBxKyWRsdtH97mX1SL1OPU3Uf+qtVfOPIHMx4ZxJTIGSG7xFKWBChv/jbOMHBJHXYE19HVuxvD2hwXlpo+CeWbkUUUUxKVH8qvMbQ23yaE4uLwMgOcdnHsJH23GAwA8T4VlHBuWorYDSNT/TYb+71CofOnOrScVupC4Ts2NuqsurzImI652yxY++k93zUsgw0hwe4AgH2461j1rJ5XYG8ntW7s8wRMxvti6SFabzj8MZILamHzUBYj246e+o8fNUR9JZF9qZ/VzVZt+IxtsgY4wMKjHr06CpkcUjejBO3sgkP2LVP7JoFiCtD7wE3D2/O3/is8V7DOMBkk8Njv7D316Q8PjTdY0XxCgfXVVl4TMw3srlvbbP8AtWuF5ancf3G5IHc0RA9wYig+y3OIHzpChrWanCT1+xVgvuZIIti+tvoJ5xPf3UtfmiVj5kKqPXI2/wAFG3xrrDyvdgebZTAfmqP/ACr3HKV9+By/GP8AjpjaaJvNfrPz1QGrxavt1D1PsiLmOQekiH2Ej7Qc/VU2LmKL5xMf5w2+I2qH9x9/3Wcn+eP+OuPuP4j+BSfpI/46F1NG7cO0IhWtH7eBTJuOwDftU36YOSfYB1qBcczZ/soyfynOke4Y1H34ry+4/iP4C/6SP+KuPuR4n+At+mj/AH1G0kY3HtC4a9p/buB914/03cZzqjx6uzP26qm2vMndLHj8pDqHvBAI+uo55Q4n+At+lj/fXB5Q4p+An9Kn8VMdTscM8PeB6oBWxt0ce4nzCkcbvbeaB0aVVLDI1HGGG42PjWxeSrm4XvDInc/fI8wyb9WTGCfEqVPvrFuDco8SukZ4rUEI7RnMgGHQ4Yde47VfeUvInIsGbi6lgkkcuYoChVc4ABLKcttvjboO7J0qKAwAt5israE7JyHNOemhC2Ciiir6zFFfhUJJJijJO5JRcn27VSOWlAkvdKhQLyQAAYwAkQ2xWg1m/LU2Pl7HfTeTn4Kn7qobQ/F2p8HKVjzRmvn255pu7gB5LuZSRnEb9mBnfGExkDxya84uYLhOl7cf905b9YmrTfpeqLQS5o7fZKO04r2sV9DUVgic93a7C+f39mftWr15LubJrt7hJpO1EaxsrYXPnagR5oA+bmqVbsSejiMr3NI6Dn5J8NYyV2EArQay3njygtIzW9q5REOHmU4LMOqxkbgDvYb56euvfymc8EFrK3bBx9/kB9BeuhfyiOp7h9Sbkryd/LojNKzwwkEQhNmbG2s5Ho7HAxv1p+zqWCnYKysF234rf5Hf1BLqJXyO4GHXnO5OOQuf2DrbXTltRxFMx3z3JIe8+pu/od9zplYHzTyrLYuIpsSRybRygYDd+GHzX9+9aH5NucTcIbac/f4R5rE7yxjYN+cOh+PfR7WoISwVtH+M6j+J+dy5STvB4GblDxV5rhtuu1ZF5UOM3CX3Z9tLDD2alAjlA584PkrgnuGM+qqNIkLElirHvLNk+8k5rlD9PSVcQl4RoB7SpPXtifgwkr6Qa+jHWRB/3j99ekM6turBsfRIP2V8zkW4/wAP6qu3keg1X7tDtGkREmnoSzDswR0zsx9xrtdsEUsLpTK025udSGu4V4bgIutd8mSYs38bq7P/AOiQfsq21X+QwPkMTD55d/8AM7N+2rBTm8kIDqiiiiiXEVm/LSH/AJ8d/wAsn+tUxWkVnnLjDVfnu+WS/qRZqhtD8XanwcpZf5LeX7UyN8rWJ1mt0lj7bG2JJI3xnxX6xT77m7Se7v47SOEgWQVdABVZnEo2I2DejSfl+8try2trWe5WGKKAs2Oz1GUyuCpMqNjCqp2xnVTyz5lg4dJLBBdLPCLWSdSxjBWZCQEzEihtQxsRnbvzs6Z0hgNgL3356pDA0TanTs0XFylrPa29rb25E6SW4dWtyGVUdTJ2jlcYwDkk7+OaV8a5jXht3xFLdQLieSJIwAAEXslYvgbbFjgeupsPOSQW8Ey8TaeV2i7WGTsyAHK9qQqoGXSM7ajiqxzeyXEkl/Ac9pdGDPcUEaBT/s+uiDDLUMZOOKbDLPnCjSGROMeueqWcIjgWeNbx2WHJklbSzmVs50nTk7nck9w8a1keVjh6gBGkIAAAWF+nQYytZLbW0sksUasgMrhASpwCe879KsHM/KQ4eI+2ui7y50pDa6tlxqOpplA6j41r7VpKR9Q1kz3g2GFoF8uiyr0sszYy5gHSSVYeZvKTYXcDwPDcur9CsQGlh6LDUwwQazyxnliMcyHE0J1ISOvdhgD84bEZ76tUXJK3HDpLu2nmLKHKo8aLkofOBAJ3ODjeqVNa5TUXdxgNjOAR1I2HeKZsuGlDJo4MTxazgbD4ckNU+XExz7DcRmth41xFL23sbgIrdp2uEYA4kMEmV3HUFT8KWcpz2tzLw+OGJHe3tsXOYtlbs4188lcFtQPvzUTyncRS3srKCzyrLiWPRuVj7No8k9ST2nXv3pZyzzXZW9xbTJby2+iF4rjCE62IQgjT1Gpe/Fecp4JHU7yxpsb213lX5XN4VuI6J3xOYpBdcOS1LTTSzmNkMWkLLIzp8/WMAgY07Yq28GZVv74BQNKW7EgAbYlx09WD8aye+4/bmCVYrMm4aeWSO4OlCitIZIyDuxYDAwce2rdypzktxLfmSMxTXEZaNSQw7OKMjTqAG4LM24+d4UdbS1HBBzmmwGtiLZhDTyR4yAcyd/WtS8nqEcLswevYoT7xn9tWGlHKKYsLUD/Ai/UWm9XECqfAOeBeX9xBGB2FumBJn+0kDASafyV2Ge85q2V88fI10BACFA04BIyvQqcdVPeDsancM5jvrPT2E5kjj2FvNgrpO5UPjWPDcgdMYpDZgdViwbYiebP4vkt5rJLCya7tOKRRnS0t1dRgn1+am+O44I9hrjh3lJnN89xJGy27xrH8n1AsunLa1wdJJZmBHeMHO2mknLXOxto7kNbytJNcyzoNgpSQg7tvpYYPm9TkeOEVZL2cTMgha0FZTlx44y6VUp+U7yI6WspSRtmNVYHxBB6V5/0Ld/gVz+j/APdaZceVWAOpjjeS3yBJONgmdsquMuAfSO2O7PSrjBeI6K6OrI+NLAjDZ6YPfVw/UddGBdo7kTaGmkJwuvbXNYNFwC8Y4Fnce9QPrY034jyvNa8KJuFCPLdxyaAQdAwEwSNs7d1bRVI8sFyqcOJZgD2sRUE7sQwJA9Zxk+6lf5yoq5omy2wh7TkNxThRRwtcWa2KzTgv98tf+un7a1Dyj8rzXiwm3CFo2bOttPmkY64Pfisn4LxGP5VasXUATISSeg361uv3V2n4TD+kFW/qCd8dfHNDqGix15yk0DA6AsfzlUbh8fE+HW8dutpHMJHkLlXJChiDudsbE74PSs9iTC4xjGVxnOMbYz31vL81WhBxcw9D88VgM91gNpV2OWxhTjqcb4xim/T9W1sssk9m3FydLm9/lkO0ISWNazPNa1w7km2v7CzeUOsi20SCSNtLaQoAB6gj2g1Gl8jifMu5R+eiN9gWnnInEI14TbSM6qiRAMzHABBIOSfGpfEedrSHAMyyMdwkXnsQehwucDxOBXnW1tXE9zYXuAuchor74oS3FIBpqVUz5HP/ALje6Ff46l3HI8HDrO7nVpJZRBINchBIGncKFAABx7fGmaeUq105ZZ1b6BgcnPqyoKfA4qqcW5ju54bmM6GS6VgsbeaYQwwAGGQ+B1BA3zg0x1VW1HFmeSNxVN9RQ09jdoJ0tmto5Y/uVt/0Iv1FpnWO8F8o97bRJG0UE6xoqABmjOFUKPOIcHpnoKV8S5mv7mQyNdSW+dhFARpUdwJYEs3XLbeytHhW71QdtKmaL4rqJRRRVFeKRRRRUUXBFQRwOLphtGdXZ620B+moJnSGx31Port0xkr474HEX3KXDzFeRR9nHMpGwVpULugHqOoau70t/E0n5p41LLJDJcYZYkZR2cbY1kgliMtjIAHx9dc/0j9+EQU53JJBAwADlT0O5xUhZGOPNxknO/Qb4PTqdtvGgMTdy2IdrVkJaXG43G2fbqq6/Grc+l/ujI+0V5f09ajvX3J+4Va80ZpX28fT3+y0f9nfzxDv9lVfuoiOyK7+Cr+/Fe0XEZpD5ls4HrkOjHuxk+6rJmiiFPEObx/pKk+pp3DiNA8Uqs+FOQBM+pA/arCPQSQjBbfdj195J76ZxxBfRAGfUMfZXaim9C8/UVMtQ7HIblFFFFRV15ojZBJ7sYHTJOc/UB8a7RpgAZJxtk9ffXaiouk3X//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pic>
        <p:nvPicPr>
          <p:cNvPr id="2054" name="Picture 6"/>
          <p:cNvPicPr>
            <a:picLocks noChangeAspect="1" noChangeArrowheads="1"/>
          </p:cNvPicPr>
          <p:nvPr/>
        </p:nvPicPr>
        <p:blipFill>
          <a:blip r:embed="rId5" cstate="print"/>
          <a:srcRect/>
          <a:stretch>
            <a:fillRect/>
          </a:stretch>
        </p:blipFill>
        <p:spPr bwMode="auto">
          <a:xfrm>
            <a:off x="3167336" y="3573016"/>
            <a:ext cx="1944216" cy="2231741"/>
          </a:xfrm>
          <a:prstGeom prst="rect">
            <a:avLst/>
          </a:prstGeom>
          <a:noFill/>
          <a:ln w="9525">
            <a:noFill/>
            <a:miter lim="800000"/>
            <a:headEnd/>
            <a:tailEnd/>
          </a:ln>
        </p:spPr>
      </p:pic>
      <p:pic>
        <p:nvPicPr>
          <p:cNvPr id="2055" name="Picture 7"/>
          <p:cNvPicPr>
            <a:picLocks noChangeAspect="1" noChangeArrowheads="1"/>
          </p:cNvPicPr>
          <p:nvPr/>
        </p:nvPicPr>
        <p:blipFill>
          <a:blip r:embed="rId6" cstate="print"/>
          <a:srcRect/>
          <a:stretch>
            <a:fillRect/>
          </a:stretch>
        </p:blipFill>
        <p:spPr bwMode="auto">
          <a:xfrm>
            <a:off x="6263680" y="5012669"/>
            <a:ext cx="504056" cy="771401"/>
          </a:xfrm>
          <a:prstGeom prst="rect">
            <a:avLst/>
          </a:prstGeom>
          <a:noFill/>
          <a:ln w="9525">
            <a:noFill/>
            <a:miter lim="800000"/>
            <a:headEnd/>
            <a:tailEnd/>
          </a:ln>
        </p:spPr>
      </p:pic>
      <p:pic>
        <p:nvPicPr>
          <p:cNvPr id="10" name="Picture 7"/>
          <p:cNvPicPr>
            <a:picLocks noChangeAspect="1" noChangeArrowheads="1"/>
          </p:cNvPicPr>
          <p:nvPr/>
        </p:nvPicPr>
        <p:blipFill>
          <a:blip r:embed="rId6" cstate="print"/>
          <a:srcRect/>
          <a:stretch>
            <a:fillRect/>
          </a:stretch>
        </p:blipFill>
        <p:spPr bwMode="auto">
          <a:xfrm>
            <a:off x="2087216" y="5012669"/>
            <a:ext cx="504056" cy="771401"/>
          </a:xfrm>
          <a:prstGeom prst="rect">
            <a:avLst/>
          </a:prstGeom>
          <a:noFill/>
          <a:ln w="9525">
            <a:noFill/>
            <a:miter lim="800000"/>
            <a:headEnd/>
            <a:tailEnd/>
          </a:ln>
        </p:spPr>
      </p:pic>
      <p:sp>
        <p:nvSpPr>
          <p:cNvPr id="11" name="Rounded Rectangular Callout 10"/>
          <p:cNvSpPr/>
          <p:nvPr/>
        </p:nvSpPr>
        <p:spPr>
          <a:xfrm>
            <a:off x="5327576" y="4148573"/>
            <a:ext cx="1008112" cy="720080"/>
          </a:xfrm>
          <a:prstGeom prst="wedgeRoundRectCallout">
            <a:avLst>
              <a:gd name="adj1" fmla="val 42753"/>
              <a:gd name="adj2" fmla="val 8213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Then:</a:t>
            </a:r>
          </a:p>
          <a:p>
            <a:pPr algn="ctr"/>
            <a:r>
              <a:rPr lang="en-CA" dirty="0" smtClean="0"/>
              <a:t>5 m [E]</a:t>
            </a:r>
            <a:endParaRPr lang="en-CA" dirty="0"/>
          </a:p>
        </p:txBody>
      </p:sp>
      <p:sp>
        <p:nvSpPr>
          <p:cNvPr id="13" name="Rounded Rectangular Callout 12"/>
          <p:cNvSpPr/>
          <p:nvPr/>
        </p:nvSpPr>
        <p:spPr>
          <a:xfrm>
            <a:off x="1007096" y="4076565"/>
            <a:ext cx="1152128" cy="720080"/>
          </a:xfrm>
          <a:prstGeom prst="wedgeRoundRectCallout">
            <a:avLst>
              <a:gd name="adj1" fmla="val 42753"/>
              <a:gd name="adj2" fmla="val 8213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End: </a:t>
            </a:r>
          </a:p>
          <a:p>
            <a:pPr algn="ctr"/>
            <a:r>
              <a:rPr lang="en-CA" dirty="0" smtClean="0"/>
              <a:t>3 m [W]</a:t>
            </a:r>
            <a:endParaRPr lang="en-CA" dirty="0"/>
          </a:p>
        </p:txBody>
      </p:sp>
      <p:cxnSp>
        <p:nvCxnSpPr>
          <p:cNvPr id="16" name="Straight Arrow Connector 15"/>
          <p:cNvCxnSpPr/>
          <p:nvPr/>
        </p:nvCxnSpPr>
        <p:spPr>
          <a:xfrm>
            <a:off x="4391472" y="5877272"/>
            <a:ext cx="2160240" cy="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447256" y="6093296"/>
            <a:ext cx="4104456" cy="0"/>
          </a:xfrm>
          <a:prstGeom prst="straightConnector1">
            <a:avLst/>
          </a:prstGeom>
          <a:ln w="635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9" name="Cloud Callout 18"/>
          <p:cNvSpPr/>
          <p:nvPr/>
        </p:nvSpPr>
        <p:spPr>
          <a:xfrm>
            <a:off x="6767736" y="5661248"/>
            <a:ext cx="1584176" cy="692696"/>
          </a:xfrm>
          <a:prstGeom prst="cloudCallout">
            <a:avLst>
              <a:gd name="adj1" fmla="val -58917"/>
              <a:gd name="adj2" fmla="val -96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Cloud Callout 19"/>
          <p:cNvSpPr/>
          <p:nvPr/>
        </p:nvSpPr>
        <p:spPr>
          <a:xfrm>
            <a:off x="827584" y="5805264"/>
            <a:ext cx="1512168" cy="648072"/>
          </a:xfrm>
          <a:prstGeom prst="cloudCallout">
            <a:avLst>
              <a:gd name="adj1" fmla="val 57715"/>
              <a:gd name="adj2" fmla="val 13044"/>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Rounded Rectangle 20"/>
          <p:cNvSpPr/>
          <p:nvPr/>
        </p:nvSpPr>
        <p:spPr>
          <a:xfrm>
            <a:off x="6804248" y="1412776"/>
            <a:ext cx="2088232" cy="20162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A common term for total displacement is </a:t>
            </a:r>
            <a:r>
              <a:rPr lang="en-CA" b="1" dirty="0" smtClean="0"/>
              <a:t>resultant</a:t>
            </a:r>
            <a:r>
              <a:rPr lang="en-CA" dirty="0" smtClean="0"/>
              <a:t> (or </a:t>
            </a:r>
            <a:r>
              <a:rPr lang="en-CA" b="1" dirty="0" smtClean="0"/>
              <a:t>net</a:t>
            </a:r>
            <a:r>
              <a:rPr lang="en-CA" dirty="0" smtClean="0"/>
              <a:t>) </a:t>
            </a:r>
            <a:r>
              <a:rPr lang="en-CA" b="1" dirty="0" smtClean="0"/>
              <a:t>displacement</a:t>
            </a:r>
            <a:endParaRPr lang="en-CA" b="1" dirty="0"/>
          </a:p>
        </p:txBody>
      </p:sp>
      <p:sp>
        <p:nvSpPr>
          <p:cNvPr id="22" name="Rounded Rectangular Callout 21"/>
          <p:cNvSpPr/>
          <p:nvPr/>
        </p:nvSpPr>
        <p:spPr>
          <a:xfrm>
            <a:off x="3217576" y="4284365"/>
            <a:ext cx="1008112" cy="720080"/>
          </a:xfrm>
          <a:prstGeom prst="wedgeRoundRectCallout">
            <a:avLst>
              <a:gd name="adj1" fmla="val 42753"/>
              <a:gd name="adj2" fmla="val 8213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Start:</a:t>
            </a:r>
          </a:p>
          <a:p>
            <a:pPr algn="ctr"/>
            <a:r>
              <a:rPr lang="en-CA" dirty="0" smtClean="0"/>
              <a:t>0 m [E]</a:t>
            </a:r>
            <a:endParaRPr lang="en-CA" dirty="0"/>
          </a:p>
        </p:txBody>
      </p:sp>
      <p:pic>
        <p:nvPicPr>
          <p:cNvPr id="23" name="Picture 7"/>
          <p:cNvPicPr>
            <a:picLocks noChangeAspect="1" noChangeArrowheads="1"/>
          </p:cNvPicPr>
          <p:nvPr/>
        </p:nvPicPr>
        <p:blipFill>
          <a:blip r:embed="rId6" cstate="print"/>
          <a:srcRect/>
          <a:stretch>
            <a:fillRect/>
          </a:stretch>
        </p:blipFill>
        <p:spPr bwMode="auto">
          <a:xfrm>
            <a:off x="4092588" y="5027347"/>
            <a:ext cx="504056" cy="771401"/>
          </a:xfrm>
          <a:prstGeom prst="rect">
            <a:avLst/>
          </a:prstGeom>
          <a:noFill/>
          <a:ln w="9525">
            <a:noFill/>
            <a:miter lim="800000"/>
            <a:headEnd/>
            <a:tailEnd/>
          </a:ln>
        </p:spPr>
      </p:pic>
      <p:pic>
        <p:nvPicPr>
          <p:cNvPr id="24" name="Picture 7"/>
          <p:cNvPicPr>
            <a:picLocks noChangeAspect="1" noChangeArrowheads="1"/>
          </p:cNvPicPr>
          <p:nvPr/>
        </p:nvPicPr>
        <p:blipFill>
          <a:blip r:embed="rId6" cstate="print"/>
          <a:srcRect/>
          <a:stretch>
            <a:fillRect/>
          </a:stretch>
        </p:blipFill>
        <p:spPr bwMode="auto">
          <a:xfrm>
            <a:off x="4078375" y="5034540"/>
            <a:ext cx="504056" cy="771401"/>
          </a:xfrm>
          <a:prstGeom prst="rect">
            <a:avLst/>
          </a:prstGeom>
          <a:noFill/>
          <a:ln w="9525">
            <a:noFill/>
            <a:miter lim="800000"/>
            <a:headEnd/>
            <a:tailEnd/>
          </a:ln>
        </p:spPr>
      </p:pic>
      <p:pic>
        <p:nvPicPr>
          <p:cNvPr id="25" name="Picture 7"/>
          <p:cNvPicPr>
            <a:picLocks noChangeAspect="1" noChangeArrowheads="1"/>
          </p:cNvPicPr>
          <p:nvPr/>
        </p:nvPicPr>
        <p:blipFill>
          <a:blip r:embed="rId6" cstate="print"/>
          <a:srcRect/>
          <a:stretch>
            <a:fillRect/>
          </a:stretch>
        </p:blipFill>
        <p:spPr bwMode="auto">
          <a:xfrm>
            <a:off x="6274643" y="5015663"/>
            <a:ext cx="504056" cy="771401"/>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6" name="TextBox 5"/>
              <p:cNvSpPr txBox="1"/>
              <p:nvPr/>
            </p:nvSpPr>
            <p:spPr>
              <a:xfrm>
                <a:off x="693540" y="5868319"/>
                <a:ext cx="1851249" cy="4103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CA" b="0" i="1" smtClean="0">
                                  <a:latin typeface="Cambria Math" charset="0"/>
                                </a:rPr>
                                <m:t>𝑑</m:t>
                              </m:r>
                            </m:e>
                          </m:acc>
                        </m:e>
                        <m:sub>
                          <m:r>
                            <a:rPr lang="en-CA" b="0" i="1" smtClean="0">
                              <a:latin typeface="Cambria Math" charset="0"/>
                            </a:rPr>
                            <m:t>2</m:t>
                          </m:r>
                        </m:sub>
                      </m:sSub>
                      <m:r>
                        <a:rPr lang="en-CA" b="0" i="1" smtClean="0">
                          <a:latin typeface="Cambria Math" charset="0"/>
                        </a:rPr>
                        <m:t>=8</m:t>
                      </m:r>
                      <m:r>
                        <a:rPr lang="en-CA" b="0" i="1" smtClean="0">
                          <a:latin typeface="Cambria Math" charset="0"/>
                        </a:rPr>
                        <m:t>𝑚</m:t>
                      </m:r>
                      <m:r>
                        <a:rPr lang="en-CA" b="0" i="1" smtClean="0">
                          <a:latin typeface="Cambria Math" charset="0"/>
                        </a:rPr>
                        <m:t>[</m:t>
                      </m:r>
                      <m:r>
                        <a:rPr lang="en-CA" b="0" i="1" smtClean="0">
                          <a:latin typeface="Cambria Math" charset="0"/>
                        </a:rPr>
                        <m:t>𝑊</m:t>
                      </m:r>
                      <m:r>
                        <a:rPr lang="en-CA" b="0" i="1" smtClean="0">
                          <a:latin typeface="Cambria Math" charset="0"/>
                        </a:rPr>
                        <m:t>]</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693540" y="5868319"/>
                <a:ext cx="1851249" cy="410305"/>
              </a:xfrm>
              <a:prstGeom prst="rect">
                <a:avLst/>
              </a:prstGeom>
              <a:blipFill rotWithShape="0">
                <a:blip r:embed="rId7"/>
                <a:stretch>
                  <a:fillRect t="-17910" b="-119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6722927" y="5760962"/>
                <a:ext cx="1851249" cy="4103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CA" b="0" i="1" smtClean="0">
                                  <a:latin typeface="Cambria Math" charset="0"/>
                                </a:rPr>
                                <m:t>𝑑</m:t>
                              </m:r>
                            </m:e>
                          </m:acc>
                        </m:e>
                        <m:sub>
                          <m:r>
                            <a:rPr lang="en-CA" b="0" i="1" smtClean="0">
                              <a:latin typeface="Cambria Math" charset="0"/>
                            </a:rPr>
                            <m:t>1</m:t>
                          </m:r>
                        </m:sub>
                      </m:sSub>
                      <m:r>
                        <a:rPr lang="en-CA" b="0" i="1" smtClean="0">
                          <a:latin typeface="Cambria Math" charset="0"/>
                        </a:rPr>
                        <m:t>=5</m:t>
                      </m:r>
                      <m:r>
                        <a:rPr lang="en-CA" b="0" i="1" smtClean="0">
                          <a:latin typeface="Cambria Math" charset="0"/>
                        </a:rPr>
                        <m:t>𝑚</m:t>
                      </m:r>
                      <m:r>
                        <a:rPr lang="en-CA" b="0" i="1" smtClean="0">
                          <a:latin typeface="Cambria Math" charset="0"/>
                        </a:rPr>
                        <m:t>[</m:t>
                      </m:r>
                      <m:r>
                        <a:rPr lang="en-CA" b="0" i="1" smtClean="0">
                          <a:latin typeface="Cambria Math" charset="0"/>
                        </a:rPr>
                        <m:t>𝐸</m:t>
                      </m:r>
                      <m:r>
                        <a:rPr lang="en-CA" b="0" i="1" smtClean="0">
                          <a:latin typeface="Cambria Math" charset="0"/>
                        </a:rPr>
                        <m:t>]</m:t>
                      </m:r>
                    </m:oMath>
                  </m:oMathPara>
                </a14:m>
                <a:endParaRPr lang="en-US" dirty="0"/>
              </a:p>
            </p:txBody>
          </p:sp>
        </mc:Choice>
        <mc:Fallback xmlns="">
          <p:sp>
            <p:nvSpPr>
              <p:cNvPr id="26" name="TextBox 25"/>
              <p:cNvSpPr txBox="1">
                <a:spLocks noRot="1" noChangeAspect="1" noMove="1" noResize="1" noEditPoints="1" noAdjustHandles="1" noChangeArrowheads="1" noChangeShapeType="1" noTextEdit="1"/>
              </p:cNvSpPr>
              <p:nvPr/>
            </p:nvSpPr>
            <p:spPr>
              <a:xfrm>
                <a:off x="6722927" y="5760962"/>
                <a:ext cx="1851249" cy="410305"/>
              </a:xfrm>
              <a:prstGeom prst="rect">
                <a:avLst/>
              </a:prstGeom>
              <a:blipFill rotWithShape="0">
                <a:blip r:embed="rId8"/>
                <a:stretch>
                  <a:fillRect t="-17910" b="-13433"/>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35" presetClass="path" presetSubtype="0" accel="50000" decel="50000" fill="hold" nodeType="clickEffect">
                                  <p:stCondLst>
                                    <p:cond delay="0"/>
                                  </p:stCondLst>
                                  <p:childTnLst>
                                    <p:animMotion origin="layout" path="M -3.61111E-6 -1.85185E-6 L 0.24132 -0.00579 " pathEditMode="relative" rAng="0" ptsTypes="AA">
                                      <p:cBhvr>
                                        <p:cTn id="11" dur="2000" fill="hold"/>
                                        <p:tgtEl>
                                          <p:spTgt spid="23"/>
                                        </p:tgtEl>
                                        <p:attrNameLst>
                                          <p:attrName>ppt_x</p:attrName>
                                          <p:attrName>ppt_y</p:attrName>
                                        </p:attrNameLst>
                                      </p:cBhvr>
                                      <p:rCtr x="12066" y="-301"/>
                                    </p:animMotion>
                                  </p:childTnLst>
                                </p:cTn>
                              </p:par>
                            </p:childTnLst>
                          </p:cTn>
                        </p:par>
                      </p:childTnLst>
                    </p:cTn>
                  </p:par>
                  <p:par>
                    <p:cTn id="12" fill="hold">
                      <p:stCondLst>
                        <p:cond delay="indefinite"/>
                      </p:stCondLst>
                      <p:childTnLst>
                        <p:par>
                          <p:cTn id="13" fill="hold">
                            <p:stCondLst>
                              <p:cond delay="0"/>
                            </p:stCondLst>
                            <p:childTnLst>
                              <p:par>
                                <p:cTn id="14" presetID="35" presetClass="path" presetSubtype="0" accel="50000" decel="50000" fill="hold" nodeType="clickEffect">
                                  <p:stCondLst>
                                    <p:cond delay="0"/>
                                  </p:stCondLst>
                                  <p:childTnLst>
                                    <p:animMotion origin="layout" path="M 4.72222E-6 0 L -0.45782 -0.00394 " pathEditMode="relative" rAng="0" ptsTypes="AA">
                                      <p:cBhvr>
                                        <p:cTn id="15" dur="2000" fill="hold"/>
                                        <p:tgtEl>
                                          <p:spTgt spid="25"/>
                                        </p:tgtEl>
                                        <p:attrNameLst>
                                          <p:attrName>ppt_x</p:attrName>
                                          <p:attrName>ppt_y</p:attrName>
                                        </p:attrNameLst>
                                      </p:cBhvr>
                                      <p:rCtr x="-22899"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846</TotalTime>
  <Words>609</Words>
  <Application>Microsoft Office PowerPoint</Application>
  <PresentationFormat>On-screen Show (4:3)</PresentationFormat>
  <Paragraphs>138</Paragraphs>
  <Slides>15</Slides>
  <Notes>9</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1" baseType="lpstr">
      <vt:lpstr>Arial</vt:lpstr>
      <vt:lpstr>Calibri</vt:lpstr>
      <vt:lpstr>Cambria Math</vt:lpstr>
      <vt:lpstr>Mangal</vt:lpstr>
      <vt:lpstr>Office Theme</vt:lpstr>
      <vt:lpstr>Equation</vt:lpstr>
      <vt:lpstr>Introduction to Motion: Terminology, Vectors and Scalars!</vt:lpstr>
      <vt:lpstr>Scalar Quantities</vt:lpstr>
      <vt:lpstr>PowerPoint Presentation</vt:lpstr>
      <vt:lpstr>Vector Quantities</vt:lpstr>
      <vt:lpstr>Vector vs. Scalar</vt:lpstr>
      <vt:lpstr>Distance (Scalar)</vt:lpstr>
      <vt:lpstr>Position (Vector)</vt:lpstr>
      <vt:lpstr>Displacement (Vector)</vt:lpstr>
      <vt:lpstr>Displacement – continued…</vt:lpstr>
      <vt:lpstr>Speed and Velocity</vt:lpstr>
      <vt:lpstr>Acceleration (Vector)</vt:lpstr>
      <vt:lpstr>Example</vt:lpstr>
      <vt:lpstr>Example</vt:lpstr>
      <vt:lpstr>Example</vt:lpstr>
      <vt:lpstr>Extend Your Thinking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Motion: Terminology, Vectors and Scalars!</dc:title>
  <dc:creator>User</dc:creator>
  <cp:lastModifiedBy>Owen Brake</cp:lastModifiedBy>
  <cp:revision>99</cp:revision>
  <dcterms:created xsi:type="dcterms:W3CDTF">2013-02-06T23:02:09Z</dcterms:created>
  <dcterms:modified xsi:type="dcterms:W3CDTF">2017-09-18T00:20:53Z</dcterms:modified>
</cp:coreProperties>
</file>