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57" r:id="rId4"/>
    <p:sldId id="258" r:id="rId5"/>
    <p:sldId id="272" r:id="rId6"/>
    <p:sldId id="261" r:id="rId7"/>
    <p:sldId id="259" r:id="rId8"/>
    <p:sldId id="262" r:id="rId9"/>
    <p:sldId id="264" r:id="rId10"/>
    <p:sldId id="271" r:id="rId11"/>
    <p:sldId id="266" r:id="rId12"/>
    <p:sldId id="263" r:id="rId13"/>
    <p:sldId id="265" r:id="rId14"/>
    <p:sldId id="273" r:id="rId15"/>
    <p:sldId id="268" r:id="rId16"/>
    <p:sldId id="269"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p:cViewPr varScale="1">
        <p:scale>
          <a:sx n="102" d="100"/>
          <a:sy n="102" d="100"/>
        </p:scale>
        <p:origin x="138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235776-3376-4F4B-B9F8-9F09D562EAB7}" type="datetimeFigureOut">
              <a:rPr lang="en-CA" smtClean="0"/>
              <a:pPr/>
              <a:t>2017-12-04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F9DA9-B4E1-4852-B32A-56DD7DE798FF}" type="slidenum">
              <a:rPr lang="en-CA" smtClean="0"/>
              <a:pPr/>
              <a:t>‹#›</a:t>
            </a:fld>
            <a:endParaRPr lang="en-CA"/>
          </a:p>
        </p:txBody>
      </p:sp>
    </p:spTree>
    <p:extLst>
      <p:ext uri="{BB962C8B-B14F-4D97-AF65-F5344CB8AC3E}">
        <p14:creationId xmlns:p14="http://schemas.microsoft.com/office/powerpoint/2010/main" val="1284044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t>How do mechanical waves affect technology, structures, society and the environment? Are the effects positive or negative? </a:t>
            </a:r>
          </a:p>
          <a:p>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1</a:t>
            </a:fld>
            <a:endParaRPr lang="en-CA"/>
          </a:p>
        </p:txBody>
      </p:sp>
    </p:spTree>
    <p:extLst>
      <p:ext uri="{BB962C8B-B14F-4D97-AF65-F5344CB8AC3E}">
        <p14:creationId xmlns:p14="http://schemas.microsoft.com/office/powerpoint/2010/main" val="1059344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*Notice that we are making</a:t>
            </a:r>
            <a:r>
              <a:rPr lang="en-CA" baseline="0" dirty="0" smtClean="0"/>
              <a:t> a comparison between two different waves or a shifted wave vs. the original wave </a:t>
            </a:r>
            <a:endParaRPr lang="en-US"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10</a:t>
            </a:fld>
            <a:endParaRPr lang="en-CA"/>
          </a:p>
        </p:txBody>
      </p:sp>
    </p:spTree>
    <p:extLst>
      <p:ext uri="{BB962C8B-B14F-4D97-AF65-F5344CB8AC3E}">
        <p14:creationId xmlns:p14="http://schemas.microsoft.com/office/powerpoint/2010/main" val="274534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Caused by a longitudinal vibration</a:t>
            </a:r>
          </a:p>
          <a:p>
            <a:r>
              <a:rPr lang="en-CA" dirty="0" smtClean="0"/>
              <a:t>If longitudinal waves can</a:t>
            </a:r>
            <a:r>
              <a:rPr lang="en-CA" baseline="0" dirty="0" smtClean="0"/>
              <a:t> be detected by the human ear, we refer to it as sound</a:t>
            </a:r>
          </a:p>
          <a:p>
            <a:r>
              <a:rPr lang="en-CA" baseline="0" dirty="0" smtClean="0"/>
              <a:t>(aka P waves)</a:t>
            </a:r>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12</a:t>
            </a:fld>
            <a:endParaRPr lang="en-CA"/>
          </a:p>
        </p:txBody>
      </p:sp>
    </p:spTree>
    <p:extLst>
      <p:ext uri="{BB962C8B-B14F-4D97-AF65-F5344CB8AC3E}">
        <p14:creationId xmlns:p14="http://schemas.microsoft.com/office/powerpoint/2010/main" val="326928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Rarefactions are lower pressure regions</a:t>
            </a:r>
            <a:r>
              <a:rPr lang="en-CA" baseline="0" dirty="0" smtClean="0"/>
              <a:t> while compressions have higher pressure </a:t>
            </a:r>
          </a:p>
          <a:p>
            <a:r>
              <a:rPr lang="en-CA" baseline="0" dirty="0" smtClean="0"/>
              <a:t>Amplitude: maximum pressure it creates compared to the pressure of the non-disturbed medium </a:t>
            </a:r>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13</a:t>
            </a:fld>
            <a:endParaRPr lang="en-CA"/>
          </a:p>
        </p:txBody>
      </p:sp>
    </p:spTree>
    <p:extLst>
      <p:ext uri="{BB962C8B-B14F-4D97-AF65-F5344CB8AC3E}">
        <p14:creationId xmlns:p14="http://schemas.microsoft.com/office/powerpoint/2010/main" val="3422878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Ans</a:t>
            </a:r>
            <a:r>
              <a:rPr lang="en-CA" smtClean="0"/>
              <a:t>: f = 2.0 Hz and T = 0.50 s</a:t>
            </a:r>
            <a:endParaRPr lang="en-CA"/>
          </a:p>
        </p:txBody>
      </p:sp>
      <p:sp>
        <p:nvSpPr>
          <p:cNvPr id="4" name="Slide Number Placeholder 3"/>
          <p:cNvSpPr>
            <a:spLocks noGrp="1"/>
          </p:cNvSpPr>
          <p:nvPr>
            <p:ph type="sldNum" sz="quarter" idx="10"/>
          </p:nvPr>
        </p:nvSpPr>
        <p:spPr/>
        <p:txBody>
          <a:bodyPr/>
          <a:lstStyle/>
          <a:p>
            <a:fld id="{2B1F9DA9-B4E1-4852-B32A-56DD7DE798FF}" type="slidenum">
              <a:rPr lang="en-CA" smtClean="0"/>
              <a:pPr/>
              <a:t>16</a:t>
            </a:fld>
            <a:endParaRPr lang="en-CA"/>
          </a:p>
        </p:txBody>
      </p:sp>
    </p:spTree>
    <p:extLst>
      <p:ext uri="{BB962C8B-B14F-4D97-AF65-F5344CB8AC3E}">
        <p14:creationId xmlns:p14="http://schemas.microsoft.com/office/powerpoint/2010/main" val="351731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Do you know any terminology</a:t>
            </a:r>
            <a:r>
              <a:rPr lang="en-CA" baseline="0" dirty="0" smtClean="0"/>
              <a:t> that we could use to describe different characteristics of this motion? </a:t>
            </a:r>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2</a:t>
            </a:fld>
            <a:endParaRPr lang="en-CA"/>
          </a:p>
        </p:txBody>
      </p:sp>
    </p:spTree>
    <p:extLst>
      <p:ext uri="{BB962C8B-B14F-4D97-AF65-F5344CB8AC3E}">
        <p14:creationId xmlns:p14="http://schemas.microsoft.com/office/powerpoint/2010/main" val="1864039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Notice that each particle actually just vibrates about an equilibrium point. </a:t>
            </a:r>
            <a:endParaRPr lang="en-CA" dirty="0" smtClean="0"/>
          </a:p>
          <a:p>
            <a:r>
              <a:rPr lang="en-CA" dirty="0" smtClean="0"/>
              <a:t>A single disturbance is</a:t>
            </a:r>
            <a:r>
              <a:rPr lang="en-CA" baseline="0" dirty="0" smtClean="0"/>
              <a:t> called a pulse; a continuous disturbance creates a continuous wave</a:t>
            </a:r>
          </a:p>
        </p:txBody>
      </p:sp>
      <p:sp>
        <p:nvSpPr>
          <p:cNvPr id="4" name="Slide Number Placeholder 3"/>
          <p:cNvSpPr>
            <a:spLocks noGrp="1"/>
          </p:cNvSpPr>
          <p:nvPr>
            <p:ph type="sldNum" sz="quarter" idx="10"/>
          </p:nvPr>
        </p:nvSpPr>
        <p:spPr/>
        <p:txBody>
          <a:bodyPr/>
          <a:lstStyle/>
          <a:p>
            <a:fld id="{2B1F9DA9-B4E1-4852-B32A-56DD7DE798FF}" type="slidenum">
              <a:rPr lang="en-CA" smtClean="0"/>
              <a:pPr/>
              <a:t>3</a:t>
            </a:fld>
            <a:endParaRPr lang="en-CA"/>
          </a:p>
        </p:txBody>
      </p:sp>
    </p:spTree>
    <p:extLst>
      <p:ext uri="{BB962C8B-B14F-4D97-AF65-F5344CB8AC3E}">
        <p14:creationId xmlns:p14="http://schemas.microsoft.com/office/powerpoint/2010/main" val="110068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material is calle</a:t>
            </a:r>
            <a:r>
              <a:rPr lang="en-CA" baseline="0" dirty="0" smtClean="0"/>
              <a:t>d a medium </a:t>
            </a:r>
            <a:endParaRPr lang="en-CA" dirty="0" smtClean="0"/>
          </a:p>
          <a:p>
            <a:r>
              <a:rPr lang="en-CA" dirty="0" smtClean="0"/>
              <a:t>In other words,</a:t>
            </a:r>
            <a:r>
              <a:rPr lang="en-CA" baseline="0" dirty="0" smtClean="0"/>
              <a:t> the net motion of each particle is zero </a:t>
            </a:r>
          </a:p>
          <a:p>
            <a:r>
              <a:rPr lang="en-CA" baseline="0" dirty="0" smtClean="0"/>
              <a:t>(think of the wave at a sports game) </a:t>
            </a:r>
          </a:p>
          <a:p>
            <a:r>
              <a:rPr lang="en-CA" dirty="0" smtClean="0"/>
              <a:t>http://www.acs.psu.edu/drussell/Demos/waves-intro/waves-intro.html</a:t>
            </a:r>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4</a:t>
            </a:fld>
            <a:endParaRPr lang="en-CA"/>
          </a:p>
        </p:txBody>
      </p:sp>
    </p:spTree>
    <p:extLst>
      <p:ext uri="{BB962C8B-B14F-4D97-AF65-F5344CB8AC3E}">
        <p14:creationId xmlns:p14="http://schemas.microsoft.com/office/powerpoint/2010/main" val="424974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material is calle</a:t>
            </a:r>
            <a:r>
              <a:rPr lang="en-CA" baseline="0" dirty="0" smtClean="0"/>
              <a:t>d a medium </a:t>
            </a:r>
            <a:endParaRPr lang="en-CA" dirty="0" smtClean="0"/>
          </a:p>
          <a:p>
            <a:r>
              <a:rPr lang="en-CA" dirty="0" smtClean="0"/>
              <a:t>In other words,</a:t>
            </a:r>
            <a:r>
              <a:rPr lang="en-CA" baseline="0" dirty="0" smtClean="0"/>
              <a:t> the net motion of each particle is zero </a:t>
            </a:r>
          </a:p>
          <a:p>
            <a:r>
              <a:rPr lang="en-CA" baseline="0" dirty="0" smtClean="0"/>
              <a:t>(think of the wave at a sports game) </a:t>
            </a:r>
          </a:p>
          <a:p>
            <a:r>
              <a:rPr lang="en-CA" dirty="0" smtClean="0"/>
              <a:t>http://www.acs.psu.edu/drussell/Demos/waves-intro/waves-intro.html</a:t>
            </a:r>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5</a:t>
            </a:fld>
            <a:endParaRPr lang="en-CA"/>
          </a:p>
        </p:txBody>
      </p:sp>
    </p:spTree>
    <p:extLst>
      <p:ext uri="{BB962C8B-B14F-4D97-AF65-F5344CB8AC3E}">
        <p14:creationId xmlns:p14="http://schemas.microsoft.com/office/powerpoint/2010/main" val="181224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Sound waves: drums, warnings/alerts</a:t>
            </a:r>
          </a:p>
          <a:p>
            <a:r>
              <a:rPr lang="en-CA" dirty="0" smtClean="0"/>
              <a:t>Wind</a:t>
            </a:r>
            <a:r>
              <a:rPr lang="en-CA" baseline="0" dirty="0" smtClean="0"/>
              <a:t> to create water waves: surfing/entertainment</a:t>
            </a:r>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6</a:t>
            </a:fld>
            <a:endParaRPr lang="en-CA"/>
          </a:p>
        </p:txBody>
      </p:sp>
    </p:spTree>
    <p:extLst>
      <p:ext uri="{BB962C8B-B14F-4D97-AF65-F5344CB8AC3E}">
        <p14:creationId xmlns:p14="http://schemas.microsoft.com/office/powerpoint/2010/main" val="113106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Some materials are</a:t>
            </a:r>
            <a:r>
              <a:rPr lang="en-CA" baseline="0" dirty="0" smtClean="0"/>
              <a:t> more effective than others at transferring energy; the effectiveness of a material is dependent upon the molecular structure, the density and the temperature</a:t>
            </a:r>
          </a:p>
          <a:p>
            <a:r>
              <a:rPr lang="en-CA" baseline="0" dirty="0" smtClean="0"/>
              <a:t>Elastic materials are those that return to their original shape after being disturbed </a:t>
            </a:r>
          </a:p>
          <a:p>
            <a:r>
              <a:rPr lang="en-CA" baseline="0" dirty="0" smtClean="0"/>
              <a:t>Fluids are effective transmitters of sound; however liquids are better than gases </a:t>
            </a:r>
            <a:endParaRPr lang="en-CA" dirty="0" smtClean="0"/>
          </a:p>
          <a:p>
            <a:r>
              <a:rPr lang="en-CA" dirty="0" smtClean="0"/>
              <a:t>In</a:t>
            </a:r>
            <a:r>
              <a:rPr lang="en-CA" baseline="0" dirty="0" smtClean="0"/>
              <a:t> general, rigid materials transfer mechanical waves more efficiently than less rigid materials</a:t>
            </a:r>
          </a:p>
          <a:p>
            <a:r>
              <a:rPr lang="en-CA" dirty="0" smtClean="0"/>
              <a:t>Table</a:t>
            </a:r>
            <a:r>
              <a:rPr lang="en-CA" baseline="0" dirty="0" smtClean="0"/>
              <a:t> of speeds from: http://library.thinkquest.org/19537/Physics4.html </a:t>
            </a:r>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7</a:t>
            </a:fld>
            <a:endParaRPr lang="en-CA"/>
          </a:p>
        </p:txBody>
      </p:sp>
    </p:spTree>
    <p:extLst>
      <p:ext uri="{BB962C8B-B14F-4D97-AF65-F5344CB8AC3E}">
        <p14:creationId xmlns:p14="http://schemas.microsoft.com/office/powerpoint/2010/main" val="201096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Caused by a transverse vibration</a:t>
            </a:r>
          </a:p>
          <a:p>
            <a:r>
              <a:rPr lang="en-CA" dirty="0" smtClean="0"/>
              <a:t>Ex. The vibration</a:t>
            </a:r>
            <a:r>
              <a:rPr lang="en-CA" baseline="0" dirty="0" smtClean="0"/>
              <a:t> along a guitar string </a:t>
            </a:r>
          </a:p>
          <a:p>
            <a:r>
              <a:rPr lang="en-CA" baseline="0" dirty="0" smtClean="0"/>
              <a:t>Ex. Water waves </a:t>
            </a:r>
          </a:p>
          <a:p>
            <a:r>
              <a:rPr lang="en-CA" baseline="0" dirty="0" smtClean="0"/>
              <a:t>Aka s waves </a:t>
            </a:r>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8</a:t>
            </a:fld>
            <a:endParaRPr lang="en-CA"/>
          </a:p>
        </p:txBody>
      </p:sp>
    </p:spTree>
    <p:extLst>
      <p:ext uri="{BB962C8B-B14F-4D97-AF65-F5344CB8AC3E}">
        <p14:creationId xmlns:p14="http://schemas.microsoft.com/office/powerpoint/2010/main" val="3631624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Amplitude:</a:t>
            </a:r>
            <a:r>
              <a:rPr lang="en-CA" baseline="0" dirty="0" smtClean="0"/>
              <a:t> maximum displacement of a wave from its equilibrium point</a:t>
            </a:r>
          </a:p>
          <a:p>
            <a:r>
              <a:rPr lang="en-CA" baseline="0" dirty="0" smtClean="0"/>
              <a:t>Crest: maximum point</a:t>
            </a:r>
          </a:p>
          <a:p>
            <a:r>
              <a:rPr lang="en-CA" baseline="0" dirty="0" smtClean="0"/>
              <a:t>Trough: minimum point</a:t>
            </a:r>
          </a:p>
          <a:p>
            <a:r>
              <a:rPr lang="en-CA" baseline="0" dirty="0" smtClean="0"/>
              <a:t>Wavelength: distance between two similar points in identical cycles in a wave </a:t>
            </a:r>
          </a:p>
          <a:p>
            <a:r>
              <a:rPr lang="en-CA" baseline="0" dirty="0" smtClean="0"/>
              <a:t>Phase: refers to the x-coordinate of a unique point – phase shift: is a shift of an entire wave </a:t>
            </a:r>
          </a:p>
          <a:p>
            <a:endParaRPr lang="en-CA" dirty="0"/>
          </a:p>
        </p:txBody>
      </p:sp>
      <p:sp>
        <p:nvSpPr>
          <p:cNvPr id="4" name="Slide Number Placeholder 3"/>
          <p:cNvSpPr>
            <a:spLocks noGrp="1"/>
          </p:cNvSpPr>
          <p:nvPr>
            <p:ph type="sldNum" sz="quarter" idx="10"/>
          </p:nvPr>
        </p:nvSpPr>
        <p:spPr/>
        <p:txBody>
          <a:bodyPr/>
          <a:lstStyle/>
          <a:p>
            <a:fld id="{2B1F9DA9-B4E1-4852-B32A-56DD7DE798FF}" type="slidenum">
              <a:rPr lang="en-CA" smtClean="0"/>
              <a:pPr/>
              <a:t>9</a:t>
            </a:fld>
            <a:endParaRPr lang="en-CA"/>
          </a:p>
        </p:txBody>
      </p:sp>
    </p:spTree>
    <p:extLst>
      <p:ext uri="{BB962C8B-B14F-4D97-AF65-F5344CB8AC3E}">
        <p14:creationId xmlns:p14="http://schemas.microsoft.com/office/powerpoint/2010/main" val="97346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4A2170-7A96-4BB6-B547-43A22644A55B}" type="datetimeFigureOut">
              <a:rPr lang="en-CA" smtClean="0"/>
              <a:pPr/>
              <a:t>2017-12-04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4B5B8C-7BF0-4325-8FD3-A5C053F9B8FB}"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A2170-7A96-4BB6-B547-43A22644A55B}" type="datetimeFigureOut">
              <a:rPr lang="en-CA" smtClean="0"/>
              <a:pPr/>
              <a:t>2017-12-04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B5B8C-7BF0-4325-8FD3-A5C053F9B8FB}"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7.wmf"/><Relationship Id="rId5" Type="http://schemas.openxmlformats.org/officeDocument/2006/relationships/oleObject" Target="../embeddings/oleObject2.bin"/><Relationship Id="rId6" Type="http://schemas.openxmlformats.org/officeDocument/2006/relationships/image" Target="../media/image1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19.gi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gi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032" y="548680"/>
            <a:ext cx="7772400" cy="1470025"/>
          </a:xfrm>
        </p:spPr>
        <p:txBody>
          <a:bodyPr/>
          <a:lstStyle/>
          <a:p>
            <a:r>
              <a:rPr lang="en-CA" dirty="0" smtClean="0"/>
              <a:t>Introduction to Waves</a:t>
            </a:r>
            <a:endParaRPr lang="en-CA" dirty="0"/>
          </a:p>
        </p:txBody>
      </p:sp>
      <p:pic>
        <p:nvPicPr>
          <p:cNvPr id="56322" name="Picture 2" descr="http://www.babysignlanguage.com/signs/hello.gif"/>
          <p:cNvPicPr>
            <a:picLocks noChangeAspect="1" noChangeArrowheads="1"/>
          </p:cNvPicPr>
          <p:nvPr/>
        </p:nvPicPr>
        <p:blipFill>
          <a:blip r:embed="rId3" cstate="print"/>
          <a:srcRect/>
          <a:stretch>
            <a:fillRect/>
          </a:stretch>
        </p:blipFill>
        <p:spPr bwMode="auto">
          <a:xfrm>
            <a:off x="1691680" y="1916832"/>
            <a:ext cx="5667375" cy="381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Phase Shifts </a:t>
            </a:r>
            <a:endParaRPr lang="en-CA" dirty="0"/>
          </a:p>
        </p:txBody>
      </p:sp>
      <p:sp>
        <p:nvSpPr>
          <p:cNvPr id="3" name="Content Placeholder 2"/>
          <p:cNvSpPr>
            <a:spLocks noGrp="1"/>
          </p:cNvSpPr>
          <p:nvPr>
            <p:ph idx="1"/>
          </p:nvPr>
        </p:nvSpPr>
        <p:spPr/>
        <p:txBody>
          <a:bodyPr/>
          <a:lstStyle/>
          <a:p>
            <a:pPr>
              <a:buNone/>
            </a:pPr>
            <a:r>
              <a:rPr lang="en-CA" dirty="0" smtClean="0"/>
              <a:t>A phase shift is a shift of an entire wave with respect to an identical wave</a:t>
            </a:r>
          </a:p>
          <a:p>
            <a:pPr>
              <a:buNone/>
            </a:pPr>
            <a:r>
              <a:rPr lang="en-CA" dirty="0" smtClean="0"/>
              <a:t>It occurs when a wave has been moved left/right</a:t>
            </a:r>
            <a:endParaRPr lang="en-CA" dirty="0"/>
          </a:p>
        </p:txBody>
      </p:sp>
      <p:pic>
        <p:nvPicPr>
          <p:cNvPr id="77827" name="Picture 3"/>
          <p:cNvPicPr>
            <a:picLocks noChangeAspect="1" noChangeArrowheads="1"/>
          </p:cNvPicPr>
          <p:nvPr/>
        </p:nvPicPr>
        <p:blipFill>
          <a:blip r:embed="rId3" cstate="print"/>
          <a:srcRect/>
          <a:stretch>
            <a:fillRect/>
          </a:stretch>
        </p:blipFill>
        <p:spPr bwMode="auto">
          <a:xfrm>
            <a:off x="2555776" y="3284984"/>
            <a:ext cx="6550687" cy="3024336"/>
          </a:xfrm>
          <a:prstGeom prst="rect">
            <a:avLst/>
          </a:prstGeom>
          <a:noFill/>
          <a:ln w="9525">
            <a:noFill/>
            <a:miter lim="800000"/>
            <a:headEnd/>
            <a:tailEnd/>
          </a:ln>
        </p:spPr>
      </p:pic>
      <p:cxnSp>
        <p:nvCxnSpPr>
          <p:cNvPr id="7" name="Straight Connector 6"/>
          <p:cNvCxnSpPr/>
          <p:nvPr/>
        </p:nvCxnSpPr>
        <p:spPr>
          <a:xfrm>
            <a:off x="3491880" y="3212976"/>
            <a:ext cx="648072" cy="0"/>
          </a:xfrm>
          <a:prstGeom prst="line">
            <a:avLst/>
          </a:prstGeom>
          <a:ln w="635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91880" y="4797152"/>
            <a:ext cx="648072" cy="0"/>
          </a:xfrm>
          <a:prstGeom prst="line">
            <a:avLst/>
          </a:prstGeom>
          <a:ln w="63500">
            <a:headEnd type="diamond"/>
            <a:tailEnd type="diamon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444208" y="3140968"/>
            <a:ext cx="3096344" cy="3240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Extreme Phases</a:t>
            </a:r>
            <a:endParaRPr lang="en-CA" dirty="0"/>
          </a:p>
        </p:txBody>
      </p:sp>
      <p:pic>
        <p:nvPicPr>
          <p:cNvPr id="37889" name="Picture 1"/>
          <p:cNvPicPr>
            <a:picLocks noChangeAspect="1" noChangeArrowheads="1"/>
          </p:cNvPicPr>
          <p:nvPr/>
        </p:nvPicPr>
        <p:blipFill>
          <a:blip r:embed="rId2" cstate="print"/>
          <a:srcRect/>
          <a:stretch>
            <a:fillRect/>
          </a:stretch>
        </p:blipFill>
        <p:spPr bwMode="auto">
          <a:xfrm>
            <a:off x="1907704" y="2564904"/>
            <a:ext cx="6704193" cy="3240360"/>
          </a:xfrm>
          <a:prstGeom prst="rect">
            <a:avLst/>
          </a:prstGeom>
          <a:noFill/>
          <a:ln w="9525">
            <a:noFill/>
            <a:miter lim="800000"/>
            <a:headEnd/>
            <a:tailEnd/>
          </a:ln>
        </p:spPr>
      </p:pic>
      <p:sp>
        <p:nvSpPr>
          <p:cNvPr id="7" name="TextBox 6"/>
          <p:cNvSpPr txBox="1"/>
          <p:nvPr/>
        </p:nvSpPr>
        <p:spPr>
          <a:xfrm>
            <a:off x="395536" y="1772816"/>
            <a:ext cx="4608512" cy="584775"/>
          </a:xfrm>
          <a:prstGeom prst="rect">
            <a:avLst/>
          </a:prstGeom>
          <a:noFill/>
        </p:spPr>
        <p:txBody>
          <a:bodyPr wrap="square" rtlCol="0">
            <a:spAutoFit/>
          </a:bodyPr>
          <a:lstStyle/>
          <a:p>
            <a:r>
              <a:rPr lang="en-CA" sz="3200" dirty="0" smtClean="0"/>
              <a:t>Perfectly Out of Phase:</a:t>
            </a:r>
            <a:endParaRPr lang="en-CA" sz="3200" dirty="0"/>
          </a:p>
        </p:txBody>
      </p:sp>
      <p:sp>
        <p:nvSpPr>
          <p:cNvPr id="8" name="TextBox 7"/>
          <p:cNvSpPr txBox="1"/>
          <p:nvPr/>
        </p:nvSpPr>
        <p:spPr>
          <a:xfrm>
            <a:off x="467544" y="4005064"/>
            <a:ext cx="4608512" cy="584775"/>
          </a:xfrm>
          <a:prstGeom prst="rect">
            <a:avLst/>
          </a:prstGeom>
          <a:noFill/>
        </p:spPr>
        <p:txBody>
          <a:bodyPr wrap="square" rtlCol="0">
            <a:spAutoFit/>
          </a:bodyPr>
          <a:lstStyle/>
          <a:p>
            <a:r>
              <a:rPr lang="en-CA" sz="3200" dirty="0" smtClean="0"/>
              <a:t>In Phase:</a:t>
            </a:r>
            <a:endParaRPr lang="en-CA"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81128"/>
          </a:xfrm>
        </p:spPr>
        <p:txBody>
          <a:bodyPr>
            <a:normAutofit/>
          </a:bodyPr>
          <a:lstStyle/>
          <a:p>
            <a:pPr>
              <a:buNone/>
            </a:pPr>
            <a:r>
              <a:rPr lang="en-CA" dirty="0" smtClean="0"/>
              <a:t>Occur when the particles vibrate </a:t>
            </a:r>
            <a:r>
              <a:rPr lang="en-CA" b="1" dirty="0" smtClean="0"/>
              <a:t>parallel</a:t>
            </a:r>
            <a:r>
              <a:rPr lang="en-CA" dirty="0" smtClean="0"/>
              <a:t> to the direction of the flow of energy </a:t>
            </a:r>
          </a:p>
          <a:p>
            <a:pPr>
              <a:buNone/>
            </a:pPr>
            <a:endParaRPr lang="en-CA" dirty="0"/>
          </a:p>
          <a:p>
            <a:pPr>
              <a:buNone/>
            </a:pPr>
            <a:endParaRPr lang="en-CA" dirty="0" smtClean="0"/>
          </a:p>
          <a:p>
            <a:pPr>
              <a:buNone/>
            </a:pPr>
            <a:endParaRPr lang="en-CA" dirty="0" smtClean="0"/>
          </a:p>
          <a:p>
            <a:pPr>
              <a:buNone/>
            </a:pPr>
            <a:endParaRPr lang="en-CA" dirty="0" smtClean="0"/>
          </a:p>
          <a:p>
            <a:pPr>
              <a:buNone/>
            </a:pPr>
            <a:endParaRPr lang="en-CA" dirty="0"/>
          </a:p>
          <a:p>
            <a:pPr>
              <a:buNone/>
            </a:pPr>
            <a:r>
              <a:rPr lang="en-CA" dirty="0" smtClean="0"/>
              <a:t>Can you think of any examples? </a:t>
            </a:r>
            <a:endParaRPr lang="en-CA" dirty="0"/>
          </a:p>
        </p:txBody>
      </p:sp>
      <p:pic>
        <p:nvPicPr>
          <p:cNvPr id="25602" name="Picture 2" descr="animation showing particle motion for a longitudinal pressure wave"/>
          <p:cNvPicPr>
            <a:picLocks noChangeAspect="1" noChangeArrowheads="1" noCrop="1"/>
          </p:cNvPicPr>
          <p:nvPr/>
        </p:nvPicPr>
        <p:blipFill>
          <a:blip r:embed="rId3" cstate="print"/>
          <a:srcRect/>
          <a:stretch>
            <a:fillRect/>
          </a:stretch>
        </p:blipFill>
        <p:spPr bwMode="auto">
          <a:xfrm>
            <a:off x="1979712" y="3356992"/>
            <a:ext cx="5715000" cy="1905000"/>
          </a:xfrm>
          <a:prstGeom prst="rect">
            <a:avLst/>
          </a:prstGeom>
          <a:noFill/>
        </p:spPr>
      </p:pic>
      <p:sp>
        <p:nvSpPr>
          <p:cNvPr id="7" name="Title 1"/>
          <p:cNvSpPr>
            <a:spLocks noGrp="1"/>
          </p:cNvSpPr>
          <p:nvPr>
            <p:ph type="title"/>
          </p:nvPr>
        </p:nvSpPr>
        <p:spPr>
          <a:xfrm>
            <a:off x="457200" y="274638"/>
            <a:ext cx="8229600" cy="1143000"/>
          </a:xfrm>
        </p:spPr>
        <p:txBody>
          <a:bodyPr>
            <a:normAutofit fontScale="90000"/>
          </a:bodyPr>
          <a:lstStyle/>
          <a:p>
            <a:r>
              <a:rPr lang="en-CA" dirty="0" smtClean="0"/>
              <a:t>Basic Waves </a:t>
            </a:r>
            <a:br>
              <a:rPr lang="en-CA" dirty="0" smtClean="0"/>
            </a:br>
            <a:r>
              <a:rPr lang="en-CA" dirty="0" smtClean="0"/>
              <a:t>B: Longitudinal Waves</a:t>
            </a:r>
            <a:endParaRPr lang="en-CA" dirty="0"/>
          </a:p>
        </p:txBody>
      </p:sp>
      <p:sp>
        <p:nvSpPr>
          <p:cNvPr id="2" name="TextBox 1"/>
          <p:cNvSpPr txBox="1"/>
          <p:nvPr/>
        </p:nvSpPr>
        <p:spPr>
          <a:xfrm>
            <a:off x="1187624" y="6088940"/>
            <a:ext cx="2351926" cy="584775"/>
          </a:xfrm>
          <a:prstGeom prst="rect">
            <a:avLst/>
          </a:prstGeom>
          <a:noFill/>
        </p:spPr>
        <p:txBody>
          <a:bodyPr wrap="none" rtlCol="0">
            <a:spAutoFit/>
          </a:bodyPr>
          <a:lstStyle/>
          <a:p>
            <a:r>
              <a:rPr lang="en-CA" sz="3200" i="1" dirty="0" smtClean="0">
                <a:solidFill>
                  <a:srgbClr val="FF0000"/>
                </a:solidFill>
              </a:rPr>
              <a:t>Sound waves</a:t>
            </a:r>
            <a:endParaRPr lang="en-US" sz="32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Characteristics</a:t>
            </a:r>
            <a:endParaRPr lang="en-CA" dirty="0"/>
          </a:p>
        </p:txBody>
      </p:sp>
      <p:pic>
        <p:nvPicPr>
          <p:cNvPr id="29698" name="Picture 2" descr="http://funwaves.wikispaces.com/file/view/wave_10.jpg/253099008/wave_10.jpg"/>
          <p:cNvPicPr>
            <a:picLocks noChangeAspect="1" noChangeArrowheads="1"/>
          </p:cNvPicPr>
          <p:nvPr/>
        </p:nvPicPr>
        <p:blipFill>
          <a:blip r:embed="rId3" cstate="print"/>
          <a:srcRect/>
          <a:stretch>
            <a:fillRect/>
          </a:stretch>
        </p:blipFill>
        <p:spPr bwMode="auto">
          <a:xfrm>
            <a:off x="1403648" y="2420888"/>
            <a:ext cx="6600825" cy="22764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Complex Waves</a:t>
            </a:r>
            <a:endParaRPr lang="en-US" dirty="0"/>
          </a:p>
        </p:txBody>
      </p:sp>
      <p:sp>
        <p:nvSpPr>
          <p:cNvPr id="3" name="Content Placeholder 2"/>
          <p:cNvSpPr>
            <a:spLocks noGrp="1"/>
          </p:cNvSpPr>
          <p:nvPr>
            <p:ph idx="1"/>
          </p:nvPr>
        </p:nvSpPr>
        <p:spPr/>
        <p:txBody>
          <a:bodyPr/>
          <a:lstStyle/>
          <a:p>
            <a:pPr marL="0" indent="0">
              <a:buNone/>
            </a:pPr>
            <a:r>
              <a:rPr lang="en-CA" dirty="0" smtClean="0"/>
              <a:t>There are more complex types of waves as well</a:t>
            </a:r>
            <a:endParaRPr lang="en-US" dirty="0"/>
          </a:p>
        </p:txBody>
      </p:sp>
      <p:pic>
        <p:nvPicPr>
          <p:cNvPr id="4" name="Picture 3"/>
          <p:cNvPicPr>
            <a:picLocks noChangeAspect="1"/>
          </p:cNvPicPr>
          <p:nvPr/>
        </p:nvPicPr>
        <p:blipFill>
          <a:blip r:embed="rId2"/>
          <a:stretch>
            <a:fillRect/>
          </a:stretch>
        </p:blipFill>
        <p:spPr>
          <a:xfrm>
            <a:off x="2262187" y="2636912"/>
            <a:ext cx="4619625" cy="2019300"/>
          </a:xfrm>
          <a:prstGeom prst="rect">
            <a:avLst/>
          </a:prstGeom>
        </p:spPr>
      </p:pic>
    </p:spTree>
    <p:extLst>
      <p:ext uri="{BB962C8B-B14F-4D97-AF65-F5344CB8AC3E}">
        <p14:creationId xmlns:p14="http://schemas.microsoft.com/office/powerpoint/2010/main" val="816920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Timing Waves</a:t>
            </a:r>
            <a:endParaRPr lang="en-CA" dirty="0"/>
          </a:p>
        </p:txBody>
      </p:sp>
      <p:sp>
        <p:nvSpPr>
          <p:cNvPr id="3" name="Content Placeholder 2"/>
          <p:cNvSpPr>
            <a:spLocks noGrp="1"/>
          </p:cNvSpPr>
          <p:nvPr>
            <p:ph idx="1"/>
          </p:nvPr>
        </p:nvSpPr>
        <p:spPr/>
        <p:txBody>
          <a:bodyPr/>
          <a:lstStyle/>
          <a:p>
            <a:pPr>
              <a:buNone/>
            </a:pPr>
            <a:r>
              <a:rPr lang="en-CA" dirty="0" smtClean="0"/>
              <a:t>Frequency (f): the number of cycles per unit time </a:t>
            </a:r>
          </a:p>
          <a:p>
            <a:pPr>
              <a:buNone/>
            </a:pPr>
            <a:endParaRPr lang="en-CA" dirty="0" smtClean="0"/>
          </a:p>
          <a:p>
            <a:pPr>
              <a:buNone/>
            </a:pPr>
            <a:endParaRPr lang="en-CA" dirty="0"/>
          </a:p>
          <a:p>
            <a:pPr>
              <a:buNone/>
            </a:pPr>
            <a:r>
              <a:rPr lang="en-CA" dirty="0" smtClean="0"/>
              <a:t>Period (T): the time it takes for one cycle </a:t>
            </a:r>
            <a:endParaRPr lang="en-CA" dirty="0"/>
          </a:p>
        </p:txBody>
      </p:sp>
      <p:graphicFrame>
        <p:nvGraphicFramePr>
          <p:cNvPr id="4" name="Object 3"/>
          <p:cNvGraphicFramePr>
            <a:graphicFrameLocks noChangeAspect="1"/>
          </p:cNvGraphicFramePr>
          <p:nvPr/>
        </p:nvGraphicFramePr>
        <p:xfrm>
          <a:off x="2771800" y="2780928"/>
          <a:ext cx="2770191" cy="864096"/>
        </p:xfrm>
        <a:graphic>
          <a:graphicData uri="http://schemas.openxmlformats.org/presentationml/2006/ole">
            <mc:AlternateContent xmlns:mc="http://schemas.openxmlformats.org/markup-compatibility/2006">
              <mc:Choice xmlns:v="urn:schemas-microsoft-com:vml" Requires="v">
                <p:oleObj spid="_x0000_s36892" name="Equation" r:id="rId3" imgW="1384200" imgH="431640" progId="Equation.DSMT4">
                  <p:embed/>
                </p:oleObj>
              </mc:Choice>
              <mc:Fallback>
                <p:oleObj name="Equation" r:id="rId3" imgW="138420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780928"/>
                        <a:ext cx="2770191"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3"/>
          <p:cNvGraphicFramePr>
            <a:graphicFrameLocks noChangeAspect="1"/>
          </p:cNvGraphicFramePr>
          <p:nvPr/>
        </p:nvGraphicFramePr>
        <p:xfrm>
          <a:off x="2771800" y="5013176"/>
          <a:ext cx="2641319" cy="936104"/>
        </p:xfrm>
        <a:graphic>
          <a:graphicData uri="http://schemas.openxmlformats.org/presentationml/2006/ole">
            <mc:AlternateContent xmlns:mc="http://schemas.openxmlformats.org/markup-compatibility/2006">
              <mc:Choice xmlns:v="urn:schemas-microsoft-com:vml" Requires="v">
                <p:oleObj spid="_x0000_s36893" name="Equation" r:id="rId5" imgW="1180800" imgH="419040" progId="Equation.DSMT4">
                  <p:embed/>
                </p:oleObj>
              </mc:Choice>
              <mc:Fallback>
                <p:oleObj name="Equation" r:id="rId5" imgW="1180800" imgH="419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5013176"/>
                        <a:ext cx="2641319"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ounded Rectangle 5"/>
          <p:cNvSpPr/>
          <p:nvPr/>
        </p:nvSpPr>
        <p:spPr>
          <a:xfrm>
            <a:off x="6084168" y="2420888"/>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Measured in Hertz</a:t>
            </a:r>
          </a:p>
          <a:p>
            <a:pPr algn="ctr"/>
            <a:r>
              <a:rPr lang="en-CA" dirty="0" smtClean="0"/>
              <a:t>1 Hz = 1 s</a:t>
            </a:r>
            <a:r>
              <a:rPr lang="en-CA" baseline="30000" dirty="0" smtClean="0"/>
              <a:t>-1</a:t>
            </a:r>
            <a:endParaRPr lang="en-CA" baseline="30000" dirty="0"/>
          </a:p>
        </p:txBody>
      </p:sp>
      <p:sp>
        <p:nvSpPr>
          <p:cNvPr id="7" name="Rounded Rectangle 6"/>
          <p:cNvSpPr/>
          <p:nvPr/>
        </p:nvSpPr>
        <p:spPr>
          <a:xfrm>
            <a:off x="6156176" y="4797152"/>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Measured in seconds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u="sng" dirty="0" smtClean="0"/>
              <a:t>Example</a:t>
            </a:r>
            <a:endParaRPr lang="en-CA" i="1" u="sng" dirty="0"/>
          </a:p>
        </p:txBody>
      </p:sp>
      <p:sp>
        <p:nvSpPr>
          <p:cNvPr id="3" name="Content Placeholder 2"/>
          <p:cNvSpPr>
            <a:spLocks noGrp="1"/>
          </p:cNvSpPr>
          <p:nvPr>
            <p:ph idx="1"/>
          </p:nvPr>
        </p:nvSpPr>
        <p:spPr/>
        <p:txBody>
          <a:bodyPr/>
          <a:lstStyle/>
          <a:p>
            <a:pPr>
              <a:buNone/>
            </a:pPr>
            <a:r>
              <a:rPr lang="en-CA" dirty="0" smtClean="0"/>
              <a:t>A wave on a spring completes 10 cycles in 5.0 s.  What is the frequency and period of the produced wave? </a:t>
            </a:r>
            <a:endParaRPr lang="en-CA" dirty="0"/>
          </a:p>
        </p:txBody>
      </p:sp>
      <p:pic>
        <p:nvPicPr>
          <p:cNvPr id="37890" name="Picture 2" descr="File:Simple harmonic oscillator.gif"/>
          <p:cNvPicPr>
            <a:picLocks noChangeAspect="1" noChangeArrowheads="1" noCrop="1"/>
          </p:cNvPicPr>
          <p:nvPr/>
        </p:nvPicPr>
        <p:blipFill>
          <a:blip r:embed="rId3" cstate="print"/>
          <a:srcRect/>
          <a:stretch>
            <a:fillRect/>
          </a:stretch>
        </p:blipFill>
        <p:spPr bwMode="auto">
          <a:xfrm>
            <a:off x="2555776" y="3140968"/>
            <a:ext cx="848961" cy="2627387"/>
          </a:xfrm>
          <a:prstGeom prst="rect">
            <a:avLst/>
          </a:prstGeom>
          <a:noFill/>
        </p:spPr>
      </p:pic>
      <p:pic>
        <p:nvPicPr>
          <p:cNvPr id="37892" name="Picture 4" descr="http://dev.physicslab.org/img/3bd0c1e6-41bb-4e02-8a67-935333b62d43.gif"/>
          <p:cNvPicPr>
            <a:picLocks noChangeAspect="1" noChangeArrowheads="1"/>
          </p:cNvPicPr>
          <p:nvPr/>
        </p:nvPicPr>
        <p:blipFill>
          <a:blip r:embed="rId4" cstate="print"/>
          <a:srcRect/>
          <a:stretch>
            <a:fillRect/>
          </a:stretch>
        </p:blipFill>
        <p:spPr bwMode="auto">
          <a:xfrm>
            <a:off x="4644008" y="4221088"/>
            <a:ext cx="2126219" cy="1800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physics waves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5942959" cy="290016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endParaRPr lang="en-US" dirty="0"/>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Good Vibrations</a:t>
            </a:r>
            <a:endParaRPr lang="en-CA" dirty="0"/>
          </a:p>
        </p:txBody>
      </p:sp>
      <p:sp>
        <p:nvSpPr>
          <p:cNvPr id="3" name="Content Placeholder 2"/>
          <p:cNvSpPr>
            <a:spLocks noGrp="1"/>
          </p:cNvSpPr>
          <p:nvPr>
            <p:ph idx="1"/>
          </p:nvPr>
        </p:nvSpPr>
        <p:spPr/>
        <p:txBody>
          <a:bodyPr/>
          <a:lstStyle/>
          <a:p>
            <a:pPr>
              <a:buNone/>
            </a:pPr>
            <a:r>
              <a:rPr lang="en-CA" dirty="0" smtClean="0"/>
              <a:t>A </a:t>
            </a:r>
            <a:r>
              <a:rPr lang="en-CA" b="1" dirty="0" smtClean="0"/>
              <a:t>vibration</a:t>
            </a:r>
            <a:r>
              <a:rPr lang="en-CA" dirty="0" smtClean="0"/>
              <a:t> is a periodic (repeated) motion of an object about an equilibrium point</a:t>
            </a:r>
            <a:endParaRPr lang="en-CA" dirty="0"/>
          </a:p>
        </p:txBody>
      </p:sp>
      <p:pic>
        <p:nvPicPr>
          <p:cNvPr id="75778" name="Picture 2" descr="http://www.physicsclassroom.com/class/waves/u10l0a1.gif"/>
          <p:cNvPicPr>
            <a:picLocks noChangeAspect="1" noChangeArrowheads="1" noCrop="1"/>
          </p:cNvPicPr>
          <p:nvPr/>
        </p:nvPicPr>
        <p:blipFill>
          <a:blip r:embed="rId3" cstate="print"/>
          <a:srcRect/>
          <a:stretch>
            <a:fillRect/>
          </a:stretch>
        </p:blipFill>
        <p:spPr bwMode="auto">
          <a:xfrm>
            <a:off x="1403648" y="3717032"/>
            <a:ext cx="1295400" cy="2095501"/>
          </a:xfrm>
          <a:prstGeom prst="rect">
            <a:avLst/>
          </a:prstGeom>
          <a:noFill/>
        </p:spPr>
      </p:pic>
      <p:pic>
        <p:nvPicPr>
          <p:cNvPr id="75780" name="Picture 4" descr="http://www.physicsclassroom.com/class/waves/Simpleharmonicoscillator.gif"/>
          <p:cNvPicPr>
            <a:picLocks noChangeAspect="1" noChangeArrowheads="1" noCrop="1"/>
          </p:cNvPicPr>
          <p:nvPr/>
        </p:nvPicPr>
        <p:blipFill>
          <a:blip r:embed="rId4" cstate="print"/>
          <a:srcRect/>
          <a:stretch>
            <a:fillRect/>
          </a:stretch>
        </p:blipFill>
        <p:spPr bwMode="auto">
          <a:xfrm>
            <a:off x="5724128" y="3284984"/>
            <a:ext cx="1104900" cy="34194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What is a Wave? </a:t>
            </a:r>
            <a:endParaRPr lang="en-CA" dirty="0"/>
          </a:p>
        </p:txBody>
      </p:sp>
      <p:sp>
        <p:nvSpPr>
          <p:cNvPr id="3" name="Content Placeholder 2"/>
          <p:cNvSpPr>
            <a:spLocks noGrp="1"/>
          </p:cNvSpPr>
          <p:nvPr>
            <p:ph idx="1"/>
          </p:nvPr>
        </p:nvSpPr>
        <p:spPr/>
        <p:txBody>
          <a:bodyPr/>
          <a:lstStyle/>
          <a:p>
            <a:pPr>
              <a:buNone/>
            </a:pPr>
            <a:r>
              <a:rPr lang="en-CA" dirty="0" smtClean="0"/>
              <a:t>A </a:t>
            </a:r>
            <a:r>
              <a:rPr lang="en-CA" b="1" dirty="0" smtClean="0"/>
              <a:t>transfer of energy</a:t>
            </a:r>
            <a:r>
              <a:rPr lang="en-CA" dirty="0" smtClean="0"/>
              <a:t> over a distance caused by an initial disturbance</a:t>
            </a:r>
            <a:endParaRPr lang="en-CA" dirty="0"/>
          </a:p>
        </p:txBody>
      </p:sp>
      <p:pic>
        <p:nvPicPr>
          <p:cNvPr id="54278" name="Picture 6" descr="animation showing particle motion for a longitudinal pressure wave"/>
          <p:cNvPicPr>
            <a:picLocks noChangeAspect="1" noChangeArrowheads="1" noCrop="1"/>
          </p:cNvPicPr>
          <p:nvPr/>
        </p:nvPicPr>
        <p:blipFill>
          <a:blip r:embed="rId3" cstate="print"/>
          <a:srcRect/>
          <a:stretch>
            <a:fillRect/>
          </a:stretch>
        </p:blipFill>
        <p:spPr bwMode="auto">
          <a:xfrm>
            <a:off x="4139952" y="4797152"/>
            <a:ext cx="4501008" cy="1500336"/>
          </a:xfrm>
          <a:prstGeom prst="rect">
            <a:avLst/>
          </a:prstGeom>
          <a:noFill/>
        </p:spPr>
      </p:pic>
      <p:pic>
        <p:nvPicPr>
          <p:cNvPr id="54280" name="Picture 8" descr="animation showing particle motion for a transeverse shear wave"/>
          <p:cNvPicPr>
            <a:picLocks noChangeAspect="1" noChangeArrowheads="1"/>
          </p:cNvPicPr>
          <p:nvPr/>
        </p:nvPicPr>
        <p:blipFill>
          <a:blip r:embed="rId4" cstate="print"/>
          <a:srcRect/>
          <a:stretch>
            <a:fillRect/>
          </a:stretch>
        </p:blipFill>
        <p:spPr bwMode="auto">
          <a:xfrm>
            <a:off x="467543" y="3068960"/>
            <a:ext cx="4417843" cy="129614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Mechanical Waves</a:t>
            </a:r>
            <a:endParaRPr lang="en-CA" dirty="0"/>
          </a:p>
        </p:txBody>
      </p:sp>
      <p:sp>
        <p:nvSpPr>
          <p:cNvPr id="3" name="Content Placeholder 2"/>
          <p:cNvSpPr>
            <a:spLocks noGrp="1"/>
          </p:cNvSpPr>
          <p:nvPr>
            <p:ph idx="1"/>
          </p:nvPr>
        </p:nvSpPr>
        <p:spPr/>
        <p:txBody>
          <a:bodyPr>
            <a:normAutofit/>
          </a:bodyPr>
          <a:lstStyle/>
          <a:p>
            <a:pPr>
              <a:buNone/>
            </a:pPr>
            <a:r>
              <a:rPr lang="en-CA" dirty="0" smtClean="0"/>
              <a:t>A </a:t>
            </a:r>
            <a:r>
              <a:rPr lang="en-CA" b="1" dirty="0" smtClean="0"/>
              <a:t>mechanical wave </a:t>
            </a:r>
            <a:r>
              <a:rPr lang="en-CA" dirty="0" smtClean="0"/>
              <a:t>occurs when this energy is transferred </a:t>
            </a:r>
            <a:r>
              <a:rPr lang="en-CA" b="1" dirty="0" smtClean="0"/>
              <a:t>through a material </a:t>
            </a:r>
            <a:r>
              <a:rPr lang="en-CA" dirty="0" smtClean="0"/>
              <a:t>(</a:t>
            </a:r>
            <a:r>
              <a:rPr lang="en-CA" dirty="0" err="1" smtClean="0"/>
              <a:t>ie</a:t>
            </a:r>
            <a:r>
              <a:rPr lang="en-CA" dirty="0" smtClean="0"/>
              <a:t>. medium) due to an </a:t>
            </a:r>
            <a:r>
              <a:rPr lang="en-CA" b="1" dirty="0" smtClean="0"/>
              <a:t>initial vibration</a:t>
            </a:r>
          </a:p>
        </p:txBody>
      </p:sp>
      <p:pic>
        <p:nvPicPr>
          <p:cNvPr id="37890" name="Picture 2" descr="Image result for mechanical wa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356992"/>
            <a:ext cx="5814218" cy="31556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Mechanical Waves Travel?</a:t>
            </a:r>
            <a:endParaRPr lang="en-CA" dirty="0"/>
          </a:p>
        </p:txBody>
      </p:sp>
      <p:sp>
        <p:nvSpPr>
          <p:cNvPr id="3" name="Content Placeholder 2"/>
          <p:cNvSpPr>
            <a:spLocks noGrp="1"/>
          </p:cNvSpPr>
          <p:nvPr>
            <p:ph idx="1"/>
          </p:nvPr>
        </p:nvSpPr>
        <p:spPr/>
        <p:txBody>
          <a:bodyPr>
            <a:normAutofit/>
          </a:bodyPr>
          <a:lstStyle/>
          <a:p>
            <a:pPr>
              <a:buNone/>
            </a:pPr>
            <a:r>
              <a:rPr lang="en-CA" dirty="0" smtClean="0"/>
              <a:t>Within the medium, nearby molecules are connected to each other by </a:t>
            </a:r>
            <a:r>
              <a:rPr lang="en-CA" b="1" dirty="0" smtClean="0"/>
              <a:t>intermolecular forces </a:t>
            </a:r>
          </a:p>
          <a:p>
            <a:pPr>
              <a:buNone/>
            </a:pPr>
            <a:r>
              <a:rPr lang="en-CA" dirty="0" smtClean="0"/>
              <a:t>Each particle </a:t>
            </a:r>
            <a:r>
              <a:rPr lang="en-CA" b="1" dirty="0" smtClean="0"/>
              <a:t>moves only slightly</a:t>
            </a:r>
          </a:p>
          <a:p>
            <a:pPr>
              <a:buNone/>
            </a:pPr>
            <a:endParaRPr lang="en-CA" dirty="0" smtClean="0"/>
          </a:p>
          <a:p>
            <a:pPr>
              <a:buNone/>
            </a:pPr>
            <a:endParaRPr lang="en-CA" dirty="0" smtClean="0"/>
          </a:p>
          <a:p>
            <a:pPr>
              <a:buNone/>
            </a:pPr>
            <a:r>
              <a:rPr lang="en-CA" dirty="0" smtClean="0"/>
              <a:t>There is little to no </a:t>
            </a:r>
            <a:r>
              <a:rPr lang="en-CA" b="1" dirty="0" smtClean="0"/>
              <a:t>net motion </a:t>
            </a:r>
            <a:endParaRPr lang="en-CA" b="1" dirty="0"/>
          </a:p>
        </p:txBody>
      </p:sp>
      <p:pic>
        <p:nvPicPr>
          <p:cNvPr id="52226" name="Picture 2" descr="http://www.physicsclassroom.com/mmedia/waves/lw.gif"/>
          <p:cNvPicPr>
            <a:picLocks noChangeAspect="1" noChangeArrowheads="1" noCrop="1"/>
          </p:cNvPicPr>
          <p:nvPr/>
        </p:nvPicPr>
        <p:blipFill>
          <a:blip r:embed="rId3" cstate="print"/>
          <a:srcRect/>
          <a:stretch>
            <a:fillRect/>
          </a:stretch>
        </p:blipFill>
        <p:spPr bwMode="auto">
          <a:xfrm>
            <a:off x="1183840" y="3809716"/>
            <a:ext cx="6776319" cy="864096"/>
          </a:xfrm>
          <a:prstGeom prst="rect">
            <a:avLst/>
          </a:prstGeom>
          <a:noFill/>
        </p:spPr>
      </p:pic>
      <p:pic>
        <p:nvPicPr>
          <p:cNvPr id="5" name="Picture 4"/>
          <p:cNvPicPr>
            <a:picLocks noChangeAspect="1"/>
          </p:cNvPicPr>
          <p:nvPr/>
        </p:nvPicPr>
        <p:blipFill>
          <a:blip r:embed="rId4"/>
          <a:stretch>
            <a:fillRect/>
          </a:stretch>
        </p:blipFill>
        <p:spPr>
          <a:xfrm>
            <a:off x="2411760" y="5385489"/>
            <a:ext cx="3905250" cy="1466850"/>
          </a:xfrm>
          <a:prstGeom prst="rect">
            <a:avLst/>
          </a:prstGeom>
        </p:spPr>
      </p:pic>
    </p:spTree>
    <p:extLst>
      <p:ext uri="{BB962C8B-B14F-4D97-AF65-F5344CB8AC3E}">
        <p14:creationId xmlns:p14="http://schemas.microsoft.com/office/powerpoint/2010/main" val="141184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u="sng" dirty="0" smtClean="0"/>
              <a:t>Stop to Think...</a:t>
            </a:r>
            <a:endParaRPr lang="en-CA" i="1" u="sng" dirty="0"/>
          </a:p>
        </p:txBody>
      </p:sp>
      <p:sp>
        <p:nvSpPr>
          <p:cNvPr id="3" name="Content Placeholder 2"/>
          <p:cNvSpPr>
            <a:spLocks noGrp="1"/>
          </p:cNvSpPr>
          <p:nvPr>
            <p:ph idx="1"/>
          </p:nvPr>
        </p:nvSpPr>
        <p:spPr>
          <a:xfrm>
            <a:off x="323528" y="1340768"/>
            <a:ext cx="8229600" cy="3733875"/>
          </a:xfrm>
        </p:spPr>
        <p:txBody>
          <a:bodyPr>
            <a:normAutofit/>
          </a:bodyPr>
          <a:lstStyle/>
          <a:p>
            <a:pPr>
              <a:buNone/>
            </a:pPr>
            <a:r>
              <a:rPr lang="en-CA" sz="2800" dirty="0" smtClean="0"/>
              <a:t>Minute after minute, hour after hour, day after day, ocean waves continue to splash onto the shore. Explain why the beach is not completely submerged and why the middle of the ocean has not yet been depleted of its water supply.</a:t>
            </a:r>
            <a:endParaRPr lang="en-CA" sz="2800" dirty="0"/>
          </a:p>
        </p:txBody>
      </p:sp>
      <p:pic>
        <p:nvPicPr>
          <p:cNvPr id="48130" name="Picture 2" descr="animation showing circular motion for particles associated with a water surface wave"/>
          <p:cNvPicPr>
            <a:picLocks noChangeAspect="1" noChangeArrowheads="1" noCrop="1"/>
          </p:cNvPicPr>
          <p:nvPr/>
        </p:nvPicPr>
        <p:blipFill>
          <a:blip r:embed="rId3" cstate="print"/>
          <a:srcRect/>
          <a:stretch>
            <a:fillRect/>
          </a:stretch>
        </p:blipFill>
        <p:spPr bwMode="auto">
          <a:xfrm>
            <a:off x="1763688" y="4221088"/>
            <a:ext cx="5040560" cy="2520280"/>
          </a:xfrm>
          <a:prstGeom prst="rect">
            <a:avLst/>
          </a:prstGeom>
          <a:noFill/>
        </p:spPr>
      </p:pic>
      <p:pic>
        <p:nvPicPr>
          <p:cNvPr id="48132" name="Picture 4" descr="http://www.mrwallpaper.com/wallpapers/Beach-Waves-Background.jpg"/>
          <p:cNvPicPr>
            <a:picLocks noChangeAspect="1" noChangeArrowheads="1"/>
          </p:cNvPicPr>
          <p:nvPr/>
        </p:nvPicPr>
        <p:blipFill>
          <a:blip r:embed="rId4" cstate="print"/>
          <a:srcRect/>
          <a:stretch>
            <a:fillRect/>
          </a:stretch>
        </p:blipFill>
        <p:spPr bwMode="auto">
          <a:xfrm>
            <a:off x="1691680" y="3636023"/>
            <a:ext cx="5155163" cy="322197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8132"/>
                                        </p:tgtEl>
                                      </p:cBhvr>
                                    </p:animEffect>
                                    <p:set>
                                      <p:cBhvr>
                                        <p:cTn id="7" dur="1" fill="hold">
                                          <p:stCondLst>
                                            <p:cond delay="499"/>
                                          </p:stCondLst>
                                        </p:cTn>
                                        <p:tgtEl>
                                          <p:spTgt spid="48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Are All Waves Created Equal? </a:t>
            </a:r>
            <a:endParaRPr lang="en-CA" dirty="0"/>
          </a:p>
        </p:txBody>
      </p:sp>
      <p:sp>
        <p:nvSpPr>
          <p:cNvPr id="3" name="Content Placeholder 2"/>
          <p:cNvSpPr>
            <a:spLocks noGrp="1"/>
          </p:cNvSpPr>
          <p:nvPr>
            <p:ph idx="1"/>
          </p:nvPr>
        </p:nvSpPr>
        <p:spPr>
          <a:xfrm>
            <a:off x="457200" y="1600200"/>
            <a:ext cx="8500864" cy="5357192"/>
          </a:xfrm>
        </p:spPr>
        <p:txBody>
          <a:bodyPr>
            <a:normAutofit/>
          </a:bodyPr>
          <a:lstStyle/>
          <a:p>
            <a:pPr>
              <a:buNone/>
            </a:pPr>
            <a:r>
              <a:rPr lang="en-CA" dirty="0" smtClean="0"/>
              <a:t>Mechanical waves travel at different speeds depending on:</a:t>
            </a:r>
          </a:p>
          <a:p>
            <a:pPr>
              <a:buFont typeface="Wingdings" pitchFamily="2" charset="2"/>
              <a:buChar char="ü"/>
            </a:pPr>
            <a:r>
              <a:rPr lang="en-CA" dirty="0" smtClean="0"/>
              <a:t> material</a:t>
            </a:r>
          </a:p>
          <a:p>
            <a:pPr marL="0" indent="0">
              <a:buNone/>
            </a:pPr>
            <a:r>
              <a:rPr lang="en-CA" dirty="0"/>
              <a:t>	</a:t>
            </a:r>
            <a:r>
              <a:rPr lang="en-CA" dirty="0" smtClean="0"/>
              <a:t>elastic materials are </a:t>
            </a:r>
            <a:br>
              <a:rPr lang="en-CA" dirty="0" smtClean="0"/>
            </a:br>
            <a:r>
              <a:rPr lang="en-CA" dirty="0" smtClean="0"/>
              <a:t>	more efficient</a:t>
            </a:r>
          </a:p>
          <a:p>
            <a:pPr>
              <a:buFont typeface="Wingdings" pitchFamily="2" charset="2"/>
              <a:buChar char="ü"/>
            </a:pPr>
            <a:r>
              <a:rPr lang="en-CA" dirty="0" smtClean="0"/>
              <a:t> density</a:t>
            </a:r>
          </a:p>
          <a:p>
            <a:pPr marL="0" indent="0">
              <a:buNone/>
            </a:pPr>
            <a:r>
              <a:rPr lang="en-CA" dirty="0"/>
              <a:t>	</a:t>
            </a:r>
            <a:r>
              <a:rPr lang="en-CA" dirty="0" smtClean="0"/>
              <a:t>liquids are more </a:t>
            </a:r>
            <a:br>
              <a:rPr lang="en-CA" dirty="0" smtClean="0"/>
            </a:br>
            <a:r>
              <a:rPr lang="en-CA" dirty="0" smtClean="0"/>
              <a:t>	effective than gases </a:t>
            </a:r>
          </a:p>
          <a:p>
            <a:pPr>
              <a:buFont typeface="Wingdings" pitchFamily="2" charset="2"/>
              <a:buChar char="ü"/>
            </a:pPr>
            <a:r>
              <a:rPr lang="en-CA" dirty="0" smtClean="0"/>
              <a:t> temperature </a:t>
            </a:r>
            <a:endParaRPr lang="en-CA" dirty="0"/>
          </a:p>
        </p:txBody>
      </p:sp>
      <p:pic>
        <p:nvPicPr>
          <p:cNvPr id="2050" name="Picture 2" descr="Table of Speeds of Sound"/>
          <p:cNvPicPr>
            <a:picLocks noChangeAspect="1" noChangeArrowheads="1"/>
          </p:cNvPicPr>
          <p:nvPr/>
        </p:nvPicPr>
        <p:blipFill>
          <a:blip r:embed="rId3" cstate="print"/>
          <a:srcRect/>
          <a:stretch>
            <a:fillRect/>
          </a:stretch>
        </p:blipFill>
        <p:spPr bwMode="auto">
          <a:xfrm>
            <a:off x="5076056" y="2986151"/>
            <a:ext cx="3882008" cy="365879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Basic Waves </a:t>
            </a:r>
            <a:br>
              <a:rPr lang="en-CA" dirty="0" smtClean="0"/>
            </a:br>
            <a:r>
              <a:rPr lang="en-CA" dirty="0" smtClean="0"/>
              <a:t>A: Transverse Waves</a:t>
            </a:r>
            <a:endParaRPr lang="en-CA" dirty="0"/>
          </a:p>
        </p:txBody>
      </p:sp>
      <p:sp>
        <p:nvSpPr>
          <p:cNvPr id="3" name="Content Placeholder 2"/>
          <p:cNvSpPr>
            <a:spLocks noGrp="1"/>
          </p:cNvSpPr>
          <p:nvPr>
            <p:ph idx="1"/>
          </p:nvPr>
        </p:nvSpPr>
        <p:spPr/>
        <p:txBody>
          <a:bodyPr/>
          <a:lstStyle/>
          <a:p>
            <a:pPr>
              <a:buNone/>
            </a:pPr>
            <a:r>
              <a:rPr lang="en-CA" dirty="0" smtClean="0"/>
              <a:t>Occur when the particles vibrate </a:t>
            </a:r>
            <a:r>
              <a:rPr lang="en-CA" b="1" dirty="0" smtClean="0"/>
              <a:t>perpendicular </a:t>
            </a:r>
            <a:r>
              <a:rPr lang="en-CA" dirty="0" smtClean="0"/>
              <a:t>to the direction of the flow of energy </a:t>
            </a:r>
          </a:p>
          <a:p>
            <a:pPr>
              <a:buNone/>
            </a:pPr>
            <a:endParaRPr lang="en-CA" dirty="0"/>
          </a:p>
          <a:p>
            <a:pPr>
              <a:buNone/>
            </a:pPr>
            <a:endParaRPr lang="en-CA" dirty="0" smtClean="0"/>
          </a:p>
          <a:p>
            <a:pPr>
              <a:buNone/>
            </a:pPr>
            <a:endParaRPr lang="en-CA" dirty="0"/>
          </a:p>
          <a:p>
            <a:pPr>
              <a:buNone/>
            </a:pPr>
            <a:endParaRPr lang="en-CA" dirty="0" smtClean="0"/>
          </a:p>
          <a:p>
            <a:pPr>
              <a:buNone/>
            </a:pPr>
            <a:r>
              <a:rPr lang="en-CA" dirty="0" smtClean="0"/>
              <a:t>Can you think of any examples? </a:t>
            </a:r>
            <a:endParaRPr lang="en-CA" dirty="0"/>
          </a:p>
        </p:txBody>
      </p:sp>
      <p:pic>
        <p:nvPicPr>
          <p:cNvPr id="23554" name="Picture 2" descr="animation showing particle motion for a transeverse shear wave"/>
          <p:cNvPicPr>
            <a:picLocks noChangeAspect="1" noChangeArrowheads="1"/>
          </p:cNvPicPr>
          <p:nvPr/>
        </p:nvPicPr>
        <p:blipFill>
          <a:blip r:embed="rId3" cstate="print"/>
          <a:srcRect/>
          <a:stretch>
            <a:fillRect/>
          </a:stretch>
        </p:blipFill>
        <p:spPr bwMode="auto">
          <a:xfrm>
            <a:off x="1547664" y="3068960"/>
            <a:ext cx="5715000" cy="1676400"/>
          </a:xfrm>
          <a:prstGeom prst="rect">
            <a:avLst/>
          </a:prstGeom>
          <a:noFill/>
        </p:spPr>
      </p:pic>
      <p:sp>
        <p:nvSpPr>
          <p:cNvPr id="5" name="TextBox 4"/>
          <p:cNvSpPr txBox="1"/>
          <p:nvPr/>
        </p:nvSpPr>
        <p:spPr>
          <a:xfrm>
            <a:off x="1187624" y="5668744"/>
            <a:ext cx="4762009" cy="584775"/>
          </a:xfrm>
          <a:prstGeom prst="rect">
            <a:avLst/>
          </a:prstGeom>
          <a:noFill/>
        </p:spPr>
        <p:txBody>
          <a:bodyPr wrap="none" rtlCol="0">
            <a:spAutoFit/>
          </a:bodyPr>
          <a:lstStyle/>
          <a:p>
            <a:r>
              <a:rPr lang="en-CA" sz="3200" i="1" dirty="0" smtClean="0">
                <a:solidFill>
                  <a:srgbClr val="FF0000"/>
                </a:solidFill>
              </a:rPr>
              <a:t>Waves along a guitar string</a:t>
            </a:r>
            <a:endParaRPr lang="en-US" sz="32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Characteristics</a:t>
            </a:r>
            <a:endParaRPr lang="en-CA" dirty="0"/>
          </a:p>
        </p:txBody>
      </p:sp>
      <p:pic>
        <p:nvPicPr>
          <p:cNvPr id="28674" name="Picture 2" descr="http://www.asdlib.org/onlineArticles/elabware/Scheeline_Kelly_Spectrophotometer/HSFiles/wave_amp.JPG"/>
          <p:cNvPicPr>
            <a:picLocks noChangeAspect="1" noChangeArrowheads="1"/>
          </p:cNvPicPr>
          <p:nvPr/>
        </p:nvPicPr>
        <p:blipFill>
          <a:blip r:embed="rId3" cstate="print"/>
          <a:srcRect/>
          <a:stretch>
            <a:fillRect/>
          </a:stretch>
        </p:blipFill>
        <p:spPr bwMode="auto">
          <a:xfrm>
            <a:off x="1475656" y="1412776"/>
            <a:ext cx="6120680" cy="2885035"/>
          </a:xfrm>
          <a:prstGeom prst="rect">
            <a:avLst/>
          </a:prstGeom>
          <a:noFill/>
        </p:spPr>
      </p:pic>
      <p:sp>
        <p:nvSpPr>
          <p:cNvPr id="4" name="TextBox 3"/>
          <p:cNvSpPr txBox="1"/>
          <p:nvPr/>
        </p:nvSpPr>
        <p:spPr>
          <a:xfrm>
            <a:off x="611560" y="4437112"/>
            <a:ext cx="8064896" cy="1938992"/>
          </a:xfrm>
          <a:prstGeom prst="rect">
            <a:avLst/>
          </a:prstGeom>
          <a:noFill/>
        </p:spPr>
        <p:txBody>
          <a:bodyPr wrap="square" rtlCol="0">
            <a:spAutoFit/>
          </a:bodyPr>
          <a:lstStyle/>
          <a:p>
            <a:r>
              <a:rPr lang="en-CA" sz="2400" dirty="0" smtClean="0"/>
              <a:t>We may model this wave using a function: </a:t>
            </a:r>
          </a:p>
          <a:p>
            <a:endParaRPr lang="en-CA" sz="2400" dirty="0" smtClean="0"/>
          </a:p>
          <a:p>
            <a:pPr marL="800100" lvl="1" indent="-342900">
              <a:buFont typeface="Arial" panose="020B0604020202020204" pitchFamily="34" charset="0"/>
              <a:buChar char="•"/>
            </a:pPr>
            <a:r>
              <a:rPr lang="en-CA" sz="2400" dirty="0" smtClean="0"/>
              <a:t> y-coordinates: correspond to a particles displacement</a:t>
            </a:r>
          </a:p>
          <a:p>
            <a:pPr marL="800100" lvl="1" indent="-342900">
              <a:buFont typeface="Arial" panose="020B0604020202020204" pitchFamily="34" charset="0"/>
              <a:buChar char="•"/>
            </a:pPr>
            <a:endParaRPr lang="en-CA" sz="2400" dirty="0" smtClean="0"/>
          </a:p>
          <a:p>
            <a:pPr marL="800100" lvl="1" indent="-342900">
              <a:buFont typeface="Arial" panose="020B0604020202020204" pitchFamily="34" charset="0"/>
              <a:buChar char="•"/>
            </a:pPr>
            <a:r>
              <a:rPr lang="en-CA" sz="2400" dirty="0" smtClean="0"/>
              <a:t> x-coordinates: correspond to the phase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734</Words>
  <Application>Microsoft Macintosh PowerPoint</Application>
  <PresentationFormat>On-screen Show (4:3)</PresentationFormat>
  <Paragraphs>112</Paragraphs>
  <Slides>17</Slides>
  <Notes>13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Calibri</vt:lpstr>
      <vt:lpstr>Wingdings</vt:lpstr>
      <vt:lpstr>Arial</vt:lpstr>
      <vt:lpstr>Office Theme</vt:lpstr>
      <vt:lpstr>Equation</vt:lpstr>
      <vt:lpstr>Introduction to Waves</vt:lpstr>
      <vt:lpstr>Good Vibrations</vt:lpstr>
      <vt:lpstr>So What is a Wave? </vt:lpstr>
      <vt:lpstr>Mechanical Waves</vt:lpstr>
      <vt:lpstr>How do Mechanical Waves Travel?</vt:lpstr>
      <vt:lpstr>Stop to Think...</vt:lpstr>
      <vt:lpstr>Are All Waves Created Equal? </vt:lpstr>
      <vt:lpstr>Basic Waves  A: Transverse Waves</vt:lpstr>
      <vt:lpstr>Characteristics</vt:lpstr>
      <vt:lpstr>Phase Shifts </vt:lpstr>
      <vt:lpstr>Extreme Phases</vt:lpstr>
      <vt:lpstr>Basic Waves  B: Longitudinal Waves</vt:lpstr>
      <vt:lpstr>Characteristics</vt:lpstr>
      <vt:lpstr>More Complex Waves</vt:lpstr>
      <vt:lpstr>Timing Waves</vt:lpstr>
      <vt:lpstr>Example</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Waves</dc:title>
  <dc:creator>User</dc:creator>
  <cp:lastModifiedBy>Ms. Jurisevic - Port Credit SS</cp:lastModifiedBy>
  <cp:revision>77</cp:revision>
  <dcterms:created xsi:type="dcterms:W3CDTF">2013-05-13T21:34:02Z</dcterms:created>
  <dcterms:modified xsi:type="dcterms:W3CDTF">2017-12-04T14:38:41Z</dcterms:modified>
</cp:coreProperties>
</file>