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5" r:id="rId10"/>
    <p:sldId id="267" r:id="rId11"/>
    <p:sldId id="269" r:id="rId12"/>
    <p:sldId id="261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A218C-7FA6-40E9-91E7-7A04B3FEC727}" type="datetimeFigureOut">
              <a:rPr lang="en-CA" smtClean="0"/>
              <a:pPr/>
              <a:t>2017-11-12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4E85A-2DF6-4171-A245-225938CC9F6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167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Where 1 joule is</a:t>
            </a:r>
            <a:r>
              <a:rPr lang="en-CA" baseline="0" dirty="0" smtClean="0"/>
              <a:t> the amount of work done by 1 force being applied through 1 m in the same direction of the force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4E85A-2DF6-4171-A245-225938CC9F6A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787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If the force is parallel to the</a:t>
            </a:r>
            <a:r>
              <a:rPr lang="en-CA" baseline="0" dirty="0" smtClean="0"/>
              <a:t> displacement, we can calculate the magnitude of the work by multiplying the two values</a:t>
            </a:r>
          </a:p>
          <a:p>
            <a:r>
              <a:rPr lang="en-CA" baseline="0" dirty="0" smtClean="0"/>
              <a:t>This problem can become more complex by requiring you to calculate the displacement using the kinematics equations</a:t>
            </a:r>
          </a:p>
          <a:p>
            <a:r>
              <a:rPr lang="en-CA" baseline="0" dirty="0" smtClean="0"/>
              <a:t>Can also determine proportionality statements from this equation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4E85A-2DF6-4171-A245-225938CC9F6A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965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If the force is parallel to the</a:t>
            </a:r>
            <a:r>
              <a:rPr lang="en-CA" baseline="0" dirty="0" smtClean="0"/>
              <a:t> displacement, we can calculate the magnitude of the work by multiplying the two values</a:t>
            </a:r>
          </a:p>
          <a:p>
            <a:r>
              <a:rPr lang="en-CA" baseline="0" dirty="0" smtClean="0"/>
              <a:t>This problem can become more complex by requiring you to calculate the displacement using the kinematics equations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4E85A-2DF6-4171-A245-225938CC9F6A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6295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Where F is the applied force, and theta</a:t>
            </a:r>
            <a:r>
              <a:rPr lang="en-CA" baseline="0" dirty="0" smtClean="0"/>
              <a:t> is the angle between the force and the displacement (thus </a:t>
            </a:r>
            <a:r>
              <a:rPr lang="en-CA" baseline="0" dirty="0" err="1" smtClean="0"/>
              <a:t>Fcos</a:t>
            </a:r>
            <a:r>
              <a:rPr lang="en-CA" baseline="0" dirty="0" smtClean="0"/>
              <a:t>(theta)) calculates the component of the force in the direction of the displacement</a:t>
            </a:r>
          </a:p>
          <a:p>
            <a:r>
              <a:rPr lang="en-CA" baseline="0" dirty="0" smtClean="0"/>
              <a:t>In your future math studies you will learn that this is the ‘dot product’ between these two vectors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4E85A-2DF6-4171-A245-225938CC9F6A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1453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4E85A-2DF6-4171-A245-225938CC9F6A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649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Follow</a:t>
            </a:r>
            <a:r>
              <a:rPr lang="en-CA" baseline="0" dirty="0" smtClean="0"/>
              <a:t> up: what is doing the work? Is it positive or negative? Explain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4E85A-2DF6-4171-A245-225938CC9F6A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2583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Follow</a:t>
            </a:r>
            <a:r>
              <a:rPr lang="en-CA" baseline="0" dirty="0" smtClean="0"/>
              <a:t> up: what is doing the work? Is it positive or negative? Explain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4E85A-2DF6-4171-A245-225938CC9F6A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1878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Constant applied force: 0 s – 5 s</a:t>
            </a:r>
          </a:p>
          <a:p>
            <a:r>
              <a:rPr lang="en-CA" dirty="0" smtClean="0"/>
              <a:t>Changing applied</a:t>
            </a:r>
            <a:r>
              <a:rPr lang="en-CA" baseline="0" dirty="0" smtClean="0"/>
              <a:t> force: 5 s – 10 s (negative force)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4E85A-2DF6-4171-A245-225938CC9F6A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19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FB27-4325-4C25-BAFB-E9CA7E7C7025}" type="datetimeFigureOut">
              <a:rPr lang="en-CA" smtClean="0"/>
              <a:pPr/>
              <a:t>2017-11-12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3F0-A682-42B4-9361-9C18668776E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FB27-4325-4C25-BAFB-E9CA7E7C7025}" type="datetimeFigureOut">
              <a:rPr lang="en-CA" smtClean="0"/>
              <a:pPr/>
              <a:t>2017-11-12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3F0-A682-42B4-9361-9C18668776E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FB27-4325-4C25-BAFB-E9CA7E7C7025}" type="datetimeFigureOut">
              <a:rPr lang="en-CA" smtClean="0"/>
              <a:pPr/>
              <a:t>2017-11-12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3F0-A682-42B4-9361-9C18668776E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FB27-4325-4C25-BAFB-E9CA7E7C7025}" type="datetimeFigureOut">
              <a:rPr lang="en-CA" smtClean="0"/>
              <a:pPr/>
              <a:t>2017-11-12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3F0-A682-42B4-9361-9C18668776E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FB27-4325-4C25-BAFB-E9CA7E7C7025}" type="datetimeFigureOut">
              <a:rPr lang="en-CA" smtClean="0"/>
              <a:pPr/>
              <a:t>2017-11-12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3F0-A682-42B4-9361-9C18668776E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FB27-4325-4C25-BAFB-E9CA7E7C7025}" type="datetimeFigureOut">
              <a:rPr lang="en-CA" smtClean="0"/>
              <a:pPr/>
              <a:t>2017-11-12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3F0-A682-42B4-9361-9C18668776E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FB27-4325-4C25-BAFB-E9CA7E7C7025}" type="datetimeFigureOut">
              <a:rPr lang="en-CA" smtClean="0"/>
              <a:pPr/>
              <a:t>2017-11-12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3F0-A682-42B4-9361-9C18668776E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FB27-4325-4C25-BAFB-E9CA7E7C7025}" type="datetimeFigureOut">
              <a:rPr lang="en-CA" smtClean="0"/>
              <a:pPr/>
              <a:t>2017-11-12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3F0-A682-42B4-9361-9C18668776E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FB27-4325-4C25-BAFB-E9CA7E7C7025}" type="datetimeFigureOut">
              <a:rPr lang="en-CA" smtClean="0"/>
              <a:pPr/>
              <a:t>2017-11-12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3F0-A682-42B4-9361-9C18668776E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FB27-4325-4C25-BAFB-E9CA7E7C7025}" type="datetimeFigureOut">
              <a:rPr lang="en-CA" smtClean="0"/>
              <a:pPr/>
              <a:t>2017-11-12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3F0-A682-42B4-9361-9C18668776E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FB27-4325-4C25-BAFB-E9CA7E7C7025}" type="datetimeFigureOut">
              <a:rPr lang="en-CA" smtClean="0"/>
              <a:pPr/>
              <a:t>2017-11-12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93F0-A682-42B4-9361-9C18668776E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5FB27-4325-4C25-BAFB-E9CA7E7C7025}" type="datetimeFigureOut">
              <a:rPr lang="en-CA" smtClean="0"/>
              <a:pPr/>
              <a:t>2017-11-12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A93F0-A682-42B4-9361-9C18668776EE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jpeg"/><Relationship Id="rId5" Type="http://schemas.openxmlformats.org/officeDocument/2006/relationships/image" Target="../media/image11.gif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Mechanical Work</a:t>
            </a:r>
            <a:endParaRPr lang="en-CA" dirty="0"/>
          </a:p>
        </p:txBody>
      </p:sp>
      <p:pic>
        <p:nvPicPr>
          <p:cNvPr id="7170" name="Picture 2" descr="http://www.clker.com/cliparts/c/a/8/f/11949848341611106815m_tristan_le_toullec_01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501008"/>
            <a:ext cx="2857500" cy="2619375"/>
          </a:xfrm>
          <a:prstGeom prst="rect">
            <a:avLst/>
          </a:prstGeom>
          <a:noFill/>
        </p:spPr>
      </p:pic>
      <p:pic>
        <p:nvPicPr>
          <p:cNvPr id="7172" name="Picture 4" descr="http://thumbs.gograph.com/gg5642057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32656"/>
            <a:ext cx="1442701" cy="1872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i="1" dirty="0" smtClean="0"/>
              <a:t>Think Pair Share…</a:t>
            </a:r>
            <a:endParaRPr lang="en-CA" i="1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dirty="0" smtClean="0"/>
              <a:t>Explain whether or not work is being done if: 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	…a person at rest holds a parcel?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	…a person glides on skis holding a parcel?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	…a space capsule drifts far out in space at a 	constant velocity?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Think Pair Share…</a:t>
            </a:r>
            <a:endParaRPr lang="en-CA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dirty="0" smtClean="0"/>
              <a:t>Explain whether or not work is being done if: 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	…you lift a package vertically.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	…you push a box on a rough surface. </a:t>
            </a:r>
          </a:p>
        </p:txBody>
      </p:sp>
    </p:spTree>
    <p:extLst>
      <p:ext uri="{BB962C8B-B14F-4D97-AF65-F5344CB8AC3E}">
        <p14:creationId xmlns:p14="http://schemas.microsoft.com/office/powerpoint/2010/main" val="379640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 If Work Isn’t Constant?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The work done on an object may be represented by the </a:t>
            </a:r>
            <a:r>
              <a:rPr lang="en-CA" b="1" dirty="0" smtClean="0"/>
              <a:t>AREA</a:t>
            </a:r>
            <a:r>
              <a:rPr lang="en-CA" dirty="0" smtClean="0"/>
              <a:t> under a force-displacement graph</a:t>
            </a:r>
            <a:endParaRPr lang="en-CA" dirty="0"/>
          </a:p>
        </p:txBody>
      </p:sp>
      <p:pic>
        <p:nvPicPr>
          <p:cNvPr id="1026" name="Picture 2" descr="http://www.aplusphysics.com/courses/regents/WEP/images/FDGrap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284984"/>
            <a:ext cx="4176464" cy="2799778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5652120" y="3284984"/>
            <a:ext cx="3168352" cy="2952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/>
              <a:t>This yields the same formula as before when force is constant, but also allows us the opportunity to work with varying forces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rlv.zcache.com/physics_all_the_cool_kids_are_learning_it_sticker-re5db2a5e13144c8c92795d0410766fe5_v9waf_8byvr_3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392603"/>
            <a:ext cx="4139952" cy="4139953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Work?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Mechanical work occurs when </a:t>
            </a:r>
            <a:r>
              <a:rPr lang="en-CA" b="1" dirty="0" smtClean="0"/>
              <a:t>a force </a:t>
            </a:r>
            <a:r>
              <a:rPr lang="en-CA" dirty="0" smtClean="0"/>
              <a:t>(or a component of a force) </a:t>
            </a:r>
            <a:r>
              <a:rPr lang="en-CA" b="1" dirty="0" smtClean="0"/>
              <a:t>displaces an object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It is a </a:t>
            </a:r>
            <a:r>
              <a:rPr lang="en-CA" b="1" dirty="0" smtClean="0"/>
              <a:t>scalar quantity </a:t>
            </a:r>
            <a:r>
              <a:rPr lang="en-CA" dirty="0" smtClean="0"/>
              <a:t>measured in </a:t>
            </a:r>
            <a:r>
              <a:rPr lang="en-CA" b="1" dirty="0" smtClean="0"/>
              <a:t>joules</a:t>
            </a:r>
          </a:p>
          <a:p>
            <a:pPr algn="ctr">
              <a:buNone/>
            </a:pPr>
            <a:endParaRPr lang="en-CA" dirty="0"/>
          </a:p>
          <a:p>
            <a:pPr algn="ctr">
              <a:buNone/>
            </a:pPr>
            <a:r>
              <a:rPr lang="en-CA" sz="4000" dirty="0" smtClean="0"/>
              <a:t>1 J = 1 </a:t>
            </a:r>
            <a:r>
              <a:rPr lang="en-CA" sz="4000" dirty="0" err="1" smtClean="0"/>
              <a:t>N</a:t>
            </a:r>
            <a:r>
              <a:rPr lang="en-CA" sz="4000" dirty="0" err="1" smtClean="0">
                <a:sym typeface="Symbol"/>
              </a:rPr>
              <a:t></a:t>
            </a:r>
            <a:r>
              <a:rPr lang="en-CA" sz="4000" dirty="0" err="1" smtClean="0"/>
              <a:t>m</a:t>
            </a:r>
            <a:endParaRPr lang="en-CA" sz="4000" dirty="0"/>
          </a:p>
        </p:txBody>
      </p:sp>
      <p:pic>
        <p:nvPicPr>
          <p:cNvPr id="5122" name="Picture 2" descr="http://www.clker.com/cliparts/3/e/b/8/11949868281380235497sport_stacco01.svg.m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3619943"/>
            <a:ext cx="2759199" cy="30795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Mechanical Work: Case 1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If an applied force is in the </a:t>
            </a:r>
            <a:r>
              <a:rPr lang="en-CA" b="1" dirty="0" smtClean="0"/>
              <a:t>SAME DIRECTION </a:t>
            </a:r>
            <a:r>
              <a:rPr lang="en-CA" dirty="0" smtClean="0"/>
              <a:t>as the displacement: </a:t>
            </a:r>
            <a:endParaRPr lang="en-CA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11560" y="4293096"/>
            <a:ext cx="3672408" cy="183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1331640" y="6309320"/>
            <a:ext cx="4968552" cy="0"/>
          </a:xfrm>
          <a:prstGeom prst="line">
            <a:avLst/>
          </a:prstGeom>
          <a:ln w="635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31840" y="6396335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∆d = 12 m </a:t>
            </a:r>
            <a:endParaRPr lang="en-CA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444208" y="5229200"/>
            <a:ext cx="2304256" cy="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48264" y="443711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F = 35 N</a:t>
            </a:r>
            <a:endParaRPr lang="en-CA" sz="24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059832" y="2708920"/>
          <a:ext cx="2763154" cy="773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5" imgW="634680" imgH="177480" progId="Equation.DSMT4">
                  <p:embed/>
                </p:oleObj>
              </mc:Choice>
              <mc:Fallback>
                <p:oleObj name="Equation" r:id="rId5" imgW="63468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708920"/>
                        <a:ext cx="2763154" cy="7736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6228184" y="2636912"/>
            <a:ext cx="2448272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u="sng" dirty="0" smtClean="0"/>
              <a:t>Example: </a:t>
            </a:r>
          </a:p>
          <a:p>
            <a:pPr algn="ctr"/>
            <a:r>
              <a:rPr lang="en-CA" dirty="0" smtClean="0"/>
              <a:t>Calculate the work done by the horse.  </a:t>
            </a:r>
          </a:p>
          <a:p>
            <a:pPr algn="ctr"/>
            <a:r>
              <a:rPr lang="en-CA" dirty="0" smtClean="0"/>
              <a:t>Assume no friction.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 L 0.533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u="sng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Calculate the work done by the horse if it now applies a force of 35 N to accelerate the cart from rest, to a velocity of 8.0 m/s [forward] in 3.5 s. </a:t>
            </a:r>
            <a:endParaRPr lang="en-CA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11560" y="4293096"/>
            <a:ext cx="3672408" cy="183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1331640" y="6309320"/>
            <a:ext cx="4968552" cy="0"/>
          </a:xfrm>
          <a:prstGeom prst="line">
            <a:avLst/>
          </a:prstGeom>
          <a:ln w="635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31840" y="6396335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∆d = ? </a:t>
            </a:r>
            <a:endParaRPr lang="en-CA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444208" y="5229200"/>
            <a:ext cx="2304256" cy="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48264" y="443711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F = 35 N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Mechanical Work: Case 2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If only </a:t>
            </a:r>
            <a:r>
              <a:rPr lang="en-CA" b="1" dirty="0" smtClean="0"/>
              <a:t>PART</a:t>
            </a:r>
            <a:r>
              <a:rPr lang="en-CA" dirty="0" smtClean="0"/>
              <a:t> of the  applied force is in the direction as the displacement: </a:t>
            </a:r>
            <a:endParaRPr lang="en-CA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41825"/>
              </p:ext>
            </p:extLst>
          </p:nvPr>
        </p:nvGraphicFramePr>
        <p:xfrm>
          <a:off x="323304" y="5443352"/>
          <a:ext cx="4752975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4" imgW="1091880" imgH="253800" progId="Equation.DSMT4">
                  <p:embed/>
                </p:oleObj>
              </mc:Choice>
              <mc:Fallback>
                <p:oleObj name="Equation" r:id="rId4" imgW="109188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04" y="5443352"/>
                        <a:ext cx="4752975" cy="1106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63688" y="3356992"/>
            <a:ext cx="58007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499992" y="4653136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∆d  </a:t>
            </a:r>
            <a:endParaRPr lang="en-CA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91680" y="3212976"/>
            <a:ext cx="1008112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763688" y="3212976"/>
            <a:ext cx="864096" cy="0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99792" y="3212976"/>
            <a:ext cx="0" cy="720080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979712" y="3211894"/>
          <a:ext cx="257944" cy="361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7" imgW="126720" imgH="177480" progId="Equation.DSMT4">
                  <p:embed/>
                </p:oleObj>
              </mc:Choice>
              <mc:Fallback>
                <p:oleObj name="Equation" r:id="rId7" imgW="12672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211894"/>
                        <a:ext cx="257944" cy="3611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5500656" y="4802076"/>
            <a:ext cx="3600400" cy="1960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200" dirty="0" smtClean="0"/>
              <a:t>Stop to think…</a:t>
            </a:r>
          </a:p>
          <a:p>
            <a:pPr algn="ctr"/>
            <a:r>
              <a:rPr lang="en-CA" sz="2200" dirty="0" smtClean="0"/>
              <a:t>What is the purpose of the “</a:t>
            </a:r>
            <a:r>
              <a:rPr lang="en-CA" sz="2200" dirty="0" err="1" smtClean="0"/>
              <a:t>cos</a:t>
            </a:r>
            <a:r>
              <a:rPr lang="el-GR" sz="2200" dirty="0" smtClean="0"/>
              <a:t>θ</a:t>
            </a:r>
            <a:r>
              <a:rPr lang="en-CA" sz="2200" dirty="0" smtClean="0"/>
              <a:t>” term? </a:t>
            </a:r>
          </a:p>
          <a:p>
            <a:pPr algn="ctr"/>
            <a:r>
              <a:rPr lang="en-CA" sz="2200" dirty="0" smtClean="0"/>
              <a:t>What does this imply about the direction of the force?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005064"/>
            <a:ext cx="24860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u="sng" dirty="0" smtClean="0"/>
              <a:t>Example</a:t>
            </a:r>
            <a:endParaRPr lang="en-CA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Calculate the work done by the mover in the following situation: </a:t>
            </a:r>
            <a:endParaRPr lang="en-CA" dirty="0"/>
          </a:p>
        </p:txBody>
      </p:sp>
      <p:grpSp>
        <p:nvGrpSpPr>
          <p:cNvPr id="14" name="Group 13"/>
          <p:cNvGrpSpPr/>
          <p:nvPr/>
        </p:nvGrpSpPr>
        <p:grpSpPr>
          <a:xfrm>
            <a:off x="827584" y="3717032"/>
            <a:ext cx="1296144" cy="818703"/>
            <a:chOff x="3635896" y="2754313"/>
            <a:chExt cx="1296144" cy="818703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923928" y="2780928"/>
              <a:ext cx="1008112" cy="7920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995936" y="2780928"/>
              <a:ext cx="86409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932040" y="2780928"/>
              <a:ext cx="0" cy="720080"/>
            </a:xfrm>
            <a:prstGeom prst="straightConnector1">
              <a:avLst/>
            </a:prstGeom>
            <a:ln w="381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4206361" y="2754313"/>
            <a:ext cx="394213" cy="314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4" name="Equation" r:id="rId4" imgW="253800" imgH="203040" progId="Equation.DSMT4">
                    <p:embed/>
                  </p:oleObj>
                </mc:Choice>
                <mc:Fallback>
                  <p:oleObj name="Equation" r:id="rId4" imgW="253800" imgH="203040" progId="Equation.DSMT4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6361" y="2754313"/>
                          <a:ext cx="394213" cy="3146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3635896" y="3068960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55 N </a:t>
              </a:r>
              <a:endParaRPr lang="en-CA" sz="24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355976" y="5301208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∆d = 8.5 m</a:t>
            </a:r>
            <a:endParaRPr lang="en-CA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627784" y="5157192"/>
            <a:ext cx="5040560" cy="0"/>
          </a:xfrm>
          <a:prstGeom prst="line">
            <a:avLst/>
          </a:prstGeom>
          <a:ln w="63500">
            <a:solidFill>
              <a:schemeClr val="tx1"/>
            </a:solidFill>
            <a:prstDash val="sys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59259E-6 L 0.65364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Special Cases: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b="1" dirty="0" smtClean="0"/>
              <a:t>1. Zero Work occurs if: </a:t>
            </a:r>
          </a:p>
          <a:p>
            <a:pPr lvl="2">
              <a:buFont typeface="Wingdings" pitchFamily="2" charset="2"/>
              <a:buChar char="ü"/>
            </a:pPr>
            <a:r>
              <a:rPr lang="en-CA" sz="2800" dirty="0" smtClean="0"/>
              <a:t>There is no applied force </a:t>
            </a:r>
          </a:p>
          <a:p>
            <a:pPr lvl="2">
              <a:buFont typeface="Wingdings" pitchFamily="2" charset="2"/>
              <a:buChar char="ü"/>
            </a:pPr>
            <a:r>
              <a:rPr lang="en-CA" sz="2800" dirty="0" smtClean="0"/>
              <a:t>… or … There </a:t>
            </a:r>
            <a:r>
              <a:rPr lang="en-CA" sz="2800" dirty="0"/>
              <a:t>is no displacement  </a:t>
            </a:r>
          </a:p>
          <a:p>
            <a:pPr lvl="2">
              <a:buFont typeface="Wingdings" pitchFamily="2" charset="2"/>
              <a:buChar char="ü"/>
            </a:pPr>
            <a:r>
              <a:rPr lang="en-CA" sz="2800" dirty="0" smtClean="0"/>
              <a:t>… or … The applied force is perpendicular to the displacement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287653"/>
              </p:ext>
            </p:extLst>
          </p:nvPr>
        </p:nvGraphicFramePr>
        <p:xfrm>
          <a:off x="4716016" y="1364529"/>
          <a:ext cx="41338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3" imgW="1091880" imgH="253800" progId="Equation.DSMT4">
                  <p:embed/>
                </p:oleObj>
              </mc:Choice>
              <mc:Fallback>
                <p:oleObj name="Equation" r:id="rId3" imgW="109188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364529"/>
                        <a:ext cx="413385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2" name="Picture 8" descr="http://www.ucvts.tec.nj.us/cms/lib5/NJ03001805/Centricity/Domain/212/NewtonsLaw2.1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5652120" y="4653136"/>
            <a:ext cx="2574286" cy="1869977"/>
          </a:xfrm>
          <a:prstGeom prst="rect">
            <a:avLst/>
          </a:prstGeom>
          <a:noFill/>
        </p:spPr>
      </p:pic>
      <p:pic>
        <p:nvPicPr>
          <p:cNvPr id="4" name="Picture 6" descr="http://www.picturesof.net/_images_300/A_Colorful_Cartoon_Girl_Student_Holding_a_Stack_Books_Royalty_Free_Clipart_Picture_100624-144438-04305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5696" y="4725144"/>
            <a:ext cx="1744590" cy="1849388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/>
          <p:nvPr/>
        </p:nvCxnSpPr>
        <p:spPr>
          <a:xfrm>
            <a:off x="2627784" y="666936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5868144" y="1364528"/>
            <a:ext cx="504056" cy="962025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00392" y="1386855"/>
            <a:ext cx="749474" cy="962025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72200" y="1386855"/>
            <a:ext cx="1665185" cy="962025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Special Cases: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b="1" dirty="0" smtClean="0"/>
              <a:t>2. Negative Work:</a:t>
            </a:r>
          </a:p>
          <a:p>
            <a:pPr>
              <a:buNone/>
            </a:pPr>
            <a:r>
              <a:rPr lang="en-CA" dirty="0" smtClean="0"/>
              <a:t>Occurs when a force is applied in the </a:t>
            </a:r>
            <a:r>
              <a:rPr lang="en-CA" b="1" dirty="0" smtClean="0"/>
              <a:t>opposite direction </a:t>
            </a:r>
            <a:r>
              <a:rPr lang="en-CA" dirty="0" smtClean="0"/>
              <a:t>of the displacement </a:t>
            </a:r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400462"/>
              </p:ext>
            </p:extLst>
          </p:nvPr>
        </p:nvGraphicFramePr>
        <p:xfrm>
          <a:off x="4781053" y="1417043"/>
          <a:ext cx="4134347" cy="962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1091880" imgH="253800" progId="Equation.DSMT4">
                  <p:embed/>
                </p:oleObj>
              </mc:Choice>
              <mc:Fallback>
                <p:oleObj name="Equation" r:id="rId4" imgW="1091880" imgH="2538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053" y="1417043"/>
                        <a:ext cx="4134347" cy="9624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5975648" y="4212811"/>
            <a:ext cx="3168352" cy="2328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dirty="0" smtClean="0"/>
              <a:t>Calculate the work done by:</a:t>
            </a:r>
          </a:p>
          <a:p>
            <a:endParaRPr lang="en-CA" sz="2400" dirty="0" smtClean="0"/>
          </a:p>
          <a:p>
            <a:pPr marL="342900" indent="-342900">
              <a:buAutoNum type="alphaLcParenR"/>
            </a:pPr>
            <a:r>
              <a:rPr lang="en-CA" sz="2400" dirty="0" smtClean="0"/>
              <a:t>Gravity</a:t>
            </a:r>
          </a:p>
          <a:p>
            <a:pPr marL="342900" indent="-342900">
              <a:buAutoNum type="alphaLcParenR"/>
            </a:pPr>
            <a:r>
              <a:rPr lang="en-CA" sz="2400" dirty="0" smtClean="0"/>
              <a:t>The weightlifter</a:t>
            </a:r>
          </a:p>
          <a:p>
            <a:pPr marL="342900" indent="-342900">
              <a:buAutoNum type="alphaLcParenR"/>
            </a:pPr>
            <a:endParaRPr lang="en-CA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5157192"/>
            <a:ext cx="2160240" cy="111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15816" y="4077072"/>
            <a:ext cx="2520280" cy="242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 flipV="1">
            <a:off x="2843808" y="4869160"/>
            <a:ext cx="0" cy="1440160"/>
          </a:xfrm>
          <a:prstGeom prst="straightConnector1">
            <a:avLst/>
          </a:prstGeom>
          <a:ln w="508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9552" y="3717032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m = 91 kg </a:t>
            </a:r>
          </a:p>
          <a:p>
            <a:r>
              <a:rPr lang="en-CA" sz="2400" dirty="0" smtClean="0"/>
              <a:t>∆d = 2.3 m </a:t>
            </a:r>
            <a:endParaRPr lang="en-CA" sz="2400" dirty="0"/>
          </a:p>
        </p:txBody>
      </p:sp>
      <p:sp>
        <p:nvSpPr>
          <p:cNvPr id="10" name="Oval 9"/>
          <p:cNvSpPr/>
          <p:nvPr/>
        </p:nvSpPr>
        <p:spPr>
          <a:xfrm>
            <a:off x="6372200" y="1386855"/>
            <a:ext cx="1665185" cy="962025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Special Cases: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b="1" dirty="0" smtClean="0"/>
              <a:t>3. Total (net) Work </a:t>
            </a:r>
            <a:r>
              <a:rPr lang="en-CA" dirty="0" smtClean="0"/>
              <a:t>on an object is the sum of the individual work values.  </a:t>
            </a:r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5958348" y="4441339"/>
            <a:ext cx="3168352" cy="1700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dirty="0" smtClean="0"/>
              <a:t>Calculate the total (or net) work done on the weight. </a:t>
            </a:r>
            <a:endParaRPr lang="en-CA" sz="240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157192"/>
            <a:ext cx="2160240" cy="111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4077072"/>
            <a:ext cx="2520280" cy="242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2843808" y="4869160"/>
            <a:ext cx="0" cy="1440160"/>
          </a:xfrm>
          <a:prstGeom prst="straightConnector1">
            <a:avLst/>
          </a:prstGeom>
          <a:ln w="508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2" y="3717032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m = 91 kg </a:t>
            </a:r>
          </a:p>
          <a:p>
            <a:r>
              <a:rPr lang="en-CA" sz="2400" dirty="0" smtClean="0"/>
              <a:t>∆d = 2.3 m 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608</Words>
  <Application>Microsoft Office PowerPoint</Application>
  <PresentationFormat>On-screen Show (4:3)</PresentationFormat>
  <Paragraphs>84</Paragraphs>
  <Slides>13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Symbol</vt:lpstr>
      <vt:lpstr>Wingdings</vt:lpstr>
      <vt:lpstr>Office Theme</vt:lpstr>
      <vt:lpstr>Equation</vt:lpstr>
      <vt:lpstr>Mechanical Work</vt:lpstr>
      <vt:lpstr>What is Work? </vt:lpstr>
      <vt:lpstr>Mechanical Work: Case 1 </vt:lpstr>
      <vt:lpstr>Example</vt:lpstr>
      <vt:lpstr>Mechanical Work: Case 2 </vt:lpstr>
      <vt:lpstr>Example</vt:lpstr>
      <vt:lpstr>Special Cases: </vt:lpstr>
      <vt:lpstr>Special Cases: </vt:lpstr>
      <vt:lpstr>Special Cases: </vt:lpstr>
      <vt:lpstr>Think Pair Share…</vt:lpstr>
      <vt:lpstr>Think Pair Share…</vt:lpstr>
      <vt:lpstr>What If Work Isn’t Constant?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(in Physics)</dc:title>
  <dc:creator>User</dc:creator>
  <cp:lastModifiedBy>Owen Brake</cp:lastModifiedBy>
  <cp:revision>65</cp:revision>
  <dcterms:created xsi:type="dcterms:W3CDTF">2013-04-15T23:38:11Z</dcterms:created>
  <dcterms:modified xsi:type="dcterms:W3CDTF">2017-11-13T04:40:08Z</dcterms:modified>
</cp:coreProperties>
</file>