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9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02BE-5CA1-4621-8033-F1658B995A9A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FB3D3-D5C0-4F3A-80EB-946AF549FFF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7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Where 1 joule is</a:t>
            </a:r>
            <a:r>
              <a:rPr lang="en-CA" baseline="0" dirty="0" smtClean="0"/>
              <a:t> the amount of work done by 1 force being applied through 1 m in the same direction of the force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E85A-2DF6-4171-A245-225938CC9F6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2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is one</a:t>
            </a:r>
            <a:r>
              <a:rPr lang="en-CA" baseline="0" dirty="0" smtClean="0"/>
              <a:t> of the most valuable formulas we will learn this unit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93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 smtClean="0"/>
              <a:t>However, many objects will have an energy associated with them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C29-4E9F-468B-A5A7-3C606ECE39EE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56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Energy is proportional</a:t>
            </a:r>
            <a:r>
              <a:rPr lang="en-CA" baseline="0" dirty="0" smtClean="0"/>
              <a:t> to mass</a:t>
            </a:r>
          </a:p>
          <a:p>
            <a:r>
              <a:rPr lang="en-CA" baseline="0" dirty="0" smtClean="0"/>
              <a:t>Energy is proportional to the square of the speed </a:t>
            </a:r>
          </a:p>
          <a:p>
            <a:r>
              <a:rPr lang="en-CA" baseline="0" dirty="0" smtClean="0"/>
              <a:t>See derivation on p. 230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FB3D3-D5C0-4F3A-80EB-946AF549FFF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24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FB3D3-D5C0-4F3A-80EB-946AF549FFF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98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Ans</a:t>
            </a:r>
            <a:r>
              <a:rPr lang="en-CA" dirty="0" smtClean="0"/>
              <a:t>: a) 39 J b) 3.3x10</a:t>
            </a:r>
            <a:r>
              <a:rPr lang="en-CA" baseline="30000" dirty="0" smtClean="0"/>
              <a:t>2</a:t>
            </a:r>
            <a:r>
              <a:rPr lang="en-CA" dirty="0" smtClean="0"/>
              <a:t> J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FB3D3-D5C0-4F3A-80EB-946AF549FFF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88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1803-D54C-4955-9920-F3C22C93F874}" type="datetimeFigureOut">
              <a:rPr lang="en-CA" smtClean="0"/>
              <a:pPr/>
              <a:t>2017-11-07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D173-908B-4876-95D3-195C7F5DB86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image" Target="../media/image7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5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homes-energy-efficient.com/images/renewable-energy-ch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556792"/>
            <a:ext cx="4873766" cy="48245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CA" dirty="0" smtClean="0"/>
              <a:t>Energy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25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resources.yesican-science.ca/energy_flow/images/potential_energy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4124324"/>
            <a:ext cx="2857500" cy="27336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Rules About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g</a:t>
            </a:r>
            <a:endParaRPr lang="en-CA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h is  the vertical position (with respect to a reference level). It is independent of the path taken!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We assume h is small enough that g is constant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It is usually best to keep your reference point CONSTANT throughout a problem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A 1.0 kg coconut is perched atop the roof of a 4.0 m tall house which is on a cliff 30.0 m high.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  </a:t>
            </a:r>
          </a:p>
          <a:p>
            <a:pPr marL="514350" indent="-514350">
              <a:buAutoNum type="alphaLcParenR"/>
            </a:pPr>
            <a:r>
              <a:rPr lang="en-CA" dirty="0" smtClean="0"/>
              <a:t>What is the gravitational potential energy relative to the top of the cliff? </a:t>
            </a:r>
          </a:p>
          <a:p>
            <a:pPr marL="514350" indent="-514350">
              <a:buAutoNum type="alphaLcParenR"/>
            </a:pPr>
            <a:r>
              <a:rPr lang="en-CA" dirty="0" smtClean="0"/>
              <a:t>What is the gravitational potential energy relative to the water? </a:t>
            </a:r>
            <a:endParaRPr lang="en-CA" dirty="0"/>
          </a:p>
        </p:txBody>
      </p:sp>
      <p:pic>
        <p:nvPicPr>
          <p:cNvPr id="27652" name="Picture 4" descr="http://us.123rf.com/400wm/400/400/iimages/iimages1210/iimages121001242/15913077-illustration-of-a-thai-house-on-a-cli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636912"/>
            <a:ext cx="2609851" cy="1872569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4572000" y="2924944"/>
            <a:ext cx="0" cy="720080"/>
          </a:xfrm>
          <a:prstGeom prst="straightConnector1">
            <a:avLst/>
          </a:prstGeom>
          <a:ln w="635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4008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4.0 m </a:t>
            </a:r>
            <a:endParaRPr lang="en-CA" dirty="0"/>
          </a:p>
        </p:txBody>
      </p:sp>
      <p:pic>
        <p:nvPicPr>
          <p:cNvPr id="27654" name="Picture 6" descr="http://thumbs.gograph.com/gg42999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802" y="2636912"/>
            <a:ext cx="148252" cy="152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my physics teacher said i had potent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75901"/>
            <a:ext cx="4105647" cy="54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9034703">
            <a:off x="5553772" y="5800989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SHE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Energy?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Energy (E) is defined as: </a:t>
            </a:r>
          </a:p>
          <a:p>
            <a:pPr>
              <a:buNone/>
            </a:pPr>
            <a:endParaRPr lang="en-CA" dirty="0" smtClean="0"/>
          </a:p>
          <a:p>
            <a:pPr algn="ctr">
              <a:buNone/>
            </a:pPr>
            <a:r>
              <a:rPr lang="en-CA" sz="6000" i="1" dirty="0" smtClean="0">
                <a:latin typeface="French Script MT" pitchFamily="66" charset="0"/>
              </a:rPr>
              <a:t>The ability to do work</a:t>
            </a:r>
          </a:p>
          <a:p>
            <a:pPr algn="r">
              <a:buNone/>
            </a:pPr>
            <a:endParaRPr lang="en-CA" sz="4000" dirty="0" smtClean="0"/>
          </a:p>
          <a:p>
            <a:pPr algn="r">
              <a:buNone/>
            </a:pPr>
            <a:endParaRPr lang="en-CA" sz="4000" dirty="0" smtClean="0"/>
          </a:p>
          <a:p>
            <a:pPr algn="r">
              <a:buNone/>
            </a:pPr>
            <a:r>
              <a:rPr lang="en-CA" sz="2800" dirty="0" smtClean="0"/>
              <a:t>But what does that MEAN???</a:t>
            </a:r>
          </a:p>
          <a:p>
            <a:pPr algn="ctr">
              <a:buNone/>
            </a:pPr>
            <a:endParaRPr lang="en-CA" sz="4000" i="1" dirty="0">
              <a:latin typeface="French Script MT" pitchFamily="66" charset="0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89040"/>
            <a:ext cx="1551098" cy="279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45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money, energy can be thought of as “the currency of the universe”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= ∆E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Energy: is a scalar quantity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CA" sz="3200" dirty="0"/>
              <a:t>	 </a:t>
            </a:r>
            <a:r>
              <a:rPr lang="en-CA" sz="3200" dirty="0" smtClean="0"/>
              <a:t>    </a:t>
            </a: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positive or negative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CA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is</a:t>
            </a:r>
            <a:r>
              <a:rPr kumimoji="0" lang="en-C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measured in joules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3659" y="908720"/>
            <a:ext cx="8640960" cy="5184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smtClean="0">
                <a:latin typeface="French Script MT" pitchFamily="66" charset="0"/>
              </a:rPr>
              <a:t>What is money? </a:t>
            </a:r>
            <a:endParaRPr lang="en-CA" sz="6000" dirty="0">
              <a:latin typeface="Frenc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Mechanical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Is a combination of: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smtClean="0"/>
              <a:t>Kinetic Energy:</a:t>
            </a:r>
            <a:r>
              <a:rPr lang="en-CA" dirty="0" smtClean="0"/>
              <a:t> </a:t>
            </a:r>
          </a:p>
          <a:p>
            <a:pPr marL="571500" indent="-571500">
              <a:buNone/>
            </a:pPr>
            <a:r>
              <a:rPr lang="en-CA" dirty="0" smtClean="0"/>
              <a:t>		energy due to motion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and</a:t>
            </a:r>
            <a:r>
              <a:rPr lang="en-CA" b="1" dirty="0" smtClean="0"/>
              <a:t> Gravitational Potential Energy:</a:t>
            </a:r>
            <a:r>
              <a:rPr lang="en-CA" dirty="0" smtClean="0"/>
              <a:t>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smtClean="0"/>
              <a:t>	energy due to height</a:t>
            </a:r>
            <a:endParaRPr lang="en-CA" dirty="0"/>
          </a:p>
        </p:txBody>
      </p:sp>
      <p:pic>
        <p:nvPicPr>
          <p:cNvPr id="3074" name="Picture 2" descr="http://cdn.toonvectors.com/images/35/11040/toonvectors-11040-1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6852" y="4293096"/>
            <a:ext cx="1333500" cy="1333501"/>
          </a:xfrm>
          <a:prstGeom prst="rect">
            <a:avLst/>
          </a:prstGeom>
          <a:noFill/>
        </p:spPr>
      </p:pic>
      <p:pic>
        <p:nvPicPr>
          <p:cNvPr id="3076" name="Picture 4" descr="http://www.webweaver.nu/clipart/img/seasons/summer/summer-tr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068960"/>
            <a:ext cx="3584104" cy="3354634"/>
          </a:xfrm>
          <a:prstGeom prst="rect">
            <a:avLst/>
          </a:prstGeom>
          <a:noFill/>
        </p:spPr>
      </p:pic>
      <p:pic>
        <p:nvPicPr>
          <p:cNvPr id="3078" name="Picture 6" descr="http://www.freestockphotos.biz/pictures/17/17482/Illustration+of+a+running+do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5661248"/>
            <a:ext cx="1016439" cy="747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Calculating Kinetic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We can calculate the kinetic energy of an object using: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Where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k</a:t>
            </a:r>
            <a:r>
              <a:rPr lang="en-CA" dirty="0" smtClean="0"/>
              <a:t> is the kinetic energy [J]</a:t>
            </a:r>
          </a:p>
          <a:p>
            <a:pPr>
              <a:buNone/>
            </a:pPr>
            <a:r>
              <a:rPr lang="en-CA" dirty="0" smtClean="0"/>
              <a:t>		   m is the mass [kg]</a:t>
            </a:r>
          </a:p>
          <a:p>
            <a:pPr>
              <a:buNone/>
            </a:pPr>
            <a:r>
              <a:rPr lang="en-CA" dirty="0" smtClean="0"/>
              <a:t>		   v is the speed [m/s]</a:t>
            </a:r>
            <a:endParaRPr lang="en-CA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99913"/>
              </p:ext>
            </p:extLst>
          </p:nvPr>
        </p:nvGraphicFramePr>
        <p:xfrm>
          <a:off x="3635896" y="2348880"/>
          <a:ext cx="2448272" cy="118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926698" imgH="444307" progId="Equation.DSMT4">
                  <p:embed/>
                </p:oleObj>
              </mc:Choice>
              <mc:Fallback>
                <p:oleObj name="Equation" r:id="rId4" imgW="926698" imgH="444307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348880"/>
                        <a:ext cx="2448272" cy="1186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4" descr="http://3.bp.blogspot.com/-Oh8HOYEwcrg/Ta4PlCJrOuI/AAAAAAAAAHc/Aui1dFzoBmM/s1600/rocketship-going-terrifyingly-fast-clipart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9854" y="4624933"/>
            <a:ext cx="3694146" cy="22330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free-clipart-pictures.net/free_clipart/truck_clipart/truck_clipart_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88840"/>
            <a:ext cx="1905000" cy="18097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Examples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 </a:t>
            </a:r>
            <a:r>
              <a:rPr lang="en-US" dirty="0"/>
              <a:t>5000 kg truck moves along at 15 m/s.  What is its kinetic energy?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CA" dirty="0"/>
          </a:p>
          <a:p>
            <a:pPr>
              <a:buNone/>
            </a:pPr>
            <a:r>
              <a:rPr lang="en-CA" dirty="0" smtClean="0"/>
              <a:t>2. </a:t>
            </a:r>
            <a:r>
              <a:rPr lang="en-US" dirty="0"/>
              <a:t>A 6.0x10</a:t>
            </a:r>
            <a:r>
              <a:rPr lang="en-US" baseline="30000" dirty="0"/>
              <a:t>1</a:t>
            </a:r>
            <a:r>
              <a:rPr lang="en-US" dirty="0"/>
              <a:t> g toy has 18.8 J of kinetic energy.  What is its speed? </a:t>
            </a: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4100" name="Picture 4" descr="http://www.arthursclipart.org/toys/toyscol/toy%20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013176"/>
            <a:ext cx="1811773" cy="1844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u="sng" dirty="0" smtClean="0"/>
              <a:t>With a Partner…</a:t>
            </a:r>
            <a:endParaRPr lang="en-CA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force of 5.0x10</a:t>
            </a:r>
            <a:r>
              <a:rPr lang="en-US" baseline="30000" dirty="0"/>
              <a:t>1</a:t>
            </a:r>
            <a:r>
              <a:rPr lang="en-US" dirty="0"/>
              <a:t> N is applied to an </a:t>
            </a:r>
            <a:r>
              <a:rPr lang="en-US" dirty="0" smtClean="0"/>
              <a:t>object </a:t>
            </a:r>
            <a:r>
              <a:rPr lang="en-US" dirty="0"/>
              <a:t>with a mass of 2.0 kg for a distance of 2.0 m.  </a:t>
            </a:r>
            <a:r>
              <a:rPr lang="en-US" dirty="0" smtClean="0"/>
              <a:t>If it is initially at rest, what </a:t>
            </a:r>
            <a:r>
              <a:rPr lang="en-US" dirty="0"/>
              <a:t>is its change in kinetic energy? </a:t>
            </a:r>
            <a:endParaRPr lang="en-CA" dirty="0"/>
          </a:p>
        </p:txBody>
      </p:sp>
      <p:pic>
        <p:nvPicPr>
          <p:cNvPr id="22530" name="Picture 2" descr="http://www.best-of-web.com/_images_300/Custodian_Using_a_Push_Broom_100825-231837-9310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005064"/>
            <a:ext cx="2857500" cy="2524126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6012160" y="3863181"/>
            <a:ext cx="2880320" cy="2666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There are TWO DIFFERENT WAYS to solve this problem.  Can you figure them both out?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Calculating Gravitational Potential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Gravitational Potential Energy is calculated with respect to a specific </a:t>
            </a:r>
            <a:r>
              <a:rPr lang="en-CA" b="1" dirty="0" smtClean="0"/>
              <a:t>reference level</a:t>
            </a:r>
            <a:r>
              <a:rPr lang="en-CA" dirty="0" smtClean="0"/>
              <a:t>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71600" y="4581128"/>
            <a:ext cx="460851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6136" y="4149080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0070C0"/>
                </a:solidFill>
              </a:rPr>
              <a:t>Reference Level</a:t>
            </a:r>
          </a:p>
          <a:p>
            <a:r>
              <a:rPr lang="en-CA" sz="2800" dirty="0" err="1" smtClean="0">
                <a:solidFill>
                  <a:srgbClr val="0070C0"/>
                </a:solidFill>
              </a:rPr>
              <a:t>E</a:t>
            </a:r>
            <a:r>
              <a:rPr lang="en-CA" sz="2800" baseline="-25000" dirty="0" err="1" smtClean="0">
                <a:solidFill>
                  <a:srgbClr val="0070C0"/>
                </a:solidFill>
              </a:rPr>
              <a:t>g</a:t>
            </a:r>
            <a:r>
              <a:rPr lang="en-CA" sz="2800" dirty="0" smtClean="0">
                <a:solidFill>
                  <a:srgbClr val="0070C0"/>
                </a:solidFill>
              </a:rPr>
              <a:t> = 0 J</a:t>
            </a:r>
            <a:endParaRPr lang="en-CA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636912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Above Reference Level</a:t>
            </a:r>
          </a:p>
          <a:p>
            <a:r>
              <a:rPr lang="en-CA" sz="2800" dirty="0" err="1" smtClean="0"/>
              <a:t>E</a:t>
            </a:r>
            <a:r>
              <a:rPr lang="en-CA" sz="2800" baseline="-25000" dirty="0" err="1" smtClean="0"/>
              <a:t>g</a:t>
            </a:r>
            <a:r>
              <a:rPr lang="en-CA" sz="2800" dirty="0" smtClean="0"/>
              <a:t> &gt; 0 J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5301208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Below Reference Level</a:t>
            </a:r>
          </a:p>
          <a:p>
            <a:r>
              <a:rPr lang="en-CA" sz="2800" dirty="0" err="1" smtClean="0">
                <a:solidFill>
                  <a:srgbClr val="FF0000"/>
                </a:solidFill>
              </a:rPr>
              <a:t>E</a:t>
            </a:r>
            <a:r>
              <a:rPr lang="en-CA" sz="2800" baseline="-25000" dirty="0" err="1" smtClean="0">
                <a:solidFill>
                  <a:srgbClr val="FF0000"/>
                </a:solidFill>
              </a:rPr>
              <a:t>g</a:t>
            </a:r>
            <a:r>
              <a:rPr lang="en-CA" sz="2800" dirty="0" smtClean="0">
                <a:solidFill>
                  <a:srgbClr val="FF0000"/>
                </a:solidFill>
              </a:rPr>
              <a:t> &lt; 0 J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2771800" y="2636912"/>
            <a:ext cx="1152128" cy="108012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miley Face 9"/>
          <p:cNvSpPr/>
          <p:nvPr/>
        </p:nvSpPr>
        <p:spPr>
          <a:xfrm>
            <a:off x="2771800" y="5517232"/>
            <a:ext cx="1152128" cy="1080120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Calculating Gravitational Potential Energy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We can calculate the gravitational potential energy of an object using: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smtClean="0"/>
              <a:t>Where </a:t>
            </a:r>
            <a:r>
              <a:rPr lang="en-CA" dirty="0" err="1" smtClean="0"/>
              <a:t>E</a:t>
            </a:r>
            <a:r>
              <a:rPr lang="en-CA" baseline="-25000" dirty="0" err="1" smtClean="0"/>
              <a:t>g</a:t>
            </a:r>
            <a:r>
              <a:rPr lang="en-CA" dirty="0" smtClean="0"/>
              <a:t> is gravitational potential energy [J]</a:t>
            </a:r>
          </a:p>
          <a:p>
            <a:pPr>
              <a:buNone/>
            </a:pPr>
            <a:r>
              <a:rPr lang="en-CA" dirty="0" smtClean="0"/>
              <a:t>		   m is mass [kg]</a:t>
            </a:r>
          </a:p>
          <a:p>
            <a:pPr>
              <a:buNone/>
            </a:pPr>
            <a:r>
              <a:rPr lang="en-CA" dirty="0" smtClean="0"/>
              <a:t>		   g is gravitational field strength (or 			acceleration due to gravity)</a:t>
            </a:r>
          </a:p>
          <a:p>
            <a:pPr>
              <a:buNone/>
            </a:pPr>
            <a:r>
              <a:rPr lang="en-CA" dirty="0" smtClean="0"/>
              <a:t>		   h is height above (h&gt;0) or below (h&lt;0) 		reference [m]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58670"/>
              </p:ext>
            </p:extLst>
          </p:nvPr>
        </p:nvGraphicFramePr>
        <p:xfrm>
          <a:off x="3733006" y="2708920"/>
          <a:ext cx="1677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634680" imgH="241200" progId="Equation.DSMT4">
                  <p:embed/>
                </p:oleObj>
              </mc:Choice>
              <mc:Fallback>
                <p:oleObj name="Equation" r:id="rId3" imgW="6346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006" y="2708920"/>
                        <a:ext cx="167798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664" y="2060848"/>
            <a:ext cx="2504336" cy="1689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432</Words>
  <Application>Microsoft Macintosh PowerPoint</Application>
  <PresentationFormat>On-screen Show (4:3)</PresentationFormat>
  <Paragraphs>84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French Script MT</vt:lpstr>
      <vt:lpstr>Arial</vt:lpstr>
      <vt:lpstr>Office Theme</vt:lpstr>
      <vt:lpstr>Equation</vt:lpstr>
      <vt:lpstr>Energy</vt:lpstr>
      <vt:lpstr>What is Energy?</vt:lpstr>
      <vt:lpstr>PowerPoint Presentation</vt:lpstr>
      <vt:lpstr>Mechanical Energy</vt:lpstr>
      <vt:lpstr>Calculating Kinetic Energy</vt:lpstr>
      <vt:lpstr>Examples</vt:lpstr>
      <vt:lpstr>With a Partner…</vt:lpstr>
      <vt:lpstr>Calculating Gravitational Potential Energy</vt:lpstr>
      <vt:lpstr>Calculating Gravitational Potential Energy</vt:lpstr>
      <vt:lpstr>Important Rules About Eg</vt:lpstr>
      <vt:lpstr>Example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Kinetic and Gravitational Potential Energy</dc:title>
  <dc:creator>User</dc:creator>
  <cp:lastModifiedBy>Ms. Jurisevic - Port Credit SS</cp:lastModifiedBy>
  <cp:revision>38</cp:revision>
  <dcterms:created xsi:type="dcterms:W3CDTF">2013-04-17T21:08:52Z</dcterms:created>
  <dcterms:modified xsi:type="dcterms:W3CDTF">2017-11-07T15:34:33Z</dcterms:modified>
</cp:coreProperties>
</file>