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E8AA0-E856-4EF7-AC50-9ECAAE0B748E}" type="datetimeFigureOut">
              <a:rPr lang="en-CA" smtClean="0"/>
              <a:pPr/>
              <a:t>2017-12-06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77E80-5297-49F3-A2B3-E3AD442CC37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29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Frequency (f): the number of cycles per unit time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Period (T): the time it takes for one cycle </a:t>
            </a:r>
          </a:p>
          <a:p>
            <a:r>
              <a:rPr lang="en-CA" dirty="0" smtClean="0"/>
              <a:t>Video: super Mario physics (Waves)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77E80-5297-49F3-A2B3-E3AD442CC37A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81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general wave will travel 1 wavelength in 1 period and</a:t>
            </a:r>
            <a:r>
              <a:rPr lang="en-CA" baseline="0" dirty="0" smtClean="0"/>
              <a:t> so </a:t>
            </a:r>
          </a:p>
          <a:p>
            <a:r>
              <a:rPr lang="en-CA" baseline="0" dirty="0" smtClean="0"/>
              <a:t>v=</a:t>
            </a:r>
            <a:r>
              <a:rPr lang="el-GR" baseline="0" dirty="0" smtClean="0"/>
              <a:t>λ</a:t>
            </a:r>
            <a:r>
              <a:rPr lang="en-CA" baseline="0" dirty="0" smtClean="0"/>
              <a:t>/T or v=</a:t>
            </a:r>
            <a:r>
              <a:rPr lang="el-GR" baseline="0" dirty="0" smtClean="0"/>
              <a:t>λ</a:t>
            </a:r>
            <a:r>
              <a:rPr lang="en-CA" baseline="0" dirty="0" smtClean="0"/>
              <a:t>f</a:t>
            </a:r>
          </a:p>
          <a:p>
            <a:r>
              <a:rPr lang="en-CA" baseline="0" dirty="0" smtClean="0"/>
              <a:t>This formula works for all waves: visible, invisible, audible, inaudible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77E80-5297-49F3-A2B3-E3AD442CC37A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863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general wave will travel 1 wavelength in 1 period and</a:t>
            </a:r>
            <a:r>
              <a:rPr lang="en-CA" baseline="0" dirty="0" smtClean="0"/>
              <a:t> so </a:t>
            </a:r>
          </a:p>
          <a:p>
            <a:r>
              <a:rPr lang="en-CA" baseline="0" dirty="0" smtClean="0"/>
              <a:t>v=</a:t>
            </a:r>
            <a:r>
              <a:rPr lang="el-GR" baseline="0" dirty="0" smtClean="0"/>
              <a:t>λ</a:t>
            </a:r>
            <a:r>
              <a:rPr lang="en-CA" baseline="0" dirty="0" smtClean="0"/>
              <a:t>/T or v=</a:t>
            </a:r>
            <a:r>
              <a:rPr lang="el-GR" baseline="0" dirty="0" smtClean="0"/>
              <a:t>λ</a:t>
            </a:r>
            <a:r>
              <a:rPr lang="en-CA" baseline="0" dirty="0" smtClean="0"/>
              <a:t>f</a:t>
            </a:r>
          </a:p>
          <a:p>
            <a:r>
              <a:rPr lang="en-CA" baseline="0" dirty="0" smtClean="0"/>
              <a:t>This formula works for all waves: visible, invisible, audible, inaudible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77E80-5297-49F3-A2B3-E3AD442CC37A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673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 = 0.50 Hz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77E80-5297-49F3-A2B3-E3AD442CC37A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5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4D7F-D37E-42C2-A2FB-D0FC64E94D03}" type="datetimeFigureOut">
              <a:rPr lang="en-CA" smtClean="0"/>
              <a:pPr/>
              <a:t>2017-12-06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DE53-F3D7-41E9-9246-5C7F4330F49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4D7F-D37E-42C2-A2FB-D0FC64E94D03}" type="datetimeFigureOut">
              <a:rPr lang="en-CA" smtClean="0"/>
              <a:pPr/>
              <a:t>2017-12-06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DE53-F3D7-41E9-9246-5C7F4330F49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4D7F-D37E-42C2-A2FB-D0FC64E94D03}" type="datetimeFigureOut">
              <a:rPr lang="en-CA" smtClean="0"/>
              <a:pPr/>
              <a:t>2017-12-06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DE53-F3D7-41E9-9246-5C7F4330F49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4D7F-D37E-42C2-A2FB-D0FC64E94D03}" type="datetimeFigureOut">
              <a:rPr lang="en-CA" smtClean="0"/>
              <a:pPr/>
              <a:t>2017-12-06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DE53-F3D7-41E9-9246-5C7F4330F49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4D7F-D37E-42C2-A2FB-D0FC64E94D03}" type="datetimeFigureOut">
              <a:rPr lang="en-CA" smtClean="0"/>
              <a:pPr/>
              <a:t>2017-12-06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DE53-F3D7-41E9-9246-5C7F4330F49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4D7F-D37E-42C2-A2FB-D0FC64E94D03}" type="datetimeFigureOut">
              <a:rPr lang="en-CA" smtClean="0"/>
              <a:pPr/>
              <a:t>2017-12-06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DE53-F3D7-41E9-9246-5C7F4330F49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4D7F-D37E-42C2-A2FB-D0FC64E94D03}" type="datetimeFigureOut">
              <a:rPr lang="en-CA" smtClean="0"/>
              <a:pPr/>
              <a:t>2017-12-06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DE53-F3D7-41E9-9246-5C7F4330F49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4D7F-D37E-42C2-A2FB-D0FC64E94D03}" type="datetimeFigureOut">
              <a:rPr lang="en-CA" smtClean="0"/>
              <a:pPr/>
              <a:t>2017-12-06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DE53-F3D7-41E9-9246-5C7F4330F49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4D7F-D37E-42C2-A2FB-D0FC64E94D03}" type="datetimeFigureOut">
              <a:rPr lang="en-CA" smtClean="0"/>
              <a:pPr/>
              <a:t>2017-12-06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DE53-F3D7-41E9-9246-5C7F4330F49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4D7F-D37E-42C2-A2FB-D0FC64E94D03}" type="datetimeFigureOut">
              <a:rPr lang="en-CA" smtClean="0"/>
              <a:pPr/>
              <a:t>2017-12-06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DE53-F3D7-41E9-9246-5C7F4330F49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4D7F-D37E-42C2-A2FB-D0FC64E94D03}" type="datetimeFigureOut">
              <a:rPr lang="en-CA" smtClean="0"/>
              <a:pPr/>
              <a:t>2017-12-06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DE53-F3D7-41E9-9246-5C7F4330F49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4D7F-D37E-42C2-A2FB-D0FC64E94D03}" type="datetimeFigureOut">
              <a:rPr lang="en-CA" smtClean="0"/>
              <a:pPr/>
              <a:t>2017-12-06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0DE53-F3D7-41E9-9246-5C7F4330F497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gif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/>
          <a:lstStyle/>
          <a:p>
            <a:r>
              <a:rPr lang="en-CA" dirty="0" smtClean="0"/>
              <a:t>Speed of Waves</a:t>
            </a:r>
            <a:endParaRPr lang="en-CA" dirty="0"/>
          </a:p>
        </p:txBody>
      </p:sp>
      <p:pic>
        <p:nvPicPr>
          <p:cNvPr id="30722" name="Picture 2" descr="Related imag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674266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u="sng" dirty="0" smtClean="0"/>
              <a:t>Example</a:t>
            </a:r>
            <a:endParaRPr lang="en-CA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You have a string of mass 350 g and length </a:t>
            </a:r>
            <a:br>
              <a:rPr lang="en-CA" dirty="0" smtClean="0"/>
            </a:br>
            <a:r>
              <a:rPr lang="en-CA" dirty="0" smtClean="0"/>
              <a:t>2.3 m.  You would like to send a wave along this string at a speed of 50.0 m/s.  What must the tension of the string be? </a:t>
            </a:r>
            <a:endParaRPr lang="en-CA" dirty="0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2123728" y="4365104"/>
          <a:ext cx="1512168" cy="1338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Equation" r:id="rId3" imgW="444240" imgH="393480" progId="Equation.DSMT4">
                  <p:embed/>
                </p:oleObj>
              </mc:Choice>
              <mc:Fallback>
                <p:oleObj name="Equation" r:id="rId3" imgW="444240" imgH="3934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365104"/>
                        <a:ext cx="1512168" cy="13384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5004048" y="4221088"/>
          <a:ext cx="1872208" cy="1538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5" imgW="571320" imgH="469800" progId="Equation.DSMT4">
                  <p:embed/>
                </p:oleObj>
              </mc:Choice>
              <mc:Fallback>
                <p:oleObj name="Equation" r:id="rId5" imgW="57132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221088"/>
                        <a:ext cx="1872208" cy="15387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Waves: A Review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2132856"/>
            <a:ext cx="40862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724128" y="2420888"/>
          <a:ext cx="27701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5" imgW="1384200" imgH="431640" progId="Equation.DSMT4">
                  <p:embed/>
                </p:oleObj>
              </mc:Choice>
              <mc:Fallback>
                <p:oleObj name="Equation" r:id="rId5" imgW="138420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420888"/>
                        <a:ext cx="2770188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724128" y="4652913"/>
          <a:ext cx="2641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7" imgW="1180800" imgH="419040" progId="Equation.DSMT4">
                  <p:embed/>
                </p:oleObj>
              </mc:Choice>
              <mc:Fallback>
                <p:oleObj name="Equation" r:id="rId7" imgW="1180800" imgH="419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4652913"/>
                        <a:ext cx="2641600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You may recall: </a:t>
            </a:r>
            <a:endParaRPr lang="en-CA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75856" y="1988840"/>
          <a:ext cx="218952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4" imgW="1066680" imgH="393480" progId="Equation.DSMT4">
                  <p:embed/>
                </p:oleObj>
              </mc:Choice>
              <mc:Fallback>
                <p:oleObj name="Equation" r:id="rId4" imgW="106668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988840"/>
                        <a:ext cx="2189520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6" name="Picture 4" descr="http://www.astarmathsandphysics.com/o_level_physics_notes/o_level_physics_notes_longitudinal_and_transverse_waves_html_m3d0975ac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47664" y="2924944"/>
            <a:ext cx="6057900" cy="2762251"/>
          </a:xfrm>
          <a:prstGeom prst="rect">
            <a:avLst/>
          </a:prstGeom>
          <a:noFill/>
        </p:spPr>
      </p:pic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2987824" y="5661248"/>
          <a:ext cx="26066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7" imgW="1269720" imgH="419040" progId="Equation.DSMT4">
                  <p:embed/>
                </p:oleObj>
              </mc:Choice>
              <mc:Fallback>
                <p:oleObj name="Equation" r:id="rId7" imgW="1269720" imgH="419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661248"/>
                        <a:ext cx="2606675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smtClean="0"/>
              <a:t>The                      Wave Equation</a:t>
            </a:r>
            <a:endParaRPr lang="en-CA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51720" y="260648"/>
            <a:ext cx="2543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                     Wave Equation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This equation applies to ALL WAVES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 smtClean="0"/>
              <a:t>Where: </a:t>
            </a:r>
          </a:p>
          <a:p>
            <a:pPr>
              <a:buNone/>
            </a:pPr>
            <a:r>
              <a:rPr lang="en-CA" dirty="0" smtClean="0"/>
              <a:t>		v is wave speed (m/s)</a:t>
            </a:r>
          </a:p>
          <a:p>
            <a:pPr>
              <a:buNone/>
            </a:pPr>
            <a:r>
              <a:rPr lang="en-CA" dirty="0" smtClean="0"/>
              <a:t>		f is frequency (Hz)</a:t>
            </a:r>
          </a:p>
          <a:p>
            <a:pPr>
              <a:buNone/>
            </a:pPr>
            <a:r>
              <a:rPr lang="en-CA" dirty="0" smtClean="0"/>
              <a:t>		λ is wavelength (m)</a:t>
            </a:r>
            <a:endParaRPr lang="en-CA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044380" y="2564904"/>
          <a:ext cx="1831876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4" imgW="469800" imgH="203040" progId="Equation.DSMT4">
                  <p:embed/>
                </p:oleObj>
              </mc:Choice>
              <mc:Fallback>
                <p:oleObj name="Equation" r:id="rId4" imgW="46980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4380" y="2564904"/>
                        <a:ext cx="1831876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260648"/>
            <a:ext cx="2543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483768" y="2204864"/>
          <a:ext cx="1535112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Equation" r:id="rId7" imgW="393480" imgH="393480" progId="Equation.DSMT4">
                  <p:embed/>
                </p:oleObj>
              </mc:Choice>
              <mc:Fallback>
                <p:oleObj name="Equation" r:id="rId7" imgW="39348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204864"/>
                        <a:ext cx="1535112" cy="1535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u="sng" dirty="0" smtClean="0"/>
              <a:t>Example</a:t>
            </a:r>
            <a:endParaRPr lang="en-CA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A tuning fork’s tines vibrate back and forth 375 times in 3.00 s.  If the wavelength of one cycle is 275 cm, calculate the speed of the sound wave. </a:t>
            </a:r>
            <a:endParaRPr lang="en-CA" dirty="0"/>
          </a:p>
        </p:txBody>
      </p:sp>
      <p:pic>
        <p:nvPicPr>
          <p:cNvPr id="20482" name="Picture 2" descr="http://dai1313.files.wordpress.com/2011/08/tuningforkssympathy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789040"/>
            <a:ext cx="4320909" cy="28967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u="sng" dirty="0" smtClean="0"/>
              <a:t>Example</a:t>
            </a:r>
            <a:endParaRPr lang="en-CA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The distance between successive crests in a series of </a:t>
            </a:r>
            <a:r>
              <a:rPr lang="en-CA" dirty="0" smtClean="0"/>
              <a:t>water </a:t>
            </a:r>
            <a:r>
              <a:rPr lang="en-CA" dirty="0"/>
              <a:t>waves </a:t>
            </a:r>
            <a:r>
              <a:rPr lang="en-CA" dirty="0" smtClean="0"/>
              <a:t>is 4.0 </a:t>
            </a:r>
            <a:r>
              <a:rPr lang="en-CA" dirty="0"/>
              <a:t>m, and the crests travel 9.0 m in 4.5 s. What is the </a:t>
            </a:r>
            <a:r>
              <a:rPr lang="en-CA" dirty="0" smtClean="0"/>
              <a:t>frequency of the </a:t>
            </a:r>
            <a:r>
              <a:rPr lang="en-CA" dirty="0"/>
              <a:t>wave?</a:t>
            </a:r>
          </a:p>
          <a:p>
            <a:endParaRPr lang="en-CA" dirty="0"/>
          </a:p>
        </p:txBody>
      </p:sp>
      <p:pic>
        <p:nvPicPr>
          <p:cNvPr id="25602" name="Picture 2" descr="http://farm1.static.flickr.com/164/413041570_8d91aca55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3861048"/>
            <a:ext cx="4042420" cy="2829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Factors that Affect a Wave’s Speed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A. Type of Material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The energy transfer is more efficient if the particle vibrations do not absorb much energy (</a:t>
            </a:r>
            <a:r>
              <a:rPr lang="en-CA" dirty="0" err="1" smtClean="0"/>
              <a:t>ie</a:t>
            </a:r>
            <a:r>
              <a:rPr lang="en-CA" dirty="0" smtClean="0"/>
              <a:t>. rigid objects) </a:t>
            </a:r>
            <a:endParaRPr lang="en-CA" dirty="0"/>
          </a:p>
        </p:txBody>
      </p:sp>
      <p:pic>
        <p:nvPicPr>
          <p:cNvPr id="30722" name="Picture 2" descr="http://www.physicstutorials.org/pt/images/Waves/refractionofwav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4409728"/>
            <a:ext cx="3672408" cy="2448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Factors that Affect a Wave’s Speed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B. Temperature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Generally, warmer objects transfer energy more effectively because the molecules collide with neighbours more readily</a:t>
            </a:r>
            <a:endParaRPr lang="en-CA" dirty="0"/>
          </a:p>
        </p:txBody>
      </p:sp>
      <p:pic>
        <p:nvPicPr>
          <p:cNvPr id="26626" name="Picture 2" descr="http://1.bp.blogspot.com/-aekKmk63RZM/TiBbqMnmMsI/AAAAAAAAAHs/9aagkl6AI7A/s1600/heat%2Bclip%2Ba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653136"/>
            <a:ext cx="2677220" cy="2088232"/>
          </a:xfrm>
          <a:prstGeom prst="rect">
            <a:avLst/>
          </a:prstGeom>
          <a:noFill/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984866"/>
              </p:ext>
            </p:extLst>
          </p:nvPr>
        </p:nvGraphicFramePr>
        <p:xfrm>
          <a:off x="4400550" y="6040437"/>
          <a:ext cx="47434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4" imgW="2019240" imgH="228600" progId="Equation.3">
                  <p:embed/>
                </p:oleObj>
              </mc:Choice>
              <mc:Fallback>
                <p:oleObj name="Equation" r:id="rId4" imgW="20192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00550" y="6040437"/>
                        <a:ext cx="4743450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00550" y="4817939"/>
            <a:ext cx="3781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For example, the speed of sound in air: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Factors that Affect a Wave’s Speed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CA" dirty="0" smtClean="0"/>
              <a:t>C. Other Material Properties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sz="3000" dirty="0" smtClean="0"/>
              <a:t>	</a:t>
            </a:r>
            <a:r>
              <a:rPr lang="en-CA" sz="3000" dirty="0" err="1" smtClean="0"/>
              <a:t>i</a:t>
            </a:r>
            <a:r>
              <a:rPr lang="en-CA" sz="3000" dirty="0" smtClean="0"/>
              <a:t>. Density (          )</a:t>
            </a:r>
          </a:p>
          <a:p>
            <a:pPr>
              <a:buNone/>
            </a:pPr>
            <a:r>
              <a:rPr lang="en-CA" sz="3000" dirty="0" smtClean="0"/>
              <a:t>		Generally, more dense solid materials require 	more 	force to cause motion.  As a result, they 	transmit energy less efficiently. </a:t>
            </a:r>
          </a:p>
          <a:p>
            <a:pPr>
              <a:buNone/>
            </a:pPr>
            <a:r>
              <a:rPr lang="en-CA" sz="3000" dirty="0" smtClean="0"/>
              <a:t>	ii. Tension in Strings (F</a:t>
            </a:r>
            <a:r>
              <a:rPr lang="en-CA" sz="3000" baseline="-25000" dirty="0" smtClean="0"/>
              <a:t>T</a:t>
            </a:r>
            <a:r>
              <a:rPr lang="en-CA" sz="3000" dirty="0" smtClean="0"/>
              <a:t>)</a:t>
            </a:r>
          </a:p>
          <a:p>
            <a:pPr>
              <a:buNone/>
            </a:pPr>
            <a:r>
              <a:rPr lang="en-CA" sz="3000" dirty="0" smtClean="0"/>
              <a:t>		Generally, more tense strings are more 	efficient energy transmitters because they are 	more elastic. </a:t>
            </a:r>
            <a:endParaRPr lang="en-CA" sz="3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55776" y="2564904"/>
          <a:ext cx="704726" cy="624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3" imgW="444240" imgH="393480" progId="Equation.DSMT4">
                  <p:embed/>
                </p:oleObj>
              </mc:Choice>
              <mc:Fallback>
                <p:oleObj name="Equation" r:id="rId3" imgW="44424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564904"/>
                        <a:ext cx="704726" cy="6241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797205"/>
              </p:ext>
            </p:extLst>
          </p:nvPr>
        </p:nvGraphicFramePr>
        <p:xfrm>
          <a:off x="7596336" y="5745833"/>
          <a:ext cx="1395734" cy="1146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Equation" r:id="rId5" imgW="571320" imgH="469800" progId="Equation.DSMT4">
                  <p:embed/>
                </p:oleObj>
              </mc:Choice>
              <mc:Fallback>
                <p:oleObj name="Equation" r:id="rId5" imgW="571320" imgH="469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5745833"/>
                        <a:ext cx="1395734" cy="11464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7" name="Picture 5" descr="http://www.clker.com/cliparts/9/d/f/9/11971194922144308462Chrisdesign_LP_Guitar_with_flametopfinish.svg.h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2160" y="1412776"/>
            <a:ext cx="2530032" cy="13156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285</Words>
  <Application>Microsoft Office PowerPoint</Application>
  <PresentationFormat>On-screen Show (4:3)</PresentationFormat>
  <Paragraphs>48</Paragraphs>
  <Slides>10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Office Theme</vt:lpstr>
      <vt:lpstr>Equation</vt:lpstr>
      <vt:lpstr>Speed of Waves</vt:lpstr>
      <vt:lpstr>Waves: A Review</vt:lpstr>
      <vt:lpstr>The                      Wave Equation</vt:lpstr>
      <vt:lpstr>The                      Wave Equation</vt:lpstr>
      <vt:lpstr>Example</vt:lpstr>
      <vt:lpstr>Example</vt:lpstr>
      <vt:lpstr>Factors that Affect a Wave’s Speed</vt:lpstr>
      <vt:lpstr>Factors that Affect a Wave’s Speed</vt:lpstr>
      <vt:lpstr>Factors that Affect a Wave’s Speed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 of Waves</dc:title>
  <dc:creator>User</dc:creator>
  <cp:lastModifiedBy>Owen Brake</cp:lastModifiedBy>
  <cp:revision>46</cp:revision>
  <dcterms:created xsi:type="dcterms:W3CDTF">2013-05-14T20:56:41Z</dcterms:created>
  <dcterms:modified xsi:type="dcterms:W3CDTF">2017-12-06T22:22:24Z</dcterms:modified>
</cp:coreProperties>
</file>