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7" r:id="rId3"/>
    <p:sldId id="277" r:id="rId4"/>
    <p:sldId id="268" r:id="rId5"/>
    <p:sldId id="274" r:id="rId6"/>
    <p:sldId id="269" r:id="rId7"/>
    <p:sldId id="257" r:id="rId8"/>
    <p:sldId id="275" r:id="rId9"/>
    <p:sldId id="259" r:id="rId10"/>
    <p:sldId id="260" r:id="rId11"/>
    <p:sldId id="262" r:id="rId12"/>
    <p:sldId id="263"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2"/>
  </p:normalViewPr>
  <p:slideViewPr>
    <p:cSldViewPr>
      <p:cViewPr varScale="1">
        <p:scale>
          <a:sx n="102" d="100"/>
          <a:sy n="102" d="100"/>
        </p:scale>
        <p:origin x="138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0E1F76-D75D-4F54-B067-252B95006425}" type="datetimeFigureOut">
              <a:rPr lang="en-CA" smtClean="0"/>
              <a:pPr/>
              <a:t>2017-12-04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9A109C-70EB-46DD-94D3-1EECEE799951}" type="slidenum">
              <a:rPr lang="en-CA" smtClean="0"/>
              <a:pPr/>
              <a:t>‹#›</a:t>
            </a:fld>
            <a:endParaRPr lang="en-CA"/>
          </a:p>
        </p:txBody>
      </p:sp>
    </p:spTree>
    <p:extLst>
      <p:ext uri="{BB962C8B-B14F-4D97-AF65-F5344CB8AC3E}">
        <p14:creationId xmlns:p14="http://schemas.microsoft.com/office/powerpoint/2010/main" val="644986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4F46E-DAC4-453C-9005-AEC5C46DAD5B}" type="datetimeFigureOut">
              <a:rPr lang="en-CA" smtClean="0"/>
              <a:pPr/>
              <a:t>2017-12-04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8B94C5-D37F-4306-9F02-DEDAB19EB1C9}" type="slidenum">
              <a:rPr lang="en-CA" smtClean="0"/>
              <a:pPr/>
              <a:t>‹#›</a:t>
            </a:fld>
            <a:endParaRPr lang="en-CA"/>
          </a:p>
        </p:txBody>
      </p:sp>
    </p:spTree>
    <p:extLst>
      <p:ext uri="{BB962C8B-B14F-4D97-AF65-F5344CB8AC3E}">
        <p14:creationId xmlns:p14="http://schemas.microsoft.com/office/powerpoint/2010/main" val="3365966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1</a:t>
            </a:fld>
            <a:endParaRPr lang="en-CA"/>
          </a:p>
        </p:txBody>
      </p:sp>
    </p:spTree>
    <p:extLst>
      <p:ext uri="{BB962C8B-B14F-4D97-AF65-F5344CB8AC3E}">
        <p14:creationId xmlns:p14="http://schemas.microsoft.com/office/powerpoint/2010/main" val="49143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higher the amplitude is, the louder</a:t>
            </a:r>
            <a:r>
              <a:rPr lang="en-CA" baseline="0" dirty="0" smtClean="0"/>
              <a:t> the sound</a:t>
            </a:r>
          </a:p>
          <a:p>
            <a:r>
              <a:rPr lang="en-CA" baseline="0" dirty="0" smtClean="0"/>
              <a:t>Frequency is the number of waves measured per second (in Hertz Hz) – the higher the frequency, the higher the pitch</a:t>
            </a:r>
            <a:endParaRPr lang="en-CA"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2</a:t>
            </a:fld>
            <a:endParaRPr lang="en-CA"/>
          </a:p>
        </p:txBody>
      </p:sp>
    </p:spTree>
    <p:extLst>
      <p:ext uri="{BB962C8B-B14F-4D97-AF65-F5344CB8AC3E}">
        <p14:creationId xmlns:p14="http://schemas.microsoft.com/office/powerpoint/2010/main" val="2983170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higher the amplitude is, the louder</a:t>
            </a:r>
            <a:r>
              <a:rPr lang="en-CA" baseline="0" dirty="0" smtClean="0"/>
              <a:t> the sound</a:t>
            </a:r>
          </a:p>
          <a:p>
            <a:r>
              <a:rPr lang="en-CA" baseline="0" dirty="0" smtClean="0"/>
              <a:t>Frequency is the number of waves measured per second (in Hertz Hz) – the higher the frequency, the higher the pitch</a:t>
            </a:r>
          </a:p>
          <a:p>
            <a:endParaRPr lang="en-CA" baseline="0" dirty="0" smtClean="0"/>
          </a:p>
          <a:p>
            <a:r>
              <a:rPr lang="en-CA" baseline="0" dirty="0" smtClean="0"/>
              <a:t>To get a better sense of what these terms mean to a sound wave, try the </a:t>
            </a:r>
            <a:r>
              <a:rPr lang="en-CA" baseline="0" dirty="0" err="1" smtClean="0"/>
              <a:t>pHet</a:t>
            </a:r>
            <a:r>
              <a:rPr lang="en-CA" baseline="0" dirty="0" smtClean="0"/>
              <a:t> sound simulation “listen to a single source” and play with the sliders to the right. </a:t>
            </a:r>
          </a:p>
          <a:p>
            <a:r>
              <a:rPr lang="en-CA" dirty="0" smtClean="0"/>
              <a:t>https://phet.colorado.edu/en/simulation/legacy/sound</a:t>
            </a:r>
            <a:endParaRPr lang="en-CA"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3</a:t>
            </a:fld>
            <a:endParaRPr lang="en-CA"/>
          </a:p>
        </p:txBody>
      </p:sp>
    </p:spTree>
    <p:extLst>
      <p:ext uri="{BB962C8B-B14F-4D97-AF65-F5344CB8AC3E}">
        <p14:creationId xmlns:p14="http://schemas.microsoft.com/office/powerpoint/2010/main" val="2346546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How does the ear hear sound? </a:t>
            </a:r>
          </a:p>
          <a:p>
            <a:r>
              <a:rPr lang="en-CA" dirty="0" smtClean="0"/>
              <a:t>Process of Hearing </a:t>
            </a:r>
          </a:p>
          <a:p>
            <a:r>
              <a:rPr lang="en-CA" dirty="0" smtClean="0"/>
              <a:t>http://www.youtube.com/watch?v=pCCcFDoyBxM</a:t>
            </a:r>
          </a:p>
          <a:p>
            <a:r>
              <a:rPr lang="en-CA" dirty="0" smtClean="0"/>
              <a:t>An Overview</a:t>
            </a:r>
            <a:r>
              <a:rPr lang="en-CA" baseline="0" dirty="0" smtClean="0"/>
              <a:t> of the Mechanism of Hearing </a:t>
            </a:r>
          </a:p>
          <a:p>
            <a:r>
              <a:rPr lang="en-CA" dirty="0" smtClean="0"/>
              <a:t>http://www.youtube.com/watch?v=GpkD8AZTFCs </a:t>
            </a:r>
          </a:p>
          <a:p>
            <a:endParaRPr lang="en-CA"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4</a:t>
            </a:fld>
            <a:endParaRPr lang="en-CA"/>
          </a:p>
        </p:txBody>
      </p:sp>
    </p:spTree>
    <p:extLst>
      <p:ext uri="{BB962C8B-B14F-4D97-AF65-F5344CB8AC3E}">
        <p14:creationId xmlns:p14="http://schemas.microsoft.com/office/powerpoint/2010/main" val="2301129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Microbarom</a:t>
            </a:r>
            <a:r>
              <a:rPr lang="en-CA" dirty="0" smtClean="0"/>
              <a:t>:</a:t>
            </a:r>
            <a:r>
              <a:rPr lang="en-CA" baseline="0" dirty="0" smtClean="0"/>
              <a:t> from surface waves on sea or ocean </a:t>
            </a:r>
            <a:endParaRPr lang="en-CA" dirty="0" smtClean="0"/>
          </a:p>
          <a:p>
            <a:r>
              <a:rPr lang="en-CA" dirty="0" smtClean="0"/>
              <a:t>Specific range</a:t>
            </a:r>
            <a:r>
              <a:rPr lang="en-CA" baseline="0" dirty="0" smtClean="0"/>
              <a:t> from: </a:t>
            </a:r>
            <a:r>
              <a:rPr lang="en-CA" dirty="0" smtClean="0"/>
              <a:t>http://meteor.uwo.ca/research/infrasound/is_whatisIS.html</a:t>
            </a:r>
            <a:endParaRPr lang="en-CA"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6</a:t>
            </a:fld>
            <a:endParaRPr lang="en-CA"/>
          </a:p>
        </p:txBody>
      </p:sp>
    </p:spTree>
    <p:extLst>
      <p:ext uri="{BB962C8B-B14F-4D97-AF65-F5344CB8AC3E}">
        <p14:creationId xmlns:p14="http://schemas.microsoft.com/office/powerpoint/2010/main" val="2885069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Ultrasonic waves are safer than X-rays, however the images may not be</a:t>
            </a:r>
            <a:r>
              <a:rPr lang="en-CA" baseline="0" dirty="0" smtClean="0"/>
              <a:t> as detailed</a:t>
            </a:r>
          </a:p>
          <a:p>
            <a:r>
              <a:rPr lang="en-CA" baseline="0" dirty="0" smtClean="0"/>
              <a:t>Diagnosis: observation of fetus’ in pregnant women</a:t>
            </a:r>
          </a:p>
          <a:p>
            <a:r>
              <a:rPr lang="en-CA" baseline="0" dirty="0" smtClean="0"/>
              <a:t>Treatment: break up kidney stones that are too large to pass </a:t>
            </a:r>
          </a:p>
          <a:p>
            <a:r>
              <a:rPr lang="en-CA" baseline="0" dirty="0" smtClean="0"/>
              <a:t>Echolocation: used by animals to determine distances. Humans have also utilized this method in some cameras used for surveying etc. </a:t>
            </a:r>
            <a:endParaRPr lang="en-CA" dirty="0" smtClean="0"/>
          </a:p>
        </p:txBody>
      </p:sp>
      <p:sp>
        <p:nvSpPr>
          <p:cNvPr id="4" name="Slide Number Placeholder 3"/>
          <p:cNvSpPr>
            <a:spLocks noGrp="1"/>
          </p:cNvSpPr>
          <p:nvPr>
            <p:ph type="sldNum" sz="quarter" idx="10"/>
          </p:nvPr>
        </p:nvSpPr>
        <p:spPr/>
        <p:txBody>
          <a:bodyPr/>
          <a:lstStyle/>
          <a:p>
            <a:fld id="{C88B94C5-D37F-4306-9F02-DEDAB19EB1C9}" type="slidenum">
              <a:rPr lang="en-CA" smtClean="0"/>
              <a:pPr/>
              <a:t>7</a:t>
            </a:fld>
            <a:endParaRPr lang="en-CA"/>
          </a:p>
        </p:txBody>
      </p:sp>
    </p:spTree>
    <p:extLst>
      <p:ext uri="{BB962C8B-B14F-4D97-AF65-F5344CB8AC3E}">
        <p14:creationId xmlns:p14="http://schemas.microsoft.com/office/powerpoint/2010/main" val="226469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constants in this equation vary slightly from textbook to textbook</a:t>
            </a:r>
            <a:endParaRPr lang="en-CA"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9</a:t>
            </a:fld>
            <a:endParaRPr lang="en-CA"/>
          </a:p>
        </p:txBody>
      </p:sp>
    </p:spTree>
    <p:extLst>
      <p:ext uri="{BB962C8B-B14F-4D97-AF65-F5344CB8AC3E}">
        <p14:creationId xmlns:p14="http://schemas.microsoft.com/office/powerpoint/2010/main" val="2566367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12</a:t>
            </a:fld>
            <a:endParaRPr lang="en-CA"/>
          </a:p>
        </p:txBody>
      </p:sp>
    </p:spTree>
    <p:extLst>
      <p:ext uri="{BB962C8B-B14F-4D97-AF65-F5344CB8AC3E}">
        <p14:creationId xmlns:p14="http://schemas.microsoft.com/office/powerpoint/2010/main" val="1017334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The Sonic Boom Problem – Ted Ed https://www.youtube.com/watch?v=JO4_VHM69oI </a:t>
            </a:r>
          </a:p>
          <a:p>
            <a:endParaRPr lang="en-CA" dirty="0" smtClean="0"/>
          </a:p>
          <a:p>
            <a:r>
              <a:rPr lang="en-CA" dirty="0" smtClean="0"/>
              <a:t>As</a:t>
            </a:r>
            <a:r>
              <a:rPr lang="en-CA" baseline="0" dirty="0" smtClean="0"/>
              <a:t> you travel at subsonic speeds, you emit sound waves in all directions </a:t>
            </a:r>
          </a:p>
          <a:p>
            <a:r>
              <a:rPr lang="en-CA" baseline="0" dirty="0" smtClean="0"/>
              <a:t>As you approach the speed of sound, these waves are no longer to move outwards in front of you (the air molecules start to ‘pile up’ in front of the vehicle)</a:t>
            </a:r>
          </a:p>
          <a:p>
            <a:r>
              <a:rPr lang="en-CA" baseline="0" dirty="0" smtClean="0"/>
              <a:t>Once you hit/exceed the speed of sound, you essentially break through these molecules, they release a ‘cone’ of compression (aka a shock wave) – this is the sonic boom that we hear. As long as the plane is flying at or beyond the speed of sound, this shock wave continues (this is the ‘sonic boom we hear as a jet flies past us’) </a:t>
            </a:r>
            <a:endParaRPr lang="en-CA" dirty="0" smtClean="0"/>
          </a:p>
          <a:p>
            <a:endParaRPr lang="en-US" dirty="0"/>
          </a:p>
        </p:txBody>
      </p:sp>
      <p:sp>
        <p:nvSpPr>
          <p:cNvPr id="4" name="Slide Number Placeholder 3"/>
          <p:cNvSpPr>
            <a:spLocks noGrp="1"/>
          </p:cNvSpPr>
          <p:nvPr>
            <p:ph type="sldNum" sz="quarter" idx="10"/>
          </p:nvPr>
        </p:nvSpPr>
        <p:spPr/>
        <p:txBody>
          <a:bodyPr/>
          <a:lstStyle/>
          <a:p>
            <a:fld id="{C88B94C5-D37F-4306-9F02-DEDAB19EB1C9}" type="slidenum">
              <a:rPr lang="en-CA" smtClean="0"/>
              <a:pPr/>
              <a:t>13</a:t>
            </a:fld>
            <a:endParaRPr lang="en-CA"/>
          </a:p>
        </p:txBody>
      </p:sp>
    </p:spTree>
    <p:extLst>
      <p:ext uri="{BB962C8B-B14F-4D97-AF65-F5344CB8AC3E}">
        <p14:creationId xmlns:p14="http://schemas.microsoft.com/office/powerpoint/2010/main" val="401642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7346293-6F00-427E-A689-BAB03617D629}" type="datetimeFigureOut">
              <a:rPr lang="en-CA" smtClean="0"/>
              <a:pPr/>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195DEB-BDCC-4669-8DE2-5F2F20161858}"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346293-6F00-427E-A689-BAB03617D629}" type="datetimeFigureOut">
              <a:rPr lang="en-CA" smtClean="0"/>
              <a:pPr/>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195DEB-BDCC-4669-8DE2-5F2F20161858}"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346293-6F00-427E-A689-BAB03617D629}" type="datetimeFigureOut">
              <a:rPr lang="en-CA" smtClean="0"/>
              <a:pPr/>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195DEB-BDCC-4669-8DE2-5F2F20161858}"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346293-6F00-427E-A689-BAB03617D629}" type="datetimeFigureOut">
              <a:rPr lang="en-CA" smtClean="0"/>
              <a:pPr/>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195DEB-BDCC-4669-8DE2-5F2F20161858}"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46293-6F00-427E-A689-BAB03617D629}" type="datetimeFigureOut">
              <a:rPr lang="en-CA" smtClean="0"/>
              <a:pPr/>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195DEB-BDCC-4669-8DE2-5F2F20161858}"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7346293-6F00-427E-A689-BAB03617D629}" type="datetimeFigureOut">
              <a:rPr lang="en-CA" smtClean="0"/>
              <a:pPr/>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195DEB-BDCC-4669-8DE2-5F2F20161858}"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7346293-6F00-427E-A689-BAB03617D629}" type="datetimeFigureOut">
              <a:rPr lang="en-CA" smtClean="0"/>
              <a:pPr/>
              <a:t>2017-12-04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B195DEB-BDCC-4669-8DE2-5F2F20161858}"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7346293-6F00-427E-A689-BAB03617D629}" type="datetimeFigureOut">
              <a:rPr lang="en-CA" smtClean="0"/>
              <a:pPr/>
              <a:t>2017-12-04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B195DEB-BDCC-4669-8DE2-5F2F20161858}"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46293-6F00-427E-A689-BAB03617D629}" type="datetimeFigureOut">
              <a:rPr lang="en-CA" smtClean="0"/>
              <a:pPr/>
              <a:t>2017-12-04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B195DEB-BDCC-4669-8DE2-5F2F20161858}"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346293-6F00-427E-A689-BAB03617D629}" type="datetimeFigureOut">
              <a:rPr lang="en-CA" smtClean="0"/>
              <a:pPr/>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195DEB-BDCC-4669-8DE2-5F2F20161858}"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346293-6F00-427E-A689-BAB03617D629}" type="datetimeFigureOut">
              <a:rPr lang="en-CA" smtClean="0"/>
              <a:pPr/>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195DEB-BDCC-4669-8DE2-5F2F20161858}"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46293-6F00-427E-A689-BAB03617D629}" type="datetimeFigureOut">
              <a:rPr lang="en-CA" smtClean="0"/>
              <a:pPr/>
              <a:t>2017-12-04</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95DEB-BDCC-4669-8DE2-5F2F20161858}"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oleObject" Target="../embeddings/oleObject2.bin"/><Relationship Id="rId5" Type="http://schemas.openxmlformats.org/officeDocument/2006/relationships/image" Target="../media/image1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hyperlink" Target="https://www.youtube.com/watch?v=JO4_VHM69oI" TargetMode="External"/><Relationship Id="rId5" Type="http://schemas.openxmlformats.org/officeDocument/2006/relationships/image" Target="../media/image19.png"/><Relationship Id="rId6" Type="http://schemas.openxmlformats.org/officeDocument/2006/relationships/image" Target="../media/image20.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phet.colorado.edu/en/simulation/legacy/sound" TargetMode="External"/><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1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1470025"/>
          </a:xfrm>
        </p:spPr>
        <p:txBody>
          <a:bodyPr/>
          <a:lstStyle/>
          <a:p>
            <a:r>
              <a:rPr lang="en-CA" dirty="0" smtClean="0"/>
              <a:t>Properties of Sound Waves</a:t>
            </a:r>
            <a:endParaRPr lang="en-CA" dirty="0"/>
          </a:p>
        </p:txBody>
      </p:sp>
      <p:pic>
        <p:nvPicPr>
          <p:cNvPr id="4" name="Picture 2"/>
          <p:cNvPicPr>
            <a:picLocks noChangeAspect="1" noChangeArrowheads="1"/>
          </p:cNvPicPr>
          <p:nvPr/>
        </p:nvPicPr>
        <p:blipFill>
          <a:blip r:embed="rId3" cstate="print"/>
          <a:srcRect/>
          <a:stretch>
            <a:fillRect/>
          </a:stretch>
        </p:blipFill>
        <p:spPr bwMode="auto">
          <a:xfrm>
            <a:off x="2411760" y="1700808"/>
            <a:ext cx="3710336"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u="sng" dirty="0" smtClean="0"/>
              <a:t>Example</a:t>
            </a:r>
            <a:endParaRPr lang="en-CA" i="1" u="sng" dirty="0"/>
          </a:p>
        </p:txBody>
      </p:sp>
      <p:sp>
        <p:nvSpPr>
          <p:cNvPr id="3" name="Content Placeholder 2"/>
          <p:cNvSpPr>
            <a:spLocks noGrp="1"/>
          </p:cNvSpPr>
          <p:nvPr>
            <p:ph idx="1"/>
          </p:nvPr>
        </p:nvSpPr>
        <p:spPr/>
        <p:txBody>
          <a:bodyPr/>
          <a:lstStyle/>
          <a:p>
            <a:pPr>
              <a:buNone/>
            </a:pPr>
            <a:r>
              <a:rPr lang="en-CA" dirty="0" smtClean="0"/>
              <a:t>a) If the temperature in the classroom is 2</a:t>
            </a:r>
            <a:r>
              <a:rPr lang="en-CA" u="sng" dirty="0" smtClean="0"/>
              <a:t>0</a:t>
            </a:r>
            <a:r>
              <a:rPr lang="en-CA" baseline="30000" dirty="0" smtClean="0"/>
              <a:t>o</a:t>
            </a:r>
            <a:r>
              <a:rPr lang="en-CA" dirty="0" smtClean="0"/>
              <a:t>C, what is the speed of sound in the classroom? </a:t>
            </a:r>
          </a:p>
          <a:p>
            <a:pPr>
              <a:buNone/>
            </a:pPr>
            <a:endParaRPr lang="en-CA" dirty="0" smtClean="0"/>
          </a:p>
          <a:p>
            <a:pPr>
              <a:buNone/>
            </a:pPr>
            <a:r>
              <a:rPr lang="en-CA" dirty="0" smtClean="0"/>
              <a:t>b) How long will the sound of </a:t>
            </a:r>
            <a:r>
              <a:rPr lang="en-CA" dirty="0" smtClean="0"/>
              <a:t>Ms</a:t>
            </a:r>
            <a:r>
              <a:rPr lang="en-CA" dirty="0" smtClean="0"/>
              <a:t>. </a:t>
            </a:r>
            <a:r>
              <a:rPr lang="en-CA" dirty="0" err="1" smtClean="0"/>
              <a:t>Jurisevic’s</a:t>
            </a:r>
            <a:r>
              <a:rPr lang="en-CA" dirty="0" smtClean="0"/>
              <a:t> </a:t>
            </a:r>
            <a:r>
              <a:rPr lang="en-CA" dirty="0" smtClean="0"/>
              <a:t>voice take to reach a student who is sitting:</a:t>
            </a:r>
          </a:p>
          <a:p>
            <a:pPr>
              <a:buNone/>
            </a:pPr>
            <a:r>
              <a:rPr lang="en-CA" dirty="0" smtClean="0"/>
              <a:t>		</a:t>
            </a:r>
            <a:r>
              <a:rPr lang="en-CA" dirty="0" err="1" smtClean="0"/>
              <a:t>i</a:t>
            </a:r>
            <a:r>
              <a:rPr lang="en-CA" dirty="0" smtClean="0"/>
              <a:t>) 2.5 m away? </a:t>
            </a:r>
          </a:p>
          <a:p>
            <a:pPr>
              <a:buNone/>
            </a:pPr>
            <a:r>
              <a:rPr lang="en-CA" dirty="0" smtClean="0"/>
              <a:t>		ii) 6.0 m away? </a:t>
            </a:r>
            <a:endParaRPr lang="en-CA" dirty="0"/>
          </a:p>
        </p:txBody>
      </p:sp>
      <p:pic>
        <p:nvPicPr>
          <p:cNvPr id="26626" name="Picture 2" descr="http://www.clipartpal.com/_thumbs/pd/education/up_late.png"/>
          <p:cNvPicPr>
            <a:picLocks noChangeAspect="1" noChangeArrowheads="1"/>
          </p:cNvPicPr>
          <p:nvPr/>
        </p:nvPicPr>
        <p:blipFill>
          <a:blip r:embed="rId2" cstate="print"/>
          <a:srcRect/>
          <a:stretch>
            <a:fillRect/>
          </a:stretch>
        </p:blipFill>
        <p:spPr bwMode="auto">
          <a:xfrm>
            <a:off x="6444208" y="4253637"/>
            <a:ext cx="2619375" cy="263842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3392145" y="4033443"/>
            <a:ext cx="5744323" cy="2824557"/>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CA" dirty="0" smtClean="0"/>
              <a:t>The Mach Number </a:t>
            </a:r>
            <a:endParaRPr lang="en-CA" dirty="0"/>
          </a:p>
        </p:txBody>
      </p:sp>
      <p:sp>
        <p:nvSpPr>
          <p:cNvPr id="3" name="Content Placeholder 2"/>
          <p:cNvSpPr>
            <a:spLocks noGrp="1"/>
          </p:cNvSpPr>
          <p:nvPr>
            <p:ph idx="1"/>
          </p:nvPr>
        </p:nvSpPr>
        <p:spPr/>
        <p:txBody>
          <a:bodyPr/>
          <a:lstStyle/>
          <a:p>
            <a:pPr>
              <a:buNone/>
            </a:pPr>
            <a:r>
              <a:rPr lang="en-CA" dirty="0" smtClean="0"/>
              <a:t>For very fast objects, you may have heard their speed described by a “Mach Number”. </a:t>
            </a:r>
          </a:p>
          <a:p>
            <a:pPr>
              <a:buNone/>
            </a:pPr>
            <a:endParaRPr lang="en-CA" dirty="0" smtClean="0"/>
          </a:p>
          <a:p>
            <a:pPr>
              <a:buNone/>
            </a:pPr>
            <a:r>
              <a:rPr lang="en-CA" dirty="0" smtClean="0"/>
              <a:t>This is their speed compared to the speed of sound. </a:t>
            </a: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14221865"/>
              </p:ext>
            </p:extLst>
          </p:nvPr>
        </p:nvGraphicFramePr>
        <p:xfrm>
          <a:off x="457200" y="4725144"/>
          <a:ext cx="3512132" cy="864096"/>
        </p:xfrm>
        <a:graphic>
          <a:graphicData uri="http://schemas.openxmlformats.org/presentationml/2006/ole">
            <mc:AlternateContent xmlns:mc="http://schemas.openxmlformats.org/markup-compatibility/2006">
              <mc:Choice xmlns:v="urn:schemas-microsoft-com:vml" Requires="v">
                <p:oleObj spid="_x0000_s2061" name="Equation" r:id="rId4" imgW="1600200" imgH="393480" progId="Equation.DSMT4">
                  <p:embed/>
                </p:oleObj>
              </mc:Choice>
              <mc:Fallback>
                <p:oleObj name="Equation" r:id="rId4" imgW="1600200" imgH="3934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725144"/>
                        <a:ext cx="3512132"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u="sng" dirty="0" smtClean="0"/>
              <a:t>Example</a:t>
            </a:r>
            <a:endParaRPr lang="en-CA" i="1" u="sng" dirty="0"/>
          </a:p>
        </p:txBody>
      </p:sp>
      <p:sp>
        <p:nvSpPr>
          <p:cNvPr id="3" name="Content Placeholder 2"/>
          <p:cNvSpPr>
            <a:spLocks noGrp="1"/>
          </p:cNvSpPr>
          <p:nvPr>
            <p:ph idx="1"/>
          </p:nvPr>
        </p:nvSpPr>
        <p:spPr/>
        <p:txBody>
          <a:bodyPr/>
          <a:lstStyle/>
          <a:p>
            <a:pPr>
              <a:buNone/>
            </a:pPr>
            <a:r>
              <a:rPr lang="en-CA" dirty="0" smtClean="0"/>
              <a:t>A jet is flying at 905 km/h at an altitude where the temperature is -3</a:t>
            </a:r>
            <a:r>
              <a:rPr lang="en-CA" u="sng" dirty="0" smtClean="0"/>
              <a:t>0</a:t>
            </a:r>
            <a:r>
              <a:rPr lang="en-CA" baseline="30000" dirty="0" smtClean="0"/>
              <a:t>o</a:t>
            </a:r>
            <a:r>
              <a:rPr lang="en-CA" dirty="0" smtClean="0"/>
              <a:t>C.  Determine the mach number of the jet. </a:t>
            </a:r>
            <a:endParaRPr lang="en-CA" dirty="0"/>
          </a:p>
        </p:txBody>
      </p:sp>
      <p:pic>
        <p:nvPicPr>
          <p:cNvPr id="4098" name="Picture 2" descr="Image result for j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2687" y="3284984"/>
            <a:ext cx="4238625" cy="338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Exceeding the Speed of Sound</a:t>
            </a:r>
            <a:endParaRPr lang="en-US" dirty="0"/>
          </a:p>
        </p:txBody>
      </p:sp>
      <p:sp>
        <p:nvSpPr>
          <p:cNvPr id="3" name="Content Placeholder 2"/>
          <p:cNvSpPr>
            <a:spLocks noGrp="1"/>
          </p:cNvSpPr>
          <p:nvPr>
            <p:ph idx="1"/>
          </p:nvPr>
        </p:nvSpPr>
        <p:spPr/>
        <p:txBody>
          <a:bodyPr/>
          <a:lstStyle/>
          <a:p>
            <a:pPr marL="0" indent="0">
              <a:buNone/>
            </a:pPr>
            <a:r>
              <a:rPr lang="en-CA" dirty="0" smtClean="0"/>
              <a:t>Objects travelling faster than the speed of sound create a loud noise referred to as a </a:t>
            </a:r>
            <a:r>
              <a:rPr lang="en-CA" b="1" dirty="0" smtClean="0"/>
              <a:t>sonic boom</a:t>
            </a:r>
            <a:r>
              <a:rPr lang="en-CA" dirty="0" smtClean="0"/>
              <a:t>. </a:t>
            </a:r>
            <a:endParaRPr lang="en-US" dirty="0"/>
          </a:p>
        </p:txBody>
      </p:sp>
      <p:pic>
        <p:nvPicPr>
          <p:cNvPr id="4" name="Picture 3" descr="http://www.faqalert.com/wp-content/uploads/2011/05/mach.png"/>
          <p:cNvPicPr>
            <a:picLocks noChangeAspect="1" noChangeArrowheads="1"/>
          </p:cNvPicPr>
          <p:nvPr/>
        </p:nvPicPr>
        <p:blipFill>
          <a:blip r:embed="rId3" cstate="print"/>
          <a:srcRect/>
          <a:stretch>
            <a:fillRect/>
          </a:stretch>
        </p:blipFill>
        <p:spPr bwMode="auto">
          <a:xfrm>
            <a:off x="683568" y="2708920"/>
            <a:ext cx="3022325" cy="1690614"/>
          </a:xfrm>
          <a:prstGeom prst="rect">
            <a:avLst/>
          </a:prstGeom>
          <a:noFill/>
        </p:spPr>
      </p:pic>
      <p:pic>
        <p:nvPicPr>
          <p:cNvPr id="5" name="Picture 4">
            <a:hlinkClick r:id="rId4"/>
          </p:cNvPr>
          <p:cNvPicPr>
            <a:picLocks noChangeAspect="1"/>
          </p:cNvPicPr>
          <p:nvPr/>
        </p:nvPicPr>
        <p:blipFill>
          <a:blip r:embed="rId5"/>
          <a:stretch>
            <a:fillRect/>
          </a:stretch>
        </p:blipFill>
        <p:spPr>
          <a:xfrm>
            <a:off x="4211960" y="3068960"/>
            <a:ext cx="4583832" cy="2915031"/>
          </a:xfrm>
          <a:prstGeom prst="rect">
            <a:avLst/>
          </a:prstGeom>
        </p:spPr>
      </p:pic>
      <p:pic>
        <p:nvPicPr>
          <p:cNvPr id="6" name="Picture 8" descr="http://afbase.com/aclink/jonesbeach_airshow/jonesbeach_airshow_35_16.jpg"/>
          <p:cNvPicPr>
            <a:picLocks noChangeAspect="1" noChangeArrowheads="1"/>
          </p:cNvPicPr>
          <p:nvPr/>
        </p:nvPicPr>
        <p:blipFill>
          <a:blip r:embed="rId6" cstate="print"/>
          <a:srcRect/>
          <a:stretch>
            <a:fillRect/>
          </a:stretch>
        </p:blipFill>
        <p:spPr bwMode="auto">
          <a:xfrm>
            <a:off x="683568" y="4797152"/>
            <a:ext cx="3089547" cy="1698601"/>
          </a:xfrm>
          <a:prstGeom prst="rect">
            <a:avLst/>
          </a:prstGeom>
          <a:noFill/>
        </p:spPr>
      </p:pic>
    </p:spTree>
    <p:extLst>
      <p:ext uri="{BB962C8B-B14F-4D97-AF65-F5344CB8AC3E}">
        <p14:creationId xmlns:p14="http://schemas.microsoft.com/office/powerpoint/2010/main" val="1246787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Sound Wave?</a:t>
            </a:r>
            <a:endParaRPr lang="en-CA" dirty="0"/>
          </a:p>
        </p:txBody>
      </p:sp>
      <p:sp>
        <p:nvSpPr>
          <p:cNvPr id="3" name="Content Placeholder 2"/>
          <p:cNvSpPr>
            <a:spLocks noGrp="1"/>
          </p:cNvSpPr>
          <p:nvPr>
            <p:ph idx="1"/>
          </p:nvPr>
        </p:nvSpPr>
        <p:spPr/>
        <p:txBody>
          <a:bodyPr/>
          <a:lstStyle/>
          <a:p>
            <a:pPr>
              <a:buNone/>
            </a:pPr>
            <a:r>
              <a:rPr lang="en-CA" dirty="0" smtClean="0"/>
              <a:t>Sound is a </a:t>
            </a:r>
            <a:r>
              <a:rPr lang="en-CA" b="1" dirty="0" smtClean="0"/>
              <a:t>longitudinal wave </a:t>
            </a:r>
            <a:r>
              <a:rPr lang="en-CA" dirty="0" smtClean="0"/>
              <a:t>with areas of high and low pressure</a:t>
            </a:r>
            <a:endParaRPr lang="en-CA" dirty="0"/>
          </a:p>
        </p:txBody>
      </p:sp>
      <p:pic>
        <p:nvPicPr>
          <p:cNvPr id="3074" name="Picture 2" descr="Image result for sound wave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284984"/>
            <a:ext cx="4097844" cy="2736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Sound Wave?</a:t>
            </a:r>
            <a:endParaRPr lang="en-CA" dirty="0"/>
          </a:p>
        </p:txBody>
      </p:sp>
      <p:sp>
        <p:nvSpPr>
          <p:cNvPr id="3" name="Content Placeholder 2"/>
          <p:cNvSpPr>
            <a:spLocks noGrp="1"/>
          </p:cNvSpPr>
          <p:nvPr>
            <p:ph idx="1"/>
          </p:nvPr>
        </p:nvSpPr>
        <p:spPr/>
        <p:txBody>
          <a:bodyPr/>
          <a:lstStyle/>
          <a:p>
            <a:pPr marL="0" indent="0">
              <a:buNone/>
            </a:pPr>
            <a:r>
              <a:rPr lang="en-CA" dirty="0" smtClean="0"/>
              <a:t>Here, the amplitude </a:t>
            </a:r>
            <a:r>
              <a:rPr lang="en-CA" dirty="0"/>
              <a:t>relates to pressure </a:t>
            </a:r>
            <a:r>
              <a:rPr lang="en-CA" dirty="0" smtClean="0"/>
              <a:t>(more pressure = more energy</a:t>
            </a:r>
            <a:r>
              <a:rPr lang="en-CA" dirty="0"/>
              <a:t>, volume, and intensity)</a:t>
            </a:r>
          </a:p>
          <a:p>
            <a:endParaRPr lang="en-CA" dirty="0" smtClean="0"/>
          </a:p>
          <a:p>
            <a:endParaRPr lang="en-CA" dirty="0"/>
          </a:p>
          <a:p>
            <a:pPr marL="0" indent="0">
              <a:buNone/>
            </a:pPr>
            <a:endParaRPr lang="en-CA" dirty="0"/>
          </a:p>
          <a:p>
            <a:pPr marL="0" indent="0">
              <a:buNone/>
            </a:pPr>
            <a:r>
              <a:rPr lang="en-CA" dirty="0" smtClean="0"/>
              <a:t>The frequency </a:t>
            </a:r>
            <a:r>
              <a:rPr lang="en-CA" dirty="0"/>
              <a:t>relates to </a:t>
            </a:r>
            <a:r>
              <a:rPr lang="en-CA" dirty="0" smtClean="0"/>
              <a:t>the pitch</a:t>
            </a:r>
            <a:endParaRPr lang="en-CA" dirty="0"/>
          </a:p>
        </p:txBody>
      </p:sp>
      <p:pic>
        <p:nvPicPr>
          <p:cNvPr id="4" name="Picture 3"/>
          <p:cNvPicPr>
            <a:picLocks noChangeAspect="1"/>
          </p:cNvPicPr>
          <p:nvPr/>
        </p:nvPicPr>
        <p:blipFill>
          <a:blip r:embed="rId3"/>
          <a:stretch>
            <a:fillRect/>
          </a:stretch>
        </p:blipFill>
        <p:spPr>
          <a:xfrm>
            <a:off x="2795587" y="2833687"/>
            <a:ext cx="3552825" cy="1190625"/>
          </a:xfrm>
          <a:prstGeom prst="rect">
            <a:avLst/>
          </a:prstGeom>
        </p:spPr>
      </p:pic>
      <p:pic>
        <p:nvPicPr>
          <p:cNvPr id="6" name="Picture 5"/>
          <p:cNvPicPr>
            <a:picLocks noChangeAspect="1"/>
          </p:cNvPicPr>
          <p:nvPr/>
        </p:nvPicPr>
        <p:blipFill>
          <a:blip r:embed="rId4"/>
          <a:stretch>
            <a:fillRect/>
          </a:stretch>
        </p:blipFill>
        <p:spPr>
          <a:xfrm>
            <a:off x="2817920" y="5157192"/>
            <a:ext cx="3505200" cy="1266825"/>
          </a:xfrm>
          <a:prstGeom prst="rect">
            <a:avLst/>
          </a:prstGeom>
        </p:spPr>
      </p:pic>
      <p:pic>
        <p:nvPicPr>
          <p:cNvPr id="8" name="Picture 7">
            <a:hlinkClick r:id="rId5"/>
          </p:cNvPr>
          <p:cNvPicPr>
            <a:picLocks noChangeAspect="1"/>
          </p:cNvPicPr>
          <p:nvPr/>
        </p:nvPicPr>
        <p:blipFill>
          <a:blip r:embed="rId6"/>
          <a:stretch>
            <a:fillRect/>
          </a:stretch>
        </p:blipFill>
        <p:spPr>
          <a:xfrm>
            <a:off x="7236296" y="92076"/>
            <a:ext cx="1853000" cy="1145059"/>
          </a:xfrm>
          <a:prstGeom prst="rect">
            <a:avLst/>
          </a:prstGeom>
        </p:spPr>
      </p:pic>
    </p:spTree>
    <p:extLst>
      <p:ext uri="{BB962C8B-B14F-4D97-AF65-F5344CB8AC3E}">
        <p14:creationId xmlns:p14="http://schemas.microsoft.com/office/powerpoint/2010/main" val="3617233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Categories of Sound Waves</a:t>
            </a:r>
            <a:endParaRPr lang="en-CA" dirty="0"/>
          </a:p>
        </p:txBody>
      </p:sp>
      <p:sp>
        <p:nvSpPr>
          <p:cNvPr id="3" name="Content Placeholder 2"/>
          <p:cNvSpPr>
            <a:spLocks noGrp="1"/>
          </p:cNvSpPr>
          <p:nvPr>
            <p:ph idx="1"/>
          </p:nvPr>
        </p:nvSpPr>
        <p:spPr>
          <a:xfrm>
            <a:off x="457200" y="1556792"/>
            <a:ext cx="8229600" cy="5040560"/>
          </a:xfrm>
        </p:spPr>
        <p:txBody>
          <a:bodyPr>
            <a:normAutofit/>
          </a:bodyPr>
          <a:lstStyle/>
          <a:p>
            <a:pPr>
              <a:buNone/>
            </a:pPr>
            <a:r>
              <a:rPr lang="en-CA" dirty="0" smtClean="0"/>
              <a:t>1. Audible Sound Waves: within the range of human hearing (20 Hz to 20 kHz)</a:t>
            </a:r>
          </a:p>
        </p:txBody>
      </p:sp>
      <p:pic>
        <p:nvPicPr>
          <p:cNvPr id="7170" name="Picture 2" descr="http://www.rudyard.org/wp-content/uploads/2013/09/human-ear-anatomy.jpg"/>
          <p:cNvPicPr>
            <a:picLocks noChangeAspect="1" noChangeArrowheads="1"/>
          </p:cNvPicPr>
          <p:nvPr/>
        </p:nvPicPr>
        <p:blipFill>
          <a:blip r:embed="rId3" cstate="print"/>
          <a:srcRect/>
          <a:stretch>
            <a:fillRect/>
          </a:stretch>
        </p:blipFill>
        <p:spPr bwMode="auto">
          <a:xfrm>
            <a:off x="1835695" y="2852936"/>
            <a:ext cx="5991607" cy="352839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Human Hearing Changes</a:t>
            </a:r>
            <a:endParaRPr lang="en-CA" dirty="0"/>
          </a:p>
        </p:txBody>
      </p:sp>
      <p:sp>
        <p:nvSpPr>
          <p:cNvPr id="3" name="Content Placeholder 2"/>
          <p:cNvSpPr>
            <a:spLocks noGrp="1"/>
          </p:cNvSpPr>
          <p:nvPr>
            <p:ph idx="1"/>
          </p:nvPr>
        </p:nvSpPr>
        <p:spPr/>
        <p:txBody>
          <a:bodyPr/>
          <a:lstStyle/>
          <a:p>
            <a:pPr>
              <a:buNone/>
            </a:pPr>
            <a:r>
              <a:rPr lang="en-CA" dirty="0" smtClean="0"/>
              <a:t>As we age we lose the ability to hear higher frequency notes </a:t>
            </a:r>
            <a:endParaRPr lang="en-CA" dirty="0"/>
          </a:p>
        </p:txBody>
      </p:sp>
      <p:pic>
        <p:nvPicPr>
          <p:cNvPr id="45058" name="Picture 2" descr="http://www.animations.physics.unsw.edu.au/waves-sound/quantifying/images/quantifying_hearing_ranges.gif"/>
          <p:cNvPicPr>
            <a:picLocks noChangeAspect="1" noChangeArrowheads="1"/>
          </p:cNvPicPr>
          <p:nvPr/>
        </p:nvPicPr>
        <p:blipFill>
          <a:blip r:embed="rId2" cstate="print"/>
          <a:srcRect/>
          <a:stretch>
            <a:fillRect/>
          </a:stretch>
        </p:blipFill>
        <p:spPr bwMode="auto">
          <a:xfrm>
            <a:off x="1187624" y="2780928"/>
            <a:ext cx="7162800" cy="35242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Categories of Sound Waves</a:t>
            </a:r>
            <a:endParaRPr lang="en-CA" dirty="0"/>
          </a:p>
        </p:txBody>
      </p:sp>
      <p:sp>
        <p:nvSpPr>
          <p:cNvPr id="3" name="Content Placeholder 2"/>
          <p:cNvSpPr>
            <a:spLocks noGrp="1"/>
          </p:cNvSpPr>
          <p:nvPr>
            <p:ph idx="1"/>
          </p:nvPr>
        </p:nvSpPr>
        <p:spPr>
          <a:xfrm>
            <a:off x="457200" y="1556792"/>
            <a:ext cx="8229600" cy="5040560"/>
          </a:xfrm>
        </p:spPr>
        <p:txBody>
          <a:bodyPr>
            <a:normAutofit/>
          </a:bodyPr>
          <a:lstStyle/>
          <a:p>
            <a:pPr>
              <a:buNone/>
            </a:pPr>
            <a:r>
              <a:rPr lang="en-CA" dirty="0" smtClean="0"/>
              <a:t>2. Infrasonic Waves: extend below the range of human hearing (below 20 Hz)</a:t>
            </a:r>
          </a:p>
        </p:txBody>
      </p:sp>
      <p:pic>
        <p:nvPicPr>
          <p:cNvPr id="30722" name="Picture 2" descr="http://meteor.uwo.ca/images/new/source%20of%20infrasound.jpg"/>
          <p:cNvPicPr>
            <a:picLocks noChangeAspect="1" noChangeArrowheads="1"/>
          </p:cNvPicPr>
          <p:nvPr/>
        </p:nvPicPr>
        <p:blipFill>
          <a:blip r:embed="rId3" cstate="print"/>
          <a:srcRect/>
          <a:stretch>
            <a:fillRect/>
          </a:stretch>
        </p:blipFill>
        <p:spPr bwMode="auto">
          <a:xfrm>
            <a:off x="1691680" y="2924944"/>
            <a:ext cx="6018667" cy="367240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Categories of Sound Waves</a:t>
            </a:r>
            <a:endParaRPr lang="en-CA" dirty="0"/>
          </a:p>
        </p:txBody>
      </p:sp>
      <p:sp>
        <p:nvSpPr>
          <p:cNvPr id="3" name="Content Placeholder 2"/>
          <p:cNvSpPr>
            <a:spLocks noGrp="1"/>
          </p:cNvSpPr>
          <p:nvPr>
            <p:ph idx="1"/>
          </p:nvPr>
        </p:nvSpPr>
        <p:spPr>
          <a:xfrm>
            <a:off x="457200" y="1556792"/>
            <a:ext cx="8229600" cy="5040560"/>
          </a:xfrm>
        </p:spPr>
        <p:txBody>
          <a:bodyPr>
            <a:normAutofit/>
          </a:bodyPr>
          <a:lstStyle/>
          <a:p>
            <a:pPr>
              <a:buNone/>
            </a:pPr>
            <a:r>
              <a:rPr lang="en-CA" dirty="0" smtClean="0"/>
              <a:t>3. Ultrasonic Waves: extend above the range of human hearing (above 20 kHz) </a:t>
            </a:r>
          </a:p>
        </p:txBody>
      </p:sp>
      <p:pic>
        <p:nvPicPr>
          <p:cNvPr id="4102" name="Picture 6" descr="http://www.aetherwavetheory.info/images/physics/sound/bat_echo.gif"/>
          <p:cNvPicPr>
            <a:picLocks noChangeAspect="1" noChangeArrowheads="1"/>
          </p:cNvPicPr>
          <p:nvPr/>
        </p:nvPicPr>
        <p:blipFill>
          <a:blip r:embed="rId3" cstate="print"/>
          <a:srcRect/>
          <a:stretch>
            <a:fillRect/>
          </a:stretch>
        </p:blipFill>
        <p:spPr bwMode="auto">
          <a:xfrm>
            <a:off x="6372200" y="4437112"/>
            <a:ext cx="2219325" cy="1981201"/>
          </a:xfrm>
          <a:prstGeom prst="rect">
            <a:avLst/>
          </a:prstGeom>
          <a:noFill/>
        </p:spPr>
      </p:pic>
      <p:sp>
        <p:nvSpPr>
          <p:cNvPr id="6" name="Rounded Rectangle 5"/>
          <p:cNvSpPr/>
          <p:nvPr/>
        </p:nvSpPr>
        <p:spPr>
          <a:xfrm>
            <a:off x="179512" y="3068960"/>
            <a:ext cx="237626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Diagnosis</a:t>
            </a:r>
            <a:endParaRPr lang="en-CA" sz="2800" dirty="0"/>
          </a:p>
        </p:txBody>
      </p:sp>
      <p:sp>
        <p:nvSpPr>
          <p:cNvPr id="7" name="Rounded Rectangle 6"/>
          <p:cNvSpPr/>
          <p:nvPr/>
        </p:nvSpPr>
        <p:spPr>
          <a:xfrm>
            <a:off x="3203848" y="3068960"/>
            <a:ext cx="237626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Treatment</a:t>
            </a:r>
            <a:endParaRPr lang="en-CA" sz="2800" dirty="0"/>
          </a:p>
        </p:txBody>
      </p:sp>
      <p:pic>
        <p:nvPicPr>
          <p:cNvPr id="8" name="Picture 2" descr="http://clipart.coolclips.com/150/wjm/tf05343/CoolClips_vc090978.jpg"/>
          <p:cNvPicPr>
            <a:picLocks noChangeAspect="1" noChangeArrowheads="1"/>
          </p:cNvPicPr>
          <p:nvPr/>
        </p:nvPicPr>
        <p:blipFill>
          <a:blip r:embed="rId4" cstate="print"/>
          <a:srcRect/>
          <a:stretch>
            <a:fillRect/>
          </a:stretch>
        </p:blipFill>
        <p:spPr bwMode="auto">
          <a:xfrm>
            <a:off x="467544" y="4581128"/>
            <a:ext cx="1860798" cy="1773961"/>
          </a:xfrm>
          <a:prstGeom prst="rect">
            <a:avLst/>
          </a:prstGeom>
          <a:noFill/>
        </p:spPr>
      </p:pic>
      <p:pic>
        <p:nvPicPr>
          <p:cNvPr id="9" name="Picture 4" descr="http://www.illustrationsof.com/royalty-free-surgeon-clipart-illustration-1048795.jpg"/>
          <p:cNvPicPr>
            <a:picLocks noChangeAspect="1" noChangeArrowheads="1"/>
          </p:cNvPicPr>
          <p:nvPr/>
        </p:nvPicPr>
        <p:blipFill>
          <a:blip r:embed="rId5" cstate="print"/>
          <a:srcRect/>
          <a:stretch>
            <a:fillRect/>
          </a:stretch>
        </p:blipFill>
        <p:spPr bwMode="auto">
          <a:xfrm>
            <a:off x="3419872" y="4365104"/>
            <a:ext cx="2016224" cy="2117036"/>
          </a:xfrm>
          <a:prstGeom prst="rect">
            <a:avLst/>
          </a:prstGeom>
          <a:noFill/>
        </p:spPr>
      </p:pic>
      <p:sp>
        <p:nvSpPr>
          <p:cNvPr id="10" name="Rounded Rectangle 9"/>
          <p:cNvSpPr/>
          <p:nvPr/>
        </p:nvSpPr>
        <p:spPr>
          <a:xfrm>
            <a:off x="6228184" y="3068960"/>
            <a:ext cx="237626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Echolocation</a:t>
            </a:r>
            <a:endParaRPr lang="en-CA"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 All Animals Hear Equally? </a:t>
            </a:r>
            <a:endParaRPr lang="en-CA" dirty="0"/>
          </a:p>
        </p:txBody>
      </p:sp>
      <p:pic>
        <p:nvPicPr>
          <p:cNvPr id="46082" name="Picture 2" descr="http://www.cyberphysics.co.uk/graphics/diagrams/hearing_range.gif"/>
          <p:cNvPicPr>
            <a:picLocks noChangeAspect="1" noChangeArrowheads="1"/>
          </p:cNvPicPr>
          <p:nvPr/>
        </p:nvPicPr>
        <p:blipFill>
          <a:blip r:embed="rId2" cstate="print"/>
          <a:srcRect/>
          <a:stretch>
            <a:fillRect/>
          </a:stretch>
        </p:blipFill>
        <p:spPr bwMode="auto">
          <a:xfrm>
            <a:off x="755576" y="1556792"/>
            <a:ext cx="6840760" cy="476365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Fast Are Sound Waves? </a:t>
            </a:r>
            <a:endParaRPr lang="en-CA" dirty="0"/>
          </a:p>
        </p:txBody>
      </p:sp>
      <p:sp>
        <p:nvSpPr>
          <p:cNvPr id="3" name="Content Placeholder 2"/>
          <p:cNvSpPr>
            <a:spLocks noGrp="1"/>
          </p:cNvSpPr>
          <p:nvPr>
            <p:ph idx="1"/>
          </p:nvPr>
        </p:nvSpPr>
        <p:spPr/>
        <p:txBody>
          <a:bodyPr>
            <a:normAutofit lnSpcReduction="10000"/>
          </a:bodyPr>
          <a:lstStyle/>
          <a:p>
            <a:pPr>
              <a:buNone/>
            </a:pPr>
            <a:r>
              <a:rPr lang="en-CA" dirty="0" smtClean="0"/>
              <a:t>The speed of a sound wave depends on the temperature of the air:</a:t>
            </a:r>
          </a:p>
          <a:p>
            <a:pPr>
              <a:buNone/>
            </a:pPr>
            <a:endParaRPr lang="en-CA" dirty="0"/>
          </a:p>
          <a:p>
            <a:pPr>
              <a:buNone/>
            </a:pPr>
            <a:endParaRPr lang="en-CA" dirty="0" smtClean="0"/>
          </a:p>
          <a:p>
            <a:pPr>
              <a:buNone/>
            </a:pPr>
            <a:endParaRPr lang="en-CA" dirty="0" smtClean="0"/>
          </a:p>
          <a:p>
            <a:pPr>
              <a:buNone/>
            </a:pPr>
            <a:endParaRPr lang="en-CA" dirty="0" smtClean="0"/>
          </a:p>
          <a:p>
            <a:pPr>
              <a:buNone/>
            </a:pPr>
            <a:r>
              <a:rPr lang="en-CA" dirty="0" smtClean="0"/>
              <a:t>Where v is the speed of sound (m/s)</a:t>
            </a:r>
          </a:p>
          <a:p>
            <a:pPr>
              <a:buNone/>
            </a:pPr>
            <a:r>
              <a:rPr lang="en-CA" dirty="0"/>
              <a:t>	</a:t>
            </a:r>
            <a:r>
              <a:rPr lang="en-CA" dirty="0" smtClean="0"/>
              <a:t>	   T is the temperature of the air (</a:t>
            </a:r>
            <a:r>
              <a:rPr lang="en-CA" baseline="30000" dirty="0" err="1" smtClean="0"/>
              <a:t>o</a:t>
            </a:r>
            <a:r>
              <a:rPr lang="en-CA" dirty="0" err="1" smtClean="0"/>
              <a:t>C</a:t>
            </a:r>
            <a:r>
              <a:rPr lang="en-CA" dirty="0" smtClean="0"/>
              <a:t>)</a:t>
            </a:r>
            <a:endParaRPr lang="en-CA" dirty="0"/>
          </a:p>
        </p:txBody>
      </p:sp>
      <p:graphicFrame>
        <p:nvGraphicFramePr>
          <p:cNvPr id="4" name="Object 3"/>
          <p:cNvGraphicFramePr>
            <a:graphicFrameLocks noChangeAspect="1"/>
          </p:cNvGraphicFramePr>
          <p:nvPr/>
        </p:nvGraphicFramePr>
        <p:xfrm>
          <a:off x="971600" y="2852936"/>
          <a:ext cx="7169150" cy="1347787"/>
        </p:xfrm>
        <a:graphic>
          <a:graphicData uri="http://schemas.openxmlformats.org/presentationml/2006/ole">
            <mc:AlternateContent xmlns:mc="http://schemas.openxmlformats.org/markup-compatibility/2006">
              <mc:Choice xmlns:v="urn:schemas-microsoft-com:vml" Requires="v">
                <p:oleObj spid="_x0000_s1037" name="Equation" r:id="rId4" imgW="2158920" imgH="406080" progId="Equation.DSMT4">
                  <p:embed/>
                </p:oleObj>
              </mc:Choice>
              <mc:Fallback>
                <p:oleObj name="Equation" r:id="rId4" imgW="2158920" imgH="4060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852936"/>
                        <a:ext cx="7169150" cy="1347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657</Words>
  <Application>Microsoft Macintosh PowerPoint</Application>
  <PresentationFormat>On-screen Show (4:3)</PresentationFormat>
  <Paragraphs>76</Paragraphs>
  <Slides>13</Slides>
  <Notes>9</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7" baseType="lpstr">
      <vt:lpstr>Calibri</vt:lpstr>
      <vt:lpstr>Arial</vt:lpstr>
      <vt:lpstr>Office Theme</vt:lpstr>
      <vt:lpstr>Equation</vt:lpstr>
      <vt:lpstr>Properties of Sound Waves</vt:lpstr>
      <vt:lpstr>What is a Sound Wave?</vt:lpstr>
      <vt:lpstr>What is a Sound Wave?</vt:lpstr>
      <vt:lpstr>Categories of Sound Waves</vt:lpstr>
      <vt:lpstr>How Human Hearing Changes</vt:lpstr>
      <vt:lpstr>Categories of Sound Waves</vt:lpstr>
      <vt:lpstr>Categories of Sound Waves</vt:lpstr>
      <vt:lpstr>Do All Animals Hear Equally? </vt:lpstr>
      <vt:lpstr>How Fast Are Sound Waves? </vt:lpstr>
      <vt:lpstr>Example</vt:lpstr>
      <vt:lpstr>The Mach Number </vt:lpstr>
      <vt:lpstr>Example</vt:lpstr>
      <vt:lpstr>Exceeding the Speed of Sound</vt:lpstr>
    </vt:vector>
  </TitlesOfParts>
  <Company>PDSB</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Properties of Sound Waves</dc:title>
  <dc:creator>Peel District School Board</dc:creator>
  <cp:lastModifiedBy>Ms. Jurisevic - Port Credit SS</cp:lastModifiedBy>
  <cp:revision>75</cp:revision>
  <dcterms:created xsi:type="dcterms:W3CDTF">2013-05-16T13:23:52Z</dcterms:created>
  <dcterms:modified xsi:type="dcterms:W3CDTF">2017-12-04T16:03:53Z</dcterms:modified>
</cp:coreProperties>
</file>