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1" r:id="rId5"/>
    <p:sldId id="270" r:id="rId6"/>
    <p:sldId id="260" r:id="rId7"/>
    <p:sldId id="272" r:id="rId8"/>
    <p:sldId id="273" r:id="rId9"/>
    <p:sldId id="268" r:id="rId10"/>
    <p:sldId id="267" r:id="rId11"/>
    <p:sldId id="263" r:id="rId12"/>
    <p:sldId id="264" r:id="rId13"/>
    <p:sldId id="266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6763C-4E03-4575-A363-293470E38504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86AA-3009-44BA-81AF-8E2BBF7745D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41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Closed System = Isolated System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86AA-3009-44BA-81AF-8E2BBF7745D3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13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Simulation through explorelearning.com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86AA-3009-44BA-81AF-8E2BBF7745D3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8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</a:t>
            </a:r>
            <a:r>
              <a:rPr lang="en-CA" baseline="0" dirty="0" smtClean="0"/>
              <a:t> is the total energy a horizontal line? </a:t>
            </a:r>
          </a:p>
          <a:p>
            <a:r>
              <a:rPr lang="en-CA" baseline="0" dirty="0" smtClean="0"/>
              <a:t>Notice that the maximum values are equal to the total energy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86AA-3009-44BA-81AF-8E2BBF7745D3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51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Work</a:t>
            </a:r>
            <a:r>
              <a:rPr lang="en-CA" baseline="0" dirty="0" smtClean="0"/>
              <a:t> through calculations from warm up sheet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86AA-3009-44BA-81AF-8E2BBF7745D3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8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Calculations done on the board </a:t>
            </a:r>
          </a:p>
          <a:p>
            <a:r>
              <a:rPr lang="en-CA" dirty="0" smtClean="0"/>
              <a:t>If one of the hills were higher it would not reach the top (not enough total energy in the system) *notice that it only rises as far as it fell from – assuming the</a:t>
            </a:r>
            <a:r>
              <a:rPr lang="en-CA" baseline="0" dirty="0" smtClean="0"/>
              <a:t> initial speed is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86AA-3009-44BA-81AF-8E2BBF7745D3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1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question we can see that</a:t>
            </a:r>
            <a:r>
              <a:rPr lang="en-CA" baseline="0" dirty="0" smtClean="0"/>
              <a:t> choosing an appropriate reference level (such as the lowest point of the swing rather than the ground) can make our calculations simpler. </a:t>
            </a:r>
          </a:p>
          <a:p>
            <a:r>
              <a:rPr lang="en-CA" baseline="0" dirty="0" smtClean="0"/>
              <a:t>We also see that mass does not affect the speed.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86AA-3009-44BA-81AF-8E2BBF7745D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82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*Given time constrains try this problem may be done the following day </a:t>
            </a:r>
          </a:p>
          <a:p>
            <a:r>
              <a:rPr lang="en-CA" dirty="0" smtClean="0"/>
              <a:t>Establish a common</a:t>
            </a:r>
            <a:r>
              <a:rPr lang="en-CA" baseline="0" dirty="0" smtClean="0"/>
              <a:t> reference point</a:t>
            </a:r>
          </a:p>
          <a:p>
            <a:r>
              <a:rPr lang="en-CA" baseline="0" dirty="0" smtClean="0"/>
              <a:t>Assume there is no loss of energy due to friction </a:t>
            </a:r>
          </a:p>
          <a:p>
            <a:r>
              <a:rPr lang="en-CA" baseline="0" dirty="0" smtClean="0"/>
              <a:t>Note how this question is different from the warm up question!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86AA-3009-44BA-81AF-8E2BBF7745D3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72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As you can see, energy provides a simple way to determine speed</a:t>
            </a:r>
            <a:r>
              <a:rPr lang="en-CA" baseline="0" dirty="0" smtClean="0"/>
              <a:t> values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86AA-3009-44BA-81AF-8E2BBF7745D3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41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A9F2-CBCA-47D4-95E8-6BC89A473276}" type="datetimeFigureOut">
              <a:rPr lang="en-CA" smtClean="0"/>
              <a:pPr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5D41-439A-45C3-87DB-F2C2EA37E37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CA" dirty="0" smtClean="0"/>
              <a:t>Conservation of Energy</a:t>
            </a:r>
            <a:endParaRPr lang="en-CA" dirty="0"/>
          </a:p>
        </p:txBody>
      </p:sp>
      <p:pic>
        <p:nvPicPr>
          <p:cNvPr id="15362" name="Picture 2" descr="http://www.stmary.ws/highschool/physics/home/notes/energy/conservation%20of%20energ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7963584" cy="3047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A child sits in a swing.  You pull the swing back, lifting it </a:t>
            </a:r>
            <a:br>
              <a:rPr lang="en-CA" dirty="0" smtClean="0"/>
            </a:br>
            <a:r>
              <a:rPr lang="en-CA" dirty="0" smtClean="0"/>
              <a:t>52.1 cm vertically, and then let go.  Determine the speed of the child and swing as the swing moves past its lowest point. </a:t>
            </a:r>
            <a:endParaRPr lang="en-CA" dirty="0"/>
          </a:p>
        </p:txBody>
      </p:sp>
      <p:pic>
        <p:nvPicPr>
          <p:cNvPr id="6146" name="Picture 2" descr="http://us.123rf.com/400wm/400/400/thomasamby/thomasamby0904/thomasamby090400006/4704895-an-illustration-of-a-young-boy-on-a-sw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0113" y="1844824"/>
            <a:ext cx="4653887" cy="4246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Benefits of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The law of conservation of energy allows us a way to determine an objects speed without having to work through kinematics.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664" y="3356992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Energy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Kinematics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Scalars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Vectors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Use total</a:t>
                      </a:r>
                      <a:r>
                        <a:rPr lang="en-CA" sz="2800" baseline="0" dirty="0" smtClean="0"/>
                        <a:t> energy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Use 5 Kinematics</a:t>
                      </a:r>
                      <a:r>
                        <a:rPr lang="en-CA" sz="2800" baseline="0" dirty="0" smtClean="0"/>
                        <a:t> Equations</a:t>
                      </a:r>
                      <a:endParaRPr lang="en-CA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astronaut on the moon, where g is 1.6 </a:t>
            </a:r>
            <a:r>
              <a:rPr lang="en-US" dirty="0" smtClean="0"/>
              <a:t>N/kg, drops </a:t>
            </a:r>
            <a:r>
              <a:rPr lang="en-US" dirty="0"/>
              <a:t>a 20 kg boulder from a height of 30 m. Calculate the speed of the boulder, just as it reaches the moon's surface using:</a:t>
            </a:r>
            <a:endParaRPr lang="en-CA" dirty="0"/>
          </a:p>
          <a:p>
            <a:pPr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a) The </a:t>
            </a:r>
            <a:r>
              <a:rPr lang="en-US" dirty="0"/>
              <a:t>kinematics </a:t>
            </a:r>
            <a:r>
              <a:rPr lang="en-US" dirty="0" smtClean="0"/>
              <a:t>equations</a:t>
            </a:r>
          </a:p>
          <a:p>
            <a:pPr marL="514350" indent="-514350">
              <a:buNone/>
            </a:pPr>
            <a:r>
              <a:rPr lang="en-CA" dirty="0" smtClean="0"/>
              <a:t>b) </a:t>
            </a:r>
            <a:r>
              <a:rPr lang="en-US" dirty="0" smtClean="0"/>
              <a:t>The law of conservation of energy</a:t>
            </a:r>
            <a:endParaRPr lang="en-CA" dirty="0" smtClean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2050" name="Picture 2" descr="http://t0.gstatic.com/images?q=tbn:ANd9GcQWdVz8W6fDXXu21NISlePH5_JCbasg5bH2mgaCFOjmB0lLoWVyq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501008"/>
            <a:ext cx="1571625" cy="2914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servation of energ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06996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212976"/>
            <a:ext cx="6982019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Try This!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The roller coaster cart has a mass of 250 kg.  At point A it’s height is 25.0 m </a:t>
            </a:r>
            <a:r>
              <a:rPr lang="en-CA" b="1" dirty="0" smtClean="0"/>
              <a:t>and it’s speed is 22 m/s</a:t>
            </a:r>
            <a:r>
              <a:rPr lang="en-CA" dirty="0" smtClean="0"/>
              <a:t>. Calculate the total energy of the system. Assume the system is frictionless.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Try This!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b) What is the total energy at each of the following points:  </a:t>
            </a:r>
          </a:p>
          <a:p>
            <a:pPr>
              <a:buNone/>
            </a:pPr>
            <a:r>
              <a:rPr lang="en-CA" dirty="0" smtClean="0"/>
              <a:t>		- B? 		- C?		- D?		- E? </a:t>
            </a:r>
          </a:p>
          <a:p>
            <a:pPr>
              <a:buNone/>
            </a:pPr>
            <a:r>
              <a:rPr lang="en-CA" dirty="0" smtClean="0"/>
              <a:t>c) What is the maximum speed of the roller coaster cart? </a:t>
            </a:r>
          </a:p>
          <a:p>
            <a:pPr>
              <a:buNone/>
            </a:pPr>
            <a:r>
              <a:rPr lang="en-CA" dirty="0" smtClean="0"/>
              <a:t>d) What is the maximum height for this roller coaster? </a:t>
            </a:r>
          </a:p>
          <a:p>
            <a:pPr>
              <a:buNone/>
            </a:pPr>
            <a:r>
              <a:rPr lang="en-CA" sz="3200" dirty="0" smtClean="0"/>
              <a:t>e) What is the speed at point C?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963644"/>
            <a:ext cx="3669651" cy="191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Law of Conservation of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3970784" cy="4525963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CA" dirty="0" smtClean="0"/>
              <a:t>1. Energy CANNOT be created or destroyed (but it can be transferred from one form to another)</a:t>
            </a:r>
          </a:p>
          <a:p>
            <a:pPr marL="514350" indent="-514350">
              <a:buNone/>
            </a:pPr>
            <a:endParaRPr lang="en-CA" dirty="0" smtClean="0"/>
          </a:p>
          <a:p>
            <a:pPr marL="514350" indent="-514350">
              <a:buNone/>
            </a:pPr>
            <a:r>
              <a:rPr lang="en-CA" dirty="0" smtClean="0"/>
              <a:t>2. The total energy of any CLOSED SYSTEM remains the same</a:t>
            </a:r>
            <a:endParaRPr lang="en-C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37622"/>
            <a:ext cx="3917429" cy="501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504" y="107340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Recall: </a:t>
            </a:r>
            <a:endParaRPr lang="en-CA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Explore Learning: </a:t>
            </a:r>
            <a:br>
              <a:rPr lang="en-CA" dirty="0" smtClean="0"/>
            </a:br>
            <a:r>
              <a:rPr lang="en-CA" dirty="0" smtClean="0"/>
              <a:t>Roller Coaster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“roller coaster” simulation demonstrates a closed system.  This is one in which energy is not added or removed.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5256584" cy="34602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6084168" y="3717032"/>
            <a:ext cx="2602632" cy="2591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Answer the questions on your worksheet.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473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Explore Learning: </a:t>
            </a:r>
            <a:br>
              <a:rPr lang="en-CA" dirty="0" smtClean="0"/>
            </a:br>
            <a:r>
              <a:rPr lang="en-CA" dirty="0" smtClean="0"/>
              <a:t>Roller Coaster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1. What happens as the car rolls down a ramp? </a:t>
            </a:r>
            <a:endParaRPr lang="en-US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z="2400" i="1" dirty="0" smtClean="0"/>
              <a:t>	</a:t>
            </a:r>
            <a:r>
              <a:rPr lang="en-CA" sz="2400" i="1" dirty="0" smtClean="0">
                <a:solidFill>
                  <a:srgbClr val="C00000"/>
                </a:solidFill>
              </a:rPr>
              <a:t>It speeds up → Kinetic Energy </a:t>
            </a:r>
            <a:r>
              <a:rPr lang="en-CA" sz="2400" i="1" u="sng" dirty="0" smtClean="0">
                <a:solidFill>
                  <a:srgbClr val="C00000"/>
                </a:solidFill>
              </a:rPr>
              <a:t>increases</a:t>
            </a:r>
          </a:p>
          <a:p>
            <a:pPr marL="0" indent="0">
              <a:buNone/>
            </a:pPr>
            <a:r>
              <a:rPr lang="en-CA" sz="2400" i="1" dirty="0" smtClean="0">
                <a:solidFill>
                  <a:srgbClr val="0070C0"/>
                </a:solidFill>
              </a:rPr>
              <a:t>	It’s height decreases → Gravitational Potential Energy </a:t>
            </a:r>
            <a:r>
              <a:rPr lang="en-CA" sz="2400" i="1" u="sng" dirty="0" smtClean="0">
                <a:solidFill>
                  <a:srgbClr val="0070C0"/>
                </a:solidFill>
              </a:rPr>
              <a:t>decreases </a:t>
            </a:r>
            <a:endParaRPr lang="en-CA" sz="2400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2. What happens as the car rolls up a ramp?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i="1" dirty="0" smtClean="0">
                <a:solidFill>
                  <a:srgbClr val="C00000"/>
                </a:solidFill>
              </a:rPr>
              <a:t>	It slows down </a:t>
            </a:r>
            <a:r>
              <a:rPr lang="en-CA" sz="2400" i="1" dirty="0">
                <a:solidFill>
                  <a:srgbClr val="C00000"/>
                </a:solidFill>
              </a:rPr>
              <a:t>→ Kinetic Energy </a:t>
            </a:r>
            <a:r>
              <a:rPr lang="en-CA" sz="2400" i="1" u="sng" dirty="0" smtClean="0">
                <a:solidFill>
                  <a:srgbClr val="C00000"/>
                </a:solidFill>
              </a:rPr>
              <a:t>decreases</a:t>
            </a:r>
            <a:endParaRPr lang="en-CA" sz="2400" i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CA" sz="2600" i="1" dirty="0" smtClean="0">
                <a:solidFill>
                  <a:srgbClr val="0070C0"/>
                </a:solidFill>
              </a:rPr>
              <a:t>	</a:t>
            </a:r>
            <a:r>
              <a:rPr lang="en-CA" sz="2400" i="1" dirty="0" smtClean="0">
                <a:solidFill>
                  <a:srgbClr val="0070C0"/>
                </a:solidFill>
              </a:rPr>
              <a:t>It’s </a:t>
            </a:r>
            <a:r>
              <a:rPr lang="en-CA" sz="2400" i="1" dirty="0">
                <a:solidFill>
                  <a:srgbClr val="0070C0"/>
                </a:solidFill>
              </a:rPr>
              <a:t>height </a:t>
            </a:r>
            <a:r>
              <a:rPr lang="en-CA" sz="2400" i="1" dirty="0" smtClean="0">
                <a:solidFill>
                  <a:srgbClr val="0070C0"/>
                </a:solidFill>
              </a:rPr>
              <a:t>increases </a:t>
            </a:r>
            <a:r>
              <a:rPr lang="en-CA" sz="2400" i="1" dirty="0">
                <a:solidFill>
                  <a:srgbClr val="0070C0"/>
                </a:solidFill>
              </a:rPr>
              <a:t>→ Gravitational Potential </a:t>
            </a:r>
            <a:r>
              <a:rPr lang="en-CA" sz="2400" i="1" dirty="0" smtClean="0">
                <a:solidFill>
                  <a:srgbClr val="0070C0"/>
                </a:solidFill>
              </a:rPr>
              <a:t>Energy </a:t>
            </a:r>
            <a:r>
              <a:rPr lang="en-CA" sz="2400" i="1" u="sng" dirty="0" smtClean="0">
                <a:solidFill>
                  <a:srgbClr val="0070C0"/>
                </a:solidFill>
              </a:rPr>
              <a:t>increases</a:t>
            </a:r>
            <a:endParaRPr lang="en-CA" sz="2400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Explore Learning: </a:t>
            </a:r>
            <a:br>
              <a:rPr lang="en-CA" dirty="0" smtClean="0"/>
            </a:br>
            <a:r>
              <a:rPr lang="en-CA" dirty="0" smtClean="0"/>
              <a:t>Roller Coaster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3. Sketch the graphs for each of the following: </a:t>
            </a:r>
            <a:endParaRPr lang="en-CA" dirty="0" smtClean="0"/>
          </a:p>
          <a:p>
            <a:pPr marL="0" indent="0">
              <a:buNone/>
            </a:pPr>
            <a:r>
              <a:rPr lang="en-CA" sz="2200" dirty="0" smtClean="0"/>
              <a:t>	</a:t>
            </a:r>
          </a:p>
          <a:p>
            <a:pPr marL="0" indent="0">
              <a:buNone/>
            </a:pPr>
            <a:r>
              <a:rPr lang="en-CA" sz="2200" dirty="0" smtClean="0"/>
              <a:t>Kinetic Energy		Gravitational Potential		Total Energy</a:t>
            </a:r>
          </a:p>
          <a:p>
            <a:pPr marL="0" indent="0">
              <a:buNone/>
            </a:pPr>
            <a:r>
              <a:rPr lang="en-CA" sz="2200" dirty="0" smtClean="0"/>
              <a:t>   Vs. Position		   Energy Vs. Position		 Vs. Position 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717032"/>
            <a:ext cx="2358792" cy="1947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29" y="3736242"/>
            <a:ext cx="2412941" cy="1925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680" y="3717032"/>
            <a:ext cx="2500848" cy="198012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457200" y="4679535"/>
            <a:ext cx="807524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Total Mechanical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CA" dirty="0" smtClean="0"/>
              <a:t>The total mechanical energy refers to an objects energy due to </a:t>
            </a:r>
            <a:r>
              <a:rPr lang="en-CA" b="1" dirty="0" smtClean="0"/>
              <a:t>motion</a:t>
            </a:r>
            <a:r>
              <a:rPr lang="en-CA" dirty="0" smtClean="0"/>
              <a:t> or </a:t>
            </a:r>
            <a:r>
              <a:rPr lang="en-CA" b="1" dirty="0" smtClean="0"/>
              <a:t>position</a:t>
            </a:r>
          </a:p>
          <a:p>
            <a:pPr>
              <a:buNone/>
            </a:pPr>
            <a:endParaRPr lang="en-CA" dirty="0" smtClean="0"/>
          </a:p>
          <a:p>
            <a:pPr algn="ctr">
              <a:buNone/>
            </a:pPr>
            <a:r>
              <a:rPr lang="en-CA" sz="4500" b="1" dirty="0" err="1" smtClean="0"/>
              <a:t>E</a:t>
            </a:r>
            <a:r>
              <a:rPr lang="en-CA" sz="4500" b="1" baseline="-25000" dirty="0" err="1" smtClean="0"/>
              <a:t>tot</a:t>
            </a:r>
            <a:r>
              <a:rPr lang="en-CA" sz="4500" b="1" dirty="0" smtClean="0"/>
              <a:t> = E</a:t>
            </a:r>
            <a:r>
              <a:rPr lang="en-CA" sz="4500" b="1" baseline="-25000" dirty="0" smtClean="0"/>
              <a:t>K </a:t>
            </a:r>
            <a:r>
              <a:rPr lang="en-CA" sz="4500" b="1" dirty="0" smtClean="0"/>
              <a:t>+ </a:t>
            </a:r>
            <a:r>
              <a:rPr lang="en-CA" sz="4500" b="1" dirty="0" err="1" smtClean="0"/>
              <a:t>E</a:t>
            </a:r>
            <a:r>
              <a:rPr lang="en-CA" sz="4500" b="1" baseline="-25000" dirty="0" err="1" smtClean="0"/>
              <a:t>g</a:t>
            </a:r>
            <a:endParaRPr lang="en-CA" sz="4500" b="1" baseline="-25000" dirty="0" smtClean="0"/>
          </a:p>
          <a:p>
            <a:pPr>
              <a:buNone/>
            </a:pPr>
            <a:endParaRPr lang="en-CA" sz="4000" dirty="0" smtClean="0"/>
          </a:p>
          <a:p>
            <a:pPr>
              <a:buNone/>
            </a:pPr>
            <a:r>
              <a:rPr lang="en-CA" sz="4000" dirty="0" smtClean="0"/>
              <a:t>Since energy is not created or destroyed, </a:t>
            </a:r>
            <a:r>
              <a:rPr lang="en-CA" sz="4000" dirty="0" err="1" smtClean="0"/>
              <a:t>E</a:t>
            </a:r>
            <a:r>
              <a:rPr lang="en-CA" sz="4000" baseline="-25000" dirty="0" err="1" smtClean="0"/>
              <a:t>tot</a:t>
            </a:r>
            <a:r>
              <a:rPr lang="en-CA" sz="4000" dirty="0" smtClean="0"/>
              <a:t> will always be the same value!!!</a:t>
            </a:r>
            <a:endParaRPr lang="en-CA" sz="4000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6126163"/>
            <a:ext cx="8147248" cy="615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As long as our reference level for </a:t>
            </a:r>
            <a:r>
              <a:rPr lang="en-CA" sz="2400" dirty="0" err="1"/>
              <a:t>E</a:t>
            </a:r>
            <a:r>
              <a:rPr lang="en-CA" sz="2400" baseline="-25000" dirty="0" err="1"/>
              <a:t>g</a:t>
            </a:r>
            <a:r>
              <a:rPr lang="en-CA" sz="2400" dirty="0"/>
              <a:t> remains constant.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Explore Learning: </a:t>
            </a:r>
            <a:br>
              <a:rPr lang="en-CA" dirty="0" smtClean="0"/>
            </a:br>
            <a:r>
              <a:rPr lang="en-CA" dirty="0" smtClean="0"/>
              <a:t>Roller Coaster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4. a) At what point(s) is kinetic energy a maximum?  </a:t>
            </a:r>
            <a:r>
              <a:rPr lang="en-CA" dirty="0" smtClean="0">
                <a:solidFill>
                  <a:srgbClr val="C00000"/>
                </a:solidFill>
              </a:rPr>
              <a:t>B &amp; D </a:t>
            </a:r>
            <a:r>
              <a:rPr lang="en-CA" sz="2200" i="1" dirty="0" smtClean="0">
                <a:solidFill>
                  <a:srgbClr val="C00000"/>
                </a:solidFill>
              </a:rPr>
              <a:t>*these will give us the maximum speed</a:t>
            </a:r>
            <a:endParaRPr lang="en-US" sz="22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CA" dirty="0" smtClean="0"/>
              <a:t>b</a:t>
            </a:r>
            <a:r>
              <a:rPr lang="en-CA" dirty="0"/>
              <a:t>) What is the value of the gravitational potential energy at this/these points? </a:t>
            </a:r>
            <a:r>
              <a:rPr lang="en-CA" dirty="0" smtClean="0">
                <a:solidFill>
                  <a:srgbClr val="C00000"/>
                </a:solidFill>
              </a:rPr>
              <a:t>0 J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23" y="4158720"/>
            <a:ext cx="2358792" cy="1947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177930"/>
            <a:ext cx="2412941" cy="19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Explore Learning: </a:t>
            </a:r>
            <a:br>
              <a:rPr lang="en-CA" dirty="0" smtClean="0"/>
            </a:br>
            <a:r>
              <a:rPr lang="en-CA" dirty="0" smtClean="0"/>
              <a:t>Roller Coaster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5. a) At what point(s) is gravitational potential energy a maximum? </a:t>
            </a:r>
            <a:r>
              <a:rPr lang="en-CA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CA" dirty="0" smtClean="0"/>
              <a:t>b</a:t>
            </a:r>
            <a:r>
              <a:rPr lang="en-CA" dirty="0"/>
              <a:t>) What is the value of the kinetic energy at this/these points? </a:t>
            </a:r>
            <a:r>
              <a:rPr lang="en-CA" dirty="0" smtClean="0">
                <a:solidFill>
                  <a:srgbClr val="C00000"/>
                </a:solidFill>
              </a:rPr>
              <a:t>0 J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031" y="4181947"/>
            <a:ext cx="2358792" cy="1947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201157"/>
            <a:ext cx="2412941" cy="19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Explore Learning: </a:t>
            </a:r>
            <a:br>
              <a:rPr lang="en-CA" dirty="0" smtClean="0"/>
            </a:br>
            <a:r>
              <a:rPr lang="en-CA" dirty="0" smtClean="0"/>
              <a:t>Roller Coaster Physics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What </a:t>
            </a:r>
            <a:r>
              <a:rPr lang="en-CA" dirty="0"/>
              <a:t>do you think would happen if there was friction?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10260"/>
            <a:ext cx="4688331" cy="3926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136" y="3068960"/>
            <a:ext cx="2890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Some of the energy is converted to thermal energy.  The system is no longer a “closed system”.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584</Words>
  <Application>Microsoft Macintosh PowerPoint</Application>
  <PresentationFormat>On-screen Show (4:3)</PresentationFormat>
  <Paragraphs>85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Conservation of Energy</vt:lpstr>
      <vt:lpstr>The Law of Conservation of Energy</vt:lpstr>
      <vt:lpstr>Explore Learning:  Roller Coaster Physics</vt:lpstr>
      <vt:lpstr>Explore Learning:  Roller Coaster Physics</vt:lpstr>
      <vt:lpstr>Explore Learning:  Roller Coaster Physics</vt:lpstr>
      <vt:lpstr>Total Mechanical Energy</vt:lpstr>
      <vt:lpstr>Explore Learning:  Roller Coaster Physics</vt:lpstr>
      <vt:lpstr>Explore Learning:  Roller Coaster Physics</vt:lpstr>
      <vt:lpstr>Explore Learning:  Roller Coaster Physics </vt:lpstr>
      <vt:lpstr>Example</vt:lpstr>
      <vt:lpstr>The Benefits of Energy</vt:lpstr>
      <vt:lpstr>Example</vt:lpstr>
      <vt:lpstr>PowerPoint Presentation</vt:lpstr>
      <vt:lpstr>Try This!</vt:lpstr>
      <vt:lpstr>Try This!</vt:lpstr>
    </vt:vector>
  </TitlesOfParts>
  <Company>PDSB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Conservation of Energy</dc:title>
  <dc:creator>Peel District School Board</dc:creator>
  <cp:lastModifiedBy>Ms. Jurisevic - Port Credit SS</cp:lastModifiedBy>
  <cp:revision>51</cp:revision>
  <dcterms:created xsi:type="dcterms:W3CDTF">2013-04-18T14:26:38Z</dcterms:created>
  <dcterms:modified xsi:type="dcterms:W3CDTF">2017-11-09T13:20:19Z</dcterms:modified>
</cp:coreProperties>
</file>