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2" r:id="rId5"/>
    <p:sldId id="273" r:id="rId6"/>
    <p:sldId id="269" r:id="rId7"/>
    <p:sldId id="259" r:id="rId8"/>
    <p:sldId id="268" r:id="rId9"/>
    <p:sldId id="270" r:id="rId10"/>
    <p:sldId id="275" r:id="rId11"/>
    <p:sldId id="271" r:id="rId12"/>
    <p:sldId id="266" r:id="rId13"/>
    <p:sldId id="274"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2"/>
  </p:normalViewPr>
  <p:slideViewPr>
    <p:cSldViewPr>
      <p:cViewPr varScale="1">
        <p:scale>
          <a:sx n="102" d="100"/>
          <a:sy n="102" d="100"/>
        </p:scale>
        <p:origin x="138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 Id="rId3"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0EDC1A-3D76-4CDC-BD21-FDB9C3ABE983}" type="datetimeFigureOut">
              <a:rPr lang="en-CA" smtClean="0"/>
              <a:pPr/>
              <a:t>2017-12-07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78465-FABE-4DB7-9DFE-41A8F6AC93FD}" type="slidenum">
              <a:rPr lang="en-CA" smtClean="0"/>
              <a:pPr/>
              <a:t>‹#›</a:t>
            </a:fld>
            <a:endParaRPr lang="en-CA"/>
          </a:p>
        </p:txBody>
      </p:sp>
    </p:spTree>
    <p:extLst>
      <p:ext uri="{BB962C8B-B14F-4D97-AF65-F5344CB8AC3E}">
        <p14:creationId xmlns:p14="http://schemas.microsoft.com/office/powerpoint/2010/main" val="199405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We can calculate speeds,</a:t>
            </a:r>
            <a:r>
              <a:rPr lang="en-CA" baseline="0" dirty="0" smtClean="0"/>
              <a:t> use this information to determine distances to/from objects, relate frequency to pitch and amplitude to loudness (and variations in these from the Doppler effect), we can use the principle of superposition to explain variations in loudness (including beats). We can use waves (and their reflections) to explain how instruments using strings, open air columns and closed air columns work.  We even know that when a wave loses energy it is undergoing damping (which may be positive or negative) and that the process of resonance can be used to periodically but continually add energy to a system which may result it catastrophic results. </a:t>
            </a:r>
            <a:endParaRPr lang="en-CA" dirty="0"/>
          </a:p>
        </p:txBody>
      </p:sp>
      <p:sp>
        <p:nvSpPr>
          <p:cNvPr id="4" name="Slide Number Placeholder 3"/>
          <p:cNvSpPr>
            <a:spLocks noGrp="1"/>
          </p:cNvSpPr>
          <p:nvPr>
            <p:ph type="sldNum" sz="quarter" idx="10"/>
          </p:nvPr>
        </p:nvSpPr>
        <p:spPr/>
        <p:txBody>
          <a:bodyPr/>
          <a:lstStyle/>
          <a:p>
            <a:fld id="{FFC78465-FABE-4DB7-9DFE-41A8F6AC93FD}" type="slidenum">
              <a:rPr lang="en-CA" smtClean="0"/>
              <a:pPr/>
              <a:t>2</a:t>
            </a:fld>
            <a:endParaRPr lang="en-CA"/>
          </a:p>
        </p:txBody>
      </p:sp>
    </p:spTree>
    <p:extLst>
      <p:ext uri="{BB962C8B-B14F-4D97-AF65-F5344CB8AC3E}">
        <p14:creationId xmlns:p14="http://schemas.microsoft.com/office/powerpoint/2010/main" val="224498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Ans</a:t>
            </a:r>
            <a:r>
              <a:rPr lang="en-CA" dirty="0" smtClean="0"/>
              <a:t>: 60 dB </a:t>
            </a:r>
          </a:p>
        </p:txBody>
      </p:sp>
      <p:sp>
        <p:nvSpPr>
          <p:cNvPr id="4" name="Slide Number Placeholder 3"/>
          <p:cNvSpPr>
            <a:spLocks noGrp="1"/>
          </p:cNvSpPr>
          <p:nvPr>
            <p:ph type="sldNum" sz="quarter" idx="10"/>
          </p:nvPr>
        </p:nvSpPr>
        <p:spPr/>
        <p:txBody>
          <a:bodyPr/>
          <a:lstStyle/>
          <a:p>
            <a:fld id="{FFC78465-FABE-4DB7-9DFE-41A8F6AC93FD}" type="slidenum">
              <a:rPr lang="en-CA" smtClean="0"/>
              <a:pPr/>
              <a:t>13</a:t>
            </a:fld>
            <a:endParaRPr lang="en-CA"/>
          </a:p>
        </p:txBody>
      </p:sp>
    </p:spTree>
    <p:extLst>
      <p:ext uri="{BB962C8B-B14F-4D97-AF65-F5344CB8AC3E}">
        <p14:creationId xmlns:p14="http://schemas.microsoft.com/office/powerpoint/2010/main" val="2223396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Ans</a:t>
            </a:r>
            <a:r>
              <a:rPr lang="en-CA" dirty="0" smtClean="0"/>
              <a:t>: 1x10</a:t>
            </a:r>
            <a:r>
              <a:rPr lang="en-CA" baseline="30000" dirty="0" smtClean="0"/>
              <a:t>-3</a:t>
            </a:r>
            <a:r>
              <a:rPr lang="en-CA" dirty="0" smtClean="0"/>
              <a:t> W/m</a:t>
            </a:r>
            <a:r>
              <a:rPr lang="en-CA" baseline="30000" dirty="0" smtClean="0"/>
              <a:t>2</a:t>
            </a:r>
            <a:endParaRPr lang="en-CA" baseline="30000" dirty="0"/>
          </a:p>
        </p:txBody>
      </p:sp>
      <p:sp>
        <p:nvSpPr>
          <p:cNvPr id="4" name="Slide Number Placeholder 3"/>
          <p:cNvSpPr>
            <a:spLocks noGrp="1"/>
          </p:cNvSpPr>
          <p:nvPr>
            <p:ph type="sldNum" sz="quarter" idx="10"/>
          </p:nvPr>
        </p:nvSpPr>
        <p:spPr/>
        <p:txBody>
          <a:bodyPr/>
          <a:lstStyle/>
          <a:p>
            <a:fld id="{FFC78465-FABE-4DB7-9DFE-41A8F6AC93FD}" type="slidenum">
              <a:rPr lang="en-CA" smtClean="0"/>
              <a:pPr/>
              <a:t>14</a:t>
            </a:fld>
            <a:endParaRPr lang="en-CA"/>
          </a:p>
        </p:txBody>
      </p:sp>
    </p:spTree>
    <p:extLst>
      <p:ext uri="{BB962C8B-B14F-4D97-AF65-F5344CB8AC3E}">
        <p14:creationId xmlns:p14="http://schemas.microsoft.com/office/powerpoint/2010/main" val="356642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Different</a:t>
            </a:r>
            <a:r>
              <a:rPr lang="en-CA" baseline="0" dirty="0" smtClean="0"/>
              <a:t> </a:t>
            </a:r>
            <a:r>
              <a:rPr lang="en-CA" baseline="0" dirty="0" err="1" smtClean="0"/>
              <a:t>lifeforms</a:t>
            </a:r>
            <a:r>
              <a:rPr lang="en-CA" baseline="0" dirty="0" smtClean="0"/>
              <a:t> are able to hear different frequencies.  Different ages are also able to hear different frequencies. </a:t>
            </a:r>
            <a:endParaRPr lang="en-US" dirty="0"/>
          </a:p>
        </p:txBody>
      </p:sp>
      <p:sp>
        <p:nvSpPr>
          <p:cNvPr id="4" name="Slide Number Placeholder 3"/>
          <p:cNvSpPr>
            <a:spLocks noGrp="1"/>
          </p:cNvSpPr>
          <p:nvPr>
            <p:ph type="sldNum" sz="quarter" idx="10"/>
          </p:nvPr>
        </p:nvSpPr>
        <p:spPr/>
        <p:txBody>
          <a:bodyPr/>
          <a:lstStyle/>
          <a:p>
            <a:fld id="{FFC78465-FABE-4DB7-9DFE-41A8F6AC93FD}" type="slidenum">
              <a:rPr lang="en-CA" smtClean="0"/>
              <a:pPr/>
              <a:t>4</a:t>
            </a:fld>
            <a:endParaRPr lang="en-CA"/>
          </a:p>
        </p:txBody>
      </p:sp>
    </p:spTree>
    <p:extLst>
      <p:ext uri="{BB962C8B-B14F-4D97-AF65-F5344CB8AC3E}">
        <p14:creationId xmlns:p14="http://schemas.microsoft.com/office/powerpoint/2010/main" val="266823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*it measures the pressure</a:t>
            </a:r>
            <a:r>
              <a:rPr lang="en-CA" baseline="0" dirty="0" smtClean="0"/>
              <a:t> changes your ear receives each second per unit area</a:t>
            </a:r>
          </a:p>
          <a:p>
            <a:r>
              <a:rPr lang="en-CA" dirty="0" smtClean="0"/>
              <a:t>https://www.youtube.com/watch?v=r-c5GpoD8wI</a:t>
            </a:r>
            <a:endParaRPr lang="en-CA"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5</a:t>
            </a:fld>
            <a:endParaRPr lang="en-CA"/>
          </a:p>
        </p:txBody>
      </p:sp>
    </p:spTree>
    <p:extLst>
      <p:ext uri="{BB962C8B-B14F-4D97-AF65-F5344CB8AC3E}">
        <p14:creationId xmlns:p14="http://schemas.microsoft.com/office/powerpoint/2010/main" val="415896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*it measures the pressure</a:t>
            </a:r>
            <a:r>
              <a:rPr lang="en-CA" baseline="0" dirty="0" smtClean="0"/>
              <a:t> changes your ear receives each second per unit area</a:t>
            </a:r>
            <a:endParaRPr lang="en-CA"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6</a:t>
            </a:fld>
            <a:endParaRPr lang="en-CA"/>
          </a:p>
        </p:txBody>
      </p:sp>
    </p:spTree>
    <p:extLst>
      <p:ext uri="{BB962C8B-B14F-4D97-AF65-F5344CB8AC3E}">
        <p14:creationId xmlns:p14="http://schemas.microsoft.com/office/powerpoint/2010/main" val="178864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Intensity = Energy / time / (4*pi*r^2</a:t>
            </a:r>
            <a:r>
              <a:rPr lang="en-CA" dirty="0" smtClean="0"/>
              <a:t>)</a:t>
            </a:r>
          </a:p>
          <a:p>
            <a:r>
              <a:rPr lang="en-CA" dirty="0" smtClean="0"/>
              <a:t>Pressure = force / area</a:t>
            </a:r>
          </a:p>
          <a:p>
            <a:r>
              <a:rPr lang="en-CA" dirty="0" smtClean="0"/>
              <a:t>Loudness depends on distance to source</a:t>
            </a:r>
            <a:endParaRPr lang="en-CA" dirty="0"/>
          </a:p>
        </p:txBody>
      </p:sp>
      <p:sp>
        <p:nvSpPr>
          <p:cNvPr id="4" name="Slide Number Placeholder 3"/>
          <p:cNvSpPr>
            <a:spLocks noGrp="1"/>
          </p:cNvSpPr>
          <p:nvPr>
            <p:ph type="sldNum" sz="quarter" idx="10"/>
          </p:nvPr>
        </p:nvSpPr>
        <p:spPr/>
        <p:txBody>
          <a:bodyPr/>
          <a:lstStyle/>
          <a:p>
            <a:fld id="{FFC78465-FABE-4DB7-9DFE-41A8F6AC93FD}" type="slidenum">
              <a:rPr lang="en-CA" smtClean="0"/>
              <a:pPr/>
              <a:t>7</a:t>
            </a:fld>
            <a:endParaRPr lang="en-CA"/>
          </a:p>
        </p:txBody>
      </p:sp>
    </p:spTree>
    <p:extLst>
      <p:ext uri="{BB962C8B-B14F-4D97-AF65-F5344CB8AC3E}">
        <p14:creationId xmlns:p14="http://schemas.microsoft.com/office/powerpoint/2010/main" val="167112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Ans</a:t>
            </a:r>
            <a:r>
              <a:rPr lang="en-CA" dirty="0" smtClean="0"/>
              <a:t>; the intensity level is</a:t>
            </a:r>
            <a:r>
              <a:rPr lang="en-CA" baseline="0" dirty="0" smtClean="0"/>
              <a:t> 0.49 of what it was by the time it reaches listener 2. </a:t>
            </a:r>
            <a:endParaRPr lang="en-CA" dirty="0"/>
          </a:p>
        </p:txBody>
      </p:sp>
      <p:sp>
        <p:nvSpPr>
          <p:cNvPr id="4" name="Slide Number Placeholder 3"/>
          <p:cNvSpPr>
            <a:spLocks noGrp="1"/>
          </p:cNvSpPr>
          <p:nvPr>
            <p:ph type="sldNum" sz="quarter" idx="10"/>
          </p:nvPr>
        </p:nvSpPr>
        <p:spPr/>
        <p:txBody>
          <a:bodyPr/>
          <a:lstStyle/>
          <a:p>
            <a:fld id="{FFC78465-FABE-4DB7-9DFE-41A8F6AC93FD}" type="slidenum">
              <a:rPr lang="en-CA" smtClean="0"/>
              <a:pPr/>
              <a:t>8</a:t>
            </a:fld>
            <a:endParaRPr lang="en-CA"/>
          </a:p>
        </p:txBody>
      </p:sp>
    </p:spTree>
    <p:extLst>
      <p:ext uri="{BB962C8B-B14F-4D97-AF65-F5344CB8AC3E}">
        <p14:creationId xmlns:p14="http://schemas.microsoft.com/office/powerpoint/2010/main" val="771020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Table 1</a:t>
            </a:r>
            <a:r>
              <a:rPr lang="en-CA" baseline="0" dirty="0" smtClean="0"/>
              <a:t> from: http://cnx.org/content/m42257/latest/?collection=col11406/latest </a:t>
            </a:r>
          </a:p>
          <a:p>
            <a:r>
              <a:rPr lang="en-CA" baseline="0" dirty="0" smtClean="0"/>
              <a:t>Here’s what we can see: 0 dB = 1x10-12 W/m2 (threshold of hearing) </a:t>
            </a:r>
          </a:p>
          <a:p>
            <a:r>
              <a:rPr lang="en-CA" baseline="0" dirty="0" smtClean="0"/>
              <a:t>A change in 100 W/m2 = a change in 10 dB</a:t>
            </a:r>
          </a:p>
          <a:p>
            <a:r>
              <a:rPr lang="en-CA" baseline="0" dirty="0" smtClean="0"/>
              <a:t>The </a:t>
            </a:r>
            <a:r>
              <a:rPr lang="en-CA" baseline="0" dirty="0" err="1" smtClean="0"/>
              <a:t>bel</a:t>
            </a:r>
            <a:r>
              <a:rPr lang="en-CA" baseline="0" dirty="0" smtClean="0"/>
              <a:t> scale is logarithmic (but we will not be doing calculations with this).  If you’re curious, here’s how it works: </a:t>
            </a:r>
          </a:p>
          <a:p>
            <a:r>
              <a:rPr lang="en-CA" baseline="0" dirty="0" smtClean="0"/>
              <a:t>Intensity (B) = log_10 (I2/I1) where both I2 and I1 are measured in W/m2 ... To determine the intensity in decibels we would multiply the number of </a:t>
            </a:r>
            <a:r>
              <a:rPr lang="en-CA" baseline="0" dirty="0" err="1" smtClean="0"/>
              <a:t>bels</a:t>
            </a:r>
            <a:r>
              <a:rPr lang="en-CA" baseline="0" dirty="0" smtClean="0"/>
              <a:t> by 10. </a:t>
            </a:r>
            <a:endParaRPr lang="en-CA"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9</a:t>
            </a:fld>
            <a:endParaRPr lang="en-CA"/>
          </a:p>
        </p:txBody>
      </p:sp>
    </p:spTree>
    <p:extLst>
      <p:ext uri="{BB962C8B-B14F-4D97-AF65-F5344CB8AC3E}">
        <p14:creationId xmlns:p14="http://schemas.microsoft.com/office/powerpoint/2010/main" val="3509461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What can we do? Avoid prolonged exposure and wear earplugs if prolonged</a:t>
            </a:r>
            <a:r>
              <a:rPr lang="en-CA" baseline="0" dirty="0" smtClean="0"/>
              <a:t> exposure would cause problems </a:t>
            </a:r>
            <a:endParaRPr lang="en-CA"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11</a:t>
            </a:fld>
            <a:endParaRPr lang="en-CA"/>
          </a:p>
        </p:txBody>
      </p:sp>
    </p:spTree>
    <p:extLst>
      <p:ext uri="{BB962C8B-B14F-4D97-AF65-F5344CB8AC3E}">
        <p14:creationId xmlns:p14="http://schemas.microsoft.com/office/powerpoint/2010/main" val="2026079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In general,</a:t>
            </a:r>
            <a:r>
              <a:rPr lang="en-CA" baseline="0" dirty="0" smtClean="0"/>
              <a:t> the sound intensity must be increased by a factor of 10 in order for the loudness (ear’s perception of sound) to double </a:t>
            </a:r>
            <a:endParaRPr lang="en-CA" dirty="0" smtClean="0"/>
          </a:p>
          <a:p>
            <a:r>
              <a:rPr lang="en-CA" dirty="0" smtClean="0"/>
              <a:t>Where 10</a:t>
            </a:r>
            <a:r>
              <a:rPr lang="en-CA" baseline="0" dirty="0" smtClean="0"/>
              <a:t> dB = 10x10</a:t>
            </a:r>
            <a:r>
              <a:rPr lang="en-CA" baseline="30000" dirty="0" smtClean="0"/>
              <a:t>-1</a:t>
            </a:r>
            <a:r>
              <a:rPr lang="en-CA" baseline="0" dirty="0" smtClean="0"/>
              <a:t> B = 1 B</a:t>
            </a:r>
            <a:endParaRPr lang="en-CA" dirty="0"/>
          </a:p>
        </p:txBody>
      </p:sp>
      <p:sp>
        <p:nvSpPr>
          <p:cNvPr id="4" name="Slide Number Placeholder 3"/>
          <p:cNvSpPr>
            <a:spLocks noGrp="1"/>
          </p:cNvSpPr>
          <p:nvPr>
            <p:ph type="sldNum" sz="quarter" idx="10"/>
          </p:nvPr>
        </p:nvSpPr>
        <p:spPr/>
        <p:txBody>
          <a:bodyPr/>
          <a:lstStyle/>
          <a:p>
            <a:fld id="{FFC78465-FABE-4DB7-9DFE-41A8F6AC93FD}" type="slidenum">
              <a:rPr lang="en-CA" smtClean="0"/>
              <a:pPr/>
              <a:t>12</a:t>
            </a:fld>
            <a:endParaRPr lang="en-CA"/>
          </a:p>
        </p:txBody>
      </p:sp>
    </p:spTree>
    <p:extLst>
      <p:ext uri="{BB962C8B-B14F-4D97-AF65-F5344CB8AC3E}">
        <p14:creationId xmlns:p14="http://schemas.microsoft.com/office/powerpoint/2010/main" val="272701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2879EE9-6B18-4B46-8298-B613BEF168AD}" type="datetimeFigureOut">
              <a:rPr lang="en-CA" smtClean="0"/>
              <a:pPr/>
              <a:t>2017-12-07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DF0F98-664E-4E92-9AB8-840961B16590}"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2879EE9-6B18-4B46-8298-B613BEF168AD}" type="datetimeFigureOut">
              <a:rPr lang="en-CA" smtClean="0"/>
              <a:pPr/>
              <a:t>2017-12-07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DF0F98-664E-4E92-9AB8-840961B16590}"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2879EE9-6B18-4B46-8298-B613BEF168AD}" type="datetimeFigureOut">
              <a:rPr lang="en-CA" smtClean="0"/>
              <a:pPr/>
              <a:t>2017-12-07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DF0F98-664E-4E92-9AB8-840961B16590}"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2879EE9-6B18-4B46-8298-B613BEF168AD}" type="datetimeFigureOut">
              <a:rPr lang="en-CA" smtClean="0"/>
              <a:pPr/>
              <a:t>2017-12-07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DF0F98-664E-4E92-9AB8-840961B16590}"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79EE9-6B18-4B46-8298-B613BEF168AD}" type="datetimeFigureOut">
              <a:rPr lang="en-CA" smtClean="0"/>
              <a:pPr/>
              <a:t>2017-12-07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DF0F98-664E-4E92-9AB8-840961B16590}"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2879EE9-6B18-4B46-8298-B613BEF168AD}" type="datetimeFigureOut">
              <a:rPr lang="en-CA" smtClean="0"/>
              <a:pPr/>
              <a:t>2017-12-07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DF0F98-664E-4E92-9AB8-840961B16590}"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2879EE9-6B18-4B46-8298-B613BEF168AD}" type="datetimeFigureOut">
              <a:rPr lang="en-CA" smtClean="0"/>
              <a:pPr/>
              <a:t>2017-12-07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DF0F98-664E-4E92-9AB8-840961B16590}"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2879EE9-6B18-4B46-8298-B613BEF168AD}" type="datetimeFigureOut">
              <a:rPr lang="en-CA" smtClean="0"/>
              <a:pPr/>
              <a:t>2017-12-07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DF0F98-664E-4E92-9AB8-840961B16590}"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79EE9-6B18-4B46-8298-B613BEF168AD}" type="datetimeFigureOut">
              <a:rPr lang="en-CA" smtClean="0"/>
              <a:pPr/>
              <a:t>2017-12-07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DF0F98-664E-4E92-9AB8-840961B16590}"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79EE9-6B18-4B46-8298-B613BEF168AD}" type="datetimeFigureOut">
              <a:rPr lang="en-CA" smtClean="0"/>
              <a:pPr/>
              <a:t>2017-12-07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DF0F98-664E-4E92-9AB8-840961B16590}"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79EE9-6B18-4B46-8298-B613BEF168AD}" type="datetimeFigureOut">
              <a:rPr lang="en-CA" smtClean="0"/>
              <a:pPr/>
              <a:t>2017-12-07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DF0F98-664E-4E92-9AB8-840961B16590}"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79EE9-6B18-4B46-8298-B613BEF168AD}" type="datetimeFigureOut">
              <a:rPr lang="en-CA" smtClean="0"/>
              <a:pPr/>
              <a:t>2017-12-07</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F0F98-664E-4E92-9AB8-840961B16590}"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gi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4.bin"/><Relationship Id="rId5" Type="http://schemas.openxmlformats.org/officeDocument/2006/relationships/image" Target="../media/image17.wmf"/><Relationship Id="rId6" Type="http://schemas.openxmlformats.org/officeDocument/2006/relationships/oleObject" Target="../embeddings/oleObject5.bin"/><Relationship Id="rId7" Type="http://schemas.openxmlformats.org/officeDocument/2006/relationships/image" Target="../media/image18.wmf"/><Relationship Id="rId8" Type="http://schemas.openxmlformats.org/officeDocument/2006/relationships/oleObject" Target="../embeddings/oleObject6.bin"/><Relationship Id="rId9" Type="http://schemas.openxmlformats.org/officeDocument/2006/relationships/image" Target="../media/image19.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gi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r-c5GpoD8wI"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1.bin"/><Relationship Id="rId5" Type="http://schemas.openxmlformats.org/officeDocument/2006/relationships/image" Target="../media/image10.wmf"/><Relationship Id="rId6" Type="http://schemas.openxmlformats.org/officeDocument/2006/relationships/oleObject" Target="../embeddings/oleObject2.bin"/><Relationship Id="rId7" Type="http://schemas.openxmlformats.org/officeDocument/2006/relationships/image" Target="../media/image11.wmf"/><Relationship Id="rId8" Type="http://schemas.openxmlformats.org/officeDocument/2006/relationships/oleObject" Target="../embeddings/oleObject3.bin"/><Relationship Id="rId9" Type="http://schemas.openxmlformats.org/officeDocument/2006/relationships/image" Target="../media/image12.wmf"/><Relationship Id="rId10" Type="http://schemas.openxmlformats.org/officeDocument/2006/relationships/image" Target="../media/image1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52120" y="2130425"/>
            <a:ext cx="2806080" cy="1470025"/>
          </a:xfrm>
        </p:spPr>
        <p:txBody>
          <a:bodyPr>
            <a:normAutofit/>
          </a:bodyPr>
          <a:lstStyle/>
          <a:p>
            <a:r>
              <a:rPr lang="en-CA" dirty="0" smtClean="0"/>
              <a:t>Hearing Sound</a:t>
            </a:r>
            <a:endParaRPr lang="en-CA" dirty="0"/>
          </a:p>
        </p:txBody>
      </p:sp>
      <p:pic>
        <p:nvPicPr>
          <p:cNvPr id="1026" name="Picture 2" descr="http://sd.keepcalm-o-matic.co.uk/i/keep-calm-and-love-sound-waves-2.png"/>
          <p:cNvPicPr>
            <a:picLocks noChangeAspect="1" noChangeArrowheads="1"/>
          </p:cNvPicPr>
          <p:nvPr/>
        </p:nvPicPr>
        <p:blipFill>
          <a:blip r:embed="rId2" cstate="print"/>
          <a:srcRect/>
          <a:stretch>
            <a:fillRect/>
          </a:stretch>
        </p:blipFill>
        <p:spPr bwMode="auto">
          <a:xfrm>
            <a:off x="323528" y="332656"/>
            <a:ext cx="5010150" cy="5848350"/>
          </a:xfrm>
          <a:prstGeom prst="rect">
            <a:avLst/>
          </a:prstGeom>
          <a:noFill/>
        </p:spPr>
      </p:pic>
      <p:sp>
        <p:nvSpPr>
          <p:cNvPr id="5" name="TextBox 4"/>
          <p:cNvSpPr txBox="1"/>
          <p:nvPr/>
        </p:nvSpPr>
        <p:spPr>
          <a:xfrm>
            <a:off x="5796136" y="3789040"/>
            <a:ext cx="2520280" cy="646331"/>
          </a:xfrm>
          <a:prstGeom prst="rect">
            <a:avLst/>
          </a:prstGeom>
          <a:noFill/>
        </p:spPr>
        <p:txBody>
          <a:bodyPr wrap="square" rtlCol="0">
            <a:spAutoFit/>
          </a:bodyPr>
          <a:lstStyle/>
          <a:p>
            <a:pPr algn="ctr"/>
            <a:r>
              <a:rPr lang="en-CA" dirty="0" smtClean="0"/>
              <a:t>The Special Relationship Between Us and Sound</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Human Perception of Sound Intensity</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threshold of hearing is very large. To make it more convenient, we use a unit called the decibel (dB). When using decibels, we refer to </a:t>
            </a:r>
            <a:r>
              <a:rPr lang="en-US" i="1" dirty="0" smtClean="0"/>
              <a:t>sound level </a:t>
            </a:r>
            <a:r>
              <a:rPr lang="en-US" dirty="0" smtClean="0"/>
              <a:t>instead of </a:t>
            </a:r>
            <a:r>
              <a:rPr lang="en-US" i="1" dirty="0" smtClean="0"/>
              <a:t>sound intensity</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See Table 2: Typical Sound Levels on page 395 </a:t>
            </a:r>
            <a:endParaRPr lang="en-US" dirty="0"/>
          </a:p>
        </p:txBody>
      </p:sp>
    </p:spTree>
    <p:extLst>
      <p:ext uri="{BB962C8B-B14F-4D97-AF65-F5344CB8AC3E}">
        <p14:creationId xmlns:p14="http://schemas.microsoft.com/office/powerpoint/2010/main" val="153539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Practicing Safe Sound</a:t>
            </a:r>
            <a:endParaRPr lang="en-CA" dirty="0"/>
          </a:p>
        </p:txBody>
      </p:sp>
      <p:pic>
        <p:nvPicPr>
          <p:cNvPr id="36866" name="Picture 2" descr="https://pantherfile.uwm.edu/plenz/www/introFilesF07/Sensation/soundIntensity.gif"/>
          <p:cNvPicPr>
            <a:picLocks noChangeAspect="1" noChangeArrowheads="1"/>
          </p:cNvPicPr>
          <p:nvPr/>
        </p:nvPicPr>
        <p:blipFill>
          <a:blip r:embed="rId3" cstate="print"/>
          <a:srcRect/>
          <a:stretch>
            <a:fillRect/>
          </a:stretch>
        </p:blipFill>
        <p:spPr bwMode="auto">
          <a:xfrm>
            <a:off x="1259632" y="1484784"/>
            <a:ext cx="6875146" cy="511256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Units of Sound Intensity</a:t>
            </a:r>
            <a:endParaRPr lang="en-CA" dirty="0"/>
          </a:p>
        </p:txBody>
      </p:sp>
      <p:sp>
        <p:nvSpPr>
          <p:cNvPr id="3" name="Content Placeholder 2"/>
          <p:cNvSpPr>
            <a:spLocks noGrp="1"/>
          </p:cNvSpPr>
          <p:nvPr>
            <p:ph idx="1"/>
          </p:nvPr>
        </p:nvSpPr>
        <p:spPr>
          <a:xfrm>
            <a:off x="457200" y="1600200"/>
            <a:ext cx="8507288" cy="5141168"/>
          </a:xfrm>
        </p:spPr>
        <p:txBody>
          <a:bodyPr>
            <a:normAutofit/>
          </a:bodyPr>
          <a:lstStyle/>
          <a:p>
            <a:pPr>
              <a:buNone/>
            </a:pPr>
            <a:r>
              <a:rPr lang="en-CA" dirty="0" smtClean="0"/>
              <a:t>Sound intensity may be measured in:</a:t>
            </a:r>
          </a:p>
          <a:p>
            <a:pPr>
              <a:buNone/>
            </a:pPr>
            <a:r>
              <a:rPr lang="en-CA" dirty="0" smtClean="0"/>
              <a:t>		- 		- </a:t>
            </a:r>
            <a:r>
              <a:rPr lang="en-CA" dirty="0" err="1" smtClean="0"/>
              <a:t>bels</a:t>
            </a:r>
            <a:r>
              <a:rPr lang="en-CA" dirty="0" smtClean="0"/>
              <a:t> (B)		- decibels (dB) </a:t>
            </a:r>
          </a:p>
          <a:p>
            <a:pPr>
              <a:buNone/>
            </a:pPr>
            <a:endParaRPr lang="en-CA" dirty="0"/>
          </a:p>
          <a:p>
            <a:pPr>
              <a:buNone/>
            </a:pPr>
            <a:endParaRPr lang="en-CA" dirty="0" smtClean="0"/>
          </a:p>
          <a:p>
            <a:pPr>
              <a:buNone/>
            </a:pPr>
            <a:endParaRPr lang="en-CA" dirty="0" smtClean="0"/>
          </a:p>
          <a:p>
            <a:pPr>
              <a:buNone/>
            </a:pPr>
            <a:endParaRPr lang="en-CA" dirty="0" smtClean="0"/>
          </a:p>
          <a:p>
            <a:pPr>
              <a:buNone/>
            </a:pPr>
            <a:r>
              <a:rPr lang="en-CA" dirty="0" smtClean="0"/>
              <a:t>Where: I is the sound intensity [W/m</a:t>
            </a:r>
            <a:r>
              <a:rPr lang="en-CA" baseline="30000" dirty="0" smtClean="0"/>
              <a:t>2</a:t>
            </a:r>
            <a:r>
              <a:rPr lang="en-CA" dirty="0" smtClean="0"/>
              <a:t>]</a:t>
            </a:r>
          </a:p>
          <a:p>
            <a:pPr>
              <a:buNone/>
            </a:pPr>
            <a:r>
              <a:rPr lang="en-CA" dirty="0" smtClean="0"/>
              <a:t>		    </a:t>
            </a:r>
            <a:r>
              <a:rPr lang="el-GR" dirty="0" smtClean="0"/>
              <a:t>β</a:t>
            </a:r>
            <a:r>
              <a:rPr lang="en-CA" dirty="0" smtClean="0"/>
              <a:t> is the intensity equivalent to I</a:t>
            </a:r>
            <a:r>
              <a:rPr lang="en-CA" baseline="-25000" dirty="0" smtClean="0"/>
              <a:t>2</a:t>
            </a:r>
            <a:r>
              <a:rPr lang="en-CA" dirty="0" smtClean="0"/>
              <a:t> [dB]</a:t>
            </a:r>
            <a:endParaRPr lang="en-CA" dirty="0"/>
          </a:p>
        </p:txBody>
      </p:sp>
      <p:graphicFrame>
        <p:nvGraphicFramePr>
          <p:cNvPr id="5123" name="Object 3"/>
          <p:cNvGraphicFramePr>
            <a:graphicFrameLocks noChangeAspect="1"/>
          </p:cNvGraphicFramePr>
          <p:nvPr>
            <p:extLst>
              <p:ext uri="{D42A27DB-BD31-4B8C-83A1-F6EECF244321}">
                <p14:modId xmlns:p14="http://schemas.microsoft.com/office/powerpoint/2010/main" val="3964032175"/>
              </p:ext>
            </p:extLst>
          </p:nvPr>
        </p:nvGraphicFramePr>
        <p:xfrm>
          <a:off x="683568" y="3429000"/>
          <a:ext cx="3413125" cy="1020762"/>
        </p:xfrm>
        <a:graphic>
          <a:graphicData uri="http://schemas.openxmlformats.org/presentationml/2006/ole">
            <mc:AlternateContent xmlns:mc="http://schemas.openxmlformats.org/markup-compatibility/2006">
              <mc:Choice xmlns:v="urn:schemas-microsoft-com:vml" Requires="v">
                <p:oleObj spid="_x0000_s29732" name="Equation" r:id="rId4" imgW="1447560" imgH="431640" progId="Equation.DSMT4">
                  <p:embed/>
                </p:oleObj>
              </mc:Choice>
              <mc:Fallback>
                <p:oleObj name="Equation" r:id="rId4" imgW="1447560" imgH="4316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429000"/>
                        <a:ext cx="3413125"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2" name="Object 2"/>
          <p:cNvGraphicFramePr>
            <a:graphicFrameLocks noChangeAspect="1"/>
          </p:cNvGraphicFramePr>
          <p:nvPr>
            <p:extLst>
              <p:ext uri="{D42A27DB-BD31-4B8C-83A1-F6EECF244321}">
                <p14:modId xmlns:p14="http://schemas.microsoft.com/office/powerpoint/2010/main" val="804161200"/>
              </p:ext>
            </p:extLst>
          </p:nvPr>
        </p:nvGraphicFramePr>
        <p:xfrm>
          <a:off x="5207000" y="3429695"/>
          <a:ext cx="2909888" cy="893762"/>
        </p:xfrm>
        <a:graphic>
          <a:graphicData uri="http://schemas.openxmlformats.org/presentationml/2006/ole">
            <mc:AlternateContent xmlns:mc="http://schemas.openxmlformats.org/markup-compatibility/2006">
              <mc:Choice xmlns:v="urn:schemas-microsoft-com:vml" Requires="v">
                <p:oleObj spid="_x0000_s29733" name="Equation" r:id="rId6" imgW="1244520" imgH="368280" progId="Equation.DSMT4">
                  <p:embed/>
                </p:oleObj>
              </mc:Choice>
              <mc:Fallback>
                <p:oleObj name="Equation" r:id="rId6" imgW="1244520" imgH="36828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7000" y="3429695"/>
                        <a:ext cx="2909888"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CA"/>
          </a:p>
        </p:txBody>
      </p:sp>
      <p:sp>
        <p:nvSpPr>
          <p:cNvPr id="5126" name="Rectangle 6"/>
          <p:cNvSpPr>
            <a:spLocks noChangeArrowheads="1"/>
          </p:cNvSpPr>
          <p:nvPr/>
        </p:nvSpPr>
        <p:spPr bwMode="auto">
          <a:xfrm>
            <a:off x="0" y="400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7" name="Rectangle 7"/>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8" name="Rectangle 8"/>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9" name="Rectangle 9"/>
          <p:cNvSpPr>
            <a:spLocks noChangeArrowheads="1"/>
          </p:cNvSpPr>
          <p:nvPr/>
        </p:nvSpPr>
        <p:spPr bwMode="auto">
          <a:xfrm>
            <a:off x="0" y="1866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cs typeface="Arial" pitchFamily="34" charset="0"/>
              </a:rPr>
              <a:t> </a:t>
            </a:r>
            <a:endParaRPr kumimoji="0" lang="en-CA"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4" name="Object 13"/>
          <p:cNvGraphicFramePr>
            <a:graphicFrameLocks noChangeAspect="1"/>
          </p:cNvGraphicFramePr>
          <p:nvPr/>
        </p:nvGraphicFramePr>
        <p:xfrm>
          <a:off x="1907704" y="2060848"/>
          <a:ext cx="504056" cy="781287"/>
        </p:xfrm>
        <a:graphic>
          <a:graphicData uri="http://schemas.openxmlformats.org/presentationml/2006/ole">
            <mc:AlternateContent xmlns:mc="http://schemas.openxmlformats.org/markup-compatibility/2006">
              <mc:Choice xmlns:v="urn:schemas-microsoft-com:vml" Requires="v">
                <p:oleObj spid="_x0000_s29734" name="Equation" r:id="rId8" imgW="253800" imgH="393480" progId="Equation.DSMT4">
                  <p:embed/>
                </p:oleObj>
              </mc:Choice>
              <mc:Fallback>
                <p:oleObj name="Equation" r:id="rId8" imgW="253800" imgH="39348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7704" y="2060848"/>
                        <a:ext cx="504056" cy="781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nvSpPr>
        <p:spPr>
          <a:xfrm>
            <a:off x="467544" y="3284984"/>
            <a:ext cx="8064896" cy="1296144"/>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u="sng" dirty="0" smtClean="0"/>
              <a:t>Example</a:t>
            </a:r>
            <a:endParaRPr lang="en-CA" i="1" u="sng" dirty="0"/>
          </a:p>
        </p:txBody>
      </p:sp>
      <p:sp>
        <p:nvSpPr>
          <p:cNvPr id="3" name="Content Placeholder 2"/>
          <p:cNvSpPr>
            <a:spLocks noGrp="1"/>
          </p:cNvSpPr>
          <p:nvPr>
            <p:ph idx="1"/>
          </p:nvPr>
        </p:nvSpPr>
        <p:spPr/>
        <p:txBody>
          <a:bodyPr/>
          <a:lstStyle/>
          <a:p>
            <a:pPr>
              <a:buNone/>
            </a:pPr>
            <a:r>
              <a:rPr lang="en-CA" dirty="0" smtClean="0"/>
              <a:t>A typical alarm clock will have a sound intensity of 1.0x10</a:t>
            </a:r>
            <a:r>
              <a:rPr lang="en-CA" baseline="30000" dirty="0" smtClean="0"/>
              <a:t>-6</a:t>
            </a:r>
            <a:r>
              <a:rPr lang="en-CA" dirty="0" smtClean="0"/>
              <a:t> W/m</a:t>
            </a:r>
            <a:r>
              <a:rPr lang="en-CA" baseline="30000" dirty="0" smtClean="0"/>
              <a:t>2</a:t>
            </a:r>
            <a:r>
              <a:rPr lang="en-CA" dirty="0" smtClean="0"/>
              <a:t> at a distance of 1.0 m.  Determine the equivalent intensity, in </a:t>
            </a:r>
            <a:r>
              <a:rPr lang="en-CA" dirty="0" err="1" smtClean="0"/>
              <a:t>dB.</a:t>
            </a:r>
            <a:r>
              <a:rPr lang="en-CA" dirty="0" smtClean="0"/>
              <a:t> </a:t>
            </a:r>
          </a:p>
        </p:txBody>
      </p:sp>
      <p:pic>
        <p:nvPicPr>
          <p:cNvPr id="31746" name="Picture 2" descr="http://content.mycutegraphics.com/graphics/household/cartoon-alarm-clock.png"/>
          <p:cNvPicPr>
            <a:picLocks noChangeAspect="1" noChangeArrowheads="1"/>
          </p:cNvPicPr>
          <p:nvPr/>
        </p:nvPicPr>
        <p:blipFill>
          <a:blip r:embed="rId3" cstate="print"/>
          <a:srcRect/>
          <a:stretch>
            <a:fillRect/>
          </a:stretch>
        </p:blipFill>
        <p:spPr bwMode="auto">
          <a:xfrm>
            <a:off x="3707904" y="4109298"/>
            <a:ext cx="1728192" cy="2016865"/>
          </a:xfrm>
          <a:prstGeom prst="rect">
            <a:avLst/>
          </a:prstGeom>
          <a:noFill/>
        </p:spPr>
      </p:pic>
    </p:spTree>
    <p:extLst>
      <p:ext uri="{BB962C8B-B14F-4D97-AF65-F5344CB8AC3E}">
        <p14:creationId xmlns:p14="http://schemas.microsoft.com/office/powerpoint/2010/main" val="2840564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u="sng" dirty="0" smtClean="0"/>
              <a:t>Example</a:t>
            </a:r>
            <a:endParaRPr lang="en-CA" i="1" u="sng" dirty="0"/>
          </a:p>
        </p:txBody>
      </p:sp>
      <p:sp>
        <p:nvSpPr>
          <p:cNvPr id="3" name="Content Placeholder 2"/>
          <p:cNvSpPr>
            <a:spLocks noGrp="1"/>
          </p:cNvSpPr>
          <p:nvPr>
            <p:ph idx="1"/>
          </p:nvPr>
        </p:nvSpPr>
        <p:spPr/>
        <p:txBody>
          <a:bodyPr/>
          <a:lstStyle/>
          <a:p>
            <a:pPr>
              <a:buNone/>
            </a:pPr>
            <a:r>
              <a:rPr lang="en-CA" dirty="0" smtClean="0"/>
              <a:t>A typical motorcycle has a sound intensity of </a:t>
            </a:r>
            <a:br>
              <a:rPr lang="en-CA" dirty="0" smtClean="0"/>
            </a:br>
            <a:r>
              <a:rPr lang="en-CA" dirty="0" smtClean="0"/>
              <a:t>90 dB.  Determine the equivalent intensity, in W/m</a:t>
            </a:r>
            <a:r>
              <a:rPr lang="en-CA" baseline="30000" dirty="0" smtClean="0"/>
              <a:t>2</a:t>
            </a:r>
            <a:r>
              <a:rPr lang="en-CA" dirty="0" smtClean="0"/>
              <a:t>. </a:t>
            </a:r>
            <a:endParaRPr lang="en-CA" dirty="0"/>
          </a:p>
        </p:txBody>
      </p:sp>
      <p:pic>
        <p:nvPicPr>
          <p:cNvPr id="31748" name="Picture 4" descr="http://openclipart.org/image/800px/svg_to_png/9210/Gerald_G_Motorcycle_Clipart.png"/>
          <p:cNvPicPr>
            <a:picLocks noChangeAspect="1" noChangeArrowheads="1"/>
          </p:cNvPicPr>
          <p:nvPr/>
        </p:nvPicPr>
        <p:blipFill>
          <a:blip r:embed="rId3" cstate="print"/>
          <a:srcRect/>
          <a:stretch>
            <a:fillRect/>
          </a:stretch>
        </p:blipFill>
        <p:spPr bwMode="auto">
          <a:xfrm>
            <a:off x="3491880" y="4097832"/>
            <a:ext cx="2520280" cy="205369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3" cstate="print"/>
          <a:srcRect/>
          <a:stretch>
            <a:fillRect/>
          </a:stretch>
        </p:blipFill>
        <p:spPr bwMode="auto">
          <a:xfrm>
            <a:off x="6516216" y="3521581"/>
            <a:ext cx="1584176" cy="2715731"/>
          </a:xfrm>
          <a:prstGeom prst="rect">
            <a:avLst/>
          </a:prstGeom>
          <a:noFill/>
          <a:ln w="9525">
            <a:noFill/>
            <a:miter lim="800000"/>
            <a:headEnd/>
            <a:tailEnd/>
          </a:ln>
        </p:spPr>
      </p:pic>
      <p:sp>
        <p:nvSpPr>
          <p:cNvPr id="3" name="Content Placeholder 2"/>
          <p:cNvSpPr>
            <a:spLocks noGrp="1"/>
          </p:cNvSpPr>
          <p:nvPr>
            <p:ph idx="1"/>
          </p:nvPr>
        </p:nvSpPr>
        <p:spPr>
          <a:xfrm>
            <a:off x="611560" y="1628800"/>
            <a:ext cx="8229600" cy="5112568"/>
          </a:xfrm>
        </p:spPr>
        <p:txBody>
          <a:bodyPr>
            <a:normAutofit/>
          </a:bodyPr>
          <a:lstStyle/>
          <a:p>
            <a:pPr>
              <a:buNone/>
            </a:pPr>
            <a:r>
              <a:rPr lang="en-CA" dirty="0" smtClean="0"/>
              <a:t>We know sound is a </a:t>
            </a:r>
            <a:r>
              <a:rPr lang="en-CA" b="1" dirty="0" smtClean="0"/>
              <a:t>mechanical wave.  </a:t>
            </a:r>
            <a:r>
              <a:rPr lang="en-CA" dirty="0" smtClean="0"/>
              <a:t>It requires a </a:t>
            </a:r>
            <a:r>
              <a:rPr lang="en-CA" b="1" dirty="0" smtClean="0"/>
              <a:t>medium </a:t>
            </a:r>
            <a:r>
              <a:rPr lang="en-CA" dirty="0" smtClean="0"/>
              <a:t>in order to </a:t>
            </a:r>
            <a:r>
              <a:rPr lang="en-CA" b="1" dirty="0" smtClean="0"/>
              <a:t>transfer energy</a:t>
            </a:r>
            <a:r>
              <a:rPr lang="en-CA" dirty="0" smtClean="0"/>
              <a:t> from one location to another. More specifically, it is a </a:t>
            </a:r>
            <a:r>
              <a:rPr lang="en-CA" b="1" dirty="0" smtClean="0"/>
              <a:t>longitudinal wave. </a:t>
            </a:r>
          </a:p>
          <a:p>
            <a:pPr>
              <a:buNone/>
            </a:pPr>
            <a:endParaRPr lang="en-CA" dirty="0" smtClean="0"/>
          </a:p>
          <a:p>
            <a:pPr>
              <a:buNone/>
            </a:pPr>
            <a:endParaRPr lang="en-CA" dirty="0" smtClean="0"/>
          </a:p>
          <a:p>
            <a:pPr>
              <a:buNone/>
            </a:pPr>
            <a:endParaRPr lang="en-CA" dirty="0" smtClean="0"/>
          </a:p>
          <a:p>
            <a:pPr>
              <a:buNone/>
            </a:pPr>
            <a:endParaRPr lang="en-CA" dirty="0"/>
          </a:p>
          <a:p>
            <a:pPr>
              <a:buNone/>
            </a:pPr>
            <a:r>
              <a:rPr lang="en-CA" dirty="0" smtClean="0"/>
              <a:t>		...What else do we know? </a:t>
            </a:r>
          </a:p>
        </p:txBody>
      </p:sp>
      <p:sp>
        <p:nvSpPr>
          <p:cNvPr id="2" name="Title 1"/>
          <p:cNvSpPr>
            <a:spLocks noGrp="1"/>
          </p:cNvSpPr>
          <p:nvPr>
            <p:ph type="title"/>
          </p:nvPr>
        </p:nvSpPr>
        <p:spPr/>
        <p:txBody>
          <a:bodyPr/>
          <a:lstStyle/>
          <a:p>
            <a:r>
              <a:rPr lang="en-CA" dirty="0" smtClean="0"/>
              <a:t>Sound: What We Know</a:t>
            </a:r>
            <a:endParaRPr lang="en-CA" dirty="0"/>
          </a:p>
        </p:txBody>
      </p:sp>
      <p:pic>
        <p:nvPicPr>
          <p:cNvPr id="18434" name="Picture 2" descr="http://cdn.toonvectors.com/images/2/823/toonvectors-823-140.jpg"/>
          <p:cNvPicPr>
            <a:picLocks noChangeAspect="1" noChangeArrowheads="1"/>
          </p:cNvPicPr>
          <p:nvPr/>
        </p:nvPicPr>
        <p:blipFill>
          <a:blip r:embed="rId4" cstate="print"/>
          <a:srcRect/>
          <a:stretch>
            <a:fillRect/>
          </a:stretch>
        </p:blipFill>
        <p:spPr bwMode="auto">
          <a:xfrm>
            <a:off x="0" y="4941168"/>
            <a:ext cx="1619672" cy="1619673"/>
          </a:xfrm>
          <a:prstGeom prst="rect">
            <a:avLst/>
          </a:prstGeom>
          <a:noFill/>
        </p:spPr>
      </p:pic>
      <p:pic>
        <p:nvPicPr>
          <p:cNvPr id="5" name="Picture 6" descr="animation showing particle motion for a longitudinal pressure wave"/>
          <p:cNvPicPr>
            <a:picLocks noChangeAspect="1" noChangeArrowheads="1" noCrop="1"/>
          </p:cNvPicPr>
          <p:nvPr/>
        </p:nvPicPr>
        <p:blipFill>
          <a:blip r:embed="rId5" cstate="print"/>
          <a:srcRect/>
          <a:stretch>
            <a:fillRect/>
          </a:stretch>
        </p:blipFill>
        <p:spPr bwMode="auto">
          <a:xfrm>
            <a:off x="1907704" y="4097645"/>
            <a:ext cx="4501008" cy="1500336"/>
          </a:xfrm>
          <a:prstGeom prst="rect">
            <a:avLst/>
          </a:prstGeom>
          <a:noFill/>
        </p:spPr>
      </p:pic>
      <p:sp>
        <p:nvSpPr>
          <p:cNvPr id="7" name="TextBox 6"/>
          <p:cNvSpPr txBox="1"/>
          <p:nvPr/>
        </p:nvSpPr>
        <p:spPr>
          <a:xfrm>
            <a:off x="107504" y="116632"/>
            <a:ext cx="797911" cy="369332"/>
          </a:xfrm>
          <a:prstGeom prst="rect">
            <a:avLst/>
          </a:prstGeom>
          <a:noFill/>
        </p:spPr>
        <p:txBody>
          <a:bodyPr wrap="none" rtlCol="0">
            <a:spAutoFit/>
          </a:bodyPr>
          <a:lstStyle/>
          <a:p>
            <a:r>
              <a:rPr lang="en-CA" i="1" dirty="0" smtClean="0"/>
              <a:t>Recall:</a:t>
            </a:r>
            <a:endParaRPr lang="en-US"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Our Perception of Sound </a:t>
            </a:r>
            <a:endParaRPr lang="en-CA" dirty="0"/>
          </a:p>
        </p:txBody>
      </p:sp>
      <p:sp>
        <p:nvSpPr>
          <p:cNvPr id="3" name="Content Placeholder 2"/>
          <p:cNvSpPr>
            <a:spLocks noGrp="1"/>
          </p:cNvSpPr>
          <p:nvPr>
            <p:ph idx="1"/>
          </p:nvPr>
        </p:nvSpPr>
        <p:spPr>
          <a:xfrm>
            <a:off x="457200" y="1628800"/>
            <a:ext cx="8147248" cy="4497363"/>
          </a:xfrm>
        </p:spPr>
        <p:txBody>
          <a:bodyPr/>
          <a:lstStyle/>
          <a:p>
            <a:pPr>
              <a:buNone/>
            </a:pPr>
            <a:r>
              <a:rPr lang="en-CA" dirty="0" smtClean="0"/>
              <a:t>The </a:t>
            </a:r>
            <a:r>
              <a:rPr lang="en-CA" b="1" dirty="0" smtClean="0"/>
              <a:t>amplitude</a:t>
            </a:r>
            <a:r>
              <a:rPr lang="en-CA" dirty="0" smtClean="0"/>
              <a:t> of the pressure of the sound relates to its </a:t>
            </a:r>
            <a:r>
              <a:rPr lang="en-CA" b="1" dirty="0" smtClean="0"/>
              <a:t>loudness</a:t>
            </a:r>
            <a:r>
              <a:rPr lang="en-CA" dirty="0" smtClean="0"/>
              <a:t>.  </a:t>
            </a:r>
          </a:p>
          <a:p>
            <a:pPr>
              <a:buNone/>
            </a:pPr>
            <a:endParaRPr lang="en-CA" dirty="0"/>
          </a:p>
          <a:p>
            <a:pPr>
              <a:buNone/>
            </a:pPr>
            <a:endParaRPr lang="en-CA" dirty="0" smtClean="0"/>
          </a:p>
          <a:p>
            <a:pPr>
              <a:buNone/>
            </a:pPr>
            <a:r>
              <a:rPr lang="en-CA" dirty="0" smtClean="0"/>
              <a:t>The  </a:t>
            </a:r>
            <a:r>
              <a:rPr lang="en-CA" b="1" dirty="0" smtClean="0"/>
              <a:t>frequency</a:t>
            </a:r>
            <a:r>
              <a:rPr lang="en-CA" dirty="0" smtClean="0"/>
              <a:t> of the sound relates to its </a:t>
            </a:r>
            <a:r>
              <a:rPr lang="en-CA" b="1" dirty="0" smtClean="0"/>
              <a:t>pitch. </a:t>
            </a:r>
            <a:endParaRPr lang="en-CA" dirty="0"/>
          </a:p>
        </p:txBody>
      </p:sp>
      <p:pic>
        <p:nvPicPr>
          <p:cNvPr id="5" name="Picture 4"/>
          <p:cNvPicPr>
            <a:picLocks noChangeAspect="1" noChangeArrowheads="1"/>
          </p:cNvPicPr>
          <p:nvPr/>
        </p:nvPicPr>
        <p:blipFill>
          <a:blip r:embed="rId2" cstate="print"/>
          <a:srcRect/>
          <a:stretch>
            <a:fillRect/>
          </a:stretch>
        </p:blipFill>
        <p:spPr bwMode="auto">
          <a:xfrm>
            <a:off x="2555776" y="2564904"/>
            <a:ext cx="3958735" cy="1337411"/>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728849" y="4725144"/>
            <a:ext cx="3816424" cy="1292826"/>
          </a:xfrm>
          <a:prstGeom prst="rect">
            <a:avLst/>
          </a:prstGeom>
          <a:noFill/>
          <a:ln w="9525">
            <a:noFill/>
            <a:miter lim="800000"/>
            <a:headEnd/>
            <a:tailEnd/>
          </a:ln>
        </p:spPr>
      </p:pic>
      <p:sp>
        <p:nvSpPr>
          <p:cNvPr id="7" name="TextBox 6"/>
          <p:cNvSpPr txBox="1"/>
          <p:nvPr/>
        </p:nvSpPr>
        <p:spPr>
          <a:xfrm>
            <a:off x="107504" y="116632"/>
            <a:ext cx="797911" cy="369332"/>
          </a:xfrm>
          <a:prstGeom prst="rect">
            <a:avLst/>
          </a:prstGeom>
          <a:noFill/>
        </p:spPr>
        <p:txBody>
          <a:bodyPr wrap="none" rtlCol="0">
            <a:spAutoFit/>
          </a:bodyPr>
          <a:lstStyle/>
          <a:p>
            <a:r>
              <a:rPr lang="en-CA" i="1" dirty="0" smtClean="0"/>
              <a:t>Recall:</a:t>
            </a:r>
            <a:endParaRPr 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Types of Sound Waves</a:t>
            </a:r>
            <a:endParaRPr lang="en-CA" dirty="0"/>
          </a:p>
        </p:txBody>
      </p:sp>
      <p:sp>
        <p:nvSpPr>
          <p:cNvPr id="3" name="Content Placeholder 2"/>
          <p:cNvSpPr>
            <a:spLocks noGrp="1"/>
          </p:cNvSpPr>
          <p:nvPr>
            <p:ph idx="1"/>
          </p:nvPr>
        </p:nvSpPr>
        <p:spPr/>
        <p:txBody>
          <a:bodyPr/>
          <a:lstStyle/>
          <a:p>
            <a:pPr>
              <a:buNone/>
            </a:pPr>
            <a:r>
              <a:rPr lang="en-CA" dirty="0" smtClean="0"/>
              <a:t>There are three types of sound waves: </a:t>
            </a:r>
          </a:p>
          <a:p>
            <a:pPr>
              <a:buNone/>
            </a:pPr>
            <a:endParaRPr lang="en-CA" dirty="0" smtClean="0"/>
          </a:p>
          <a:p>
            <a:pPr lvl="2">
              <a:buFont typeface="Wingdings" pitchFamily="2" charset="2"/>
              <a:buChar char="ü"/>
            </a:pPr>
            <a:r>
              <a:rPr lang="en-CA" sz="3200" dirty="0" smtClean="0"/>
              <a:t>Infrasonic (f&lt;20 Hz)</a:t>
            </a:r>
          </a:p>
          <a:p>
            <a:pPr lvl="2">
              <a:buFont typeface="Wingdings" pitchFamily="2" charset="2"/>
              <a:buChar char="ü"/>
            </a:pPr>
            <a:r>
              <a:rPr lang="en-CA" sz="3200" dirty="0" smtClean="0"/>
              <a:t>Audible (20 Hz &lt; f &lt; 20 kHz)</a:t>
            </a:r>
          </a:p>
          <a:p>
            <a:pPr lvl="2">
              <a:buFont typeface="Wingdings" pitchFamily="2" charset="2"/>
              <a:buChar char="ü"/>
            </a:pPr>
            <a:r>
              <a:rPr lang="en-CA" sz="3200" dirty="0" smtClean="0"/>
              <a:t>Ultrasonic (f &gt; 20 kHz) </a:t>
            </a:r>
            <a:endParaRPr lang="en-CA" sz="3200" dirty="0"/>
          </a:p>
        </p:txBody>
      </p:sp>
      <p:pic>
        <p:nvPicPr>
          <p:cNvPr id="54279" name="Picture 7" descr="http://www.teachengineering.org/collection/nyu_/activities/nyu_soundwaves/nyu_soundwaves_activity1_figure1.jpg"/>
          <p:cNvPicPr>
            <a:picLocks noChangeAspect="1" noChangeArrowheads="1"/>
          </p:cNvPicPr>
          <p:nvPr/>
        </p:nvPicPr>
        <p:blipFill>
          <a:blip r:embed="rId3" cstate="print"/>
          <a:srcRect/>
          <a:stretch>
            <a:fillRect/>
          </a:stretch>
        </p:blipFill>
        <p:spPr bwMode="auto">
          <a:xfrm>
            <a:off x="323528" y="4725144"/>
            <a:ext cx="8467438" cy="2132856"/>
          </a:xfrm>
          <a:prstGeom prst="rect">
            <a:avLst/>
          </a:prstGeom>
          <a:noFill/>
        </p:spPr>
      </p:pic>
      <p:sp>
        <p:nvSpPr>
          <p:cNvPr id="4" name="TextBox 3"/>
          <p:cNvSpPr txBox="1"/>
          <p:nvPr/>
        </p:nvSpPr>
        <p:spPr>
          <a:xfrm>
            <a:off x="107504" y="116632"/>
            <a:ext cx="797911" cy="369332"/>
          </a:xfrm>
          <a:prstGeom prst="rect">
            <a:avLst/>
          </a:prstGeom>
          <a:noFill/>
        </p:spPr>
        <p:txBody>
          <a:bodyPr wrap="none" rtlCol="0">
            <a:spAutoFit/>
          </a:bodyPr>
          <a:lstStyle/>
          <a:p>
            <a:r>
              <a:rPr lang="en-CA" i="1" dirty="0" smtClean="0"/>
              <a:t>Recall:</a:t>
            </a:r>
            <a:endParaRPr lang="en-US"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Our Ear Works </a:t>
            </a:r>
            <a:endParaRPr lang="en-CA" dirty="0"/>
          </a:p>
        </p:txBody>
      </p:sp>
      <p:sp>
        <p:nvSpPr>
          <p:cNvPr id="3" name="Content Placeholder 2"/>
          <p:cNvSpPr>
            <a:spLocks noGrp="1"/>
          </p:cNvSpPr>
          <p:nvPr>
            <p:ph idx="1"/>
          </p:nvPr>
        </p:nvSpPr>
        <p:spPr>
          <a:xfrm>
            <a:off x="395536" y="1600200"/>
            <a:ext cx="8291264" cy="4525963"/>
          </a:xfrm>
        </p:spPr>
        <p:txBody>
          <a:bodyPr/>
          <a:lstStyle/>
          <a:p>
            <a:pPr>
              <a:buNone/>
            </a:pPr>
            <a:r>
              <a:rPr lang="en-CA" dirty="0" smtClean="0"/>
              <a:t>Our eardrums are responsible for perceiving sounds. </a:t>
            </a:r>
            <a:endParaRPr lang="en-CA" b="1" dirty="0" smtClean="0"/>
          </a:p>
        </p:txBody>
      </p:sp>
      <p:pic>
        <p:nvPicPr>
          <p:cNvPr id="30722" name="Picture 2" descr="Image result for human ear">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169" y="3212976"/>
            <a:ext cx="5543997" cy="3379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07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Practicing Safe Sound</a:t>
            </a:r>
            <a:endParaRPr lang="en-CA" dirty="0"/>
          </a:p>
        </p:txBody>
      </p:sp>
      <p:sp>
        <p:nvSpPr>
          <p:cNvPr id="3" name="Content Placeholder 2"/>
          <p:cNvSpPr>
            <a:spLocks noGrp="1"/>
          </p:cNvSpPr>
          <p:nvPr>
            <p:ph idx="1"/>
          </p:nvPr>
        </p:nvSpPr>
        <p:spPr>
          <a:xfrm>
            <a:off x="395536" y="1600200"/>
            <a:ext cx="8291264" cy="4525963"/>
          </a:xfrm>
        </p:spPr>
        <p:txBody>
          <a:bodyPr/>
          <a:lstStyle/>
          <a:p>
            <a:pPr>
              <a:buNone/>
            </a:pPr>
            <a:r>
              <a:rPr lang="en-CA" dirty="0" smtClean="0"/>
              <a:t>However, our ears are sensitive and cannot handle very </a:t>
            </a:r>
            <a:r>
              <a:rPr lang="en-CA" b="1" dirty="0" smtClean="0"/>
              <a:t>intense sound. </a:t>
            </a:r>
          </a:p>
        </p:txBody>
      </p:sp>
      <p:pic>
        <p:nvPicPr>
          <p:cNvPr id="47106" name="Picture 2" descr="http://us.123rf.com/400wm/400/400/lenm/lenm1003/lenm100300062/6652842-annoyed-kid-covering-his-ears.jpg"/>
          <p:cNvPicPr>
            <a:picLocks noChangeAspect="1" noChangeArrowheads="1"/>
          </p:cNvPicPr>
          <p:nvPr/>
        </p:nvPicPr>
        <p:blipFill>
          <a:blip r:embed="rId3" cstate="print"/>
          <a:srcRect/>
          <a:stretch>
            <a:fillRect/>
          </a:stretch>
        </p:blipFill>
        <p:spPr bwMode="auto">
          <a:xfrm>
            <a:off x="1835696" y="3140968"/>
            <a:ext cx="1581213" cy="3226966"/>
          </a:xfrm>
          <a:prstGeom prst="rect">
            <a:avLst/>
          </a:prstGeom>
          <a:noFill/>
        </p:spPr>
      </p:pic>
      <p:sp>
        <p:nvSpPr>
          <p:cNvPr id="7" name="Rounded Rectangle 6"/>
          <p:cNvSpPr/>
          <p:nvPr/>
        </p:nvSpPr>
        <p:spPr>
          <a:xfrm>
            <a:off x="4574456" y="3415606"/>
            <a:ext cx="4104456" cy="2952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t>Where sound intensity specifically refers to the power of sound per unit area [W/m</a:t>
            </a:r>
            <a:r>
              <a:rPr lang="en-CA" sz="3200" baseline="30000" dirty="0" smtClean="0"/>
              <a:t>2</a:t>
            </a:r>
            <a:r>
              <a:rPr lang="en-CA" sz="3200" dirty="0" smtClean="0"/>
              <a:t>]</a:t>
            </a:r>
            <a:endParaRPr lang="en-CA"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Quantifying Sound Intensity</a:t>
            </a:r>
            <a:endParaRPr lang="en-CA" dirty="0"/>
          </a:p>
        </p:txBody>
      </p:sp>
      <p:sp>
        <p:nvSpPr>
          <p:cNvPr id="51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CA"/>
          </a:p>
        </p:txBody>
      </p:sp>
      <p:sp>
        <p:nvSpPr>
          <p:cNvPr id="5126" name="Rectangle 6"/>
          <p:cNvSpPr>
            <a:spLocks noChangeArrowheads="1"/>
          </p:cNvSpPr>
          <p:nvPr/>
        </p:nvSpPr>
        <p:spPr bwMode="auto">
          <a:xfrm>
            <a:off x="0" y="400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7" name="Rectangle 7"/>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8" name="Rectangle 8"/>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9" name="Rectangle 9"/>
          <p:cNvSpPr>
            <a:spLocks noChangeArrowheads="1"/>
          </p:cNvSpPr>
          <p:nvPr/>
        </p:nvSpPr>
        <p:spPr bwMode="auto">
          <a:xfrm>
            <a:off x="0" y="1866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900" b="0" i="0" u="none" strike="noStrike" cap="none" normalizeH="0" baseline="0" smtClean="0">
                <a:ln>
                  <a:noFill/>
                </a:ln>
                <a:solidFill>
                  <a:schemeClr val="tx1"/>
                </a:solidFill>
                <a:effectLst/>
                <a:latin typeface="Arial" pitchFamily="34" charset="0"/>
                <a:cs typeface="Arial" pitchFamily="34" charset="0"/>
              </a:rPr>
              <a:t> </a:t>
            </a:r>
            <a:endParaRPr kumimoji="0" lang="en-CA"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ounded Rectangle 13"/>
          <p:cNvSpPr/>
          <p:nvPr/>
        </p:nvSpPr>
        <p:spPr>
          <a:xfrm>
            <a:off x="6876256" y="2420888"/>
            <a:ext cx="2088232"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Measured in</a:t>
            </a:r>
          </a:p>
          <a:p>
            <a:pPr algn="ctr"/>
            <a:endParaRPr lang="en-CA" dirty="0"/>
          </a:p>
          <a:p>
            <a:pPr algn="ctr"/>
            <a:r>
              <a:rPr lang="en-CA" dirty="0" smtClean="0"/>
              <a:t> </a:t>
            </a:r>
            <a:endParaRPr lang="en-CA" dirty="0"/>
          </a:p>
        </p:txBody>
      </p:sp>
      <p:graphicFrame>
        <p:nvGraphicFramePr>
          <p:cNvPr id="15" name="Object 14"/>
          <p:cNvGraphicFramePr>
            <a:graphicFrameLocks noChangeAspect="1"/>
          </p:cNvGraphicFramePr>
          <p:nvPr/>
        </p:nvGraphicFramePr>
        <p:xfrm>
          <a:off x="7308304" y="3068960"/>
          <a:ext cx="1254333" cy="720080"/>
        </p:xfrm>
        <a:graphic>
          <a:graphicData uri="http://schemas.openxmlformats.org/presentationml/2006/ole">
            <mc:AlternateContent xmlns:mc="http://schemas.openxmlformats.org/markup-compatibility/2006">
              <mc:Choice xmlns:v="urn:schemas-microsoft-com:vml" Requires="v">
                <p:oleObj spid="_x0000_s5167" name="Equation" r:id="rId4" imgW="685800" imgH="393480" progId="Equation.DSMT4">
                  <p:embed/>
                </p:oleObj>
              </mc:Choice>
              <mc:Fallback>
                <p:oleObj name="Equation" r:id="rId4" imgW="685800" imgH="39348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8304" y="3068960"/>
                        <a:ext cx="1254333"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3" name="Object 1"/>
          <p:cNvGraphicFramePr>
            <a:graphicFrameLocks noChangeAspect="1"/>
          </p:cNvGraphicFramePr>
          <p:nvPr/>
        </p:nvGraphicFramePr>
        <p:xfrm>
          <a:off x="7092280" y="4365104"/>
          <a:ext cx="1710190" cy="1368152"/>
        </p:xfrm>
        <a:graphic>
          <a:graphicData uri="http://schemas.openxmlformats.org/presentationml/2006/ole">
            <mc:AlternateContent xmlns:mc="http://schemas.openxmlformats.org/markup-compatibility/2006">
              <mc:Choice xmlns:v="urn:schemas-microsoft-com:vml" Requires="v">
                <p:oleObj spid="_x0000_s5168" name="Equation" r:id="rId6" imgW="660113" imgH="533169" progId="Equation.DSMT4">
                  <p:embed/>
                </p:oleObj>
              </mc:Choice>
              <mc:Fallback>
                <p:oleObj name="Equation" r:id="rId6" imgW="660113" imgH="533169"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280" y="4365104"/>
                        <a:ext cx="1710190" cy="1368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nvGraphicFramePr>
        <p:xfrm>
          <a:off x="1187624" y="1628800"/>
          <a:ext cx="6092825" cy="958850"/>
        </p:xfrm>
        <a:graphic>
          <a:graphicData uri="http://schemas.openxmlformats.org/presentationml/2006/ole">
            <mc:AlternateContent xmlns:mc="http://schemas.openxmlformats.org/markup-compatibility/2006">
              <mc:Choice xmlns:v="urn:schemas-microsoft-com:vml" Requires="v">
                <p:oleObj spid="_x0000_s5169" name="Equation" r:id="rId8" imgW="2501640" imgH="393480" progId="Equation.DSMT4">
                  <p:embed/>
                </p:oleObj>
              </mc:Choice>
              <mc:Fallback>
                <p:oleObj name="Equation" r:id="rId8" imgW="2501640" imgH="39348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1628800"/>
                        <a:ext cx="6092825"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35" name="Picture 15"/>
          <p:cNvPicPr>
            <a:picLocks noChangeAspect="1" noChangeArrowheads="1"/>
          </p:cNvPicPr>
          <p:nvPr/>
        </p:nvPicPr>
        <p:blipFill>
          <a:blip r:embed="rId10" cstate="print"/>
          <a:srcRect/>
          <a:stretch>
            <a:fillRect/>
          </a:stretch>
        </p:blipFill>
        <p:spPr bwMode="auto">
          <a:xfrm>
            <a:off x="611560" y="2780928"/>
            <a:ext cx="3024336" cy="3712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u="sng" dirty="0" smtClean="0"/>
              <a:t>Example</a:t>
            </a:r>
            <a:endParaRPr lang="en-CA" i="1" u="sng" dirty="0"/>
          </a:p>
        </p:txBody>
      </p:sp>
      <p:sp>
        <p:nvSpPr>
          <p:cNvPr id="3" name="Content Placeholder 2"/>
          <p:cNvSpPr>
            <a:spLocks noGrp="1"/>
          </p:cNvSpPr>
          <p:nvPr>
            <p:ph idx="1"/>
          </p:nvPr>
        </p:nvSpPr>
        <p:spPr/>
        <p:txBody>
          <a:bodyPr/>
          <a:lstStyle/>
          <a:p>
            <a:pPr>
              <a:buNone/>
            </a:pPr>
            <a:r>
              <a:rPr lang="en-CA" dirty="0" smtClean="0"/>
              <a:t>A helicopter hovers overhead during an </a:t>
            </a:r>
            <a:r>
              <a:rPr lang="en-CA" dirty="0" err="1" smtClean="0"/>
              <a:t>airshow</a:t>
            </a:r>
            <a:r>
              <a:rPr lang="en-CA" dirty="0" smtClean="0"/>
              <a:t>, causing sound waves to emanate uniformly.  If the first listener is 7.0x10</a:t>
            </a:r>
            <a:r>
              <a:rPr lang="en-CA" baseline="30000" dirty="0" smtClean="0"/>
              <a:t>2</a:t>
            </a:r>
            <a:r>
              <a:rPr lang="en-CA" dirty="0" smtClean="0"/>
              <a:t> m away and the second listener is 1.0x10</a:t>
            </a:r>
            <a:r>
              <a:rPr lang="en-CA" baseline="30000" dirty="0" smtClean="0"/>
              <a:t>3</a:t>
            </a:r>
            <a:r>
              <a:rPr lang="en-CA" dirty="0" smtClean="0"/>
              <a:t> m away, by how much has the intensity level of the sound decreased when it reaches the second listener? </a:t>
            </a:r>
            <a:endParaRPr lang="en-CA" dirty="0"/>
          </a:p>
        </p:txBody>
      </p:sp>
      <p:pic>
        <p:nvPicPr>
          <p:cNvPr id="33796" name="Picture 4" descr="http://www.arthursclipart.org/machines/machines/helicopter.gif"/>
          <p:cNvPicPr>
            <a:picLocks noChangeAspect="1" noChangeArrowheads="1"/>
          </p:cNvPicPr>
          <p:nvPr/>
        </p:nvPicPr>
        <p:blipFill>
          <a:blip r:embed="rId3" cstate="print"/>
          <a:srcRect/>
          <a:stretch>
            <a:fillRect/>
          </a:stretch>
        </p:blipFill>
        <p:spPr bwMode="auto">
          <a:xfrm>
            <a:off x="2987824" y="5013176"/>
            <a:ext cx="3600400" cy="161588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7824" y="260648"/>
            <a:ext cx="5698976" cy="5865515"/>
          </a:xfrm>
        </p:spPr>
        <p:txBody>
          <a:bodyPr/>
          <a:lstStyle/>
          <a:p>
            <a:pPr>
              <a:buNone/>
            </a:pPr>
            <a:r>
              <a:rPr lang="en-CA" dirty="0" smtClean="0"/>
              <a:t>What observations can you make from the following table? </a:t>
            </a:r>
            <a:endParaRPr lang="en-CA" dirty="0"/>
          </a:p>
        </p:txBody>
      </p:sp>
      <p:pic>
        <p:nvPicPr>
          <p:cNvPr id="45057" name="Picture 1"/>
          <p:cNvPicPr>
            <a:picLocks noChangeAspect="1" noChangeArrowheads="1"/>
          </p:cNvPicPr>
          <p:nvPr/>
        </p:nvPicPr>
        <p:blipFill>
          <a:blip r:embed="rId3" cstate="print"/>
          <a:srcRect/>
          <a:stretch>
            <a:fillRect/>
          </a:stretch>
        </p:blipFill>
        <p:spPr bwMode="auto">
          <a:xfrm>
            <a:off x="63021" y="1700808"/>
            <a:ext cx="9080979" cy="3456384"/>
          </a:xfrm>
          <a:prstGeom prst="rect">
            <a:avLst/>
          </a:prstGeom>
          <a:noFill/>
          <a:ln w="9525">
            <a:noFill/>
            <a:miter lim="800000"/>
            <a:headEnd/>
            <a:tailEnd/>
          </a:ln>
        </p:spPr>
      </p:pic>
      <p:sp>
        <p:nvSpPr>
          <p:cNvPr id="5" name="Rectangle 4"/>
          <p:cNvSpPr/>
          <p:nvPr/>
        </p:nvSpPr>
        <p:spPr>
          <a:xfrm>
            <a:off x="0" y="0"/>
            <a:ext cx="255577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706</Words>
  <Application>Microsoft Macintosh PowerPoint</Application>
  <PresentationFormat>On-screen Show (4:3)</PresentationFormat>
  <Paragraphs>91</Paragraphs>
  <Slides>14</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Calibri</vt:lpstr>
      <vt:lpstr>Times New Roman</vt:lpstr>
      <vt:lpstr>Wingdings</vt:lpstr>
      <vt:lpstr>Arial</vt:lpstr>
      <vt:lpstr>Office Theme</vt:lpstr>
      <vt:lpstr>Equation</vt:lpstr>
      <vt:lpstr>Hearing Sound</vt:lpstr>
      <vt:lpstr>Sound: What We Know</vt:lpstr>
      <vt:lpstr>Our Perception of Sound </vt:lpstr>
      <vt:lpstr>Types of Sound Waves</vt:lpstr>
      <vt:lpstr>How Our Ear Works </vt:lpstr>
      <vt:lpstr>Practicing Safe Sound</vt:lpstr>
      <vt:lpstr>Quantifying Sound Intensity</vt:lpstr>
      <vt:lpstr>Example</vt:lpstr>
      <vt:lpstr>PowerPoint Presentation</vt:lpstr>
      <vt:lpstr>Human Perception of Sound Intensity</vt:lpstr>
      <vt:lpstr>Practicing Safe Sound</vt:lpstr>
      <vt:lpstr>Units of Sound Intensity</vt:lpstr>
      <vt:lpstr>Example</vt:lpstr>
      <vt:lpstr>Example</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Special Relationship Between Us and Sound</dc:title>
  <dc:creator>User</dc:creator>
  <cp:lastModifiedBy>Ms. Jurisevic - Port Credit SS</cp:lastModifiedBy>
  <cp:revision>75</cp:revision>
  <dcterms:created xsi:type="dcterms:W3CDTF">2013-05-29T21:03:21Z</dcterms:created>
  <dcterms:modified xsi:type="dcterms:W3CDTF">2017-12-07T23:28:53Z</dcterms:modified>
</cp:coreProperties>
</file>