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5" r:id="rId4"/>
    <p:sldId id="266" r:id="rId5"/>
    <p:sldId id="257" r:id="rId6"/>
    <p:sldId id="264" r:id="rId7"/>
    <p:sldId id="26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2"/>
  </p:normalViewPr>
  <p:slideViewPr>
    <p:cSldViewPr>
      <p:cViewPr varScale="1">
        <p:scale>
          <a:sx n="102" d="100"/>
          <a:sy n="102" d="100"/>
        </p:scale>
        <p:origin x="138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815D3E-C4E0-4FFC-A2E4-CEC2046F1940}" type="datetimeFigureOut">
              <a:rPr lang="en-CA" smtClean="0"/>
              <a:pPr/>
              <a:t>2017-10-29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2464F8-D871-4834-9ED2-4A1C102562F9}" type="slidenum">
              <a:rPr lang="en-CA" smtClean="0"/>
              <a:pPr/>
              <a:t>‹#›</a:t>
            </a:fld>
            <a:endParaRPr lang="en-CA"/>
          </a:p>
        </p:txBody>
      </p:sp>
    </p:spTree>
    <p:extLst>
      <p:ext uri="{BB962C8B-B14F-4D97-AF65-F5344CB8AC3E}">
        <p14:creationId xmlns:p14="http://schemas.microsoft.com/office/powerpoint/2010/main" val="3874117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1A2464F8-D871-4834-9ED2-4A1C102562F9}" type="slidenum">
              <a:rPr lang="en-CA" smtClean="0"/>
              <a:pPr/>
              <a:t>4</a:t>
            </a:fld>
            <a:endParaRPr lang="en-CA"/>
          </a:p>
        </p:txBody>
      </p:sp>
    </p:spTree>
    <p:extLst>
      <p:ext uri="{BB962C8B-B14F-4D97-AF65-F5344CB8AC3E}">
        <p14:creationId xmlns:p14="http://schemas.microsoft.com/office/powerpoint/2010/main" val="315384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1A2464F8-D871-4834-9ED2-4A1C102562F9}" type="slidenum">
              <a:rPr lang="en-CA" smtClean="0"/>
              <a:pPr/>
              <a:t>5</a:t>
            </a:fld>
            <a:endParaRPr lang="en-CA"/>
          </a:p>
        </p:txBody>
      </p:sp>
    </p:spTree>
    <p:extLst>
      <p:ext uri="{BB962C8B-B14F-4D97-AF65-F5344CB8AC3E}">
        <p14:creationId xmlns:p14="http://schemas.microsoft.com/office/powerpoint/2010/main" val="275088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1A2464F8-D871-4834-9ED2-4A1C102562F9}" type="slidenum">
              <a:rPr lang="en-CA" smtClean="0"/>
              <a:pPr/>
              <a:t>6</a:t>
            </a:fld>
            <a:endParaRPr lang="en-CA"/>
          </a:p>
        </p:txBody>
      </p:sp>
    </p:spTree>
    <p:extLst>
      <p:ext uri="{BB962C8B-B14F-4D97-AF65-F5344CB8AC3E}">
        <p14:creationId xmlns:p14="http://schemas.microsoft.com/office/powerpoint/2010/main" val="4115206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1A2464F8-D871-4834-9ED2-4A1C102562F9}" type="slidenum">
              <a:rPr lang="en-CA" smtClean="0"/>
              <a:pPr/>
              <a:t>7</a:t>
            </a:fld>
            <a:endParaRPr lang="en-CA"/>
          </a:p>
        </p:txBody>
      </p:sp>
    </p:spTree>
    <p:extLst>
      <p:ext uri="{BB962C8B-B14F-4D97-AF65-F5344CB8AC3E}">
        <p14:creationId xmlns:p14="http://schemas.microsoft.com/office/powerpoint/2010/main" val="32759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80D0727-5777-48C2-98E0-F5C28ED33FD0}" type="datetimeFigureOut">
              <a:rPr lang="en-CA" smtClean="0"/>
              <a:pPr/>
              <a:t>2017-10-29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9C32EA-F1FF-4188-9B81-5D4B8CE5F002}"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80D0727-5777-48C2-98E0-F5C28ED33FD0}" type="datetimeFigureOut">
              <a:rPr lang="en-CA" smtClean="0"/>
              <a:pPr/>
              <a:t>2017-10-29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9C32EA-F1FF-4188-9B81-5D4B8CE5F002}"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80D0727-5777-48C2-98E0-F5C28ED33FD0}" type="datetimeFigureOut">
              <a:rPr lang="en-CA" smtClean="0"/>
              <a:pPr/>
              <a:t>2017-10-29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9C32EA-F1FF-4188-9B81-5D4B8CE5F002}"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80D0727-5777-48C2-98E0-F5C28ED33FD0}" type="datetimeFigureOut">
              <a:rPr lang="en-CA" smtClean="0"/>
              <a:pPr/>
              <a:t>2017-10-29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9C32EA-F1FF-4188-9B81-5D4B8CE5F002}"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0D0727-5777-48C2-98E0-F5C28ED33FD0}" type="datetimeFigureOut">
              <a:rPr lang="en-CA" smtClean="0"/>
              <a:pPr/>
              <a:t>2017-10-29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9C32EA-F1FF-4188-9B81-5D4B8CE5F002}"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80D0727-5777-48C2-98E0-F5C28ED33FD0}" type="datetimeFigureOut">
              <a:rPr lang="en-CA" smtClean="0"/>
              <a:pPr/>
              <a:t>2017-10-29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F9C32EA-F1FF-4188-9B81-5D4B8CE5F002}"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80D0727-5777-48C2-98E0-F5C28ED33FD0}" type="datetimeFigureOut">
              <a:rPr lang="en-CA" smtClean="0"/>
              <a:pPr/>
              <a:t>2017-10-29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F9C32EA-F1FF-4188-9B81-5D4B8CE5F002}"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80D0727-5777-48C2-98E0-F5C28ED33FD0}" type="datetimeFigureOut">
              <a:rPr lang="en-CA" smtClean="0"/>
              <a:pPr/>
              <a:t>2017-10-29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F9C32EA-F1FF-4188-9B81-5D4B8CE5F002}"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D0727-5777-48C2-98E0-F5C28ED33FD0}" type="datetimeFigureOut">
              <a:rPr lang="en-CA" smtClean="0"/>
              <a:pPr/>
              <a:t>2017-10-29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F9C32EA-F1FF-4188-9B81-5D4B8CE5F002}"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0D0727-5777-48C2-98E0-F5C28ED33FD0}" type="datetimeFigureOut">
              <a:rPr lang="en-CA" smtClean="0"/>
              <a:pPr/>
              <a:t>2017-10-29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F9C32EA-F1FF-4188-9B81-5D4B8CE5F002}"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0D0727-5777-48C2-98E0-F5C28ED33FD0}" type="datetimeFigureOut">
              <a:rPr lang="en-CA" smtClean="0"/>
              <a:pPr/>
              <a:t>2017-10-29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F9C32EA-F1FF-4188-9B81-5D4B8CE5F002}"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D0727-5777-48C2-98E0-F5C28ED33FD0}" type="datetimeFigureOut">
              <a:rPr lang="en-CA" smtClean="0"/>
              <a:pPr/>
              <a:t>2017-10-29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C32EA-F1FF-4188-9B81-5D4B8CE5F002}"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772400" cy="2115666"/>
          </a:xfrm>
        </p:spPr>
        <p:txBody>
          <a:bodyPr>
            <a:normAutofit/>
          </a:bodyPr>
          <a:lstStyle/>
          <a:p>
            <a:r>
              <a:rPr lang="en-CA" dirty="0" smtClean="0"/>
              <a:t>Friction and Newton’s Laws </a:t>
            </a:r>
            <a:endParaRPr lang="en-CA" dirty="0"/>
          </a:p>
        </p:txBody>
      </p:sp>
      <p:pic>
        <p:nvPicPr>
          <p:cNvPr id="12290" name="Picture 2" descr="http://www.mrfizix.com/home/applicationnewtonlaws_files/image014.jpg"/>
          <p:cNvPicPr>
            <a:picLocks noChangeAspect="1" noChangeArrowheads="1"/>
          </p:cNvPicPr>
          <p:nvPr/>
        </p:nvPicPr>
        <p:blipFill>
          <a:blip r:embed="rId2" cstate="print"/>
          <a:srcRect/>
          <a:stretch>
            <a:fillRect/>
          </a:stretch>
        </p:blipFill>
        <p:spPr bwMode="auto">
          <a:xfrm>
            <a:off x="899592" y="1916832"/>
            <a:ext cx="7848872" cy="371632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u="sng" dirty="0" smtClean="0"/>
              <a:t>Example: Friction and Kinematics</a:t>
            </a:r>
            <a:endParaRPr lang="en-CA" dirty="0"/>
          </a:p>
        </p:txBody>
      </p:sp>
      <p:sp>
        <p:nvSpPr>
          <p:cNvPr id="3" name="Content Placeholder 2"/>
          <p:cNvSpPr>
            <a:spLocks noGrp="1"/>
          </p:cNvSpPr>
          <p:nvPr>
            <p:ph idx="1"/>
          </p:nvPr>
        </p:nvSpPr>
        <p:spPr>
          <a:xfrm>
            <a:off x="251520" y="1600200"/>
            <a:ext cx="8640960" cy="4925144"/>
          </a:xfrm>
        </p:spPr>
        <p:txBody>
          <a:bodyPr>
            <a:normAutofit/>
          </a:bodyPr>
          <a:lstStyle/>
          <a:p>
            <a:pPr>
              <a:buNone/>
            </a:pPr>
            <a:r>
              <a:rPr lang="en-US" dirty="0" smtClean="0"/>
              <a:t>A box of mass 5.7 kg slides across a floor and comes to a complete stop.  Its initial velocity was 2.8 m/s [f] and the coefficient of friction between the box and the floor was 0.34.  </a:t>
            </a:r>
          </a:p>
          <a:p>
            <a:pPr>
              <a:buNone/>
            </a:pPr>
            <a:endParaRPr lang="en-CA" dirty="0"/>
          </a:p>
          <a:p>
            <a:pPr>
              <a:buNone/>
            </a:pPr>
            <a:endParaRPr lang="en-CA" dirty="0" smtClean="0"/>
          </a:p>
          <a:p>
            <a:pPr>
              <a:buNone/>
            </a:pPr>
            <a:endParaRPr lang="en-US" dirty="0" smtClean="0"/>
          </a:p>
          <a:p>
            <a:pPr>
              <a:buNone/>
            </a:pPr>
            <a:r>
              <a:rPr lang="en-US" dirty="0" smtClean="0"/>
              <a:t>a) Draw a FBD of the box while it is in motion. </a:t>
            </a:r>
            <a:r>
              <a:rPr lang="en-CA" dirty="0" smtClean="0"/>
              <a:t>C</a:t>
            </a:r>
            <a:r>
              <a:rPr lang="en-US" dirty="0" err="1" smtClean="0"/>
              <a:t>alculate</a:t>
            </a:r>
            <a:r>
              <a:rPr lang="en-US" dirty="0" smtClean="0"/>
              <a:t> the value of all forces. </a:t>
            </a:r>
            <a:endParaRPr lang="en-CA" dirty="0" smtClean="0"/>
          </a:p>
        </p:txBody>
      </p:sp>
      <p:pic>
        <p:nvPicPr>
          <p:cNvPr id="4" name="Picture 3"/>
          <p:cNvPicPr>
            <a:picLocks noChangeAspect="1"/>
          </p:cNvPicPr>
          <p:nvPr/>
        </p:nvPicPr>
        <p:blipFill>
          <a:blip r:embed="rId2"/>
          <a:stretch>
            <a:fillRect/>
          </a:stretch>
        </p:blipFill>
        <p:spPr>
          <a:xfrm>
            <a:off x="3491880" y="3861048"/>
            <a:ext cx="3024336" cy="154997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i="1" u="sng" dirty="0" smtClean="0"/>
              <a:t>Example: Friction and Kinematics</a:t>
            </a:r>
            <a:endParaRPr lang="en-CA" dirty="0"/>
          </a:p>
        </p:txBody>
      </p:sp>
      <p:sp>
        <p:nvSpPr>
          <p:cNvPr id="3" name="Content Placeholder 2"/>
          <p:cNvSpPr>
            <a:spLocks noGrp="1"/>
          </p:cNvSpPr>
          <p:nvPr>
            <p:ph idx="1"/>
          </p:nvPr>
        </p:nvSpPr>
        <p:spPr>
          <a:xfrm>
            <a:off x="251520" y="1600200"/>
            <a:ext cx="8640960" cy="4925144"/>
          </a:xfrm>
        </p:spPr>
        <p:txBody>
          <a:bodyPr>
            <a:normAutofit/>
          </a:bodyPr>
          <a:lstStyle/>
          <a:p>
            <a:pPr>
              <a:buNone/>
            </a:pPr>
            <a:r>
              <a:rPr lang="en-US" dirty="0" smtClean="0"/>
              <a:t>b) Write two net force statements for the box.  </a:t>
            </a:r>
            <a:endParaRPr lang="en-CA" dirty="0" smtClean="0"/>
          </a:p>
          <a:p>
            <a:pPr>
              <a:buNone/>
            </a:pPr>
            <a:r>
              <a:rPr lang="en-US" dirty="0" smtClean="0"/>
              <a:t>c) Calculate the acceleration of the box.. </a:t>
            </a:r>
            <a:endParaRPr lang="en-CA" dirty="0" smtClean="0"/>
          </a:p>
          <a:p>
            <a:pPr>
              <a:buNone/>
            </a:pPr>
            <a:r>
              <a:rPr lang="en-US" dirty="0" smtClean="0"/>
              <a:t>d) Calculate the displacement of the box for the duration of its motion. </a:t>
            </a:r>
            <a:endParaRPr lang="en-CA" dirty="0" smtClean="0"/>
          </a:p>
        </p:txBody>
      </p:sp>
      <p:pic>
        <p:nvPicPr>
          <p:cNvPr id="4" name="Picture 3"/>
          <p:cNvPicPr>
            <a:picLocks noChangeAspect="1"/>
          </p:cNvPicPr>
          <p:nvPr/>
        </p:nvPicPr>
        <p:blipFill>
          <a:blip r:embed="rId2"/>
          <a:stretch>
            <a:fillRect/>
          </a:stretch>
        </p:blipFill>
        <p:spPr>
          <a:xfrm>
            <a:off x="3419872" y="4581128"/>
            <a:ext cx="3024336" cy="1549972"/>
          </a:xfrm>
          <a:prstGeom prst="rect">
            <a:avLst/>
          </a:prstGeom>
        </p:spPr>
      </p:pic>
    </p:spTree>
    <p:extLst>
      <p:ext uri="{BB962C8B-B14F-4D97-AF65-F5344CB8AC3E}">
        <p14:creationId xmlns:p14="http://schemas.microsoft.com/office/powerpoint/2010/main" val="2865281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i="1" u="sng" dirty="0" smtClean="0"/>
              <a:t>Example: Friction and Multiple Body Problems</a:t>
            </a:r>
            <a:endParaRPr lang="en-CA" dirty="0"/>
          </a:p>
        </p:txBody>
      </p:sp>
      <p:sp>
        <p:nvSpPr>
          <p:cNvPr id="3" name="Content Placeholder 2"/>
          <p:cNvSpPr>
            <a:spLocks noGrp="1"/>
          </p:cNvSpPr>
          <p:nvPr>
            <p:ph idx="1"/>
          </p:nvPr>
        </p:nvSpPr>
        <p:spPr>
          <a:xfrm>
            <a:off x="457200" y="1600201"/>
            <a:ext cx="8229600" cy="1900808"/>
          </a:xfrm>
        </p:spPr>
        <p:txBody>
          <a:bodyPr>
            <a:noAutofit/>
          </a:bodyPr>
          <a:lstStyle/>
          <a:p>
            <a:pPr>
              <a:buNone/>
            </a:pPr>
            <a:r>
              <a:rPr lang="en-US" sz="2800" dirty="0" smtClean="0"/>
              <a:t>A 5.0 kg and a 10.0 kg box are touching each other. A 45.0 N horizontal force is applied to the 5.0 kg box in order to accelerate both boxes across the floor. The coefficient of kinetic friction between each box and the floor is 0.23. </a:t>
            </a:r>
          </a:p>
          <a:p>
            <a:pPr>
              <a:buNone/>
            </a:pPr>
            <a:endParaRPr lang="en-CA" sz="2800" dirty="0"/>
          </a:p>
          <a:p>
            <a:pPr>
              <a:buNone/>
            </a:pPr>
            <a:endParaRPr lang="en-CA" sz="2800" dirty="0" smtClean="0"/>
          </a:p>
          <a:p>
            <a:pPr>
              <a:buNone/>
            </a:pPr>
            <a:endParaRPr lang="en-CA" sz="2800" dirty="0"/>
          </a:p>
          <a:p>
            <a:pPr>
              <a:buNone/>
            </a:pPr>
            <a:endParaRPr lang="en-US" sz="2800" dirty="0" smtClean="0"/>
          </a:p>
          <a:p>
            <a:pPr marL="514350" indent="-514350">
              <a:buAutoNum type="alphaLcParenR"/>
            </a:pPr>
            <a:r>
              <a:rPr lang="en-US" sz="2600" dirty="0" smtClean="0"/>
              <a:t>Draw a FBD for each box.  Identify any action reaction pairs. </a:t>
            </a:r>
          </a:p>
        </p:txBody>
      </p:sp>
      <p:pic>
        <p:nvPicPr>
          <p:cNvPr id="4" name="Picture 4"/>
          <p:cNvPicPr>
            <a:picLocks noChangeAspect="1" noChangeArrowheads="1"/>
          </p:cNvPicPr>
          <p:nvPr/>
        </p:nvPicPr>
        <p:blipFill>
          <a:blip r:embed="rId3" cstate="print"/>
          <a:srcRect/>
          <a:stretch>
            <a:fillRect/>
          </a:stretch>
        </p:blipFill>
        <p:spPr bwMode="auto">
          <a:xfrm>
            <a:off x="2267744" y="4005064"/>
            <a:ext cx="4608512" cy="1731447"/>
          </a:xfrm>
          <a:prstGeom prst="rect">
            <a:avLst/>
          </a:prstGeom>
          <a:noFill/>
          <a:ln w="9525">
            <a:noFill/>
            <a:miter lim="800000"/>
            <a:headEnd/>
            <a:tailEnd/>
          </a:ln>
        </p:spPr>
      </p:pic>
    </p:spTree>
    <p:extLst>
      <p:ext uri="{BB962C8B-B14F-4D97-AF65-F5344CB8AC3E}">
        <p14:creationId xmlns:p14="http://schemas.microsoft.com/office/powerpoint/2010/main" val="1164365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i="1" u="sng" dirty="0" smtClean="0"/>
              <a:t>Example: Friction and Multiple Body Problems</a:t>
            </a:r>
            <a:endParaRPr lang="en-CA" dirty="0"/>
          </a:p>
        </p:txBody>
      </p:sp>
      <p:sp>
        <p:nvSpPr>
          <p:cNvPr id="3" name="Content Placeholder 2"/>
          <p:cNvSpPr>
            <a:spLocks noGrp="1"/>
          </p:cNvSpPr>
          <p:nvPr>
            <p:ph idx="1"/>
          </p:nvPr>
        </p:nvSpPr>
        <p:spPr>
          <a:xfrm>
            <a:off x="457200" y="1600201"/>
            <a:ext cx="8229600" cy="1900808"/>
          </a:xfrm>
        </p:spPr>
        <p:txBody>
          <a:bodyPr>
            <a:noAutofit/>
          </a:bodyPr>
          <a:lstStyle/>
          <a:p>
            <a:pPr marL="0" indent="0">
              <a:buNone/>
            </a:pPr>
            <a:r>
              <a:rPr lang="en-US" sz="2600" dirty="0" smtClean="0"/>
              <a:t>b) Write two net force statements for each box. </a:t>
            </a:r>
          </a:p>
          <a:p>
            <a:pPr marL="0" indent="0">
              <a:buNone/>
            </a:pPr>
            <a:r>
              <a:rPr lang="en-US" sz="2600" dirty="0" smtClean="0"/>
              <a:t>c) Determine the magnitude of the acceleration of the boxes. </a:t>
            </a:r>
          </a:p>
          <a:p>
            <a:pPr marL="0" indent="0">
              <a:buNone/>
            </a:pPr>
            <a:r>
              <a:rPr lang="en-US" sz="2600" dirty="0" smtClean="0"/>
              <a:t>d) Determine the magnitude of the force acting between the two boxes. </a:t>
            </a:r>
            <a:endParaRPr lang="en-CA" sz="2600" dirty="0"/>
          </a:p>
        </p:txBody>
      </p:sp>
      <p:pic>
        <p:nvPicPr>
          <p:cNvPr id="4" name="Picture 4"/>
          <p:cNvPicPr>
            <a:picLocks noChangeAspect="1" noChangeArrowheads="1"/>
          </p:cNvPicPr>
          <p:nvPr/>
        </p:nvPicPr>
        <p:blipFill>
          <a:blip r:embed="rId3" cstate="print"/>
          <a:srcRect/>
          <a:stretch>
            <a:fillRect/>
          </a:stretch>
        </p:blipFill>
        <p:spPr bwMode="auto">
          <a:xfrm>
            <a:off x="2267744" y="4005064"/>
            <a:ext cx="4608512" cy="17314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i="1" u="sng" dirty="0" smtClean="0"/>
              <a:t>Example: Friction and Pulley Problems</a:t>
            </a:r>
            <a:endParaRPr lang="en-CA" dirty="0"/>
          </a:p>
        </p:txBody>
      </p:sp>
      <p:sp>
        <p:nvSpPr>
          <p:cNvPr id="3" name="Content Placeholder 2"/>
          <p:cNvSpPr>
            <a:spLocks noGrp="1"/>
          </p:cNvSpPr>
          <p:nvPr>
            <p:ph idx="1"/>
          </p:nvPr>
        </p:nvSpPr>
        <p:spPr>
          <a:xfrm>
            <a:off x="457200" y="1600201"/>
            <a:ext cx="8229600" cy="1900808"/>
          </a:xfrm>
        </p:spPr>
        <p:txBody>
          <a:bodyPr>
            <a:noAutofit/>
          </a:bodyPr>
          <a:lstStyle/>
          <a:p>
            <a:pPr>
              <a:buNone/>
            </a:pPr>
            <a:r>
              <a:rPr lang="en-US" sz="2800" dirty="0" smtClean="0"/>
              <a:t>A 4.0 kg box is resting on a horizontal table.  It is attached by a massless string over a frictionless pulley to a hanging box with a mass of 5.0 kg.  The coefficient of kinetic friction is 0.45. </a:t>
            </a:r>
          </a:p>
          <a:p>
            <a:pPr>
              <a:buNone/>
            </a:pPr>
            <a:endParaRPr lang="en-CA" sz="2800" dirty="0"/>
          </a:p>
          <a:p>
            <a:pPr>
              <a:buNone/>
            </a:pPr>
            <a:endParaRPr lang="en-CA" sz="2800" dirty="0" smtClean="0"/>
          </a:p>
          <a:p>
            <a:pPr>
              <a:buNone/>
            </a:pPr>
            <a:endParaRPr lang="en-CA" sz="2800" dirty="0"/>
          </a:p>
          <a:p>
            <a:pPr>
              <a:buNone/>
            </a:pPr>
            <a:endParaRPr lang="en-US" sz="2800" dirty="0" smtClean="0"/>
          </a:p>
          <a:p>
            <a:pPr marL="514350" indent="-514350">
              <a:buAutoNum type="alphaLcParenR"/>
            </a:pPr>
            <a:r>
              <a:rPr lang="en-US" sz="2800" dirty="0" smtClean="0"/>
              <a:t>Draw a FBD for each box.  Identify any action reaction pairs. </a:t>
            </a:r>
          </a:p>
        </p:txBody>
      </p:sp>
      <p:pic>
        <p:nvPicPr>
          <p:cNvPr id="4" name="Picture 2"/>
          <p:cNvPicPr>
            <a:picLocks noChangeAspect="1" noChangeArrowheads="1"/>
          </p:cNvPicPr>
          <p:nvPr/>
        </p:nvPicPr>
        <p:blipFill>
          <a:blip r:embed="rId3" cstate="print"/>
          <a:srcRect/>
          <a:stretch>
            <a:fillRect/>
          </a:stretch>
        </p:blipFill>
        <p:spPr bwMode="auto">
          <a:xfrm>
            <a:off x="3779912" y="3662546"/>
            <a:ext cx="1842272" cy="1656184"/>
          </a:xfrm>
          <a:prstGeom prst="rect">
            <a:avLst/>
          </a:prstGeom>
          <a:noFill/>
          <a:ln w="9525">
            <a:noFill/>
            <a:miter lim="800000"/>
            <a:headEnd/>
            <a:tailEnd/>
          </a:ln>
        </p:spPr>
      </p:pic>
    </p:spTree>
    <p:extLst>
      <p:ext uri="{BB962C8B-B14F-4D97-AF65-F5344CB8AC3E}">
        <p14:creationId xmlns:p14="http://schemas.microsoft.com/office/powerpoint/2010/main" val="3087399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i="1" u="sng" dirty="0" smtClean="0"/>
              <a:t>Example: Friction and Pulley Problems</a:t>
            </a:r>
            <a:endParaRPr lang="en-CA" dirty="0"/>
          </a:p>
        </p:txBody>
      </p:sp>
      <p:sp>
        <p:nvSpPr>
          <p:cNvPr id="3" name="Content Placeholder 2"/>
          <p:cNvSpPr>
            <a:spLocks noGrp="1"/>
          </p:cNvSpPr>
          <p:nvPr>
            <p:ph idx="1"/>
          </p:nvPr>
        </p:nvSpPr>
        <p:spPr>
          <a:xfrm>
            <a:off x="457200" y="1600201"/>
            <a:ext cx="8229600" cy="1900808"/>
          </a:xfrm>
        </p:spPr>
        <p:txBody>
          <a:bodyPr>
            <a:noAutofit/>
          </a:bodyPr>
          <a:lstStyle/>
          <a:p>
            <a:pPr>
              <a:buNone/>
            </a:pPr>
            <a:r>
              <a:rPr lang="en-US" sz="2800" dirty="0" smtClean="0"/>
              <a:t>b) Write two net force statements for each box. </a:t>
            </a:r>
          </a:p>
          <a:p>
            <a:pPr marL="0" indent="0">
              <a:buNone/>
            </a:pPr>
            <a:r>
              <a:rPr lang="en-US" sz="2800" dirty="0" smtClean="0"/>
              <a:t>c) Determine the magnitude of the acceleration of the boxes. </a:t>
            </a:r>
          </a:p>
          <a:p>
            <a:pPr marL="0" indent="0">
              <a:buNone/>
            </a:pPr>
            <a:r>
              <a:rPr lang="en-US" sz="2800" dirty="0" smtClean="0"/>
              <a:t>d) Determine the magnitude of the tension force. </a:t>
            </a:r>
            <a:endParaRPr lang="en-CA" sz="2800" dirty="0"/>
          </a:p>
        </p:txBody>
      </p:sp>
      <p:pic>
        <p:nvPicPr>
          <p:cNvPr id="4" name="Picture 2"/>
          <p:cNvPicPr>
            <a:picLocks noChangeAspect="1" noChangeArrowheads="1"/>
          </p:cNvPicPr>
          <p:nvPr/>
        </p:nvPicPr>
        <p:blipFill>
          <a:blip r:embed="rId3" cstate="print"/>
          <a:srcRect/>
          <a:stretch>
            <a:fillRect/>
          </a:stretch>
        </p:blipFill>
        <p:spPr bwMode="auto">
          <a:xfrm>
            <a:off x="3779912" y="4365104"/>
            <a:ext cx="1842272" cy="1656184"/>
          </a:xfrm>
          <a:prstGeom prst="rect">
            <a:avLst/>
          </a:prstGeom>
          <a:noFill/>
          <a:ln w="9525">
            <a:noFill/>
            <a:miter lim="800000"/>
            <a:headEnd/>
            <a:tailEnd/>
          </a:ln>
        </p:spPr>
      </p:pic>
    </p:spTree>
    <p:extLst>
      <p:ext uri="{BB962C8B-B14F-4D97-AF65-F5344CB8AC3E}">
        <p14:creationId xmlns:p14="http://schemas.microsoft.com/office/powerpoint/2010/main" val="1717284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281</Words>
  <Application>Microsoft Macintosh PowerPoint</Application>
  <PresentationFormat>On-screen Show (4:3)</PresentationFormat>
  <Paragraphs>37</Paragraphs>
  <Slides>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Arial</vt:lpstr>
      <vt:lpstr>Office Theme</vt:lpstr>
      <vt:lpstr>Friction and Newton’s Laws </vt:lpstr>
      <vt:lpstr>Example: Friction and Kinematics</vt:lpstr>
      <vt:lpstr>Example: Friction and Kinematics</vt:lpstr>
      <vt:lpstr>Example: Friction and Multiple Body Problems</vt:lpstr>
      <vt:lpstr>Example: Friction and Multiple Body Problems</vt:lpstr>
      <vt:lpstr>Example: Friction and Pulley Problems</vt:lpstr>
      <vt:lpstr>Example: Friction and Pulley Problems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Newton’s Laws  and Pulley Problems</dc:title>
  <dc:creator>User</dc:creator>
  <cp:lastModifiedBy>Ms. Jurisevic - Port Credit SS</cp:lastModifiedBy>
  <cp:revision>43</cp:revision>
  <dcterms:created xsi:type="dcterms:W3CDTF">2013-04-07T14:04:04Z</dcterms:created>
  <dcterms:modified xsi:type="dcterms:W3CDTF">2017-10-29T14:23:08Z</dcterms:modified>
</cp:coreProperties>
</file>