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8" r:id="rId5"/>
    <p:sldId id="260" r:id="rId6"/>
    <p:sldId id="261" r:id="rId7"/>
    <p:sldId id="263" r:id="rId8"/>
    <p:sldId id="267" r:id="rId9"/>
    <p:sldId id="270" r:id="rId10"/>
    <p:sldId id="271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062D97-DB45-78BB-330D-6360E5B0177B}" v="2364" dt="2019-12-04T22:52:07.928"/>
    <p1510:client id="{D9094751-006A-4719-A114-55E3714AF9CB}" v="1183" dt="2019-12-04T22:59:39.6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8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C5CD8-BDA1-49D6-A420-8DD7F2D6E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E0176A-9FFE-471D-B7BE-971D40D2E0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E67A8-3AEE-4F92-A8C2-AA21E141E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804D-E033-4158-A48C-A9DA455B7702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361B3-0BE0-4457-8A00-E206FB30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A49A6-A90D-4765-A103-D195D1711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EA04-C1A4-4812-9CC1-6A349239F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4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391AB-A29E-4A83-A046-BA7EE8BAF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B63770-9166-451E-9112-E5EB82765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9218C-6CE9-4B16-97B8-26A8CDE08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804D-E033-4158-A48C-A9DA455B7702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5120D-607C-4B62-A716-CD2770470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B2814-01D0-475D-B039-201E16CB0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EA04-C1A4-4812-9CC1-6A349239F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44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7657C5-1377-4B91-89BA-82D47ABFA3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0CAEB4-1AED-4E1B-8ECC-10E4ACD2B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1496F-7ABB-4A9E-97EB-DC560E1DE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804D-E033-4158-A48C-A9DA455B7702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27B32-6E31-4B6E-8FBD-3ADDDE0C9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6F956-C40D-492D-A669-3AD8E2C4A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EA04-C1A4-4812-9CC1-6A349239F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48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E0564-EE40-4ADB-AD73-BEEBEBFCB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2EF96-B462-416A-8F9D-DD042B977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88E18-ED7F-4EB3-B160-D86613702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804D-E033-4158-A48C-A9DA455B7702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E4B8E-696E-435A-BCBB-D2F10993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42590-B48D-4FDF-9549-57F1F5F4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EA04-C1A4-4812-9CC1-6A349239F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18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10C22-22B7-411C-9B82-6EE7D0A8D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08238-C856-4586-9D6D-35D70B673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1A17B-3EA2-462B-8334-ABDE756EA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804D-E033-4158-A48C-A9DA455B7702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02266-2C4B-4962-8C5C-9FCDCC876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73384-910E-4B16-90EA-68D4A4392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EA04-C1A4-4812-9CC1-6A349239F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42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A6AEE-91F7-4567-B4B0-B3D984F99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0532C-22C9-40B8-B77C-D79C1BE876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9A744-2E6B-4CDF-85FF-F091FB8EC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06D4B-05BE-43FE-A779-EB8E91B98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804D-E033-4158-A48C-A9DA455B7702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0A47E-5FFF-4C63-9F94-635ECA320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5607F-BA58-4830-8468-D598F2BDC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EA04-C1A4-4812-9CC1-6A349239F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68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6BCE0-B0AA-4D7E-9D6E-430287926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B1ECE-EF38-4BC3-AA57-54F34BB6A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60C48-31D3-4448-80B1-09E20C274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C5BA65-ECAC-4196-B332-1C5CC2DA1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0AF0DF-1DE8-41D9-8D93-907BC3157F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63D74A-1F04-4A24-87CD-4B3E4BA71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804D-E033-4158-A48C-A9DA455B7702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F3536-9A1F-43C6-BD57-AAFE06549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3C4E16-0FE8-4850-A530-88B22BAC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EA04-C1A4-4812-9CC1-6A349239F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06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36A9C-A984-4B0F-B7CC-D7D9217B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1636C8-041E-4A06-9559-9A9826F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804D-E033-4158-A48C-A9DA455B7702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FE535F-CD8A-4462-A776-FB8F391E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A481E-CCEF-4361-B3EC-6DD32ECFF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EA04-C1A4-4812-9CC1-6A349239F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0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824455-F8F2-41FD-A603-B1BA52FB6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804D-E033-4158-A48C-A9DA455B7702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7DA7B1-2B1B-4F47-A317-8B3056CA6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B6B24-25B1-48CC-A928-A66671FB6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EA04-C1A4-4812-9CC1-6A349239F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7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D1273-5095-42F7-A0BE-4F0C54EEE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DF6B6-A9E7-476D-9DA3-9C2C0675D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857D2E-5F91-4627-8470-71AC60F9C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27AC7-0F4D-4570-AC5D-775AE69AA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804D-E033-4158-A48C-A9DA455B7702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66EDE-C6EF-4DA3-B52B-73C60FAA9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547075-E4C3-4104-9D42-39591091F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EA04-C1A4-4812-9CC1-6A349239F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80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9C6DF-E151-4508-BFA8-B28344426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5825EA-DEF1-4795-91C0-5B110508CA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D196D7-2B52-4B7B-A9D7-30DE15EDB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7610A-4481-42EF-A1E7-11416DEBF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804D-E033-4158-A48C-A9DA455B7702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CF12E-A46F-4536-A071-8E3F50DE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AE78F-492E-408D-999F-048ECC17E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EA04-C1A4-4812-9CC1-6A349239F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85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1A8AFD-BEAA-46BD-9A61-A1E1CE4BA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64CE1-CB9B-403B-96FB-535CEF167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3432D-F067-41CB-BECB-4A56F364B2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3804D-E033-4158-A48C-A9DA455B7702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9C485-4023-4EFC-BF2A-B2EB92D8D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87BC4-8809-42C4-ABC1-72B8A69242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EEA04-C1A4-4812-9CC1-6A349239F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94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hegreenstudy.com/tag/gratitude/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nc-nd/3.0/" TargetMode="External"/><Relationship Id="rId5" Type="http://schemas.openxmlformats.org/officeDocument/2006/relationships/hyperlink" Target="https://pixabay.com/en/pc-computer-screen-monitor-ad-1776995/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ferguson\AppData\Local\Microsoft\Windows\INetCache\Content.Outlook\NL3WOKRV\lda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68C85-4F31-4AF8-9C9E-561AB04D5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311" y="174625"/>
            <a:ext cx="10515600" cy="1325563"/>
          </a:xfrm>
        </p:spPr>
        <p:txBody>
          <a:bodyPr/>
          <a:lstStyle/>
          <a:p>
            <a:r>
              <a:rPr lang="en-US" b="1">
                <a:cs typeface="Calibri Light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E4888-7C5B-46C0-B9B1-8C20F1476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33" y="1381125"/>
            <a:ext cx="10346267" cy="525444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Background and Motivation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ea typeface="+mn-lt"/>
                <a:cs typeface="+mn-lt"/>
              </a:rPr>
              <a:t>The National League of Cities (NLC) is an advocacy organization that represents American cities, towns, and villages.</a:t>
            </a:r>
          </a:p>
          <a:p>
            <a:pPr lvl="1"/>
            <a:r>
              <a:rPr lang="en-US">
                <a:ea typeface="+mn-lt"/>
                <a:cs typeface="+mn-lt"/>
              </a:rPr>
              <a:t>The NLC’s research department publishes annual analysis of mayor’s State of the City speeches to get a sense of emerging policy trends.</a:t>
            </a:r>
          </a:p>
          <a:p>
            <a:pPr lvl="1"/>
            <a:r>
              <a:rPr lang="en-US">
                <a:ea typeface="+mn-lt"/>
                <a:cs typeface="+mn-lt"/>
              </a:rPr>
              <a:t>In order to analyze these speeches employees manually tag topics.</a:t>
            </a:r>
          </a:p>
          <a:p>
            <a:pPr marL="457200" lvl="1" indent="0"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Data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ea typeface="+mn-lt"/>
                <a:cs typeface="+mn-lt"/>
              </a:rPr>
              <a:t>Roughly 150 speeches per year from 2016 to 2019 in word and pdf formats</a:t>
            </a:r>
          </a:p>
          <a:p>
            <a:pPr lvl="1"/>
            <a:r>
              <a:rPr lang="en-US">
                <a:ea typeface="+mn-lt"/>
                <a:cs typeface="+mn-lt"/>
              </a:rPr>
              <a:t>About 120 topics, 10 major topics per year, and 5-30 topics per speech</a:t>
            </a:r>
          </a:p>
          <a:p>
            <a:pPr marL="457200" lvl="1" indent="0"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Goal</a:t>
            </a:r>
            <a:r>
              <a:rPr lang="en-US" b="1">
                <a:cs typeface="Calibri"/>
              </a:rPr>
              <a:t>:</a:t>
            </a:r>
            <a:r>
              <a:rPr lang="en-US">
                <a:cs typeface="Calibri"/>
              </a:rPr>
              <a:t> Use Natural Language Processing (NLP) techniques to analyze mayors’ speeches from cities around the United States to identify local policy trends.</a:t>
            </a:r>
            <a:endParaRPr lang="en-US">
              <a:ea typeface="+mn-lt"/>
              <a:cs typeface="+mn-lt"/>
            </a:endParaRPr>
          </a:p>
          <a:p>
            <a:pPr lvl="1"/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3853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6827C3C-D52F-46CE-A441-3CD6A1A6A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2A8B51-0A89-497B-B882-6658E029A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room, food, drawing&#10;&#10;Description automatically generated">
            <a:extLst>
              <a:ext uri="{FF2B5EF4-FFF2-40B4-BE49-F238E27FC236}">
                <a16:creationId xmlns:a16="http://schemas.microsoft.com/office/drawing/2014/main" id="{A99D63AE-EC9D-44CE-BEFE-11B4F0BEDD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506" r="3288" b="-5"/>
          <a:stretch/>
        </p:blipFill>
        <p:spPr>
          <a:xfrm>
            <a:off x="965200" y="1802643"/>
            <a:ext cx="2879083" cy="325271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B1CEFBF-6F09-4052-862B-E219DA157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6882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computer&#10;&#10;Description automatically generated">
            <a:extLst>
              <a:ext uri="{FF2B5EF4-FFF2-40B4-BE49-F238E27FC236}">
                <a16:creationId xmlns:a16="http://schemas.microsoft.com/office/drawing/2014/main" id="{124729F9-86B6-4F0A-A001-880A5427C19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r="-1" b="-1"/>
          <a:stretch/>
        </p:blipFill>
        <p:spPr>
          <a:xfrm>
            <a:off x="4647976" y="1802643"/>
            <a:ext cx="2880360" cy="306704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CB5D417-2A71-445D-B4C7-9E814D633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284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59BD27-80BE-4AEB-8501-61728F64D98F}"/>
              </a:ext>
            </a:extLst>
          </p:cNvPr>
          <p:cNvSpPr txBox="1"/>
          <p:nvPr/>
        </p:nvSpPr>
        <p:spPr>
          <a:xfrm>
            <a:off x="1311697" y="4855301"/>
            <a:ext cx="253258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thegreenstudy.com/tag/gratitude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6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5F92747C-5462-4B6D-B388-23AFA0C2F407}"/>
              </a:ext>
            </a:extLst>
          </p:cNvPr>
          <p:cNvSpPr/>
          <p:nvPr/>
        </p:nvSpPr>
        <p:spPr>
          <a:xfrm>
            <a:off x="3927894" y="3156155"/>
            <a:ext cx="708170" cy="486697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B530B8D-9390-47B9-BC44-A2B95DBFA8FC}"/>
              </a:ext>
            </a:extLst>
          </p:cNvPr>
          <p:cNvSpPr/>
          <p:nvPr/>
        </p:nvSpPr>
        <p:spPr>
          <a:xfrm>
            <a:off x="7655892" y="3156155"/>
            <a:ext cx="708170" cy="486697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5E82BF-791B-4041-8B23-5F103DBD8FD9}"/>
              </a:ext>
            </a:extLst>
          </p:cNvPr>
          <p:cNvSpPr/>
          <p:nvPr/>
        </p:nvSpPr>
        <p:spPr>
          <a:xfrm>
            <a:off x="5333806" y="2694490"/>
            <a:ext cx="144102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LDA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0EF907-C6B5-475E-9C41-75561A40EC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6077" y="1802642"/>
            <a:ext cx="2790723" cy="351415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B548C40-A61C-4B3A-9278-C5F842BE5725}"/>
              </a:ext>
            </a:extLst>
          </p:cNvPr>
          <p:cNvSpPr txBox="1"/>
          <p:nvPr/>
        </p:nvSpPr>
        <p:spPr>
          <a:xfrm>
            <a:off x="1731034" y="1382729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Speeches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AB9673-CEED-4010-87D8-58B84BEBD0FF}"/>
              </a:ext>
            </a:extLst>
          </p:cNvPr>
          <p:cNvSpPr txBox="1"/>
          <p:nvPr/>
        </p:nvSpPr>
        <p:spPr>
          <a:xfrm>
            <a:off x="5485281" y="1401405"/>
            <a:ext cx="126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LDA Model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3C19CC-56AA-4A49-84F6-DD61EBBCB3B2}"/>
              </a:ext>
            </a:extLst>
          </p:cNvPr>
          <p:cNvSpPr txBox="1"/>
          <p:nvPr/>
        </p:nvSpPr>
        <p:spPr>
          <a:xfrm>
            <a:off x="9403888" y="1363604"/>
            <a:ext cx="760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3603181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68C85-4F31-4AF8-9C9E-561AB04D5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E4888-7C5B-46C0-B9B1-8C20F1476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dirty="0">
                <a:cs typeface="Calibri"/>
              </a:rPr>
              <a:t>Final Parameters:</a:t>
            </a:r>
          </a:p>
          <a:p>
            <a:pPr marL="914400" lvl="1" indent="-457200"/>
            <a:r>
              <a:rPr lang="en-US" sz="3200" dirty="0">
                <a:cs typeface="Calibri"/>
              </a:rPr>
              <a:t>Number of Topics =100</a:t>
            </a:r>
          </a:p>
          <a:p>
            <a:pPr marL="914400" lvl="1" indent="-457200"/>
            <a:r>
              <a:rPr lang="en-US" sz="3200" dirty="0">
                <a:cs typeface="Calibri"/>
              </a:rPr>
              <a:t>Passes = 200</a:t>
            </a:r>
          </a:p>
          <a:p>
            <a:pPr marL="914400" lvl="1" indent="-457200"/>
            <a:r>
              <a:rPr lang="en-US" sz="3200" dirty="0">
                <a:cs typeface="Calibri"/>
              </a:rPr>
              <a:t>Iterations = 400</a:t>
            </a:r>
          </a:p>
          <a:p>
            <a:r>
              <a:rPr lang="en-US" sz="3200" dirty="0">
                <a:cs typeface="Calibri"/>
              </a:rPr>
              <a:t>Coherence Score = 53% (check this)</a:t>
            </a:r>
          </a:p>
          <a:p>
            <a:r>
              <a:rPr lang="en-US" sz="3200" dirty="0" err="1">
                <a:ea typeface="+mn-lt"/>
                <a:cs typeface="+mn-lt"/>
                <a:hlinkClick r:id="rId2"/>
              </a:rPr>
              <a:t>PyLDAVis</a:t>
            </a:r>
            <a:endParaRPr lang="en-US" sz="3200" dirty="0">
              <a:cs typeface="Calibri"/>
            </a:endParaRPr>
          </a:p>
          <a:p>
            <a:pPr marL="0" indent="0">
              <a:buNone/>
            </a:pP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7915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28FE2-D29C-4449-84CD-8DC16A4AB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Coherent Topics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FC26FE-5F65-4BF1-813D-6A43A6D106E4}"/>
              </a:ext>
            </a:extLst>
          </p:cNvPr>
          <p:cNvSpPr/>
          <p:nvPr/>
        </p:nvSpPr>
        <p:spPr>
          <a:xfrm>
            <a:off x="830689" y="2674189"/>
            <a:ext cx="1616015" cy="684362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Parks and Recreation</a:t>
            </a:r>
            <a:endParaRPr lang="en-US" b="1">
              <a:cs typeface="Calibri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F48C7BE-ED97-4EF8-8ECE-16F77F813880}"/>
              </a:ext>
            </a:extLst>
          </p:cNvPr>
          <p:cNvSpPr/>
          <p:nvPr/>
        </p:nvSpPr>
        <p:spPr>
          <a:xfrm>
            <a:off x="2532968" y="2840966"/>
            <a:ext cx="547778" cy="293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FF89B541-5DDE-4F63-9BBA-5C6DF1A1FAD8}"/>
              </a:ext>
            </a:extLst>
          </p:cNvPr>
          <p:cNvSpPr/>
          <p:nvPr/>
        </p:nvSpPr>
        <p:spPr>
          <a:xfrm>
            <a:off x="3135055" y="2188976"/>
            <a:ext cx="2808450" cy="1836968"/>
          </a:xfrm>
          <a:prstGeom prst="round2Diag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ea typeface="+mn-lt"/>
                <a:cs typeface="+mn-lt"/>
              </a:rPr>
              <a:t>Library, early, playground, recreation, retail, vacant, approve, developer, late, law, basketball, site, locate, multi, play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E66B0BD-F188-4B9D-BF9A-CA969882E4CF}"/>
              </a:ext>
            </a:extLst>
          </p:cNvPr>
          <p:cNvSpPr/>
          <p:nvPr/>
        </p:nvSpPr>
        <p:spPr>
          <a:xfrm>
            <a:off x="6248496" y="2578692"/>
            <a:ext cx="1616015" cy="684362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Substance Abuse</a:t>
            </a:r>
            <a:endParaRPr lang="en-US" b="1">
              <a:cs typeface="Calibri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3A505ED-4CA3-4CFC-A619-BC9CB5D932F0}"/>
              </a:ext>
            </a:extLst>
          </p:cNvPr>
          <p:cNvSpPr/>
          <p:nvPr/>
        </p:nvSpPr>
        <p:spPr>
          <a:xfrm>
            <a:off x="7950775" y="2745469"/>
            <a:ext cx="547778" cy="293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87BF400A-471E-4243-B72C-3A98DEA86EBC}"/>
              </a:ext>
            </a:extLst>
          </p:cNvPr>
          <p:cNvSpPr/>
          <p:nvPr/>
        </p:nvSpPr>
        <p:spPr>
          <a:xfrm>
            <a:off x="8584817" y="2137724"/>
            <a:ext cx="2646080" cy="1836968"/>
          </a:xfrm>
          <a:prstGeom prst="round2Diag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>
                <a:latin typeface="Calibri"/>
              </a:rPr>
              <a:t>Wordsprepare</a:t>
            </a:r>
            <a:r>
              <a:rPr lang="en-US" sz="1600">
                <a:latin typeface="Calibri"/>
              </a:rPr>
              <a:t>, marijuana, permanent, unit, abuse, </a:t>
            </a:r>
            <a:r>
              <a:rPr lang="en-US" sz="1600" err="1">
                <a:latin typeface="Calibri"/>
              </a:rPr>
              <a:t>experience_homelessness</a:t>
            </a:r>
            <a:r>
              <a:rPr lang="en-US" sz="1600">
                <a:latin typeface="Calibri"/>
              </a:rPr>
              <a:t>, single, poor, delivery, conflict, substance, option, ice, board, </a:t>
            </a:r>
            <a:r>
              <a:rPr lang="en-US" sz="1600" err="1">
                <a:latin typeface="Calibri"/>
              </a:rPr>
              <a:t>wage_job</a:t>
            </a:r>
            <a:r>
              <a:rPr lang="en-US" sz="1600">
                <a:latin typeface="Calibri"/>
                <a:ea typeface="Calibri"/>
                <a:cs typeface="Calibri"/>
              </a:rPr>
              <a:t> </a:t>
            </a:r>
            <a:endParaRPr lang="en-US" sz="1600">
              <a:cs typeface="Calibri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9BDE738-4A2B-4B83-B907-5BA16F2DBCA2}"/>
              </a:ext>
            </a:extLst>
          </p:cNvPr>
          <p:cNvSpPr/>
          <p:nvPr/>
        </p:nvSpPr>
        <p:spPr>
          <a:xfrm>
            <a:off x="737514" y="5106680"/>
            <a:ext cx="1616015" cy="684362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Infrastructure</a:t>
            </a:r>
            <a:endParaRPr lang="en-US" b="1">
              <a:cs typeface="Calibri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7060EBA-05A1-4914-BF0B-5658E082AABC}"/>
              </a:ext>
            </a:extLst>
          </p:cNvPr>
          <p:cNvSpPr/>
          <p:nvPr/>
        </p:nvSpPr>
        <p:spPr>
          <a:xfrm>
            <a:off x="2439793" y="5273457"/>
            <a:ext cx="547778" cy="293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Diagonal Corners Rounded 17">
            <a:extLst>
              <a:ext uri="{FF2B5EF4-FFF2-40B4-BE49-F238E27FC236}">
                <a16:creationId xmlns:a16="http://schemas.microsoft.com/office/drawing/2014/main" id="{D5A83652-13BE-43C3-BAF2-A35EC1FFCFBE}"/>
              </a:ext>
            </a:extLst>
          </p:cNvPr>
          <p:cNvSpPr/>
          <p:nvPr/>
        </p:nvSpPr>
        <p:spPr>
          <a:xfrm>
            <a:off x="3073835" y="4547726"/>
            <a:ext cx="2605176" cy="1941565"/>
          </a:xfrm>
          <a:prstGeom prst="round2Diag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ea typeface="+mn-lt"/>
                <a:cs typeface="+mn-lt"/>
              </a:rPr>
              <a:t>Road, replace, purchase, funding, total, repair, upgrade, install, equipment, sewer, storm, phase, permit, plant, replacement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D278AD4-D90A-4712-BA38-BD7B6CDBFC9E}"/>
              </a:ext>
            </a:extLst>
          </p:cNvPr>
          <p:cNvSpPr/>
          <p:nvPr/>
        </p:nvSpPr>
        <p:spPr>
          <a:xfrm>
            <a:off x="6399457" y="5036231"/>
            <a:ext cx="1616015" cy="684362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cs typeface="Calibri"/>
              </a:rPr>
              <a:t>Environment/ Sustainability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1335A00-671D-41EB-912E-8AABAE9966A5}"/>
              </a:ext>
            </a:extLst>
          </p:cNvPr>
          <p:cNvSpPr/>
          <p:nvPr/>
        </p:nvSpPr>
        <p:spPr>
          <a:xfrm>
            <a:off x="8101736" y="5203008"/>
            <a:ext cx="547778" cy="293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Diagonal Corners Rounded 20">
            <a:extLst>
              <a:ext uri="{FF2B5EF4-FFF2-40B4-BE49-F238E27FC236}">
                <a16:creationId xmlns:a16="http://schemas.microsoft.com/office/drawing/2014/main" id="{D52CE9CF-B617-40E3-A897-F025450DB97C}"/>
              </a:ext>
            </a:extLst>
          </p:cNvPr>
          <p:cNvSpPr/>
          <p:nvPr/>
        </p:nvSpPr>
        <p:spPr>
          <a:xfrm>
            <a:off x="8735778" y="4547725"/>
            <a:ext cx="2495119" cy="1941565"/>
          </a:xfrm>
          <a:prstGeom prst="round2Diag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Calibri"/>
              </a:rPr>
              <a:t>Vision, energy, policy, room, neighbor, conversation, barrier, sustainable, real, justice, engage, voice, pathway, suffer, healthy</a:t>
            </a:r>
            <a:r>
              <a:rPr lang="en-US" sz="1600">
                <a:latin typeface="Calibri"/>
                <a:ea typeface="Calibri"/>
                <a:cs typeface="Calibri"/>
              </a:rPr>
              <a:t> </a:t>
            </a:r>
            <a:endParaRPr lang="en-US" sz="1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3794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28FE2-D29C-4449-84CD-8DC16A4AB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 Coherent Topics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FC26FE-5F65-4BF1-813D-6A43A6D106E4}"/>
              </a:ext>
            </a:extLst>
          </p:cNvPr>
          <p:cNvSpPr/>
          <p:nvPr/>
        </p:nvSpPr>
        <p:spPr>
          <a:xfrm>
            <a:off x="664504" y="2357000"/>
            <a:ext cx="1761606" cy="1182944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Parks, Recreation, Gender, Racial Equity, Sustainability</a:t>
            </a:r>
            <a:endParaRPr lang="en-US" sz="1500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F48C7BE-ED97-4EF8-8ECE-16F77F813880}"/>
              </a:ext>
            </a:extLst>
          </p:cNvPr>
          <p:cNvSpPr/>
          <p:nvPr/>
        </p:nvSpPr>
        <p:spPr>
          <a:xfrm>
            <a:off x="2532968" y="2840966"/>
            <a:ext cx="547778" cy="293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FF89B541-5DDE-4F63-9BBA-5C6DF1A1FAD8}"/>
              </a:ext>
            </a:extLst>
          </p:cNvPr>
          <p:cNvSpPr/>
          <p:nvPr/>
        </p:nvSpPr>
        <p:spPr>
          <a:xfrm>
            <a:off x="3135055" y="1972574"/>
            <a:ext cx="2808450" cy="2219864"/>
          </a:xfrm>
          <a:prstGeom prst="round2Diag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park_trail</a:t>
            </a:r>
            <a:r>
              <a:rPr lang="en-US" sz="1600" dirty="0"/>
              <a:t>, notify, scatter, rock, restart, </a:t>
            </a:r>
            <a:r>
              <a:rPr lang="en-US" sz="1600" dirty="0" err="1"/>
              <a:t>remove_barrier</a:t>
            </a:r>
            <a:r>
              <a:rPr lang="en-US" sz="1600" dirty="0"/>
              <a:t>, religion, </a:t>
            </a:r>
            <a:r>
              <a:rPr lang="en-US" sz="1600" dirty="0" err="1"/>
              <a:t>reinveste</a:t>
            </a:r>
            <a:r>
              <a:rPr lang="en-US" sz="1600" dirty="0"/>
              <a:t>, rebuilding, racism, </a:t>
            </a:r>
            <a:r>
              <a:rPr lang="en-US" sz="1600" dirty="0" err="1"/>
              <a:t>race_gender</a:t>
            </a:r>
            <a:r>
              <a:rPr lang="en-US" sz="1600" dirty="0"/>
              <a:t>, poster, </a:t>
            </a:r>
            <a:r>
              <a:rPr lang="en-US" sz="1600" dirty="0" err="1"/>
              <a:t>simple_question</a:t>
            </a:r>
            <a:r>
              <a:rPr lang="en-US" sz="1600" dirty="0"/>
              <a:t>, governing, </a:t>
            </a:r>
            <a:r>
              <a:rPr lang="en-US" sz="1600" dirty="0" err="1"/>
              <a:t>gas_station</a:t>
            </a:r>
            <a:endParaRPr lang="en-US" sz="1600" dirty="0">
              <a:cs typeface="Calibri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E66B0BD-F188-4B9D-BF9A-CA969882E4CF}"/>
              </a:ext>
            </a:extLst>
          </p:cNvPr>
          <p:cNvSpPr/>
          <p:nvPr/>
        </p:nvSpPr>
        <p:spPr>
          <a:xfrm>
            <a:off x="6197376" y="2323116"/>
            <a:ext cx="1702279" cy="110946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Pedestrian safety, gasoline, consumption and sustainability</a:t>
            </a:r>
            <a:endParaRPr lang="en-US" sz="1500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3A505ED-4CA3-4CFC-A619-BC9CB5D932F0}"/>
              </a:ext>
            </a:extLst>
          </p:cNvPr>
          <p:cNvSpPr/>
          <p:nvPr/>
        </p:nvSpPr>
        <p:spPr>
          <a:xfrm>
            <a:off x="7950775" y="2745469"/>
            <a:ext cx="547778" cy="293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87BF400A-471E-4243-B72C-3A98DEA86EBC}"/>
              </a:ext>
            </a:extLst>
          </p:cNvPr>
          <p:cNvSpPr/>
          <p:nvPr/>
        </p:nvSpPr>
        <p:spPr>
          <a:xfrm>
            <a:off x="8584817" y="1972574"/>
            <a:ext cx="2859560" cy="2219864"/>
          </a:xfrm>
          <a:prstGeom prst="round2Diag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rainy ,</a:t>
            </a:r>
            <a:r>
              <a:rPr lang="en-US" sz="1600" err="1"/>
              <a:t>rainy_day</a:t>
            </a:r>
            <a:r>
              <a:rPr lang="en-US" sz="1600"/>
              <a:t>, gasoline, </a:t>
            </a:r>
            <a:r>
              <a:rPr lang="en-US" sz="1600" err="1"/>
              <a:t>pedestrian_safety</a:t>
            </a:r>
            <a:r>
              <a:rPr lang="en-US" sz="1600"/>
              <a:t>, consumption, </a:t>
            </a:r>
            <a:r>
              <a:rPr lang="en-US" sz="1600" err="1"/>
              <a:t>significant_progress</a:t>
            </a:r>
            <a:r>
              <a:rPr lang="en-US" sz="1600"/>
              <a:t>, </a:t>
            </a:r>
            <a:r>
              <a:rPr lang="en-US" sz="1600" err="1"/>
              <a:t>remove_barrier</a:t>
            </a:r>
            <a:r>
              <a:rPr lang="en-US" sz="1600"/>
              <a:t>, rebuilding, streamlined, </a:t>
            </a:r>
            <a:r>
              <a:rPr lang="en-US" sz="1600" err="1"/>
              <a:t>simple_question</a:t>
            </a:r>
            <a:r>
              <a:rPr lang="en-US" sz="1600"/>
              <a:t>, </a:t>
            </a:r>
            <a:r>
              <a:rPr lang="en-US" sz="1600" err="1"/>
              <a:t>set_bar</a:t>
            </a:r>
            <a:r>
              <a:rPr lang="en-US" sz="1600"/>
              <a:t>, scatter, </a:t>
            </a:r>
            <a:r>
              <a:rPr lang="en-US" sz="1600" err="1"/>
              <a:t>rockrestart</a:t>
            </a:r>
            <a:r>
              <a:rPr lang="en-US" sz="1600"/>
              <a:t> </a:t>
            </a:r>
          </a:p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9BDE738-4A2B-4B83-B907-5BA16F2DBCA2}"/>
              </a:ext>
            </a:extLst>
          </p:cNvPr>
          <p:cNvSpPr/>
          <p:nvPr/>
        </p:nvSpPr>
        <p:spPr>
          <a:xfrm>
            <a:off x="737514" y="5106680"/>
            <a:ext cx="1616015" cy="684362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Unclear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7060EBA-05A1-4914-BF0B-5658E082AABC}"/>
              </a:ext>
            </a:extLst>
          </p:cNvPr>
          <p:cNvSpPr/>
          <p:nvPr/>
        </p:nvSpPr>
        <p:spPr>
          <a:xfrm>
            <a:off x="2439793" y="5273457"/>
            <a:ext cx="547778" cy="293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Diagonal Corners Rounded 17">
            <a:extLst>
              <a:ext uri="{FF2B5EF4-FFF2-40B4-BE49-F238E27FC236}">
                <a16:creationId xmlns:a16="http://schemas.microsoft.com/office/drawing/2014/main" id="{D5A83652-13BE-43C3-BAF2-A35EC1FFCFBE}"/>
              </a:ext>
            </a:extLst>
          </p:cNvPr>
          <p:cNvSpPr/>
          <p:nvPr/>
        </p:nvSpPr>
        <p:spPr>
          <a:xfrm>
            <a:off x="3073834" y="4547726"/>
            <a:ext cx="2674465" cy="1941565"/>
          </a:xfrm>
          <a:prstGeom prst="round2Diag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population, present, word, reason, maintain, run, history, different, collection, bond, special, answer, embrace, enjoy, attend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D278AD4-D90A-4712-BA38-BD7B6CDBFC9E}"/>
              </a:ext>
            </a:extLst>
          </p:cNvPr>
          <p:cNvSpPr/>
          <p:nvPr/>
        </p:nvSpPr>
        <p:spPr>
          <a:xfrm>
            <a:off x="6399457" y="5036231"/>
            <a:ext cx="1616015" cy="684362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Unclear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1335A00-671D-41EB-912E-8AABAE9966A5}"/>
              </a:ext>
            </a:extLst>
          </p:cNvPr>
          <p:cNvSpPr/>
          <p:nvPr/>
        </p:nvSpPr>
        <p:spPr>
          <a:xfrm>
            <a:off x="8101736" y="5203008"/>
            <a:ext cx="547778" cy="293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Diagonal Corners Rounded 20">
            <a:extLst>
              <a:ext uri="{FF2B5EF4-FFF2-40B4-BE49-F238E27FC236}">
                <a16:creationId xmlns:a16="http://schemas.microsoft.com/office/drawing/2014/main" id="{D52CE9CF-B617-40E3-A897-F025450DB97C}"/>
              </a:ext>
            </a:extLst>
          </p:cNvPr>
          <p:cNvSpPr/>
          <p:nvPr/>
        </p:nvSpPr>
        <p:spPr>
          <a:xfrm>
            <a:off x="8735778" y="4370717"/>
            <a:ext cx="2789113" cy="2283125"/>
          </a:xfrm>
          <a:prstGeom prst="round2Diag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 committee, vision, effective, efficient, platform, selflessness, website, order, constituent, councilor, achieve, </a:t>
            </a:r>
            <a:r>
              <a:rPr lang="en-US" err="1"/>
              <a:t>high_quality</a:t>
            </a:r>
            <a:r>
              <a:rPr lang="en-US"/>
              <a:t>, brief, sure, </a:t>
            </a:r>
            <a:r>
              <a:rPr lang="en-US" err="1"/>
              <a:t>efficient_effective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16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578EB-00C9-4D20-889D-B384D12A1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1745"/>
            <a:ext cx="10515600" cy="738336"/>
          </a:xfrm>
        </p:spPr>
        <p:txBody>
          <a:bodyPr>
            <a:normAutofit/>
          </a:bodyPr>
          <a:lstStyle/>
          <a:p>
            <a:r>
              <a:rPr lang="en-US" dirty="0"/>
              <a:t>Topics by Year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10C34E6-5E0E-4A87-8A75-0022C98E08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9742024"/>
              </p:ext>
            </p:extLst>
          </p:nvPr>
        </p:nvGraphicFramePr>
        <p:xfrm>
          <a:off x="491750" y="1075928"/>
          <a:ext cx="5257800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66281100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84289874"/>
                    </a:ext>
                  </a:extLst>
                </a:gridCol>
              </a:tblGrid>
              <a:tr h="28755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2016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779475"/>
                  </a:ext>
                </a:extLst>
              </a:tr>
              <a:tr h="287555">
                <a:tc>
                  <a:txBody>
                    <a:bodyPr/>
                    <a:lstStyle/>
                    <a:p>
                      <a:r>
                        <a:rPr lang="en-US" sz="1600" b="1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Distribution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066976"/>
                  </a:ext>
                </a:extLst>
              </a:tr>
              <a:tr h="2614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Family and 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0.14826946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414223"/>
                  </a:ext>
                </a:extLst>
              </a:tr>
              <a:tr h="6273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Unclear(population, present, history, run, collection, answer, enjoy)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0.016919535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29597"/>
                  </a:ext>
                </a:extLst>
              </a:tr>
              <a:tr h="2614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Seniors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0.023466531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675071"/>
                  </a:ext>
                </a:extLst>
              </a:tr>
              <a:tr h="2614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Business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0.029407484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55162"/>
                  </a:ext>
                </a:extLst>
              </a:tr>
              <a:tr h="4444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Unclear (raise, friend, </a:t>
                      </a:r>
                      <a:r>
                        <a:rPr lang="en-US" sz="1400" dirty="0" err="1"/>
                        <a:t>protect,door</a:t>
                      </a:r>
                      <a:r>
                        <a:rPr lang="en-US" sz="1400" dirty="0"/>
                        <a:t>, mental)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0.056234512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100086"/>
                  </a:ext>
                </a:extLst>
              </a:tr>
              <a:tr h="261414">
                <a:tc>
                  <a:txBody>
                    <a:bodyPr/>
                    <a:lstStyle/>
                    <a:p>
                      <a:r>
                        <a:rPr lang="en-US" sz="1400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0.114815846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21437"/>
                  </a:ext>
                </a:extLst>
              </a:tr>
              <a:tr h="261414">
                <a:tc>
                  <a:txBody>
                    <a:bodyPr/>
                    <a:lstStyle/>
                    <a:p>
                      <a:r>
                        <a:rPr lang="en-US" sz="1400" dirty="0"/>
                        <a:t>Infrastructure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0.07890726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719483"/>
                  </a:ext>
                </a:extLst>
              </a:tr>
              <a:tr h="261414">
                <a:tc>
                  <a:txBody>
                    <a:bodyPr/>
                    <a:lstStyle/>
                    <a:p>
                      <a:r>
                        <a:rPr lang="en-US" sz="1400" dirty="0"/>
                        <a:t>Homelessness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0.026656741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546805"/>
                  </a:ext>
                </a:extLst>
              </a:tr>
              <a:tr h="2614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Property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0.012459487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981444"/>
                  </a:ext>
                </a:extLst>
              </a:tr>
              <a:tr h="4444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Energy Conservation and Sustainability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0.038814906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385028"/>
                  </a:ext>
                </a:extLst>
              </a:tr>
              <a:tr h="4444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City Planning (Zone, Design, Inspection)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0.014150485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637906"/>
                  </a:ext>
                </a:extLst>
              </a:tr>
              <a:tr h="4444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Affordable Housing, Climate, Fuel, Carbon Emissions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0.030257978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543712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7ED68015-6E3A-4A97-B207-056A5E7334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6257230"/>
              </p:ext>
            </p:extLst>
          </p:nvPr>
        </p:nvGraphicFramePr>
        <p:xfrm>
          <a:off x="6141908" y="1075929"/>
          <a:ext cx="5558342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9171">
                  <a:extLst>
                    <a:ext uri="{9D8B030D-6E8A-4147-A177-3AD203B41FA5}">
                      <a16:colId xmlns:a16="http://schemas.microsoft.com/office/drawing/2014/main" val="2662811006"/>
                    </a:ext>
                  </a:extLst>
                </a:gridCol>
                <a:gridCol w="2779171">
                  <a:extLst>
                    <a:ext uri="{9D8B030D-6E8A-4147-A177-3AD203B41FA5}">
                      <a16:colId xmlns:a16="http://schemas.microsoft.com/office/drawing/2014/main" val="684289874"/>
                    </a:ext>
                  </a:extLst>
                </a:gridCol>
              </a:tblGrid>
              <a:tr h="32458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2019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779475"/>
                  </a:ext>
                </a:extLst>
              </a:tr>
              <a:tr h="324587">
                <a:tc>
                  <a:txBody>
                    <a:bodyPr/>
                    <a:lstStyle/>
                    <a:p>
                      <a:r>
                        <a:rPr lang="en-US" sz="1600" b="1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Distribution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066976"/>
                  </a:ext>
                </a:extLst>
              </a:tr>
              <a:tr h="2950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Family and 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0.13446599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414223"/>
                  </a:ext>
                </a:extLst>
              </a:tr>
              <a:tr h="5016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Unclear(population, present, history, run, answer, enjoy)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0.015103648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29597"/>
                  </a:ext>
                </a:extLst>
              </a:tr>
              <a:tr h="2950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Seniors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0.030667298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675071"/>
                  </a:ext>
                </a:extLst>
              </a:tr>
              <a:tr h="2950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Business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0.032765217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55162"/>
                  </a:ext>
                </a:extLst>
              </a:tr>
              <a:tr h="5016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Unclear (raise, friend, protect, door, mental)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0.053238507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100086"/>
                  </a:ext>
                </a:extLst>
              </a:tr>
              <a:tr h="295079">
                <a:tc>
                  <a:txBody>
                    <a:bodyPr/>
                    <a:lstStyle/>
                    <a:p>
                      <a:r>
                        <a:rPr lang="en-US" sz="1400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0.08474294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21437"/>
                  </a:ext>
                </a:extLst>
              </a:tr>
              <a:tr h="295079">
                <a:tc>
                  <a:txBody>
                    <a:bodyPr/>
                    <a:lstStyle/>
                    <a:p>
                      <a:r>
                        <a:rPr lang="en-US" sz="1400" dirty="0"/>
                        <a:t>Infrastructure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0.11006908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719483"/>
                  </a:ext>
                </a:extLst>
              </a:tr>
              <a:tr h="29507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Pedestrian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0.010068973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120412"/>
                  </a:ext>
                </a:extLst>
              </a:tr>
              <a:tr h="295079">
                <a:tc>
                  <a:txBody>
                    <a:bodyPr/>
                    <a:lstStyle/>
                    <a:p>
                      <a:r>
                        <a:rPr lang="en-US" sz="1400" dirty="0"/>
                        <a:t>Homelessness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0.018899236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546805"/>
                  </a:ext>
                </a:extLst>
              </a:tr>
              <a:tr h="2950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Property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0.013618809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981444"/>
                  </a:ext>
                </a:extLst>
              </a:tr>
              <a:tr h="5016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Energy Conservation and Sustainability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0.027214289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385028"/>
                  </a:ext>
                </a:extLst>
              </a:tr>
              <a:tr h="5016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City Planning (Zone, Design, Inspection)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0.015091527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637906"/>
                  </a:ext>
                </a:extLst>
              </a:tr>
              <a:tr h="5016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Affordable Housing, Climate, Fuel, Carbon Emissions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0.029035987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543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5890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578EB-00C9-4D20-889D-B384D12A1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209903"/>
            <a:ext cx="10515600" cy="53534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cs typeface="Calibri Light"/>
              </a:rPr>
              <a:t>Topics by Region</a:t>
            </a:r>
            <a:endParaRPr lang="en-US" dirty="0">
              <a:cs typeface="Calibri Light"/>
            </a:endParaRP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A0C2C0FD-7DBE-4974-A884-1973269D0E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5623912"/>
              </p:ext>
            </p:extLst>
          </p:nvPr>
        </p:nvGraphicFramePr>
        <p:xfrm>
          <a:off x="491750" y="1075928"/>
          <a:ext cx="5257800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66281100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84289874"/>
                    </a:ext>
                  </a:extLst>
                </a:gridCol>
              </a:tblGrid>
              <a:tr h="28755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/>
                        <a:t>Midwest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779475"/>
                  </a:ext>
                </a:extLst>
              </a:tr>
              <a:tr h="287555">
                <a:tc>
                  <a:txBody>
                    <a:bodyPr/>
                    <a:lstStyle/>
                    <a:p>
                      <a:r>
                        <a:rPr lang="en-US" sz="1600" b="1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Distribution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066976"/>
                  </a:ext>
                </a:extLst>
              </a:tr>
              <a:tr h="2614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Family and 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Calibri"/>
                        </a:rPr>
                        <a:t>0.14663307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414223"/>
                  </a:ext>
                </a:extLst>
              </a:tr>
              <a:tr h="6273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Unclear(population, present, history, run, collection, answer, enjoy)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Calibri"/>
                        </a:rPr>
                        <a:t>0.011358672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29597"/>
                  </a:ext>
                </a:extLst>
              </a:tr>
              <a:tr h="2614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Seniors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Calibri"/>
                        </a:rPr>
                        <a:t> 0.02963802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675071"/>
                  </a:ext>
                </a:extLst>
              </a:tr>
              <a:tr h="2614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Business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Calibri"/>
                        </a:rPr>
                        <a:t>0.025723208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55162"/>
                  </a:ext>
                </a:extLst>
              </a:tr>
              <a:tr h="4444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Unclear (raise, friend, </a:t>
                      </a:r>
                      <a:r>
                        <a:rPr lang="en-US" sz="1400" err="1"/>
                        <a:t>protect,door</a:t>
                      </a:r>
                      <a:r>
                        <a:rPr lang="en-US" sz="1400"/>
                        <a:t>, mental)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Calibri"/>
                        </a:rPr>
                        <a:t>0.051641256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100086"/>
                  </a:ext>
                </a:extLst>
              </a:tr>
              <a:tr h="261414">
                <a:tc>
                  <a:txBody>
                    <a:bodyPr/>
                    <a:lstStyle/>
                    <a:p>
                      <a:r>
                        <a:rPr lang="en-US" sz="140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0.114815846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21437"/>
                  </a:ext>
                </a:extLst>
              </a:tr>
              <a:tr h="261414">
                <a:tc>
                  <a:txBody>
                    <a:bodyPr/>
                    <a:lstStyle/>
                    <a:p>
                      <a:r>
                        <a:rPr lang="en-US" sz="1400"/>
                        <a:t>Infrastructure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 0.07890726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719483"/>
                  </a:ext>
                </a:extLst>
              </a:tr>
              <a:tr h="261414">
                <a:tc>
                  <a:txBody>
                    <a:bodyPr/>
                    <a:lstStyle/>
                    <a:p>
                      <a:r>
                        <a:rPr lang="en-US" sz="1400"/>
                        <a:t>Homelessness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0.026656741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546805"/>
                  </a:ext>
                </a:extLst>
              </a:tr>
              <a:tr h="2614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Property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 0.012459487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981444"/>
                  </a:ext>
                </a:extLst>
              </a:tr>
              <a:tr h="4444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Energy Conservation and Sustainability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0.038814906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385028"/>
                  </a:ext>
                </a:extLst>
              </a:tr>
              <a:tr h="4444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City Planning (Zone, Design, Inspection)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0.014150485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637906"/>
                  </a:ext>
                </a:extLst>
              </a:tr>
              <a:tr h="4444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Affordable Housing, Climate, Fuel, Carbon Emissions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0.030257978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543712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EA47C156-B034-48CD-B332-E7D4AF4DFA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4667067"/>
              </p:ext>
            </p:extLst>
          </p:nvPr>
        </p:nvGraphicFramePr>
        <p:xfrm>
          <a:off x="5971094" y="1037828"/>
          <a:ext cx="5257800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66281100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84289874"/>
                    </a:ext>
                  </a:extLst>
                </a:gridCol>
              </a:tblGrid>
              <a:tr h="28755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/>
                        <a:t>Northeast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779475"/>
                  </a:ext>
                </a:extLst>
              </a:tr>
              <a:tr h="287555">
                <a:tc>
                  <a:txBody>
                    <a:bodyPr/>
                    <a:lstStyle/>
                    <a:p>
                      <a:r>
                        <a:rPr lang="en-US" sz="1600" b="1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Distribution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066976"/>
                  </a:ext>
                </a:extLst>
              </a:tr>
              <a:tr h="2614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Family and 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0.14826946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414223"/>
                  </a:ext>
                </a:extLst>
              </a:tr>
              <a:tr h="6273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Unclear(population, present, history, run, collection, answer, enjoy)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0.016919535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29597"/>
                  </a:ext>
                </a:extLst>
              </a:tr>
              <a:tr h="2614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Seniors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0.023466531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675071"/>
                  </a:ext>
                </a:extLst>
              </a:tr>
              <a:tr h="2614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Business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0.029407484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55162"/>
                  </a:ext>
                </a:extLst>
              </a:tr>
              <a:tr h="4444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Unclear (raise, friend, </a:t>
                      </a:r>
                      <a:r>
                        <a:rPr lang="en-US" sz="1400" err="1"/>
                        <a:t>protect,door</a:t>
                      </a:r>
                      <a:r>
                        <a:rPr lang="en-US" sz="1400"/>
                        <a:t>, mental)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0.056234512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100086"/>
                  </a:ext>
                </a:extLst>
              </a:tr>
              <a:tr h="261414">
                <a:tc>
                  <a:txBody>
                    <a:bodyPr/>
                    <a:lstStyle/>
                    <a:p>
                      <a:r>
                        <a:rPr lang="en-US" sz="140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0.114815846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21437"/>
                  </a:ext>
                </a:extLst>
              </a:tr>
              <a:tr h="261414">
                <a:tc>
                  <a:txBody>
                    <a:bodyPr/>
                    <a:lstStyle/>
                    <a:p>
                      <a:r>
                        <a:rPr lang="en-US" sz="1400"/>
                        <a:t>Infrastructure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 0.07890726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719483"/>
                  </a:ext>
                </a:extLst>
              </a:tr>
              <a:tr h="261414">
                <a:tc>
                  <a:txBody>
                    <a:bodyPr/>
                    <a:lstStyle/>
                    <a:p>
                      <a:r>
                        <a:rPr lang="en-US" sz="1400"/>
                        <a:t>Homelessness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0.026656741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546805"/>
                  </a:ext>
                </a:extLst>
              </a:tr>
              <a:tr h="2614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Property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 0.012459487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981444"/>
                  </a:ext>
                </a:extLst>
              </a:tr>
              <a:tr h="4444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Energy Conservation and Sustainability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0.038814906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385028"/>
                  </a:ext>
                </a:extLst>
              </a:tr>
              <a:tr h="4444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City Planning (Zone, Design, Inspection)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0.014150485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637906"/>
                  </a:ext>
                </a:extLst>
              </a:tr>
              <a:tr h="4444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Affordable Housing, Climate, Fuel, Carbon Emissions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0.030257978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543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743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68C85-4F31-4AF8-9C9E-561AB04D5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E4888-7C5B-46C0-B9B1-8C20F1476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33" y="1381125"/>
            <a:ext cx="10346267" cy="52544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We were able to create a topic model that can aide the NLC staff in the process of analyzing topics in mayor's speeches. However, this model stills needs quite a bit of fine tuning in order to provide more coherent and representative topics. </a:t>
            </a:r>
          </a:p>
          <a:p>
            <a:r>
              <a:rPr lang="en-US">
                <a:cs typeface="Calibri"/>
              </a:rPr>
              <a:t>Cristina and Taisha will be using this model and the associated web application as a foundation for continued text analysis within the NLC organization.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27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69E13E378B1844A586EF2EE3A41B8F" ma:contentTypeVersion="7" ma:contentTypeDescription="Create a new document." ma:contentTypeScope="" ma:versionID="a62f76843a36932a65f67b0afec5fb10">
  <xsd:schema xmlns:xsd="http://www.w3.org/2001/XMLSchema" xmlns:xs="http://www.w3.org/2001/XMLSchema" xmlns:p="http://schemas.microsoft.com/office/2006/metadata/properties" xmlns:ns3="57d1542b-5ad7-4237-9a70-434b405c69db" xmlns:ns4="ec82173a-5b71-4e9e-a87d-bb25f4b91043" targetNamespace="http://schemas.microsoft.com/office/2006/metadata/properties" ma:root="true" ma:fieldsID="8080f8f3501156a1248c1d60ecf5f324" ns3:_="" ns4:_="">
    <xsd:import namespace="57d1542b-5ad7-4237-9a70-434b405c69db"/>
    <xsd:import namespace="ec82173a-5b71-4e9e-a87d-bb25f4b9104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d1542b-5ad7-4237-9a70-434b405c69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82173a-5b71-4e9e-a87d-bb25f4b9104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5580A14-5CA8-46B0-9FBF-AE1E9A2CB7B5}">
  <ds:schemaRefs>
    <ds:schemaRef ds:uri="57d1542b-5ad7-4237-9a70-434b405c69db"/>
    <ds:schemaRef ds:uri="ec82173a-5b71-4e9e-a87d-bb25f4b9104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1BFFA92-5EAB-41EA-A17C-4F37061329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CE34B-9113-4D06-8DFC-A7200635C009}">
  <ds:schemaRefs>
    <ds:schemaRef ds:uri="57d1542b-5ad7-4237-9a70-434b405c69db"/>
    <ds:schemaRef ds:uri="ec82173a-5b71-4e9e-a87d-bb25f4b9104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836</Words>
  <Application>Microsoft Office PowerPoint</Application>
  <PresentationFormat>Widescreen</PresentationFormat>
  <Paragraphs>157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Introduction</vt:lpstr>
      <vt:lpstr>PowerPoint Presentation</vt:lpstr>
      <vt:lpstr>Results</vt:lpstr>
      <vt:lpstr>Coherent Topics</vt:lpstr>
      <vt:lpstr>Less Coherent Topics</vt:lpstr>
      <vt:lpstr>Topics by Year</vt:lpstr>
      <vt:lpstr>Topics by Region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Cristina Giraldo</dc:creator>
  <cp:lastModifiedBy>Cristina Giraldo</cp:lastModifiedBy>
  <cp:revision>1</cp:revision>
  <dcterms:created xsi:type="dcterms:W3CDTF">2019-12-04T20:36:24Z</dcterms:created>
  <dcterms:modified xsi:type="dcterms:W3CDTF">2019-12-04T22:59:39Z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0x0101007269E13E378B1844A586EF2EE3A41B8F</vt:lpwstr>
  </property>
</Properties>
</file>