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Franklin Gothic" panose="020B0604020202020204" charset="0"/>
      <p:bold r:id="rId14"/>
    </p:embeddedFont>
    <p:embeddedFont>
      <p:font typeface="Libre Franklin" pitchFamily="2" charset="0"/>
      <p:regular r:id="rId15"/>
      <p:bold r:id="rId16"/>
      <p:italic r:id="rId17"/>
      <p:boldItalic r:id="rId18"/>
    </p:embeddedFont>
    <p:embeddedFont>
      <p:font typeface="MS UI Gothic" panose="020B0600070205080204" pitchFamily="34" charset="-128"/>
      <p:regular r:id="rId19"/>
    </p:embeddedFont>
    <p:embeddedFont>
      <p:font typeface="Segoe UI Symbol" panose="020B0502040204020203"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 TEAM DETAILS AND PROBLEM STATMENT</a:t>
            </a:r>
            <a:endParaRPr dirty="0"/>
          </a:p>
        </p:txBody>
      </p:sp>
      <p:sp>
        <p:nvSpPr>
          <p:cNvPr id="211" name="Google Shape;211;p1"/>
          <p:cNvSpPr txBox="1">
            <a:spLocks noGrp="1"/>
          </p:cNvSpPr>
          <p:nvPr>
            <p:ph type="body" idx="1"/>
          </p:nvPr>
        </p:nvSpPr>
        <p:spPr>
          <a:xfrm>
            <a:off x="5187350" y="1580099"/>
            <a:ext cx="6216268" cy="412483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Organization Name :</a:t>
            </a:r>
            <a:r>
              <a:rPr lang="en-US" dirty="0">
                <a:latin typeface="Franklin Gothic"/>
                <a:ea typeface="Franklin Gothic"/>
                <a:cs typeface="Franklin Gothic"/>
                <a:sym typeface="Franklin Gothic"/>
              </a:rPr>
              <a:t> </a:t>
            </a:r>
            <a:r>
              <a:rPr lang="en-IN" dirty="0">
                <a:latin typeface="Franklin Gothic"/>
                <a:ea typeface="Franklin Gothic"/>
                <a:cs typeface="Franklin Gothic"/>
                <a:sym typeface="Franklin Gothic"/>
              </a:rPr>
              <a:t>GOVERNMENT OF GUJARAT </a:t>
            </a:r>
          </a:p>
          <a:p>
            <a:pPr marL="0" lvl="0" indent="0" algn="l" rtl="0">
              <a:lnSpc>
                <a:spcPct val="90000"/>
              </a:lnSpc>
              <a:spcBef>
                <a:spcPts val="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PS Code : </a:t>
            </a:r>
            <a:r>
              <a:rPr lang="en-US" dirty="0">
                <a:latin typeface="Franklin Gothic"/>
                <a:ea typeface="Franklin Gothic"/>
                <a:cs typeface="Franklin Gothic"/>
                <a:sym typeface="Franklin Gothic"/>
              </a:rPr>
              <a:t> SIH1363</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Problem Statement Title :</a:t>
            </a:r>
            <a:r>
              <a:rPr lang="en-US" dirty="0">
                <a:latin typeface="Franklin Gothic"/>
                <a:ea typeface="Franklin Gothic"/>
                <a:cs typeface="Franklin Gothic"/>
                <a:sym typeface="Franklin Gothic"/>
              </a:rPr>
              <a:t> SELF-IDENTYFING THE MENTAL HEALTH STATUS AND GET GUIDANCE FOR SUPPORT</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Team Name :</a:t>
            </a:r>
            <a:r>
              <a:rPr lang="en-US" dirty="0">
                <a:latin typeface="Franklin Gothic"/>
                <a:ea typeface="Franklin Gothic"/>
                <a:cs typeface="Franklin Gothic"/>
                <a:sym typeface="Franklin Gothic"/>
              </a:rPr>
              <a:t> HEALING </a:t>
            </a:r>
            <a:r>
              <a:rPr lang="en-IN" dirty="0">
                <a:latin typeface="Franklin Gothic"/>
                <a:ea typeface="Franklin Gothic"/>
                <a:cs typeface="Franklin Gothic"/>
                <a:sym typeface="Franklin Gothic"/>
              </a:rPr>
              <a:t>TOGETHER </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Team Leader Name :</a:t>
            </a:r>
            <a:r>
              <a:rPr lang="en-US" dirty="0">
                <a:latin typeface="Franklin Gothic"/>
                <a:ea typeface="Franklin Gothic"/>
                <a:cs typeface="Franklin Gothic"/>
                <a:sym typeface="Franklin Gothic"/>
              </a:rPr>
              <a:t> PRABHAT RATHORE</a:t>
            </a:r>
            <a:endParaRPr lang="en-US" dirty="0">
              <a:ea typeface="Franklin Gothic"/>
              <a:cs typeface="Franklin Gothic"/>
            </a:endParaRPr>
          </a:p>
          <a:p>
            <a:pPr marL="0" lvl="0" indent="0" algn="l" rtl="0">
              <a:lnSpc>
                <a:spcPct val="90000"/>
              </a:lnSpc>
              <a:spcBef>
                <a:spcPts val="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Institute Code (AISHE) : </a:t>
            </a:r>
            <a:r>
              <a:rPr lang="en-US" dirty="0">
                <a:latin typeface="Franklin Gothic"/>
                <a:ea typeface="Franklin Gothic"/>
                <a:cs typeface="Franklin Gothic"/>
                <a:sym typeface="Franklin Gothic"/>
              </a:rPr>
              <a:t>U -0725</a:t>
            </a:r>
          </a:p>
          <a:p>
            <a:pPr marL="0" lvl="0" indent="0" algn="l" rtl="0">
              <a:lnSpc>
                <a:spcPct val="90000"/>
              </a:lnSpc>
              <a:spcBef>
                <a:spcPts val="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Institute Name : </a:t>
            </a:r>
            <a:r>
              <a:rPr lang="en-US" dirty="0">
                <a:latin typeface="Franklin Gothic"/>
                <a:ea typeface="Franklin Gothic"/>
                <a:cs typeface="Franklin Gothic"/>
                <a:sym typeface="Franklin Gothic"/>
              </a:rPr>
              <a:t>REVA UNIVERSITY</a:t>
            </a:r>
            <a:endParaRPr lang="en-US" dirty="0">
              <a:ea typeface="Franklin Gothic"/>
              <a:cs typeface="Franklin Gothic"/>
            </a:endParaRPr>
          </a:p>
          <a:p>
            <a:pPr marL="0" lvl="0" indent="0" algn="l" rtl="0">
              <a:lnSpc>
                <a:spcPct val="90000"/>
              </a:lnSpc>
              <a:spcBef>
                <a:spcPts val="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r>
              <a:rPr lang="en-US" dirty="0">
                <a:solidFill>
                  <a:srgbClr val="FF0000"/>
                </a:solidFill>
                <a:latin typeface="Franklin Gothic"/>
                <a:ea typeface="Franklin Gothic"/>
                <a:cs typeface="Franklin Gothic"/>
                <a:sym typeface="Franklin Gothic"/>
              </a:rPr>
              <a:t>Theme Name : </a:t>
            </a:r>
            <a:r>
              <a:rPr lang="en-US" dirty="0">
                <a:latin typeface="Franklin Gothic"/>
                <a:ea typeface="Franklin Gothic"/>
                <a:cs typeface="Franklin Gothic"/>
                <a:sym typeface="Franklin Gothic"/>
              </a:rPr>
              <a:t>FITNESS AND SPORTS</a:t>
            </a:r>
            <a:endParaRPr dirty="0"/>
          </a:p>
        </p:txBody>
      </p:sp>
      <p:pic>
        <p:nvPicPr>
          <p:cNvPr id="212" name="Google Shape;212;p1"/>
          <p:cNvPicPr preferRelativeResize="0"/>
          <p:nvPr/>
        </p:nvPicPr>
        <p:blipFill rotWithShape="1">
          <a:blip r:embed="rId3"/>
          <a:srcRect/>
          <a:stretch/>
        </p:blipFill>
        <p:spPr>
          <a:xfrm>
            <a:off x="479987" y="148172"/>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71550" y="608769"/>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 AND APPROACH</a:t>
            </a:r>
            <a:endParaRPr dirty="0"/>
          </a:p>
        </p:txBody>
      </p:sp>
      <p:sp>
        <p:nvSpPr>
          <p:cNvPr id="218" name="Google Shape;218;p2"/>
          <p:cNvSpPr txBox="1">
            <a:spLocks noGrp="1"/>
          </p:cNvSpPr>
          <p:nvPr>
            <p:ph type="body" idx="1"/>
          </p:nvPr>
        </p:nvSpPr>
        <p:spPr>
          <a:xfrm>
            <a:off x="545980" y="1621766"/>
            <a:ext cx="6024054" cy="506416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rtl="0">
              <a:lnSpc>
                <a:spcPct val="100000"/>
              </a:lnSpc>
              <a:spcBef>
                <a:spcPts val="0"/>
              </a:spcBef>
              <a:spcAft>
                <a:spcPts val="0"/>
              </a:spcAft>
              <a:buClr>
                <a:schemeClr val="lt2"/>
              </a:buClr>
              <a:buSzPts val="1800"/>
              <a:buNone/>
            </a:pPr>
            <a:r>
              <a:rPr lang="en-US" sz="1800" b="1" dirty="0">
                <a:solidFill>
                  <a:schemeClr val="lt2"/>
                </a:solidFill>
                <a:latin typeface="MS UI Gothic" panose="020B0600070205080204" pitchFamily="34" charset="-128"/>
                <a:ea typeface="MS UI Gothic" panose="020B0600070205080204" pitchFamily="34" charset="-128"/>
                <a:cs typeface="Franklin Gothic"/>
                <a:sym typeface="Franklin Gothic"/>
              </a:rPr>
              <a:t>      IDEA AND </a:t>
            </a:r>
            <a:r>
              <a:rPr lang="en-IN" sz="1800" b="1" dirty="0">
                <a:solidFill>
                  <a:schemeClr val="lt2"/>
                </a:solidFill>
                <a:latin typeface="MS UI Gothic" panose="020B0600070205080204" pitchFamily="34" charset="-128"/>
                <a:ea typeface="MS UI Gothic" panose="020B0600070205080204" pitchFamily="34" charset="-128"/>
                <a:cs typeface="Franklin Gothic"/>
                <a:sym typeface="Franklin Gothic"/>
              </a:rPr>
              <a:t>APPROACH</a:t>
            </a:r>
            <a:r>
              <a:rPr lang="en-US" sz="1800" b="1" dirty="0">
                <a:solidFill>
                  <a:schemeClr val="lt2"/>
                </a:solidFill>
                <a:latin typeface="MS UI Gothic" panose="020B0600070205080204" pitchFamily="34" charset="-128"/>
                <a:ea typeface="MS UI Gothic" panose="020B0600070205080204" pitchFamily="34" charset="-128"/>
                <a:cs typeface="Franklin Gothic"/>
                <a:sym typeface="Franklin Gothic"/>
              </a:rPr>
              <a:t>:</a:t>
            </a:r>
            <a:endParaRPr b="1" dirty="0">
              <a:latin typeface="MS UI Gothic" panose="020B0600070205080204" pitchFamily="34" charset="-128"/>
              <a:ea typeface="MS UI Gothic" panose="020B0600070205080204" pitchFamily="34" charset="-128"/>
            </a:endParaRPr>
          </a:p>
          <a:p>
            <a:pPr marL="342900" lvl="0" indent="-342900">
              <a:lnSpc>
                <a:spcPct val="107000"/>
              </a:lnSpc>
              <a:spcAft>
                <a:spcPts val="800"/>
              </a:spcAft>
              <a:buFont typeface="Segoe UI Symbol" panose="020B0502040204020203" pitchFamily="34" charset="0"/>
              <a:buChar char="⮚"/>
              <a:tabLst>
                <a:tab pos="4572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The reason we are creating this website is because we want to help the users who are struggling with  their mental well being </a:t>
            </a:r>
            <a:r>
              <a:rPr lang="en-US" sz="2000" b="1" kern="100" dirty="0">
                <a:latin typeface="Calibri" panose="020F0502020204030204" pitchFamily="34" charset="0"/>
                <a:ea typeface="Calibri" panose="020F0502020204030204" pitchFamily="34" charset="0"/>
                <a:cs typeface="Times New Roman" panose="02020603050405020304" pitchFamily="18" charset="0"/>
              </a:rPr>
              <a:t>by trying to catch any mental illness at an early stage. As</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our mind is already preoccupied in their busy lives and don’t give much attention to their mental health.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Ignoring the symptoms and signs may lead to some serious conditions like depression, anxiety, paranoia etc.</a:t>
            </a:r>
            <a:endParaRPr lang="en-IN" sz="2000"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egoe UI Symbol" panose="020B0502040204020203" pitchFamily="34" charset="0"/>
              <a:buChar char="⮚"/>
              <a:tabLst>
                <a:tab pos="457200" algn="l"/>
              </a:tabLs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 our website we are providing guidance to the users via self assessment test and also tracking their progress report to help them in improving and maintaining their mental health, because the earlier we catch the symptoms, th</a:t>
            </a:r>
            <a:r>
              <a:rPr lang="en-IN" sz="2000" b="1" dirty="0">
                <a:latin typeface="Calibri" panose="020F0502020204030204" pitchFamily="34" charset="0"/>
                <a:ea typeface="Calibri" panose="020F0502020204030204" pitchFamily="34" charset="0"/>
                <a:cs typeface="Times New Roman" panose="02020603050405020304" pitchFamily="18" charset="0"/>
              </a:rPr>
              <a:t>e better.</a:t>
            </a:r>
            <a:endParaRPr lang="en-IN" sz="2000" b="1" dirty="0"/>
          </a:p>
          <a:p>
            <a:pPr marL="285750" lvl="0" indent="-184150" algn="l" rtl="0">
              <a:lnSpc>
                <a:spcPct val="100000"/>
              </a:lnSpc>
              <a:spcBef>
                <a:spcPts val="1000"/>
              </a:spcBef>
              <a:spcAft>
                <a:spcPts val="0"/>
              </a:spcAft>
              <a:buClr>
                <a:schemeClr val="dk1"/>
              </a:buClr>
              <a:buSzPts val="1600"/>
              <a:buFont typeface="Noto Sans Symbols"/>
              <a:buNone/>
            </a:pPr>
            <a:endParaRPr lang="en-US"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3" name="Picture Placeholder 2">
            <a:extLst>
              <a:ext uri="{FF2B5EF4-FFF2-40B4-BE49-F238E27FC236}">
                <a16:creationId xmlns:a16="http://schemas.microsoft.com/office/drawing/2014/main" id="{2CA401F5-B01F-4A62-37C8-9A6F48845F8D}"/>
              </a:ext>
            </a:extLst>
          </p:cNvPr>
          <p:cNvPicPr>
            <a:picLocks noGrp="1" noChangeAspect="1"/>
          </p:cNvPicPr>
          <p:nvPr>
            <p:ph type="pic" idx="2"/>
          </p:nvPr>
        </p:nvPicPr>
        <p:blipFill>
          <a:blip r:embed="rId3"/>
          <a:srcRect l="10749" r="10749"/>
          <a:stretch>
            <a:fillRect/>
          </a:stretch>
        </p:blipFill>
        <p:spPr>
          <a:xfrm>
            <a:off x="6846291" y="241187"/>
            <a:ext cx="4374159" cy="3220649"/>
          </a:xfrm>
          <a:prstGeom prst="rect">
            <a:avLst/>
          </a:prstGeom>
          <a:noFill/>
          <a:ln>
            <a:noFill/>
          </a:ln>
        </p:spPr>
      </p:pic>
      <p:sp>
        <p:nvSpPr>
          <p:cNvPr id="222" name="Google Shape;222;p2"/>
          <p:cNvSpPr txBox="1"/>
          <p:nvPr/>
        </p:nvSpPr>
        <p:spPr>
          <a:xfrm>
            <a:off x="6821655" y="3635961"/>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2"/>
              </a:buClr>
              <a:buSzPts val="1800"/>
              <a:buFont typeface="Arial"/>
              <a:buNone/>
            </a:pPr>
            <a:r>
              <a:rPr lang="en-US" sz="1800" dirty="0">
                <a:solidFill>
                  <a:schemeClr val="lt2"/>
                </a:solidFill>
                <a:latin typeface="Franklin Gothic"/>
                <a:ea typeface="Libre Franklin"/>
                <a:cs typeface="Libre Franklin"/>
                <a:sym typeface="Franklin Gothic"/>
              </a:rPr>
              <a:t>TECHNOLOGY USED</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1" i="0" dirty="0">
                <a:solidFill>
                  <a:srgbClr val="92D050"/>
                </a:solidFill>
                <a:latin typeface="Libre Franklin"/>
                <a:ea typeface="Libre Franklin"/>
                <a:cs typeface="Libre Franklin"/>
                <a:sym typeface="Libre Franklin"/>
              </a:rPr>
              <a:t> PYTHON</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rgbClr val="92D050"/>
                </a:solidFill>
                <a:latin typeface="Libre Franklin"/>
                <a:sym typeface="Libre Franklin"/>
              </a:rPr>
              <a:t> GIT AND GITHUB</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rgbClr val="92D050"/>
                </a:solidFill>
                <a:latin typeface="Libre Franklin"/>
                <a:sym typeface="Libre Franklin"/>
              </a:rPr>
              <a:t>HTML , CSS , JAVASCRIPT</a:t>
            </a:r>
          </a:p>
          <a:p>
            <a:pPr marL="285750" marR="0" lvl="0" indent="-285750" algn="l" rtl="0">
              <a:lnSpc>
                <a:spcPct val="100000"/>
              </a:lnSpc>
              <a:spcBef>
                <a:spcPts val="1000"/>
              </a:spcBef>
              <a:spcAft>
                <a:spcPts val="0"/>
              </a:spcAft>
              <a:buClr>
                <a:schemeClr val="dk1"/>
              </a:buClr>
              <a:buSzPts val="1600"/>
              <a:buFont typeface="Noto Sans Symbols"/>
              <a:buChar char="⮚"/>
            </a:pPr>
            <a:r>
              <a:rPr lang="en-IN" sz="1600" b="1" dirty="0">
                <a:solidFill>
                  <a:srgbClr val="92D050"/>
                </a:solidFill>
                <a:latin typeface="Libre Franklin" pitchFamily="2" charset="0"/>
                <a:cs typeface="Times New Roman" panose="02020603050405020304" pitchFamily="18" charset="0"/>
              </a:rPr>
              <a:t>YOLO</a:t>
            </a:r>
            <a:r>
              <a:rPr lang="en-IN" b="1" dirty="0">
                <a:solidFill>
                  <a:srgbClr val="92D050"/>
                </a:solidFill>
                <a:latin typeface="Franklin Gothic" panose="020B0604020202020204" charset="0"/>
                <a:cs typeface="Times New Roman" panose="02020603050405020304" pitchFamily="18" charset="0"/>
              </a:rPr>
              <a:t> </a:t>
            </a:r>
          </a:p>
          <a:p>
            <a:pPr marL="285750" marR="0" lvl="0" indent="-285750" algn="l" rtl="0">
              <a:lnSpc>
                <a:spcPct val="100000"/>
              </a:lnSpc>
              <a:spcBef>
                <a:spcPts val="1000"/>
              </a:spcBef>
              <a:spcAft>
                <a:spcPts val="0"/>
              </a:spcAft>
              <a:buClr>
                <a:schemeClr val="dk1"/>
              </a:buClr>
              <a:buSzPts val="1600"/>
              <a:buFont typeface="Noto Sans Symbols"/>
              <a:buChar char="⮚"/>
            </a:pPr>
            <a:r>
              <a:rPr lang="en-IN" sz="1600" b="1" dirty="0">
                <a:solidFill>
                  <a:srgbClr val="92D050"/>
                </a:solidFill>
                <a:latin typeface="Libre Franklin" pitchFamily="2" charset="0"/>
                <a:cs typeface="Times New Roman" panose="02020603050405020304" pitchFamily="18" charset="0"/>
              </a:rPr>
              <a:t>KAGGLE</a:t>
            </a:r>
          </a:p>
          <a:p>
            <a:pPr marL="285750" marR="0" lvl="0" indent="-285750" algn="l" rtl="0">
              <a:lnSpc>
                <a:spcPct val="100000"/>
              </a:lnSpc>
              <a:spcBef>
                <a:spcPts val="1000"/>
              </a:spcBef>
              <a:spcAft>
                <a:spcPts val="0"/>
              </a:spcAft>
              <a:buClr>
                <a:schemeClr val="dk1"/>
              </a:buClr>
              <a:buSzPts val="1600"/>
              <a:buFont typeface="Noto Sans Symbols"/>
              <a:buChar char="⮚"/>
            </a:pPr>
            <a:r>
              <a:rPr lang="en-IN" sz="1600" b="1" dirty="0">
                <a:solidFill>
                  <a:srgbClr val="92D050"/>
                </a:solidFill>
                <a:latin typeface="Libre Franklin" pitchFamily="2" charset="0"/>
                <a:cs typeface="Times New Roman" panose="02020603050405020304" pitchFamily="18" charset="0"/>
              </a:rPr>
              <a:t>MYSQL</a:t>
            </a:r>
          </a:p>
          <a:p>
            <a:pPr marL="285750" marR="0" lvl="0" indent="-285750" algn="l" rtl="0">
              <a:lnSpc>
                <a:spcPct val="100000"/>
              </a:lnSpc>
              <a:spcBef>
                <a:spcPts val="1000"/>
              </a:spcBef>
              <a:spcAft>
                <a:spcPts val="0"/>
              </a:spcAft>
              <a:buClr>
                <a:schemeClr val="dk1"/>
              </a:buClr>
              <a:buSzPts val="1600"/>
              <a:buFont typeface="Noto Sans Symbols"/>
              <a:buChar char="⮚"/>
            </a:pPr>
            <a:endParaRPr lang="en-IN" dirty="0">
              <a:latin typeface="Libre Franklin" pitchFamily="2" charset="0"/>
              <a:cs typeface="Times New Roman" panose="02020603050405020304" pitchFamily="18" charset="0"/>
            </a:endParaRPr>
          </a:p>
          <a:p>
            <a:pPr marL="285750" marR="0" lvl="0" indent="-285750" algn="l" rtl="0">
              <a:lnSpc>
                <a:spcPct val="100000"/>
              </a:lnSpc>
              <a:spcBef>
                <a:spcPts val="1000"/>
              </a:spcBef>
              <a:spcAft>
                <a:spcPts val="0"/>
              </a:spcAft>
              <a:buClr>
                <a:schemeClr val="dk1"/>
              </a:buClr>
              <a:buSzPts val="1600"/>
              <a:buFont typeface="Noto Sans Symbols"/>
              <a:buChar char="⮚"/>
            </a:pP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785351" y="0"/>
            <a:ext cx="697230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IDEA AND APPROACH DETAILS</a:t>
            </a:r>
            <a:endParaRPr dirty="0"/>
          </a:p>
        </p:txBody>
      </p:sp>
      <p:sp>
        <p:nvSpPr>
          <p:cNvPr id="228" name="Google Shape;228;p3"/>
          <p:cNvSpPr txBox="1">
            <a:spLocks noGrp="1"/>
          </p:cNvSpPr>
          <p:nvPr>
            <p:ph type="body" idx="2"/>
          </p:nvPr>
        </p:nvSpPr>
        <p:spPr>
          <a:xfrm>
            <a:off x="952498" y="145429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 : 			</a:t>
            </a:r>
            <a:endParaRPr dirty="0"/>
          </a:p>
        </p:txBody>
      </p:sp>
      <p:sp>
        <p:nvSpPr>
          <p:cNvPr id="229" name="Google Shape;229;p3"/>
          <p:cNvSpPr txBox="1">
            <a:spLocks noGrp="1"/>
          </p:cNvSpPr>
          <p:nvPr>
            <p:ph type="body" idx="1"/>
          </p:nvPr>
        </p:nvSpPr>
        <p:spPr>
          <a:xfrm>
            <a:off x="952498" y="2162321"/>
            <a:ext cx="4838701" cy="452027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endParaRPr lang="en-US"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SELF ASSESSMENT AND SYMPTOMS TRACKING WITH </a:t>
            </a:r>
            <a:r>
              <a:rPr lang="en-US" b="1" dirty="0">
                <a:latin typeface="Times New Roman" panose="02020603050405020304" pitchFamily="18" charset="0"/>
                <a:cs typeface="Times New Roman" panose="02020603050405020304" pitchFamily="18" charset="0"/>
              </a:rPr>
              <a:t>32 LANGUAGE SUPPORT USING NLP </a:t>
            </a:r>
            <a:r>
              <a:rPr lang="en-US" dirty="0">
                <a:latin typeface="Times New Roman" panose="02020603050405020304" pitchFamily="18" charset="0"/>
                <a:cs typeface="Times New Roman" panose="02020603050405020304" pitchFamily="18" charset="0"/>
              </a:rPr>
              <a:t>TECHNOLOGY</a:t>
            </a:r>
            <a:endParaRPr lang="en-US" b="1"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MEDICATION MANAGEMENT </a:t>
            </a:r>
            <a:r>
              <a:rPr lang="en-US" b="1" dirty="0">
                <a:latin typeface="Times New Roman" panose="02020603050405020304" pitchFamily="18" charset="0"/>
                <a:cs typeface="Times New Roman" panose="02020603050405020304" pitchFamily="18" charset="0"/>
              </a:rPr>
              <a:t>USING MYSQL</a:t>
            </a:r>
          </a:p>
          <a:p>
            <a:pPr marL="285750" lvl="0" indent="-285750" algn="l" rtl="0">
              <a:lnSpc>
                <a:spcPct val="90000"/>
              </a:lnSpc>
              <a:spcBef>
                <a:spcPts val="0"/>
              </a:spcBef>
              <a:spcAft>
                <a:spcPts val="0"/>
              </a:spcAft>
              <a:buClr>
                <a:schemeClr val="dk1"/>
              </a:buClr>
              <a:buSzPts val="1600"/>
              <a:buFont typeface="Noto Sans Symbols"/>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IN" dirty="0">
                <a:latin typeface="Times New Roman" panose="02020603050405020304" pitchFamily="18" charset="0"/>
                <a:cs typeface="Times New Roman" panose="02020603050405020304" pitchFamily="18" charset="0"/>
              </a:rPr>
              <a:t>PEER SUPPORT AND COMMUNITY USING </a:t>
            </a:r>
            <a:r>
              <a:rPr lang="en-IN" b="1" dirty="0">
                <a:latin typeface="Times New Roman" panose="02020603050405020304" pitchFamily="18" charset="0"/>
                <a:cs typeface="Times New Roman" panose="02020603050405020304" pitchFamily="18" charset="0"/>
              </a:rPr>
              <a:t>AI AND ML</a:t>
            </a:r>
            <a:r>
              <a:rPr lang="en-IN" dirty="0">
                <a:latin typeface="Times New Roman" panose="02020603050405020304" pitchFamily="18" charset="0"/>
                <a:cs typeface="Times New Roman" panose="02020603050405020304" pitchFamily="18" charset="0"/>
              </a:rPr>
              <a:t> TO IMPROVE MENTAL WELLNESS</a:t>
            </a:r>
          </a:p>
          <a:p>
            <a:pPr marL="285750" lvl="0" indent="-285750" algn="l" rtl="0">
              <a:lnSpc>
                <a:spcPct val="90000"/>
              </a:lnSpc>
              <a:spcBef>
                <a:spcPts val="0"/>
              </a:spcBef>
              <a:spcAft>
                <a:spcPts val="0"/>
              </a:spcAft>
              <a:buClr>
                <a:schemeClr val="dk1"/>
              </a:buClr>
              <a:buSzPts val="1600"/>
              <a:buFont typeface="Noto Sans Symbols"/>
              <a:buChar char="⮚"/>
            </a:pPr>
            <a:endParaRPr lang="en-IN"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IN" dirty="0">
                <a:latin typeface="Times New Roman" panose="02020603050405020304" pitchFamily="18" charset="0"/>
                <a:cs typeface="Times New Roman" panose="02020603050405020304" pitchFamily="18" charset="0"/>
              </a:rPr>
              <a:t>WE WILL PROVIDE THE USERS  </a:t>
            </a:r>
            <a:r>
              <a:rPr lang="en-IN" b="1" dirty="0">
                <a:latin typeface="Times New Roman" panose="02020603050405020304" pitchFamily="18" charset="0"/>
                <a:cs typeface="Times New Roman" panose="02020603050405020304" pitchFamily="18" charset="0"/>
              </a:rPr>
              <a:t>STRESS REDUCTION AND </a:t>
            </a:r>
            <a:r>
              <a:rPr lang="en-US" b="1" dirty="0">
                <a:latin typeface="Times New Roman" panose="02020603050405020304" pitchFamily="18" charset="0"/>
                <a:cs typeface="Times New Roman" panose="02020603050405020304" pitchFamily="18" charset="0"/>
              </a:rPr>
              <a:t>RELAXATION</a:t>
            </a:r>
            <a:r>
              <a:rPr lang="en-US" dirty="0">
                <a:latin typeface="Times New Roman" panose="02020603050405020304" pitchFamily="18" charset="0"/>
                <a:cs typeface="Times New Roman" panose="02020603050405020304" pitchFamily="18" charset="0"/>
              </a:rPr>
              <a:t> BY PROVIDING SEVERAL </a:t>
            </a:r>
            <a:r>
              <a:rPr lang="en-US" b="1" dirty="0">
                <a:latin typeface="Times New Roman" panose="02020603050405020304" pitchFamily="18" charset="0"/>
                <a:cs typeface="Times New Roman" panose="02020603050405020304" pitchFamily="18" charset="0"/>
              </a:rPr>
              <a:t>BREATHING</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TECHNIQUES,</a:t>
            </a:r>
            <a:r>
              <a:rPr lang="en-IN" b="1" dirty="0">
                <a:latin typeface="Times New Roman" panose="02020603050405020304" pitchFamily="18" charset="0"/>
                <a:cs typeface="Times New Roman" panose="02020603050405020304" pitchFamily="18" charset="0"/>
              </a:rPr>
              <a:t>MEDITATION</a:t>
            </a:r>
            <a:r>
              <a:rPr lang="en-IN" dirty="0">
                <a:latin typeface="Times New Roman" panose="02020603050405020304" pitchFamily="18" charset="0"/>
                <a:cs typeface="Times New Roman" panose="02020603050405020304" pitchFamily="18" charset="0"/>
              </a:rPr>
              <a:t> &amp; TRACKING THEIR </a:t>
            </a:r>
            <a:r>
              <a:rPr lang="en-IN" b="1" dirty="0">
                <a:latin typeface="Times New Roman" panose="02020603050405020304" pitchFamily="18" charset="0"/>
                <a:cs typeface="Times New Roman" panose="02020603050405020304" pitchFamily="18" charset="0"/>
              </a:rPr>
              <a:t>SLEEP</a:t>
            </a:r>
            <a:endParaRPr lang="en-US"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WE WILL TRACK THE PERFORMANCE AND ENHANCEMENT OF OUR USERS JOURNEY TOWARDS </a:t>
            </a:r>
            <a:r>
              <a:rPr lang="en-US" b="1" dirty="0">
                <a:latin typeface="Times New Roman" panose="02020603050405020304" pitchFamily="18" charset="0"/>
                <a:cs typeface="Times New Roman" panose="02020603050405020304" pitchFamily="18" charset="0"/>
              </a:rPr>
              <a:t>MENTAL PEACE ,</a:t>
            </a:r>
            <a:r>
              <a:rPr lang="en-US" dirty="0">
                <a:latin typeface="Times New Roman" panose="02020603050405020304" pitchFamily="18" charset="0"/>
                <a:cs typeface="Times New Roman" panose="02020603050405020304" pitchFamily="18" charset="0"/>
              </a:rPr>
              <a:t> USING</a:t>
            </a:r>
            <a:r>
              <a:rPr lang="en-US" b="1" dirty="0">
                <a:latin typeface="Times New Roman" panose="02020603050405020304" pitchFamily="18" charset="0"/>
                <a:cs typeface="Times New Roman" panose="02020603050405020304" pitchFamily="18" charset="0"/>
              </a:rPr>
              <a:t> MACHINE LEARNING </a:t>
            </a:r>
            <a:r>
              <a:rPr lang="en-IN" b="1" dirty="0">
                <a:latin typeface="Times New Roman" panose="02020603050405020304" pitchFamily="18" charset="0"/>
                <a:cs typeface="Times New Roman" panose="02020603050405020304" pitchFamily="18" charset="0"/>
              </a:rPr>
              <a:t>TECHNOLOGY </a:t>
            </a:r>
            <a:endParaRPr lang="en-US" b="1"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endParaRPr lang="en-US" dirty="0">
              <a:latin typeface="Times New Roman" panose="02020603050405020304" pitchFamily="18" charset="0"/>
              <a:cs typeface="Times New Roman" panose="02020603050405020304" pitchFamily="18" charset="0"/>
            </a:endParaRPr>
          </a:p>
        </p:txBody>
      </p:sp>
      <p:sp>
        <p:nvSpPr>
          <p:cNvPr id="231" name="Google Shape;231;p3"/>
          <p:cNvSpPr txBox="1"/>
          <p:nvPr/>
        </p:nvSpPr>
        <p:spPr>
          <a:xfrm>
            <a:off x="6095999" y="476302"/>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Dependencies : </a:t>
            </a:r>
            <a:endParaRPr dirty="0"/>
          </a:p>
        </p:txBody>
      </p:sp>
      <p:sp>
        <p:nvSpPr>
          <p:cNvPr id="232" name="Google Shape;232;p3"/>
          <p:cNvSpPr txBox="1"/>
          <p:nvPr/>
        </p:nvSpPr>
        <p:spPr>
          <a:xfrm>
            <a:off x="6248398" y="813184"/>
            <a:ext cx="4838701" cy="586941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Times New Roman" panose="02020603050405020304" pitchFamily="18" charset="0"/>
                <a:ea typeface="Libre Franklin"/>
                <a:cs typeface="Times New Roman" panose="02020603050405020304" pitchFamily="18" charset="0"/>
                <a:sym typeface="Libre Franklin"/>
              </a:rPr>
              <a:t>USING OUR WEBSITE , WE WILL PROVIDE THE REQUIRED </a:t>
            </a:r>
            <a:r>
              <a:rPr lang="en-US" sz="1600" b="1" i="0" dirty="0">
                <a:solidFill>
                  <a:schemeClr val="dk1"/>
                </a:solidFill>
                <a:latin typeface="Times New Roman" panose="02020603050405020304" pitchFamily="18" charset="0"/>
                <a:ea typeface="Libre Franklin"/>
                <a:cs typeface="Times New Roman" panose="02020603050405020304" pitchFamily="18" charset="0"/>
                <a:sym typeface="Libre Franklin"/>
              </a:rPr>
              <a:t>DATA FOR  </a:t>
            </a:r>
            <a:r>
              <a:rPr lang="en-US" sz="1600" b="1" dirty="0">
                <a:latin typeface="Times New Roman" panose="02020603050405020304" pitchFamily="18" charset="0"/>
                <a:cs typeface="Times New Roman" panose="02020603050405020304" pitchFamily="18" charset="0"/>
              </a:rPr>
              <a:t>RESEARCH </a:t>
            </a:r>
            <a:r>
              <a:rPr lang="en-US" sz="1600" dirty="0">
                <a:latin typeface="Times New Roman" panose="02020603050405020304" pitchFamily="18" charset="0"/>
                <a:cs typeface="Times New Roman" panose="02020603050405020304" pitchFamily="18" charset="0"/>
              </a:rPr>
              <a:t>AND DATA COLLECTION  TO THE</a:t>
            </a:r>
            <a:r>
              <a:rPr lang="en-US" sz="1600" b="1" dirty="0">
                <a:latin typeface="Times New Roman" panose="02020603050405020304" pitchFamily="18" charset="0"/>
                <a:cs typeface="Times New Roman" panose="02020603050405020304" pitchFamily="18" charset="0"/>
              </a:rPr>
              <a:t> DATA </a:t>
            </a:r>
            <a:r>
              <a:rPr lang="en-IN" sz="1600" b="1" dirty="0">
                <a:latin typeface="Times New Roman" panose="02020603050405020304" pitchFamily="18" charset="0"/>
                <a:cs typeface="Times New Roman" panose="02020603050405020304" pitchFamily="18" charset="0"/>
              </a:rPr>
              <a:t>ANALYSTS </a:t>
            </a:r>
            <a:r>
              <a:rPr lang="en-IN" sz="1600" dirty="0">
                <a:latin typeface="Times New Roman" panose="02020603050405020304" pitchFamily="18" charset="0"/>
                <a:cs typeface="Times New Roman" panose="02020603050405020304" pitchFamily="18" charset="0"/>
              </a:rPr>
              <a:t>WORKING IN THE </a:t>
            </a:r>
            <a:r>
              <a:rPr lang="en-IN" sz="1600" b="1" dirty="0">
                <a:latin typeface="Times New Roman" panose="02020603050405020304" pitchFamily="18" charset="0"/>
                <a:cs typeface="Times New Roman" panose="02020603050405020304" pitchFamily="18" charset="0"/>
              </a:rPr>
              <a:t>MEDICAL FIELD</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b="1"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OUR</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WEBSITE HAS A FEATURE THAT ALLOWS THE USER TO INTERACT WITH </a:t>
            </a:r>
            <a:r>
              <a:rPr lang="en-US" sz="1600" b="1" dirty="0">
                <a:latin typeface="Times New Roman" panose="02020603050405020304" pitchFamily="18" charset="0"/>
                <a:cs typeface="Times New Roman" panose="02020603050405020304" pitchFamily="18" charset="0"/>
              </a:rPr>
              <a:t>ANIMAL ADOPTION CENTRE AS </a:t>
            </a:r>
            <a:r>
              <a:rPr lang="en-US" sz="1600" dirty="0">
                <a:latin typeface="Times New Roman" panose="02020603050405020304" pitchFamily="18" charset="0"/>
                <a:cs typeface="Times New Roman" panose="02020603050405020304" pitchFamily="18" charset="0"/>
              </a:rPr>
              <a:t>PETS ARE PROVEN TO BE A </a:t>
            </a:r>
            <a:r>
              <a:rPr lang="en-US" sz="1600" b="1" dirty="0">
                <a:latin typeface="Times New Roman" panose="02020603050405020304" pitchFamily="18" charset="0"/>
                <a:cs typeface="Times New Roman" panose="02020603050405020304" pitchFamily="18" charset="0"/>
              </a:rPr>
              <a:t>GREAT COMPANION</a:t>
            </a:r>
            <a:r>
              <a:rPr lang="en-US" sz="1600" dirty="0">
                <a:latin typeface="Times New Roman" panose="02020603050405020304" pitchFamily="18" charset="0"/>
                <a:cs typeface="Times New Roman" panose="02020603050405020304" pitchFamily="18" charset="0"/>
              </a:rPr>
              <a:t> THROUGH TOUGH TIMES</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WE WILL COLLABORATE WITH THE TOP </a:t>
            </a:r>
            <a:r>
              <a:rPr lang="en-US" sz="1600" b="1" dirty="0">
                <a:latin typeface="Times New Roman" panose="02020603050405020304" pitchFamily="18" charset="0"/>
                <a:cs typeface="Times New Roman" panose="02020603050405020304" pitchFamily="18" charset="0"/>
              </a:rPr>
              <a:t>PSYCHIATRISTS</a:t>
            </a:r>
            <a:r>
              <a:rPr lang="en-US" sz="1600" dirty="0">
                <a:latin typeface="Times New Roman" panose="02020603050405020304" pitchFamily="18" charset="0"/>
                <a:cs typeface="Times New Roman" panose="02020603050405020304" pitchFamily="18" charset="0"/>
              </a:rPr>
              <a:t> AND MENTAL HEALTH CONSULTANTS AS THEY HAVE SPECIALIZED IN THIS FIELD AND THEY WOULD BE THE BEST PEOPLE TO ANALYZE A </a:t>
            </a:r>
            <a:r>
              <a:rPr lang="en-US" sz="1600" b="1" dirty="0">
                <a:latin typeface="Times New Roman" panose="02020603050405020304" pitchFamily="18" charset="0"/>
                <a:cs typeface="Times New Roman" panose="02020603050405020304" pitchFamily="18" charset="0"/>
              </a:rPr>
              <a:t>USER’S PROGRESS AND PROVIDE ASSISTANCE</a:t>
            </a:r>
          </a:p>
          <a:p>
            <a:pPr marR="0" lvl="0" algn="l" rtl="0">
              <a:lnSpc>
                <a:spcPct val="90000"/>
              </a:lnSpc>
              <a:spcBef>
                <a:spcPts val="0"/>
              </a:spcBef>
              <a:spcAft>
                <a:spcPts val="0"/>
              </a:spcAft>
              <a:buClr>
                <a:schemeClr val="dk1"/>
              </a:buClr>
              <a:buSzPts val="1600"/>
            </a:pPr>
            <a:endParaRPr lang="en-US" sz="1600"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AS OUR THEME SAYS </a:t>
            </a:r>
            <a:r>
              <a:rPr lang="en-US" sz="1600" b="1" dirty="0">
                <a:latin typeface="Times New Roman" panose="02020603050405020304" pitchFamily="18" charset="0"/>
                <a:cs typeface="Times New Roman" panose="02020603050405020304" pitchFamily="18" charset="0"/>
              </a:rPr>
              <a:t>SPORTS AND FITNESS</a:t>
            </a:r>
            <a:r>
              <a:rPr lang="en-US" sz="1600" dirty="0">
                <a:latin typeface="Times New Roman" panose="02020603050405020304" pitchFamily="18" charset="0"/>
                <a:cs typeface="Times New Roman" panose="02020603050405020304" pitchFamily="18" charset="0"/>
              </a:rPr>
              <a:t>, WITH THE HELP OF THIS PROJECT WE ARE VERY OPTIMISTIC THAT WE WILL NOT ONLY  BE ABLE TO UPLIFT A PERSON’S OVERALL FITNESS BUT ALSO HIS PERFORMANCE IN SPORTS, AS </a:t>
            </a:r>
            <a:r>
              <a:rPr lang="en-US" sz="1600" b="1" dirty="0">
                <a:latin typeface="Times New Roman" panose="02020603050405020304" pitchFamily="18" charset="0"/>
                <a:cs typeface="Times New Roman" panose="02020603050405020304" pitchFamily="18" charset="0"/>
              </a:rPr>
              <a:t>MENTAL STRENGTH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PHYSICAL STRENGTH </a:t>
            </a:r>
            <a:r>
              <a:rPr lang="en-US" sz="1600" dirty="0">
                <a:latin typeface="Times New Roman" panose="02020603050405020304" pitchFamily="18" charset="0"/>
                <a:cs typeface="Times New Roman" panose="02020603050405020304" pitchFamily="18" charset="0"/>
              </a:rPr>
              <a:t>GO HAND IN HAND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4" y="2062099"/>
            <a:ext cx="7282830"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PRABHAT   RATHORE</a:t>
            </a:r>
            <a:endParaRPr dirty="0"/>
          </a:p>
          <a:p>
            <a:pPr marL="0" lvl="0" indent="0" algn="l" rtl="0">
              <a:lnSpc>
                <a:spcPct val="90000"/>
              </a:lnSpc>
              <a:spcBef>
                <a:spcPts val="1000"/>
              </a:spcBef>
              <a:spcAft>
                <a:spcPts val="0"/>
              </a:spcAft>
              <a:buClr>
                <a:schemeClr val="dk1"/>
              </a:buClr>
              <a:buSzPts val="1200"/>
              <a:buNone/>
            </a:pPr>
            <a:r>
              <a:rPr lang="en-US" sz="1200" dirty="0"/>
              <a:t>Branch :  BTech			Stream  :   </a:t>
            </a:r>
            <a:r>
              <a:rPr lang="en-IN" sz="1200" dirty="0"/>
              <a:t>CSE AI DS</a:t>
            </a:r>
            <a:r>
              <a:rPr lang="en-US" sz="1200" dirty="0"/>
              <a:t>		Year :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 ABHIRAJ   </a:t>
            </a:r>
            <a:r>
              <a:rPr lang="en-IN" sz="1200" b="1" dirty="0">
                <a:solidFill>
                  <a:srgbClr val="5D7C3F"/>
                </a:solidFill>
              </a:rPr>
              <a:t>RAI</a:t>
            </a:r>
            <a:endParaRPr dirty="0"/>
          </a:p>
          <a:p>
            <a:pPr marL="0" lvl="0" indent="0" algn="l" rtl="0">
              <a:lnSpc>
                <a:spcPct val="90000"/>
              </a:lnSpc>
              <a:spcBef>
                <a:spcPts val="1000"/>
              </a:spcBef>
              <a:spcAft>
                <a:spcPts val="0"/>
              </a:spcAft>
              <a:buClr>
                <a:schemeClr val="dk1"/>
              </a:buClr>
              <a:buSzPts val="1200"/>
              <a:buNone/>
            </a:pPr>
            <a:r>
              <a:rPr lang="en-US" sz="1200" dirty="0"/>
              <a:t>Branch :  BTech			Stream :  CSE AI DS		Year :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  SYED SAADUDDIN</a:t>
            </a:r>
            <a:endParaRPr dirty="0"/>
          </a:p>
          <a:p>
            <a:pPr marL="0" lvl="0" indent="0" algn="l" rtl="0">
              <a:lnSpc>
                <a:spcPct val="90000"/>
              </a:lnSpc>
              <a:spcBef>
                <a:spcPts val="1000"/>
              </a:spcBef>
              <a:spcAft>
                <a:spcPts val="0"/>
              </a:spcAft>
              <a:buClr>
                <a:schemeClr val="dk1"/>
              </a:buClr>
              <a:buSzPts val="1200"/>
              <a:buNone/>
            </a:pPr>
            <a:r>
              <a:rPr lang="en-US" sz="1200" dirty="0"/>
              <a:t>Branch  :  BTech			Stream  :   CSE AI DS		Year :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 SUDHANSHU  KUMAR</a:t>
            </a:r>
            <a:endParaRPr dirty="0"/>
          </a:p>
          <a:p>
            <a:pPr marL="0" lvl="0" indent="0" algn="l" rtl="0">
              <a:lnSpc>
                <a:spcPct val="90000"/>
              </a:lnSpc>
              <a:spcBef>
                <a:spcPts val="1000"/>
              </a:spcBef>
              <a:spcAft>
                <a:spcPts val="0"/>
              </a:spcAft>
              <a:buClr>
                <a:schemeClr val="dk1"/>
              </a:buClr>
              <a:buSzPts val="1200"/>
              <a:buNone/>
            </a:pPr>
            <a:r>
              <a:rPr lang="en-US" sz="1200" dirty="0"/>
              <a:t>Branch  :   BTech			Stream  :   CS IT		Year :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 ANISH  KUMAR</a:t>
            </a:r>
            <a:endParaRPr dirty="0"/>
          </a:p>
          <a:p>
            <a:pPr marL="0" lvl="0" indent="0" algn="l" rtl="0">
              <a:lnSpc>
                <a:spcPct val="90000"/>
              </a:lnSpc>
              <a:spcBef>
                <a:spcPts val="1000"/>
              </a:spcBef>
              <a:spcAft>
                <a:spcPts val="0"/>
              </a:spcAft>
              <a:buClr>
                <a:schemeClr val="dk1"/>
              </a:buClr>
              <a:buSzPts val="1200"/>
              <a:buNone/>
            </a:pPr>
            <a:r>
              <a:rPr lang="en-US" sz="1200" dirty="0"/>
              <a:t>Branch :  BTech			Stream  :   CSE AI DS		Year :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VRITI VIRAJ</a:t>
            </a:r>
            <a:endParaRPr dirty="0"/>
          </a:p>
          <a:p>
            <a:pPr marL="0" lvl="0" indent="0" algn="l" rtl="0">
              <a:lnSpc>
                <a:spcPct val="90000"/>
              </a:lnSpc>
              <a:spcBef>
                <a:spcPts val="1000"/>
              </a:spcBef>
              <a:spcAft>
                <a:spcPts val="0"/>
              </a:spcAft>
              <a:buClr>
                <a:schemeClr val="dk1"/>
              </a:buClr>
              <a:buSzPts val="1200"/>
              <a:buNone/>
            </a:pPr>
            <a:r>
              <a:rPr lang="en-US" sz="1200" dirty="0"/>
              <a:t>Branch :  CSA			Stream  :   BCA		Year : 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  </a:t>
            </a:r>
            <a:endParaRPr dirty="0"/>
          </a:p>
          <a:p>
            <a:pPr marL="0" lvl="0" indent="0" algn="l" rtl="0">
              <a:lnSpc>
                <a:spcPct val="90000"/>
              </a:lnSpc>
              <a:spcBef>
                <a:spcPts val="1000"/>
              </a:spcBef>
              <a:spcAft>
                <a:spcPts val="0"/>
              </a:spcAft>
              <a:buClr>
                <a:schemeClr val="dk1"/>
              </a:buClr>
              <a:buSzPts val="1200"/>
              <a:buNone/>
            </a:pPr>
            <a:r>
              <a:rPr lang="en-US" sz="1200" dirty="0"/>
              <a:t>Category  :   	Expertise : 	             Domain Experience :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 </a:t>
            </a:r>
            <a:endParaRPr dirty="0"/>
          </a:p>
          <a:p>
            <a:pPr marL="0" lvl="0" indent="0" algn="l" rtl="0">
              <a:lnSpc>
                <a:spcPct val="90000"/>
              </a:lnSpc>
              <a:spcBef>
                <a:spcPts val="1000"/>
              </a:spcBef>
              <a:spcAft>
                <a:spcPts val="0"/>
              </a:spcAft>
              <a:buClr>
                <a:schemeClr val="dk1"/>
              </a:buClr>
              <a:buSzPts val="1200"/>
              <a:buNone/>
            </a:pPr>
            <a:r>
              <a:rPr lang="en-US" sz="1200" dirty="0"/>
              <a:t>Category  :  	Expertise  : 	             Domain Experience (in years) :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C9B5A34A797545A44C177309CF9D23" ma:contentTypeVersion="8" ma:contentTypeDescription="Create a new document." ma:contentTypeScope="" ma:versionID="c91fca783e2c09be376170997034ee42">
  <xsd:schema xmlns:xsd="http://www.w3.org/2001/XMLSchema" xmlns:xs="http://www.w3.org/2001/XMLSchema" xmlns:p="http://schemas.microsoft.com/office/2006/metadata/properties" xmlns:ns3="257e6cca-c7e4-4b33-8b35-e5a7305bf680" xmlns:ns4="0690c8a0-440a-4a54-b248-a4d39c03fb4d" targetNamespace="http://schemas.microsoft.com/office/2006/metadata/properties" ma:root="true" ma:fieldsID="e8b6d619d40300327f2cc86ab94f65ee" ns3:_="" ns4:_="">
    <xsd:import namespace="257e6cca-c7e4-4b33-8b35-e5a7305bf680"/>
    <xsd:import namespace="0690c8a0-440a-4a54-b248-a4d39c03fb4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SearchPropertie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7e6cca-c7e4-4b33-8b35-e5a7305bf6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90c8a0-440a-4a54-b248-a4d39c03fb4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57e6cca-c7e4-4b33-8b35-e5a7305bf680" xsi:nil="true"/>
  </documentManagement>
</p:properties>
</file>

<file path=customXml/itemProps1.xml><?xml version="1.0" encoding="utf-8"?>
<ds:datastoreItem xmlns:ds="http://schemas.openxmlformats.org/officeDocument/2006/customXml" ds:itemID="{541DF767-4A75-402E-9885-56027FF173B4}">
  <ds:schemaRefs>
    <ds:schemaRef ds:uri="http://schemas.microsoft.com/sharepoint/v3/contenttype/forms"/>
  </ds:schemaRefs>
</ds:datastoreItem>
</file>

<file path=customXml/itemProps2.xml><?xml version="1.0" encoding="utf-8"?>
<ds:datastoreItem xmlns:ds="http://schemas.openxmlformats.org/officeDocument/2006/customXml" ds:itemID="{C92C6F99-E818-496D-B38E-3F50FFF4C2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7e6cca-c7e4-4b33-8b35-e5a7305bf680"/>
    <ds:schemaRef ds:uri="0690c8a0-440a-4a54-b248-a4d39c03fb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DB1271-1A8E-42FB-8E9A-0196B8AF5E9D}">
  <ds:schemaRefs>
    <ds:schemaRef ds:uri="http://schemas.microsoft.com/office/2006/metadata/properties"/>
    <ds:schemaRef ds:uri="http://schemas.microsoft.com/office/infopath/2007/PartnerControls"/>
    <ds:schemaRef ds:uri="257e6cca-c7e4-4b33-8b35-e5a7305bf680"/>
  </ds:schemaRefs>
</ds:datastoreItem>
</file>

<file path=docProps/app.xml><?xml version="1.0" encoding="utf-8"?>
<Properties xmlns="http://schemas.openxmlformats.org/officeDocument/2006/extended-properties" xmlns:vt="http://schemas.openxmlformats.org/officeDocument/2006/docPropsVTypes">
  <TotalTime>585</TotalTime>
  <Words>584</Words>
  <Application>Microsoft Office PowerPoint</Application>
  <PresentationFormat>Widescreen</PresentationFormat>
  <Paragraphs>63</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Franklin Gothic</vt:lpstr>
      <vt:lpstr>Times New Roman</vt:lpstr>
      <vt:lpstr>Noto Sans Symbols</vt:lpstr>
      <vt:lpstr>Libre Franklin</vt:lpstr>
      <vt:lpstr>Arial</vt:lpstr>
      <vt:lpstr>MS UI Gothic</vt:lpstr>
      <vt:lpstr>Segoe UI Symbol</vt:lpstr>
      <vt:lpstr>Calibri</vt:lpstr>
      <vt:lpstr>Theme1</vt:lpstr>
      <vt:lpstr> TEAM DETAILS AND PROBLEM STATMENT</vt:lpstr>
      <vt:lpstr>IDEA AND APPROACH</vt:lpstr>
      <vt:lpstr>IDEA AND 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PRABHAT RATHORE</cp:lastModifiedBy>
  <cp:revision>14</cp:revision>
  <dcterms:created xsi:type="dcterms:W3CDTF">2022-02-11T07:14:46Z</dcterms:created>
  <dcterms:modified xsi:type="dcterms:W3CDTF">2023-09-14T06:01:51Z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0x0101005EC9B5A34A797545A44C177309CF9D23</vt:lpwstr>
  </property>
</Properties>
</file>