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67" r:id="rId3"/>
    <p:sldId id="258" r:id="rId4"/>
    <p:sldId id="264" r:id="rId5"/>
    <p:sldId id="265" r:id="rId6"/>
    <p:sldId id="263" r:id="rId7"/>
    <p:sldId id="259" r:id="rId8"/>
    <p:sldId id="260"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EB0F5-5C60-4028-9BAB-EB18E3B0F193}" v="510" dt="2024-07-08T20:28:39.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3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SA PRIYA" userId="0e7e293f6a6b1ff5" providerId="LiveId" clId="{86DEB0F5-5C60-4028-9BAB-EB18E3B0F193}"/>
    <pc:docChg chg="custSel addSld delSld modSld sldOrd">
      <pc:chgData name="PRASHANSA PRIYA" userId="0e7e293f6a6b1ff5" providerId="LiveId" clId="{86DEB0F5-5C60-4028-9BAB-EB18E3B0F193}" dt="2024-07-08T20:28:39.391" v="1355"/>
      <pc:docMkLst>
        <pc:docMk/>
      </pc:docMkLst>
      <pc:sldChg chg="modSp del mod">
        <pc:chgData name="PRASHANSA PRIYA" userId="0e7e293f6a6b1ff5" providerId="LiveId" clId="{86DEB0F5-5C60-4028-9BAB-EB18E3B0F193}" dt="2024-07-08T20:23:19.352" v="1170" actId="2696"/>
        <pc:sldMkLst>
          <pc:docMk/>
          <pc:sldMk cId="1644567247" sldId="257"/>
        </pc:sldMkLst>
        <pc:spChg chg="mod">
          <ac:chgData name="PRASHANSA PRIYA" userId="0e7e293f6a6b1ff5" providerId="LiveId" clId="{86DEB0F5-5C60-4028-9BAB-EB18E3B0F193}" dt="2024-07-08T20:22:09.551" v="1156" actId="1076"/>
          <ac:spMkLst>
            <pc:docMk/>
            <pc:sldMk cId="1644567247" sldId="257"/>
            <ac:spMk id="2" creationId="{C5BBF882-F728-060D-60D9-AF2CE3503DBF}"/>
          </ac:spMkLst>
        </pc:spChg>
        <pc:spChg chg="mod">
          <ac:chgData name="PRASHANSA PRIYA" userId="0e7e293f6a6b1ff5" providerId="LiveId" clId="{86DEB0F5-5C60-4028-9BAB-EB18E3B0F193}" dt="2024-07-08T20:23:05.985" v="1169" actId="20577"/>
          <ac:spMkLst>
            <pc:docMk/>
            <pc:sldMk cId="1644567247" sldId="257"/>
            <ac:spMk id="3" creationId="{B0D0F87A-18F9-6D5A-800E-260C45C4DFDA}"/>
          </ac:spMkLst>
        </pc:spChg>
      </pc:sldChg>
      <pc:sldChg chg="add del">
        <pc:chgData name="PRASHANSA PRIYA" userId="0e7e293f6a6b1ff5" providerId="LiveId" clId="{86DEB0F5-5C60-4028-9BAB-EB18E3B0F193}" dt="2024-07-08T20:23:35.972" v="1173" actId="2696"/>
        <pc:sldMkLst>
          <pc:docMk/>
          <pc:sldMk cId="1714663857" sldId="257"/>
        </pc:sldMkLst>
      </pc:sldChg>
      <pc:sldChg chg="addSp delSp modSp mod modAnim">
        <pc:chgData name="PRASHANSA PRIYA" userId="0e7e293f6a6b1ff5" providerId="LiveId" clId="{86DEB0F5-5C60-4028-9BAB-EB18E3B0F193}" dt="2024-07-08T16:18:15.736" v="437" actId="20577"/>
        <pc:sldMkLst>
          <pc:docMk/>
          <pc:sldMk cId="1018299637" sldId="260"/>
        </pc:sldMkLst>
        <pc:spChg chg="add del mod">
          <ac:chgData name="PRASHANSA PRIYA" userId="0e7e293f6a6b1ff5" providerId="LiveId" clId="{86DEB0F5-5C60-4028-9BAB-EB18E3B0F193}" dt="2024-07-03T15:03:45.573" v="89"/>
          <ac:spMkLst>
            <pc:docMk/>
            <pc:sldMk cId="1018299637" sldId="260"/>
            <ac:spMk id="3" creationId="{83F7E098-162E-F007-AB2A-18E309CD5BED}"/>
          </ac:spMkLst>
        </pc:spChg>
        <pc:spChg chg="add del mod">
          <ac:chgData name="PRASHANSA PRIYA" userId="0e7e293f6a6b1ff5" providerId="LiveId" clId="{86DEB0F5-5C60-4028-9BAB-EB18E3B0F193}" dt="2024-07-03T15:09:44.859" v="162"/>
          <ac:spMkLst>
            <pc:docMk/>
            <pc:sldMk cId="1018299637" sldId="260"/>
            <ac:spMk id="4" creationId="{DD1D5D7C-728F-E1D3-BC56-204CC3A37F6D}"/>
          </ac:spMkLst>
        </pc:spChg>
        <pc:spChg chg="add del mod">
          <ac:chgData name="PRASHANSA PRIYA" userId="0e7e293f6a6b1ff5" providerId="LiveId" clId="{86DEB0F5-5C60-4028-9BAB-EB18E3B0F193}" dt="2024-07-03T15:14:16.825" v="185"/>
          <ac:spMkLst>
            <pc:docMk/>
            <pc:sldMk cId="1018299637" sldId="260"/>
            <ac:spMk id="5" creationId="{52EBC86E-7077-2B60-2225-592029892BED}"/>
          </ac:spMkLst>
        </pc:spChg>
        <pc:spChg chg="add del mod">
          <ac:chgData name="PRASHANSA PRIYA" userId="0e7e293f6a6b1ff5" providerId="LiveId" clId="{86DEB0F5-5C60-4028-9BAB-EB18E3B0F193}" dt="2024-07-03T15:14:16.825" v="187"/>
          <ac:spMkLst>
            <pc:docMk/>
            <pc:sldMk cId="1018299637" sldId="260"/>
            <ac:spMk id="6" creationId="{19C9CBE9-975F-4F97-20A2-829CA67A4078}"/>
          </ac:spMkLst>
        </pc:spChg>
        <pc:spChg chg="add del mod">
          <ac:chgData name="PRASHANSA PRIYA" userId="0e7e293f6a6b1ff5" providerId="LiveId" clId="{86DEB0F5-5C60-4028-9BAB-EB18E3B0F193}" dt="2024-07-03T15:17:26.175" v="231"/>
          <ac:spMkLst>
            <pc:docMk/>
            <pc:sldMk cId="1018299637" sldId="260"/>
            <ac:spMk id="7" creationId="{43A24614-1CA2-DD90-8E65-9B35913EF7FC}"/>
          </ac:spMkLst>
        </pc:spChg>
        <pc:spChg chg="add del mod">
          <ac:chgData name="PRASHANSA PRIYA" userId="0e7e293f6a6b1ff5" providerId="LiveId" clId="{86DEB0F5-5C60-4028-9BAB-EB18E3B0F193}" dt="2024-07-03T15:19:42.211" v="283"/>
          <ac:spMkLst>
            <pc:docMk/>
            <pc:sldMk cId="1018299637" sldId="260"/>
            <ac:spMk id="8" creationId="{B09C8F36-F1DA-6F3F-FDA3-BBF47761C071}"/>
          </ac:spMkLst>
        </pc:spChg>
        <pc:spChg chg="mod">
          <ac:chgData name="PRASHANSA PRIYA" userId="0e7e293f6a6b1ff5" providerId="LiveId" clId="{86DEB0F5-5C60-4028-9BAB-EB18E3B0F193}" dt="2024-07-08T16:18:15.736" v="437" actId="20577"/>
          <ac:spMkLst>
            <pc:docMk/>
            <pc:sldMk cId="1018299637" sldId="260"/>
            <ac:spMk id="10" creationId="{B639145E-18AF-A050-2350-0C7AF1082FCC}"/>
          </ac:spMkLst>
        </pc:spChg>
      </pc:sldChg>
      <pc:sldChg chg="delSp del mod">
        <pc:chgData name="PRASHANSA PRIYA" userId="0e7e293f6a6b1ff5" providerId="LiveId" clId="{86DEB0F5-5C60-4028-9BAB-EB18E3B0F193}" dt="2024-07-03T14:16:36.875" v="6" actId="2696"/>
        <pc:sldMkLst>
          <pc:docMk/>
          <pc:sldMk cId="1246884970" sldId="261"/>
        </pc:sldMkLst>
        <pc:spChg chg="del">
          <ac:chgData name="PRASHANSA PRIYA" userId="0e7e293f6a6b1ff5" providerId="LiveId" clId="{86DEB0F5-5C60-4028-9BAB-EB18E3B0F193}" dt="2024-07-02T18:06:26.514" v="1"/>
          <ac:spMkLst>
            <pc:docMk/>
            <pc:sldMk cId="1246884970" sldId="261"/>
            <ac:spMk id="12" creationId="{19DF4D9C-543A-06DC-1412-B794C87E36FC}"/>
          </ac:spMkLst>
        </pc:spChg>
        <pc:spChg chg="del">
          <ac:chgData name="PRASHANSA PRIYA" userId="0e7e293f6a6b1ff5" providerId="LiveId" clId="{86DEB0F5-5C60-4028-9BAB-EB18E3B0F193}" dt="2024-07-02T18:06:26.514" v="3"/>
          <ac:spMkLst>
            <pc:docMk/>
            <pc:sldMk cId="1246884970" sldId="261"/>
            <ac:spMk id="13" creationId="{D59AE62F-AD25-3858-6F33-B20F696103B5}"/>
          </ac:spMkLst>
        </pc:spChg>
        <pc:spChg chg="del">
          <ac:chgData name="PRASHANSA PRIYA" userId="0e7e293f6a6b1ff5" providerId="LiveId" clId="{86DEB0F5-5C60-4028-9BAB-EB18E3B0F193}" dt="2024-07-02T18:06:26.514" v="5"/>
          <ac:spMkLst>
            <pc:docMk/>
            <pc:sldMk cId="1246884970" sldId="261"/>
            <ac:spMk id="14" creationId="{E83114A9-BC48-5C94-AA97-1439022C45C1}"/>
          </ac:spMkLst>
        </pc:spChg>
      </pc:sldChg>
      <pc:sldChg chg="del">
        <pc:chgData name="PRASHANSA PRIYA" userId="0e7e293f6a6b1ff5" providerId="LiveId" clId="{86DEB0F5-5C60-4028-9BAB-EB18E3B0F193}" dt="2024-07-03T14:16:42.343" v="7" actId="2696"/>
        <pc:sldMkLst>
          <pc:docMk/>
          <pc:sldMk cId="2645392261" sldId="262"/>
        </pc:sldMkLst>
      </pc:sldChg>
      <pc:sldChg chg="add del">
        <pc:chgData name="PRASHANSA PRIYA" userId="0e7e293f6a6b1ff5" providerId="LiveId" clId="{86DEB0F5-5C60-4028-9BAB-EB18E3B0F193}" dt="2024-07-03T14:21:31.137" v="16" actId="2696"/>
        <pc:sldMkLst>
          <pc:docMk/>
          <pc:sldMk cId="3598804346" sldId="262"/>
        </pc:sldMkLst>
      </pc:sldChg>
      <pc:sldChg chg="addSp delSp modSp mod ord modNotesTx">
        <pc:chgData name="PRASHANSA PRIYA" userId="0e7e293f6a6b1ff5" providerId="LiveId" clId="{86DEB0F5-5C60-4028-9BAB-EB18E3B0F193}" dt="2024-07-08T16:45:36.530" v="500"/>
        <pc:sldMkLst>
          <pc:docMk/>
          <pc:sldMk cId="1396004725" sldId="263"/>
        </pc:sldMkLst>
        <pc:spChg chg="mod">
          <ac:chgData name="PRASHANSA PRIYA" userId="0e7e293f6a6b1ff5" providerId="LiveId" clId="{86DEB0F5-5C60-4028-9BAB-EB18E3B0F193}" dt="2024-07-08T16:35:58.081" v="479" actId="1076"/>
          <ac:spMkLst>
            <pc:docMk/>
            <pc:sldMk cId="1396004725" sldId="263"/>
            <ac:spMk id="2" creationId="{F080BAB9-9EED-9602-44EE-BCC9FE490B33}"/>
          </ac:spMkLst>
        </pc:spChg>
        <pc:spChg chg="del mod">
          <ac:chgData name="PRASHANSA PRIYA" userId="0e7e293f6a6b1ff5" providerId="LiveId" clId="{86DEB0F5-5C60-4028-9BAB-EB18E3B0F193}" dt="2024-07-08T16:38:23.912" v="480" actId="931"/>
          <ac:spMkLst>
            <pc:docMk/>
            <pc:sldMk cId="1396004725" sldId="263"/>
            <ac:spMk id="3" creationId="{A47EB0C1-CF16-500C-A1CF-3BA6B907B67B}"/>
          </ac:spMkLst>
        </pc:spChg>
        <pc:spChg chg="add del mod">
          <ac:chgData name="PRASHANSA PRIYA" userId="0e7e293f6a6b1ff5" providerId="LiveId" clId="{86DEB0F5-5C60-4028-9BAB-EB18E3B0F193}" dt="2024-07-08T16:39:21.641" v="486" actId="931"/>
          <ac:spMkLst>
            <pc:docMk/>
            <pc:sldMk cId="1396004725" sldId="263"/>
            <ac:spMk id="7" creationId="{0ECD00A7-EE2D-89F2-04F7-0E21B2FCEF96}"/>
          </ac:spMkLst>
        </pc:spChg>
        <pc:picChg chg="add del mod">
          <ac:chgData name="PRASHANSA PRIYA" userId="0e7e293f6a6b1ff5" providerId="LiveId" clId="{86DEB0F5-5C60-4028-9BAB-EB18E3B0F193}" dt="2024-07-08T16:38:44.267" v="481" actId="21"/>
          <ac:picMkLst>
            <pc:docMk/>
            <pc:sldMk cId="1396004725" sldId="263"/>
            <ac:picMk id="5" creationId="{0408B354-B3CC-C025-CE98-70B979DFED5A}"/>
          </ac:picMkLst>
        </pc:picChg>
        <pc:picChg chg="add mod">
          <ac:chgData name="PRASHANSA PRIYA" userId="0e7e293f6a6b1ff5" providerId="LiveId" clId="{86DEB0F5-5C60-4028-9BAB-EB18E3B0F193}" dt="2024-07-08T16:40:23.577" v="497" actId="14100"/>
          <ac:picMkLst>
            <pc:docMk/>
            <pc:sldMk cId="1396004725" sldId="263"/>
            <ac:picMk id="9" creationId="{C389761C-740F-05D7-3BE6-ADA010065CE2}"/>
          </ac:picMkLst>
        </pc:picChg>
      </pc:sldChg>
      <pc:sldChg chg="addSp delSp modSp new mod modAnim">
        <pc:chgData name="PRASHANSA PRIYA" userId="0e7e293f6a6b1ff5" providerId="LiveId" clId="{86DEB0F5-5C60-4028-9BAB-EB18E3B0F193}" dt="2024-07-08T19:59:56.287" v="977" actId="20577"/>
        <pc:sldMkLst>
          <pc:docMk/>
          <pc:sldMk cId="2698582532" sldId="264"/>
        </pc:sldMkLst>
        <pc:spChg chg="mod">
          <ac:chgData name="PRASHANSA PRIYA" userId="0e7e293f6a6b1ff5" providerId="LiveId" clId="{86DEB0F5-5C60-4028-9BAB-EB18E3B0F193}" dt="2024-07-08T18:50:52.157" v="539" actId="1076"/>
          <ac:spMkLst>
            <pc:docMk/>
            <pc:sldMk cId="2698582532" sldId="264"/>
            <ac:spMk id="2" creationId="{5874D286-DF54-218E-84E1-F302B7DC4739}"/>
          </ac:spMkLst>
        </pc:spChg>
        <pc:spChg chg="mod">
          <ac:chgData name="PRASHANSA PRIYA" userId="0e7e293f6a6b1ff5" providerId="LiveId" clId="{86DEB0F5-5C60-4028-9BAB-EB18E3B0F193}" dt="2024-07-08T19:59:56.287" v="977" actId="20577"/>
          <ac:spMkLst>
            <pc:docMk/>
            <pc:sldMk cId="2698582532" sldId="264"/>
            <ac:spMk id="3" creationId="{FB6BB33D-7D72-CBB7-93BD-C931CB917F62}"/>
          </ac:spMkLst>
        </pc:spChg>
        <pc:spChg chg="add del mod">
          <ac:chgData name="PRASHANSA PRIYA" userId="0e7e293f6a6b1ff5" providerId="LiveId" clId="{86DEB0F5-5C60-4028-9BAB-EB18E3B0F193}" dt="2024-07-08T18:58:12.872" v="750"/>
          <ac:spMkLst>
            <pc:docMk/>
            <pc:sldMk cId="2698582532" sldId="264"/>
            <ac:spMk id="4" creationId="{CF213587-D1CE-E0FA-CDDC-47FD047E05CA}"/>
          </ac:spMkLst>
        </pc:spChg>
        <pc:spChg chg="add del mod">
          <ac:chgData name="PRASHANSA PRIYA" userId="0e7e293f6a6b1ff5" providerId="LiveId" clId="{86DEB0F5-5C60-4028-9BAB-EB18E3B0F193}" dt="2024-07-08T18:58:12.872" v="752"/>
          <ac:spMkLst>
            <pc:docMk/>
            <pc:sldMk cId="2698582532" sldId="264"/>
            <ac:spMk id="5" creationId="{D866EE90-E1B9-0A51-4AA9-77716FAEBFFE}"/>
          </ac:spMkLst>
        </pc:spChg>
        <pc:spChg chg="add del mod">
          <ac:chgData name="PRASHANSA PRIYA" userId="0e7e293f6a6b1ff5" providerId="LiveId" clId="{86DEB0F5-5C60-4028-9BAB-EB18E3B0F193}" dt="2024-07-08T19:16:11.370" v="853"/>
          <ac:spMkLst>
            <pc:docMk/>
            <pc:sldMk cId="2698582532" sldId="264"/>
            <ac:spMk id="6" creationId="{1AA51D96-7C8C-8516-5D4E-DB5D20D54B68}"/>
          </ac:spMkLst>
        </pc:spChg>
        <pc:spChg chg="add del mod">
          <ac:chgData name="PRASHANSA PRIYA" userId="0e7e293f6a6b1ff5" providerId="LiveId" clId="{86DEB0F5-5C60-4028-9BAB-EB18E3B0F193}" dt="2024-07-08T19:16:11.370" v="855"/>
          <ac:spMkLst>
            <pc:docMk/>
            <pc:sldMk cId="2698582532" sldId="264"/>
            <ac:spMk id="7" creationId="{3DA8D9EC-2976-E4D2-AD77-54BD55AF6A59}"/>
          </ac:spMkLst>
        </pc:spChg>
        <pc:spChg chg="add del mod">
          <ac:chgData name="PRASHANSA PRIYA" userId="0e7e293f6a6b1ff5" providerId="LiveId" clId="{86DEB0F5-5C60-4028-9BAB-EB18E3B0F193}" dt="2024-07-08T19:16:51.339" v="861"/>
          <ac:spMkLst>
            <pc:docMk/>
            <pc:sldMk cId="2698582532" sldId="264"/>
            <ac:spMk id="8" creationId="{87E2023E-22ED-4E91-C290-E44945A6261E}"/>
          </ac:spMkLst>
        </pc:spChg>
        <pc:spChg chg="add mod">
          <ac:chgData name="PRASHANSA PRIYA" userId="0e7e293f6a6b1ff5" providerId="LiveId" clId="{86DEB0F5-5C60-4028-9BAB-EB18E3B0F193}" dt="2024-07-08T19:16:55.442" v="862" actId="20577"/>
          <ac:spMkLst>
            <pc:docMk/>
            <pc:sldMk cId="2698582532" sldId="264"/>
            <ac:spMk id="9" creationId="{F5C9AEC5-67CF-B860-D76D-C89AE3CEA83C}"/>
          </ac:spMkLst>
        </pc:spChg>
      </pc:sldChg>
      <pc:sldChg chg="modSp new mod">
        <pc:chgData name="PRASHANSA PRIYA" userId="0e7e293f6a6b1ff5" providerId="LiveId" clId="{86DEB0F5-5C60-4028-9BAB-EB18E3B0F193}" dt="2024-07-08T20:04:35.423" v="1033"/>
        <pc:sldMkLst>
          <pc:docMk/>
          <pc:sldMk cId="829098813" sldId="265"/>
        </pc:sldMkLst>
        <pc:spChg chg="mod">
          <ac:chgData name="PRASHANSA PRIYA" userId="0e7e293f6a6b1ff5" providerId="LiveId" clId="{86DEB0F5-5C60-4028-9BAB-EB18E3B0F193}" dt="2024-07-08T20:00:37.263" v="980" actId="1076"/>
          <ac:spMkLst>
            <pc:docMk/>
            <pc:sldMk cId="829098813" sldId="265"/>
            <ac:spMk id="2" creationId="{7D489260-0C64-9D7D-D15B-4803BBE3AAEB}"/>
          </ac:spMkLst>
        </pc:spChg>
        <pc:spChg chg="mod">
          <ac:chgData name="PRASHANSA PRIYA" userId="0e7e293f6a6b1ff5" providerId="LiveId" clId="{86DEB0F5-5C60-4028-9BAB-EB18E3B0F193}" dt="2024-07-08T20:04:35.423" v="1033"/>
          <ac:spMkLst>
            <pc:docMk/>
            <pc:sldMk cId="829098813" sldId="265"/>
            <ac:spMk id="3" creationId="{443655CA-DE0E-B558-8283-30AD20B5CEBA}"/>
          </ac:spMkLst>
        </pc:spChg>
      </pc:sldChg>
      <pc:sldChg chg="modSp new del mod ord">
        <pc:chgData name="PRASHANSA PRIYA" userId="0e7e293f6a6b1ff5" providerId="LiveId" clId="{86DEB0F5-5C60-4028-9BAB-EB18E3B0F193}" dt="2024-07-08T20:10:12.043" v="1079" actId="2696"/>
        <pc:sldMkLst>
          <pc:docMk/>
          <pc:sldMk cId="194536747" sldId="266"/>
        </pc:sldMkLst>
        <pc:spChg chg="mod">
          <ac:chgData name="PRASHANSA PRIYA" userId="0e7e293f6a6b1ff5" providerId="LiveId" clId="{86DEB0F5-5C60-4028-9BAB-EB18E3B0F193}" dt="2024-07-08T20:05:58.994" v="1070" actId="1076"/>
          <ac:spMkLst>
            <pc:docMk/>
            <pc:sldMk cId="194536747" sldId="266"/>
            <ac:spMk id="2" creationId="{1C1997F7-CC47-5836-A9C8-202C32CD9671}"/>
          </ac:spMkLst>
        </pc:spChg>
        <pc:spChg chg="mod">
          <ac:chgData name="PRASHANSA PRIYA" userId="0e7e293f6a6b1ff5" providerId="LiveId" clId="{86DEB0F5-5C60-4028-9BAB-EB18E3B0F193}" dt="2024-07-08T20:09:51.595" v="1076" actId="27636"/>
          <ac:spMkLst>
            <pc:docMk/>
            <pc:sldMk cId="194536747" sldId="266"/>
            <ac:spMk id="3" creationId="{FC50ABF6-7722-DA07-8F64-35139509B2C6}"/>
          </ac:spMkLst>
        </pc:spChg>
      </pc:sldChg>
      <pc:sldChg chg="modSp new mod">
        <pc:chgData name="PRASHANSA PRIYA" userId="0e7e293f6a6b1ff5" providerId="LiveId" clId="{86DEB0F5-5C60-4028-9BAB-EB18E3B0F193}" dt="2024-07-08T20:19:52.840" v="1150" actId="115"/>
        <pc:sldMkLst>
          <pc:docMk/>
          <pc:sldMk cId="970407761" sldId="266"/>
        </pc:sldMkLst>
        <pc:spChg chg="mod">
          <ac:chgData name="PRASHANSA PRIYA" userId="0e7e293f6a6b1ff5" providerId="LiveId" clId="{86DEB0F5-5C60-4028-9BAB-EB18E3B0F193}" dt="2024-07-08T20:19:52.840" v="1150" actId="115"/>
          <ac:spMkLst>
            <pc:docMk/>
            <pc:sldMk cId="970407761" sldId="266"/>
            <ac:spMk id="2" creationId="{98176EBB-6CE9-D35B-CB84-61A17DB15AF1}"/>
          </ac:spMkLst>
        </pc:spChg>
        <pc:spChg chg="mod">
          <ac:chgData name="PRASHANSA PRIYA" userId="0e7e293f6a6b1ff5" providerId="LiveId" clId="{86DEB0F5-5C60-4028-9BAB-EB18E3B0F193}" dt="2024-07-08T20:18:12.783" v="1140" actId="14100"/>
          <ac:spMkLst>
            <pc:docMk/>
            <pc:sldMk cId="970407761" sldId="266"/>
            <ac:spMk id="3" creationId="{5D5F0668-7B82-75C3-F07F-29B3283E2CE4}"/>
          </ac:spMkLst>
        </pc:spChg>
      </pc:sldChg>
      <pc:sldChg chg="modSp new mod modAnim">
        <pc:chgData name="PRASHANSA PRIYA" userId="0e7e293f6a6b1ff5" providerId="LiveId" clId="{86DEB0F5-5C60-4028-9BAB-EB18E3B0F193}" dt="2024-07-08T20:28:39.391" v="1355"/>
        <pc:sldMkLst>
          <pc:docMk/>
          <pc:sldMk cId="2904345747" sldId="267"/>
        </pc:sldMkLst>
        <pc:spChg chg="mod">
          <ac:chgData name="PRASHANSA PRIYA" userId="0e7e293f6a6b1ff5" providerId="LiveId" clId="{86DEB0F5-5C60-4028-9BAB-EB18E3B0F193}" dt="2024-07-08T20:24:39.748" v="1217" actId="20577"/>
          <ac:spMkLst>
            <pc:docMk/>
            <pc:sldMk cId="2904345747" sldId="267"/>
            <ac:spMk id="2" creationId="{DAA24FF1-FD49-9A48-1309-859619C3F4C1}"/>
          </ac:spMkLst>
        </pc:spChg>
        <pc:spChg chg="mod">
          <ac:chgData name="PRASHANSA PRIYA" userId="0e7e293f6a6b1ff5" providerId="LiveId" clId="{86DEB0F5-5C60-4028-9BAB-EB18E3B0F193}" dt="2024-07-08T20:26:58.302" v="1351" actId="1076"/>
          <ac:spMkLst>
            <pc:docMk/>
            <pc:sldMk cId="2904345747" sldId="267"/>
            <ac:spMk id="3" creationId="{0955D2CF-FB1E-58D0-8652-CF48DBAB96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83258-497D-4F51-8588-EDE670A31890}"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6EB-63E4-483D-8B1C-5DB83DD6A38A}" type="slidenum">
              <a:rPr lang="en-IN" smtClean="0"/>
              <a:t>‹#›</a:t>
            </a:fld>
            <a:endParaRPr lang="en-IN"/>
          </a:p>
        </p:txBody>
      </p:sp>
    </p:spTree>
    <p:extLst>
      <p:ext uri="{BB962C8B-B14F-4D97-AF65-F5344CB8AC3E}">
        <p14:creationId xmlns:p14="http://schemas.microsoft.com/office/powerpoint/2010/main" val="368074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8916EB-63E4-483D-8B1C-5DB83DD6A38A}" type="slidenum">
              <a:rPr lang="en-IN" smtClean="0"/>
              <a:t>6</a:t>
            </a:fld>
            <a:endParaRPr lang="en-IN"/>
          </a:p>
        </p:txBody>
      </p:sp>
    </p:spTree>
    <p:extLst>
      <p:ext uri="{BB962C8B-B14F-4D97-AF65-F5344CB8AC3E}">
        <p14:creationId xmlns:p14="http://schemas.microsoft.com/office/powerpoint/2010/main" val="320736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2363618438"/>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3744212534"/>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1794104"/>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4040899860"/>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6070852"/>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27688130"/>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1350932094"/>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684121050"/>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3857009955"/>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0971E-ABE7-444B-B073-7186CF6FD54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2524670827"/>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0971E-ABE7-444B-B073-7186CF6FD54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1610307881"/>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0971E-ABE7-444B-B073-7186CF6FD54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3292373269"/>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0971E-ABE7-444B-B073-7186CF6FD54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3670925796"/>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0971E-ABE7-444B-B073-7186CF6FD54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2767313261"/>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0971E-ABE7-444B-B073-7186CF6FD54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3286130653"/>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B0971E-ABE7-444B-B073-7186CF6FD54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6A72B-614A-40F5-BDE9-5C4B9C12546D}" type="slidenum">
              <a:rPr lang="en-IN" smtClean="0"/>
              <a:t>‹#›</a:t>
            </a:fld>
            <a:endParaRPr lang="en-IN"/>
          </a:p>
        </p:txBody>
      </p:sp>
    </p:spTree>
    <p:extLst>
      <p:ext uri="{BB962C8B-B14F-4D97-AF65-F5344CB8AC3E}">
        <p14:creationId xmlns:p14="http://schemas.microsoft.com/office/powerpoint/2010/main" val="3822817298"/>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B0971E-ABE7-444B-B073-7186CF6FD54F}" type="datetimeFigureOut">
              <a:rPr lang="en-IN" smtClean="0"/>
              <a:t>09-07-2024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6A72B-614A-40F5-BDE9-5C4B9C12546D}" type="slidenum">
              <a:rPr lang="en-IN" smtClean="0"/>
              <a:t>‹#›</a:t>
            </a:fld>
            <a:endParaRPr lang="en-IN"/>
          </a:p>
        </p:txBody>
      </p:sp>
    </p:spTree>
    <p:extLst>
      <p:ext uri="{BB962C8B-B14F-4D97-AF65-F5344CB8AC3E}">
        <p14:creationId xmlns:p14="http://schemas.microsoft.com/office/powerpoint/2010/main" val="41164664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271C-C769-DB69-46FD-7385599CD3F2}"/>
              </a:ext>
            </a:extLst>
          </p:cNvPr>
          <p:cNvSpPr>
            <a:spLocks noGrp="1"/>
          </p:cNvSpPr>
          <p:nvPr>
            <p:ph type="ctrTitle"/>
          </p:nvPr>
        </p:nvSpPr>
        <p:spPr>
          <a:xfrm>
            <a:off x="1524000" y="985521"/>
            <a:ext cx="9245600" cy="1119390"/>
          </a:xfrm>
        </p:spPr>
        <p:txBody>
          <a:bodyPr>
            <a:normAutofit/>
          </a:bodyPr>
          <a:lstStyle/>
          <a:p>
            <a:r>
              <a:rPr lang="en-US" sz="3200" b="1" u="sng" dirty="0">
                <a:solidFill>
                  <a:schemeClr val="tx1"/>
                </a:solidFill>
                <a:effectLst>
                  <a:outerShdw blurRad="38100" dist="38100" dir="2700000" algn="tl">
                    <a:srgbClr val="000000">
                      <a:alpha val="43137"/>
                    </a:srgbClr>
                  </a:outerShdw>
                </a:effectLst>
              </a:rPr>
              <a:t>"Secure Storage Solutions: Protecting User Password Keys at Rest"</a:t>
            </a:r>
            <a:endParaRPr lang="en-IN" sz="3200" b="1" u="sng"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BE57EFF-80E4-59E8-0C07-F35D4A42F0DB}"/>
              </a:ext>
            </a:extLst>
          </p:cNvPr>
          <p:cNvSpPr>
            <a:spLocks noGrp="1"/>
          </p:cNvSpPr>
          <p:nvPr>
            <p:ph type="subTitle" idx="1"/>
          </p:nvPr>
        </p:nvSpPr>
        <p:spPr>
          <a:xfrm>
            <a:off x="1524000" y="2595715"/>
            <a:ext cx="9144000" cy="1119391"/>
          </a:xfrm>
        </p:spPr>
        <p:txBody>
          <a:bodyPr>
            <a:normAutofit/>
          </a:bodyPr>
          <a:lstStyle/>
          <a:p>
            <a:pPr algn="r"/>
            <a:r>
              <a:rPr lang="en-US" dirty="0">
                <a:solidFill>
                  <a:schemeClr val="tx1"/>
                </a:solidFill>
              </a:rPr>
              <a:t>-Presented by:</a:t>
            </a:r>
          </a:p>
          <a:p>
            <a:pPr algn="r"/>
            <a:r>
              <a:rPr lang="en-US" b="1" dirty="0" err="1">
                <a:solidFill>
                  <a:schemeClr val="tx1"/>
                </a:solidFill>
              </a:rPr>
              <a:t>Prashansa</a:t>
            </a:r>
            <a:r>
              <a:rPr lang="en-US" b="1" dirty="0">
                <a:solidFill>
                  <a:schemeClr val="tx1"/>
                </a:solidFill>
              </a:rPr>
              <a:t> Priya</a:t>
            </a:r>
          </a:p>
          <a:p>
            <a:endParaRPr lang="en-IN" dirty="0"/>
          </a:p>
        </p:txBody>
      </p:sp>
      <p:pic>
        <p:nvPicPr>
          <p:cNvPr id="5" name="Picture 4">
            <a:extLst>
              <a:ext uri="{FF2B5EF4-FFF2-40B4-BE49-F238E27FC236}">
                <a16:creationId xmlns:a16="http://schemas.microsoft.com/office/drawing/2014/main" id="{A08B375F-54B6-197B-810C-8017077F8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34" y="2341714"/>
            <a:ext cx="6052435" cy="4075955"/>
          </a:xfrm>
          <a:prstGeom prst="rect">
            <a:avLst/>
          </a:prstGeom>
        </p:spPr>
      </p:pic>
    </p:spTree>
    <p:extLst>
      <p:ext uri="{BB962C8B-B14F-4D97-AF65-F5344CB8AC3E}">
        <p14:creationId xmlns:p14="http://schemas.microsoft.com/office/powerpoint/2010/main" val="47511296"/>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FF1-FD49-9A48-1309-859619C3F4C1}"/>
              </a:ext>
            </a:extLst>
          </p:cNvPr>
          <p:cNvSpPr>
            <a:spLocks noGrp="1"/>
          </p:cNvSpPr>
          <p:nvPr>
            <p:ph type="title"/>
          </p:nvPr>
        </p:nvSpPr>
        <p:spPr>
          <a:xfrm>
            <a:off x="4187450" y="0"/>
            <a:ext cx="8596668" cy="1320800"/>
          </a:xfrm>
        </p:spPr>
        <p:txBody>
          <a:bodyPr/>
          <a:lstStyle/>
          <a:p>
            <a:r>
              <a:rPr lang="en-US" b="1" u="sng" dirty="0">
                <a:solidFill>
                  <a:schemeClr val="tx1"/>
                </a:solidFill>
                <a:effectLst>
                  <a:outerShdw blurRad="38100" dist="38100" dir="2700000" algn="tl">
                    <a:srgbClr val="000000">
                      <a:alpha val="43137"/>
                    </a:srgbClr>
                  </a:outerShdw>
                </a:effectLst>
              </a:rPr>
              <a:t>Agenda:</a:t>
            </a:r>
            <a:endParaRPr lang="en-IN" b="1"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955D2CF-FB1E-58D0-8652-CF48DBAB9628}"/>
              </a:ext>
            </a:extLst>
          </p:cNvPr>
          <p:cNvSpPr>
            <a:spLocks noGrp="1"/>
          </p:cNvSpPr>
          <p:nvPr>
            <p:ph idx="1"/>
          </p:nvPr>
        </p:nvSpPr>
        <p:spPr>
          <a:xfrm>
            <a:off x="2112844" y="1320800"/>
            <a:ext cx="8596668" cy="3907762"/>
          </a:xfrm>
        </p:spPr>
        <p:txBody>
          <a:bodyPr/>
          <a:lstStyle/>
          <a:p>
            <a:r>
              <a:rPr lang="en-US" b="1" dirty="0"/>
              <a:t>Problem Statement</a:t>
            </a:r>
          </a:p>
          <a:p>
            <a:r>
              <a:rPr lang="en-US" b="1" dirty="0"/>
              <a:t>Features Offered </a:t>
            </a:r>
          </a:p>
          <a:p>
            <a:r>
              <a:rPr lang="en-US" b="1" dirty="0"/>
              <a:t>Architecture Diagram</a:t>
            </a:r>
          </a:p>
          <a:p>
            <a:r>
              <a:rPr lang="en-US" b="1" dirty="0"/>
              <a:t>Technologies Used</a:t>
            </a:r>
          </a:p>
          <a:p>
            <a:r>
              <a:rPr lang="en-US" b="1" dirty="0"/>
              <a:t>Conclusion</a:t>
            </a:r>
          </a:p>
          <a:p>
            <a:endParaRPr lang="en-IN" b="1" dirty="0"/>
          </a:p>
        </p:txBody>
      </p:sp>
    </p:spTree>
    <p:extLst>
      <p:ext uri="{BB962C8B-B14F-4D97-AF65-F5344CB8AC3E}">
        <p14:creationId xmlns:p14="http://schemas.microsoft.com/office/powerpoint/2010/main" val="2904345747"/>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F3F2-73E7-1869-C79A-25D774AC0FF3}"/>
              </a:ext>
            </a:extLst>
          </p:cNvPr>
          <p:cNvSpPr>
            <a:spLocks noGrp="1"/>
          </p:cNvSpPr>
          <p:nvPr>
            <p:ph type="title"/>
          </p:nvPr>
        </p:nvSpPr>
        <p:spPr>
          <a:xfrm>
            <a:off x="-19291" y="-932081"/>
            <a:ext cx="12358820" cy="1864161"/>
          </a:xfrm>
        </p:spPr>
        <p:txBody>
          <a:bodyPr>
            <a:normAutofit fontScale="90000"/>
          </a:bodyPr>
          <a:lstStyle/>
          <a:p>
            <a:pPr algn="ctr"/>
            <a:br>
              <a:rPr lang="en-US" b="1" u="sng" dirty="0">
                <a:effectLst>
                  <a:outerShdw blurRad="38100" dist="38100" dir="2700000" algn="tl">
                    <a:srgbClr val="000000">
                      <a:alpha val="43137"/>
                    </a:srgbClr>
                  </a:outerShdw>
                </a:effectLst>
              </a:rPr>
            </a:br>
            <a:r>
              <a:rPr lang="en-US" sz="2800" b="1" dirty="0"/>
              <a:t>         </a:t>
            </a:r>
            <a:br>
              <a:rPr lang="en-US" sz="4000" b="1" u="sng" dirty="0">
                <a:effectLst>
                  <a:outerShdw blurRad="38100" dist="38100" dir="2700000" algn="tl">
                    <a:srgbClr val="000000">
                      <a:alpha val="43137"/>
                    </a:srgbClr>
                  </a:outerShdw>
                </a:effectLst>
              </a:rPr>
            </a:br>
            <a:r>
              <a:rPr lang="en-US" b="1" u="sng" dirty="0">
                <a:solidFill>
                  <a:schemeClr val="tx1"/>
                </a:solidFill>
                <a:effectLst>
                  <a:outerShdw blurRad="38100" dist="38100" dir="2700000" algn="tl">
                    <a:srgbClr val="000000">
                      <a:alpha val="43137"/>
                    </a:srgbClr>
                  </a:outerShdw>
                </a:effectLst>
              </a:rPr>
              <a:t>Problem Statement:</a:t>
            </a:r>
            <a:br>
              <a:rPr lang="en-US" b="1" u="sng" dirty="0">
                <a:solidFill>
                  <a:schemeClr val="tx1"/>
                </a:solidFill>
                <a:effectLst>
                  <a:outerShdw blurRad="38100" dist="38100" dir="2700000" algn="tl">
                    <a:srgbClr val="000000">
                      <a:alpha val="43137"/>
                    </a:srgbClr>
                  </a:outerShdw>
                </a:effectLst>
              </a:rPr>
            </a:br>
            <a:r>
              <a:rPr lang="en-US" sz="2400" b="1" u="sng" dirty="0">
                <a:solidFill>
                  <a:schemeClr val="tx1"/>
                </a:solidFill>
                <a:effectLst>
                  <a:outerShdw blurRad="38100" dist="38100" dir="2700000" algn="tl">
                    <a:srgbClr val="000000">
                      <a:alpha val="43137"/>
                    </a:srgbClr>
                  </a:outerShdw>
                </a:effectLst>
              </a:rPr>
              <a:t>  </a:t>
            </a:r>
            <a:br>
              <a:rPr lang="en-US" sz="4000" b="1" u="sng" dirty="0">
                <a:solidFill>
                  <a:schemeClr val="tx1"/>
                </a:solidFill>
                <a:effectLst>
                  <a:outerShdw blurRad="38100" dist="38100" dir="2700000" algn="tl">
                    <a:srgbClr val="000000">
                      <a:alpha val="43137"/>
                    </a:srgbClr>
                  </a:outerShdw>
                </a:effectLst>
              </a:rPr>
            </a:br>
            <a:r>
              <a:rPr lang="en-US" sz="2700" dirty="0">
                <a:solidFill>
                  <a:schemeClr val="tx1"/>
                </a:solidFill>
              </a:rPr>
              <a:t>The problem statement </a:t>
            </a:r>
            <a:r>
              <a:rPr lang="en-US" sz="2700" b="1" dirty="0">
                <a:solidFill>
                  <a:schemeClr val="tx1"/>
                </a:solidFill>
                <a:effectLst>
                  <a:outerShdw blurRad="38100" dist="38100" dir="2700000" algn="tl">
                    <a:srgbClr val="000000">
                      <a:alpha val="43137"/>
                    </a:srgbClr>
                  </a:outerShdw>
                </a:effectLst>
              </a:rPr>
              <a:t>"Protecting User Password Keys at Rest (on the Disk)" </a:t>
            </a:r>
            <a:r>
              <a:rPr lang="en-US" sz="2700" dirty="0">
                <a:solidFill>
                  <a:schemeClr val="tx1"/>
                </a:solidFill>
              </a:rPr>
              <a:t>typically refers to the challenge of securely storing and managing sensitive user information, specifically passwords and cryptographic keys, on storage devices such as hard disks. Here’s a brief overview of the key concerns and solutions related to this problem:</a:t>
            </a:r>
            <a:r>
              <a:rPr lang="en-US" sz="2700" dirty="0"/>
              <a:t>:</a:t>
            </a:r>
            <a:br>
              <a:rPr lang="en-US" sz="2700" b="1" u="sng" dirty="0">
                <a:effectLst>
                  <a:outerShdw blurRad="38100" dist="38100" dir="2700000" algn="tl">
                    <a:srgbClr val="000000">
                      <a:alpha val="43137"/>
                    </a:srgbClr>
                  </a:outerShdw>
                </a:effectLst>
              </a:rPr>
            </a:br>
            <a:br>
              <a:rPr lang="en-US" sz="2700" b="1" u="sng" dirty="0"/>
            </a:br>
            <a:endParaRPr lang="en-IN" sz="2700" b="1" u="sng" dirty="0">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E9F895BA-A4AF-2B6D-6ABE-C6F38799673B}"/>
              </a:ext>
            </a:extLst>
          </p:cNvPr>
          <p:cNvSpPr>
            <a:spLocks noGrp="1" noChangeArrowheads="1"/>
          </p:cNvSpPr>
          <p:nvPr>
            <p:ph idx="1"/>
          </p:nvPr>
        </p:nvSpPr>
        <p:spPr bwMode="auto">
          <a:xfrm>
            <a:off x="256816" y="2395240"/>
            <a:ext cx="1151154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2000" b="1" dirty="0">
                <a:effectLst>
                  <a:outerShdw blurRad="38100" dist="38100" dir="2700000" algn="tl">
                    <a:srgbClr val="000000">
                      <a:alpha val="43137"/>
                    </a:srgbClr>
                  </a:outerShdw>
                </a:effectLst>
              </a:rPr>
              <a:t>1</a:t>
            </a: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Data Sensitivity</a:t>
            </a:r>
            <a:r>
              <a:rPr lang="en-US" sz="2400" dirty="0">
                <a:effectLst>
                  <a:outerShdw blurRad="38100" dist="38100" dir="2700000" algn="tl">
                    <a:srgbClr val="000000">
                      <a:alpha val="43137"/>
                    </a:srgbClr>
                  </a:outerShdw>
                </a:effectLst>
              </a:rPr>
              <a:t>: </a:t>
            </a:r>
            <a:r>
              <a:rPr lang="en-US" sz="2400" dirty="0"/>
              <a:t>User passwords and cryptographic keys are sensitive information that, if exposed, can lead to unauthorized access and compromise of systems and user accounts.</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2000" b="1" dirty="0">
                <a:latin typeface="Arial" panose="020B0604020202020204" pitchFamily="34" charset="0"/>
              </a:rPr>
            </a:br>
            <a:r>
              <a:rPr lang="en-US" altLang="en-US" sz="1800" b="1" dirty="0">
                <a:effectLst>
                  <a:outerShdw blurRad="38100" dist="38100" dir="2700000" algn="tl">
                    <a:srgbClr val="000000">
                      <a:alpha val="43137"/>
                    </a:srgbClr>
                  </a:outerShdw>
                </a:effectLst>
                <a:latin typeface="Arial" panose="020B0604020202020204" pitchFamily="34" charset="0"/>
              </a:rPr>
              <a:t>2. Encryption: </a:t>
            </a:r>
            <a:r>
              <a:rPr lang="en-US" sz="2400" dirty="0"/>
              <a:t>Encrypting user passwords and keys before storing them on disk is crucial. Encryption ensures that even if unauthorized access occurs, the data remains unreadable without the decryption key.</a:t>
            </a:r>
            <a:br>
              <a:rPr lang="en-US" sz="2400" dirty="0"/>
            </a:br>
            <a:br>
              <a:rPr lang="en-US" sz="2400" dirty="0"/>
            </a:br>
            <a:r>
              <a:rPr lang="en-US" sz="2000" b="1" dirty="0">
                <a:effectLst>
                  <a:outerShdw blurRad="38100" dist="38100" dir="2700000" algn="tl">
                    <a:srgbClr val="000000">
                      <a:alpha val="43137"/>
                    </a:srgbClr>
                  </a:outerShdw>
                </a:effectLst>
              </a:rPr>
              <a:t>3</a:t>
            </a:r>
            <a:r>
              <a:rPr lang="en-US" sz="2000" b="1" dirty="0"/>
              <a:t>.</a:t>
            </a:r>
            <a:r>
              <a:rPr lang="en-US" sz="2000" b="1" dirty="0">
                <a:effectLst>
                  <a:outerShdw blurRad="38100" dist="38100" dir="2700000" algn="tl">
                    <a:srgbClr val="000000">
                      <a:alpha val="43137"/>
                    </a:srgbClr>
                  </a:outerShdw>
                </a:effectLst>
              </a:rPr>
              <a:t>Key Management: </a:t>
            </a:r>
            <a:r>
              <a:rPr lang="en-US" sz="2400" dirty="0"/>
              <a:t>Proper key management practices involve securely storing encryption keys separately from the encrypted data. This separation prevents unauthorized parties from easily decrypting the data, even if they gain access to the storage medium.</a:t>
            </a:r>
            <a:endParaRPr lang="en-US" altLang="en-US" sz="2400" b="1" dirty="0">
              <a:effectLst>
                <a:outerShdw blurRad="38100" dist="38100" dir="2700000" algn="tl">
                  <a:srgbClr val="000000">
                    <a:alpha val="43137"/>
                  </a:srgbClr>
                </a:outerShdw>
              </a:effectLst>
              <a:latin typeface="Arial" panose="020B0604020202020204" pitchFamily="34" charset="0"/>
            </a:endParaRPr>
          </a:p>
        </p:txBody>
      </p:sp>
      <p:sp>
        <p:nvSpPr>
          <p:cNvPr id="9" name="Rectangle 6">
            <a:extLst>
              <a:ext uri="{FF2B5EF4-FFF2-40B4-BE49-F238E27FC236}">
                <a16:creationId xmlns:a16="http://schemas.microsoft.com/office/drawing/2014/main" id="{2FC6E4F8-57A2-5ECE-C0D1-714C251D0805}"/>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741839725"/>
      </p:ext>
    </p:extLst>
  </p:cSld>
  <p:clrMapOvr>
    <a:masterClrMapping/>
  </p:clrMapOvr>
  <p:transition spd="slow" advTm="8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80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700"/>
                                        <p:tgtEl>
                                          <p:spTgt spid="4">
                                            <p:txEl>
                                              <p:pRg st="0" end="0"/>
                                            </p:txEl>
                                          </p:spTgt>
                                        </p:tgtEl>
                                      </p:cBhvr>
                                    </p:animEffect>
                                    <p:anim calcmode="lin" valueType="num">
                                      <p:cBhvr>
                                        <p:cTn id="13" dur="7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7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2500"/>
                            </p:stCondLst>
                            <p:childTnLst>
                              <p:par>
                                <p:cTn id="16" presetID="42" presetClass="entr" presetSubtype="0" fill="hold" grpId="0" nodeType="afterEffect">
                                  <p:stCondLst>
                                    <p:cond delay="50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D286-DF54-218E-84E1-F302B7DC4739}"/>
              </a:ext>
            </a:extLst>
          </p:cNvPr>
          <p:cNvSpPr>
            <a:spLocks noGrp="1"/>
          </p:cNvSpPr>
          <p:nvPr>
            <p:ph type="title"/>
          </p:nvPr>
        </p:nvSpPr>
        <p:spPr>
          <a:xfrm>
            <a:off x="3595332" y="156238"/>
            <a:ext cx="8596668" cy="1320800"/>
          </a:xfrm>
        </p:spPr>
        <p:txBody>
          <a:bodyPr/>
          <a:lstStyle/>
          <a:p>
            <a:r>
              <a:rPr lang="en-US" b="1" u="sng" dirty="0">
                <a:solidFill>
                  <a:schemeClr val="tx1"/>
                </a:solidFill>
                <a:effectLst>
                  <a:outerShdw blurRad="38100" dist="38100" dir="2700000" algn="tl">
                    <a:srgbClr val="000000">
                      <a:alpha val="43137"/>
                    </a:srgbClr>
                  </a:outerShdw>
                </a:effectLst>
              </a:rPr>
              <a:t>Features Offered</a:t>
            </a:r>
            <a:r>
              <a:rPr lang="en-US" sz="3600" b="1" u="sng" dirty="0">
                <a:solidFill>
                  <a:schemeClr val="tx1"/>
                </a:solidFill>
                <a:effectLst>
                  <a:outerShdw blurRad="38100" dist="38100" dir="2700000" algn="tl">
                    <a:srgbClr val="000000">
                      <a:alpha val="43137"/>
                    </a:srgbClr>
                  </a:outerShdw>
                </a:effectLst>
              </a:rPr>
              <a:t>:</a:t>
            </a:r>
            <a:br>
              <a:rPr lang="en-US" sz="36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FB6BB33D-7D72-CBB7-93BD-C931CB917F62}"/>
              </a:ext>
            </a:extLst>
          </p:cNvPr>
          <p:cNvSpPr>
            <a:spLocks noGrp="1"/>
          </p:cNvSpPr>
          <p:nvPr>
            <p:ph idx="1"/>
          </p:nvPr>
        </p:nvSpPr>
        <p:spPr>
          <a:xfrm>
            <a:off x="0" y="1136210"/>
            <a:ext cx="12192000" cy="5721790"/>
          </a:xfrm>
        </p:spPr>
        <p:txBody>
          <a:bodyPr>
            <a:normAutofit lnSpcReduction="10000"/>
          </a:bodyPr>
          <a:lstStyle/>
          <a:p>
            <a:r>
              <a:rPr lang="en-US" dirty="0"/>
              <a:t>The project provides several features to securely encrypt and decrypt files using a graphical user interface (GUI) built with </a:t>
            </a:r>
            <a:r>
              <a:rPr lang="en-US" dirty="0" err="1"/>
              <a:t>Tkinter</a:t>
            </a:r>
            <a:r>
              <a:rPr lang="en-US" dirty="0"/>
              <a:t>. Here is a detailed overview of the features offered:</a:t>
            </a:r>
            <a:br>
              <a:rPr lang="en-US" dirty="0"/>
            </a:br>
            <a:endParaRPr lang="en-US" dirty="0"/>
          </a:p>
          <a:p>
            <a:r>
              <a:rPr lang="en-IN" b="1" u="sng" dirty="0"/>
              <a:t>File Selection: </a:t>
            </a:r>
          </a:p>
          <a:p>
            <a:pPr>
              <a:buFont typeface="Arial" panose="020B0604020202020204" pitchFamily="34" charset="0"/>
              <a:buChar char="•"/>
            </a:pPr>
            <a:r>
              <a:rPr lang="en-IN" b="1" dirty="0"/>
              <a:t>Feature</a:t>
            </a:r>
            <a:r>
              <a:rPr lang="en-IN" dirty="0"/>
              <a:t>: </a:t>
            </a:r>
            <a:r>
              <a:rPr lang="en-US" dirty="0"/>
              <a:t> Select a file to encrypt or decrypt.</a:t>
            </a:r>
          </a:p>
          <a:p>
            <a:pPr>
              <a:buFont typeface="Arial" panose="020B0604020202020204" pitchFamily="34" charset="0"/>
              <a:buChar char="•"/>
            </a:pPr>
            <a:r>
              <a:rPr lang="en-IN" b="1" dirty="0"/>
              <a:t>Implementation</a:t>
            </a:r>
            <a:r>
              <a:rPr lang="en-IN" dirty="0"/>
              <a:t>:  </a:t>
            </a:r>
            <a:r>
              <a:rPr lang="en-US" dirty="0"/>
              <a:t>A file dialog allows users to choose a file from their filesystem.</a:t>
            </a:r>
            <a:br>
              <a:rPr lang="en-US" dirty="0"/>
            </a:br>
            <a:endParaRPr lang="en-US" dirty="0"/>
          </a:p>
          <a:p>
            <a:r>
              <a:rPr lang="en-IN" b="1" u="sng" dirty="0"/>
              <a:t>Encryption:</a:t>
            </a:r>
          </a:p>
          <a:p>
            <a:pPr>
              <a:buFont typeface="Arial" panose="020B0604020202020204" pitchFamily="34" charset="0"/>
              <a:buChar char="•"/>
            </a:pPr>
            <a:r>
              <a:rPr lang="en-US" b="1" dirty="0"/>
              <a:t>Encrypt Selected Files</a:t>
            </a:r>
            <a:r>
              <a:rPr lang="en-US" dirty="0"/>
              <a:t>: Users can select a file and encrypt it using a secure passphrase.</a:t>
            </a:r>
          </a:p>
          <a:p>
            <a:pPr>
              <a:buFont typeface="Arial" panose="020B0604020202020204" pitchFamily="34" charset="0"/>
              <a:buChar char="•"/>
            </a:pPr>
            <a:r>
              <a:rPr lang="en-US" b="1" dirty="0"/>
              <a:t>File Encryption Key (FEK)</a:t>
            </a:r>
            <a:r>
              <a:rPr lang="en-US" dirty="0"/>
              <a:t>: A randomly generated FEK is used to encrypt the file, and it is further encrypted with a key derived from the user's passphrase.</a:t>
            </a:r>
          </a:p>
          <a:p>
            <a:pPr>
              <a:buFont typeface="Arial" panose="020B0604020202020204" pitchFamily="34" charset="0"/>
              <a:buChar char="•"/>
            </a:pPr>
            <a:r>
              <a:rPr lang="en-US" b="1" dirty="0"/>
              <a:t>AES-GCM Encryption</a:t>
            </a:r>
            <a:r>
              <a:rPr lang="en-US" dirty="0"/>
              <a:t>: Utilizes AES in Galois/Counter Mode for secure encryption.</a:t>
            </a:r>
            <a:br>
              <a:rPr lang="en-US" dirty="0"/>
            </a:br>
            <a:endParaRPr lang="en-US" dirty="0"/>
          </a:p>
          <a:p>
            <a:r>
              <a:rPr lang="en-IN" b="1" u="sng" dirty="0"/>
              <a:t>Decryption:</a:t>
            </a:r>
          </a:p>
          <a:p>
            <a:pPr>
              <a:buFont typeface="Arial" panose="020B0604020202020204" pitchFamily="34" charset="0"/>
              <a:buChar char="•"/>
            </a:pPr>
            <a:r>
              <a:rPr lang="en-US" b="1" dirty="0"/>
              <a:t>Decrypt Selected Files</a:t>
            </a:r>
            <a:r>
              <a:rPr lang="en-US" dirty="0"/>
              <a:t>: Users can decrypt previously encrypted files by providing the correct passphrase.</a:t>
            </a:r>
          </a:p>
          <a:p>
            <a:pPr>
              <a:buFont typeface="Arial" panose="020B0604020202020204" pitchFamily="34" charset="0"/>
              <a:buChar char="•"/>
            </a:pPr>
            <a:r>
              <a:rPr lang="en-US" b="1" dirty="0"/>
              <a:t>Key Derivation</a:t>
            </a:r>
            <a:r>
              <a:rPr lang="en-US" dirty="0"/>
              <a:t>: Derives the decryption key from the passphrase to decrypt the FEK and the file.</a:t>
            </a:r>
          </a:p>
          <a:p>
            <a:pPr>
              <a:buFont typeface="Arial" panose="020B0604020202020204" pitchFamily="34" charset="0"/>
              <a:buChar char="•"/>
            </a:pPr>
            <a:r>
              <a:rPr lang="en-US" b="1" dirty="0"/>
              <a:t>AES-GCM Decryption</a:t>
            </a:r>
            <a:r>
              <a:rPr lang="en-US" dirty="0"/>
              <a:t>: Ensures data integrity and authenticity during decryption.</a:t>
            </a:r>
          </a:p>
          <a:p>
            <a:pPr>
              <a:buFont typeface="Arial" panose="020B0604020202020204" pitchFamily="34" charset="0"/>
              <a:buChar char="•"/>
            </a:pPr>
            <a:endParaRPr lang="en-US" b="1" u="sng" dirty="0"/>
          </a:p>
        </p:txBody>
      </p:sp>
      <p:sp>
        <p:nvSpPr>
          <p:cNvPr id="9" name="Rectangle 6">
            <a:extLst>
              <a:ext uri="{FF2B5EF4-FFF2-40B4-BE49-F238E27FC236}">
                <a16:creationId xmlns:a16="http://schemas.microsoft.com/office/drawing/2014/main" id="{F5C9AEC5-67CF-B860-D76D-C89AE3CEA83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8582532"/>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6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11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12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150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7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7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150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7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7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150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7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7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150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7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150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7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7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150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7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7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150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7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7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150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7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7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9260-0C64-9D7D-D15B-4803BBE3AAEB}"/>
              </a:ext>
            </a:extLst>
          </p:cNvPr>
          <p:cNvSpPr>
            <a:spLocks noGrp="1"/>
          </p:cNvSpPr>
          <p:nvPr>
            <p:ph type="title"/>
          </p:nvPr>
        </p:nvSpPr>
        <p:spPr>
          <a:xfrm>
            <a:off x="3595332" y="156238"/>
            <a:ext cx="8596668" cy="1320800"/>
          </a:xfrm>
        </p:spPr>
        <p:txBody>
          <a:bodyPr/>
          <a:lstStyle/>
          <a:p>
            <a:r>
              <a:rPr lang="en-US" b="1" u="sng" dirty="0">
                <a:solidFill>
                  <a:schemeClr val="tx1"/>
                </a:solidFill>
                <a:effectLst>
                  <a:outerShdw blurRad="38100" dist="38100" dir="2700000" algn="tl">
                    <a:srgbClr val="000000">
                      <a:alpha val="43137"/>
                    </a:srgbClr>
                  </a:outerShdw>
                </a:effectLst>
              </a:rPr>
              <a:t>Features Offered</a:t>
            </a:r>
            <a:r>
              <a:rPr lang="en-US" sz="3600" b="1" u="sng" dirty="0">
                <a:solidFill>
                  <a:schemeClr val="tx1"/>
                </a:solidFill>
                <a:effectLst>
                  <a:outerShdw blurRad="38100" dist="38100" dir="2700000" algn="tl">
                    <a:srgbClr val="000000">
                      <a:alpha val="43137"/>
                    </a:srgbClr>
                  </a:outerShdw>
                </a:effectLst>
              </a:rPr>
              <a:t>:</a:t>
            </a:r>
            <a:br>
              <a:rPr lang="en-US" sz="3600" b="1" u="sng" dirty="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443655CA-DE0E-B558-8283-30AD20B5CEBA}"/>
              </a:ext>
            </a:extLst>
          </p:cNvPr>
          <p:cNvSpPr>
            <a:spLocks noGrp="1"/>
          </p:cNvSpPr>
          <p:nvPr>
            <p:ph idx="1"/>
          </p:nvPr>
        </p:nvSpPr>
        <p:spPr>
          <a:xfrm>
            <a:off x="0" y="875071"/>
            <a:ext cx="12192000" cy="5982929"/>
          </a:xfrm>
        </p:spPr>
        <p:txBody>
          <a:bodyPr/>
          <a:lstStyle/>
          <a:p>
            <a:r>
              <a:rPr lang="en-IN" b="1" u="sng" dirty="0"/>
              <a:t>User Interface (UI):</a:t>
            </a:r>
          </a:p>
          <a:p>
            <a:pPr>
              <a:buFont typeface="Arial" panose="020B0604020202020204" pitchFamily="34" charset="0"/>
              <a:buChar char="•"/>
            </a:pPr>
            <a:r>
              <a:rPr lang="en-US" b="1" dirty="0" err="1"/>
              <a:t>Tkinter</a:t>
            </a:r>
            <a:r>
              <a:rPr lang="en-US" b="1" dirty="0"/>
              <a:t> GUI</a:t>
            </a:r>
            <a:r>
              <a:rPr lang="en-US" dirty="0"/>
              <a:t>: Provides a user-friendly graphical interface for file selection, encryption, and decryption.</a:t>
            </a:r>
            <a:br>
              <a:rPr lang="en-US" dirty="0"/>
            </a:br>
            <a:endParaRPr lang="en-IN" b="1" u="sng" dirty="0"/>
          </a:p>
          <a:p>
            <a:r>
              <a:rPr lang="en-IN" b="1" u="sng" dirty="0"/>
              <a:t>Security Features:</a:t>
            </a:r>
          </a:p>
          <a:p>
            <a:pPr>
              <a:buFont typeface="Arial" panose="020B0604020202020204" pitchFamily="34" charset="0"/>
              <a:buChar char="•"/>
            </a:pPr>
            <a:r>
              <a:rPr lang="en-US" b="1" dirty="0"/>
              <a:t>Passphrase Protection</a:t>
            </a:r>
            <a:r>
              <a:rPr lang="en-US" dirty="0"/>
              <a:t>: Encrypts and decrypts files using a passphrase-derived key.</a:t>
            </a:r>
          </a:p>
          <a:p>
            <a:pPr>
              <a:buFont typeface="Arial" panose="020B0604020202020204" pitchFamily="34" charset="0"/>
              <a:buChar char="•"/>
            </a:pPr>
            <a:r>
              <a:rPr lang="en-US" b="1" dirty="0"/>
              <a:t>Random Key Generation</a:t>
            </a:r>
            <a:r>
              <a:rPr lang="en-US" dirty="0"/>
              <a:t>: Generates random salts and FEKs for each encryption process to ensure unique encryption.</a:t>
            </a:r>
            <a:br>
              <a:rPr lang="en-IN" b="1" u="sng" dirty="0"/>
            </a:br>
            <a:endParaRPr lang="en-IN" b="1" u="sng" dirty="0"/>
          </a:p>
          <a:p>
            <a:r>
              <a:rPr lang="en-IN" b="1" u="sng" dirty="0"/>
              <a:t>Error Handling:</a:t>
            </a:r>
          </a:p>
          <a:p>
            <a:pPr>
              <a:buFont typeface="Arial" panose="020B0604020202020204" pitchFamily="34" charset="0"/>
              <a:buChar char="•"/>
            </a:pPr>
            <a:r>
              <a:rPr lang="en-US" b="1" dirty="0"/>
              <a:t>User Feedback</a:t>
            </a:r>
            <a:r>
              <a:rPr lang="en-US" dirty="0"/>
              <a:t>: Provides warnings and error messages for issues like missing files or incorrect passphrases.</a:t>
            </a:r>
            <a:endParaRPr lang="en-US" b="1" u="sng" dirty="0"/>
          </a:p>
        </p:txBody>
      </p:sp>
    </p:spTree>
    <p:extLst>
      <p:ext uri="{BB962C8B-B14F-4D97-AF65-F5344CB8AC3E}">
        <p14:creationId xmlns:p14="http://schemas.microsoft.com/office/powerpoint/2010/main" val="829098813"/>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BAB9-9EED-9602-44EE-BCC9FE490B33}"/>
              </a:ext>
            </a:extLst>
          </p:cNvPr>
          <p:cNvSpPr>
            <a:spLocks noGrp="1"/>
          </p:cNvSpPr>
          <p:nvPr>
            <p:ph type="title"/>
          </p:nvPr>
        </p:nvSpPr>
        <p:spPr>
          <a:xfrm>
            <a:off x="3147031" y="10932"/>
            <a:ext cx="8596668" cy="1320800"/>
          </a:xfrm>
        </p:spPr>
        <p:txBody>
          <a:bodyPr>
            <a:normAutofit/>
          </a:bodyPr>
          <a:lstStyle/>
          <a:p>
            <a:r>
              <a:rPr lang="en-US" sz="2800" b="1" u="sng" dirty="0">
                <a:solidFill>
                  <a:schemeClr val="tx1"/>
                </a:solidFill>
                <a:effectLst>
                  <a:outerShdw blurRad="38100" dist="38100" dir="2700000" algn="tl">
                    <a:srgbClr val="000000">
                      <a:alpha val="43137"/>
                    </a:srgbClr>
                  </a:outerShdw>
                </a:effectLst>
              </a:rPr>
              <a:t>Architecture Diagram:</a:t>
            </a:r>
            <a:br>
              <a:rPr lang="en-US" sz="2800" b="1" u="sng" dirty="0">
                <a:solidFill>
                  <a:schemeClr val="tx1"/>
                </a:solidFill>
                <a:effectLst>
                  <a:outerShdw blurRad="38100" dist="38100" dir="2700000" algn="tl">
                    <a:srgbClr val="000000">
                      <a:alpha val="43137"/>
                    </a:srgbClr>
                  </a:outerShdw>
                </a:effectLst>
              </a:rPr>
            </a:br>
            <a:endParaRPr lang="en-IN" sz="2800" dirty="0"/>
          </a:p>
        </p:txBody>
      </p:sp>
      <p:pic>
        <p:nvPicPr>
          <p:cNvPr id="9" name="Content Placeholder 8">
            <a:extLst>
              <a:ext uri="{FF2B5EF4-FFF2-40B4-BE49-F238E27FC236}">
                <a16:creationId xmlns:a16="http://schemas.microsoft.com/office/drawing/2014/main" id="{C389761C-740F-05D7-3BE6-ADA010065C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1523" y="671332"/>
            <a:ext cx="9107347" cy="6018835"/>
          </a:xfrm>
        </p:spPr>
      </p:pic>
    </p:spTree>
    <p:extLst>
      <p:ext uri="{BB962C8B-B14F-4D97-AF65-F5344CB8AC3E}">
        <p14:creationId xmlns:p14="http://schemas.microsoft.com/office/powerpoint/2010/main" val="1396004725"/>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8714-89D6-4D67-62C0-03B855439E26}"/>
              </a:ext>
            </a:extLst>
          </p:cNvPr>
          <p:cNvSpPr>
            <a:spLocks noGrp="1"/>
          </p:cNvSpPr>
          <p:nvPr>
            <p:ph type="title"/>
          </p:nvPr>
        </p:nvSpPr>
        <p:spPr>
          <a:xfrm>
            <a:off x="1797666" y="0"/>
            <a:ext cx="8596668" cy="1320800"/>
          </a:xfrm>
        </p:spPr>
        <p:txBody>
          <a:bodyPr>
            <a:normAutofit fontScale="90000"/>
          </a:bodyPr>
          <a:lstStyle/>
          <a:p>
            <a:pPr algn="ctr"/>
            <a:r>
              <a:rPr lang="en-IN" b="1" u="sng" dirty="0">
                <a:solidFill>
                  <a:schemeClr val="tx1"/>
                </a:solidFill>
                <a:effectLst>
                  <a:outerShdw blurRad="38100" dist="38100" dir="2700000" algn="tl">
                    <a:srgbClr val="000000">
                      <a:alpha val="43137"/>
                    </a:srgbClr>
                  </a:outerShdw>
                </a:effectLst>
              </a:rPr>
              <a:t>Technologies Used:</a:t>
            </a:r>
            <a:br>
              <a:rPr lang="en-IN" b="1" u="sng" dirty="0">
                <a:solidFill>
                  <a:schemeClr val="tx1"/>
                </a:solidFill>
                <a:effectLst>
                  <a:outerShdw blurRad="38100" dist="38100" dir="2700000" algn="tl">
                    <a:srgbClr val="000000">
                      <a:alpha val="43137"/>
                    </a:srgbClr>
                  </a:outerShdw>
                </a:effectLst>
              </a:rPr>
            </a:br>
            <a:br>
              <a:rPr lang="en-IN" b="1" u="sng" dirty="0">
                <a:solidFill>
                  <a:schemeClr val="tx1"/>
                </a:solidFill>
                <a:effectLst>
                  <a:outerShdw blurRad="38100" dist="38100" dir="2700000" algn="tl">
                    <a:srgbClr val="000000">
                      <a:alpha val="43137"/>
                    </a:srgbClr>
                  </a:outerShdw>
                </a:effectLst>
              </a:rPr>
            </a:br>
            <a:r>
              <a:rPr lang="en-US" sz="2700" dirty="0">
                <a:solidFill>
                  <a:schemeClr val="tx1"/>
                </a:solidFill>
              </a:rPr>
              <a:t>For the project "Protecting User Password Keys at Rest," the technologies used include:</a:t>
            </a:r>
            <a:endParaRPr lang="en-IN" sz="2700" b="1"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18E688D-2D44-E205-1627-294D16CDF1CF}"/>
              </a:ext>
            </a:extLst>
          </p:cNvPr>
          <p:cNvSpPr>
            <a:spLocks noGrp="1"/>
          </p:cNvSpPr>
          <p:nvPr>
            <p:ph idx="1"/>
          </p:nvPr>
        </p:nvSpPr>
        <p:spPr>
          <a:xfrm>
            <a:off x="1" y="1967697"/>
            <a:ext cx="12191999" cy="4890304"/>
          </a:xfrm>
        </p:spPr>
        <p:txBody>
          <a:bodyPr>
            <a:normAutofit fontScale="92500" lnSpcReduction="20000"/>
          </a:bodyPr>
          <a:lstStyle/>
          <a:p>
            <a:r>
              <a:rPr lang="en-IN" sz="2400" b="1" dirty="0"/>
              <a:t>Programming Language</a:t>
            </a:r>
            <a:r>
              <a:rPr lang="en-IN" sz="2400" dirty="0"/>
              <a:t>: </a:t>
            </a:r>
            <a:r>
              <a:rPr lang="en-IN" sz="2400" b="1" u="sng" dirty="0"/>
              <a:t>Python</a:t>
            </a:r>
            <a:br>
              <a:rPr lang="en-IN" b="1" u="sng" dirty="0"/>
            </a:br>
            <a:br>
              <a:rPr lang="en-IN" u="sng" dirty="0"/>
            </a:br>
            <a:r>
              <a:rPr lang="en-US" sz="2100" dirty="0"/>
              <a:t>Python is used in this project to implement the functionality for </a:t>
            </a:r>
            <a:r>
              <a:rPr lang="en-US" sz="2100" u="sng" dirty="0"/>
              <a:t>encrypting</a:t>
            </a:r>
            <a:r>
              <a:rPr lang="en-US" sz="2100" dirty="0"/>
              <a:t> and </a:t>
            </a:r>
            <a:r>
              <a:rPr lang="en-US" sz="2100" u="sng" dirty="0"/>
              <a:t>decrypting files, creating ZIP archives, and providing a graphical user interface (GUI).</a:t>
            </a:r>
            <a:br>
              <a:rPr lang="en-US" sz="1900" u="sng" dirty="0"/>
            </a:br>
            <a:endParaRPr lang="en-US" sz="1900" u="sng" dirty="0"/>
          </a:p>
          <a:p>
            <a:r>
              <a:rPr lang="en-IN" sz="2000" b="1" dirty="0"/>
              <a:t>Libraries: </a:t>
            </a:r>
            <a:br>
              <a:rPr lang="en-IN" sz="2000" b="1" dirty="0"/>
            </a:br>
            <a:br>
              <a:rPr lang="en-IN" dirty="0"/>
            </a:br>
            <a:r>
              <a:rPr lang="en-IN" dirty="0"/>
              <a:t>1.</a:t>
            </a:r>
            <a:r>
              <a:rPr lang="en-IN" sz="2100" b="1" dirty="0"/>
              <a:t>tkinter</a:t>
            </a:r>
            <a:r>
              <a:rPr lang="en-IN" b="1" dirty="0"/>
              <a:t> :</a:t>
            </a:r>
            <a:r>
              <a:rPr lang="en-IN" sz="2100" dirty="0"/>
              <a:t>Used for creating graphical user interface(GUI), including file dialogs , input dialogs and message boxes.</a:t>
            </a:r>
            <a:br>
              <a:rPr lang="en-IN" sz="2100" dirty="0"/>
            </a:br>
            <a:br>
              <a:rPr lang="en-IN" sz="2100" dirty="0"/>
            </a:br>
            <a:r>
              <a:rPr lang="en-IN" dirty="0"/>
              <a:t>2. </a:t>
            </a:r>
            <a:r>
              <a:rPr lang="en-IN" sz="2100" b="1" dirty="0"/>
              <a:t>‘OS</a:t>
            </a:r>
            <a:r>
              <a:rPr lang="en-IN" b="1" dirty="0"/>
              <a:t>’: </a:t>
            </a:r>
            <a:r>
              <a:rPr lang="en-IN" sz="2100" dirty="0"/>
              <a:t>used for generating </a:t>
            </a:r>
            <a:r>
              <a:rPr lang="en-IN" sz="2100" u="sng" dirty="0"/>
              <a:t>random bytes </a:t>
            </a:r>
            <a:r>
              <a:rPr lang="en-IN" sz="2100" dirty="0"/>
              <a:t>(</a:t>
            </a:r>
            <a:r>
              <a:rPr lang="en-IN" sz="2100" b="1" dirty="0"/>
              <a:t>for salt and IV) </a:t>
            </a:r>
            <a:r>
              <a:rPr lang="en-IN" sz="2100" dirty="0"/>
              <a:t>and for </a:t>
            </a:r>
            <a:r>
              <a:rPr lang="en-IN" sz="2100" u="sng" dirty="0"/>
              <a:t>handling file paths</a:t>
            </a:r>
            <a:r>
              <a:rPr lang="en-IN" sz="2100" dirty="0"/>
              <a:t>.</a:t>
            </a:r>
            <a:br>
              <a:rPr lang="en-IN" sz="2100" dirty="0"/>
            </a:br>
            <a:br>
              <a:rPr lang="en-IN" sz="1900" dirty="0"/>
            </a:br>
            <a:r>
              <a:rPr lang="en-IN" dirty="0"/>
              <a:t>3. ‘</a:t>
            </a:r>
            <a:r>
              <a:rPr lang="en-IN" sz="2400" b="1" dirty="0"/>
              <a:t>base64</a:t>
            </a:r>
            <a:r>
              <a:rPr lang="en-IN" b="1" dirty="0"/>
              <a:t>’</a:t>
            </a:r>
            <a:r>
              <a:rPr lang="en-IN" dirty="0"/>
              <a:t>: </a:t>
            </a:r>
            <a:r>
              <a:rPr lang="en-IN" sz="2100" dirty="0"/>
              <a:t>used for </a:t>
            </a:r>
            <a:r>
              <a:rPr lang="en-IN" sz="2100" u="sng" dirty="0"/>
              <a:t>encoding and decoding data </a:t>
            </a:r>
            <a:r>
              <a:rPr lang="en-IN" sz="2100" dirty="0"/>
              <a:t>to and from base64 , which is often used </a:t>
            </a:r>
            <a:r>
              <a:rPr lang="en-IN" sz="2100" u="sng" dirty="0"/>
              <a:t>for storing binary data in a text format.</a:t>
            </a:r>
            <a:br>
              <a:rPr lang="en-IN" sz="2100" u="sng" dirty="0"/>
            </a:br>
            <a:br>
              <a:rPr lang="en-IN" sz="1900" dirty="0"/>
            </a:br>
            <a:r>
              <a:rPr lang="en-IN" dirty="0"/>
              <a:t>4.</a:t>
            </a:r>
            <a:r>
              <a:rPr lang="en-IN" b="1" dirty="0"/>
              <a:t> ‘</a:t>
            </a:r>
            <a:r>
              <a:rPr lang="en-IN" sz="2400" b="1" dirty="0"/>
              <a:t>cryptography</a:t>
            </a:r>
            <a:r>
              <a:rPr lang="en-IN" b="1" dirty="0"/>
              <a:t>’ :    ‘</a:t>
            </a:r>
            <a:r>
              <a:rPr lang="en-IN" sz="2100" b="1" dirty="0"/>
              <a:t>cryptography.hazmat.primitives.kdf.pbkdf2.PBKDF2HMAC</a:t>
            </a:r>
            <a:r>
              <a:rPr lang="en-IN" sz="1900" dirty="0"/>
              <a:t>’ </a:t>
            </a:r>
            <a:r>
              <a:rPr lang="en-US" sz="2100" dirty="0"/>
              <a:t>Used for key derivation, to derive a key from a passphrase using</a:t>
            </a:r>
            <a:r>
              <a:rPr lang="en-US" sz="2100" u="sng" dirty="0"/>
              <a:t> PBKDF2 with HMAC and SHA-256</a:t>
            </a:r>
            <a:r>
              <a:rPr lang="en-US" sz="2100" dirty="0"/>
              <a:t>.</a:t>
            </a:r>
            <a:r>
              <a:rPr lang="en-IN" sz="2100" dirty="0"/>
              <a:t> </a:t>
            </a:r>
            <a:br>
              <a:rPr lang="en-IN" dirty="0"/>
            </a:br>
            <a:br>
              <a:rPr lang="en-IN" sz="2100" dirty="0"/>
            </a:br>
            <a:r>
              <a:rPr lang="en-IN" sz="2100" dirty="0"/>
              <a:t>‘</a:t>
            </a:r>
            <a:r>
              <a:rPr lang="en-IN" sz="2100" b="1" dirty="0" err="1"/>
              <a:t>cryptography.hazmat.primitives.ciphers.Cipher</a:t>
            </a:r>
            <a:r>
              <a:rPr lang="en-IN" b="1" dirty="0"/>
              <a:t>’ </a:t>
            </a:r>
            <a:r>
              <a:rPr lang="en-IN" sz="1900" dirty="0"/>
              <a:t>: </a:t>
            </a:r>
            <a:r>
              <a:rPr lang="en-US" sz="2100" dirty="0"/>
              <a:t>Used to </a:t>
            </a:r>
            <a:r>
              <a:rPr lang="en-US" sz="2100" u="sng" dirty="0"/>
              <a:t>create cipher objects </a:t>
            </a:r>
            <a:r>
              <a:rPr lang="en-US" sz="2100" dirty="0"/>
              <a:t>for encryption and</a:t>
            </a:r>
            <a:r>
              <a:rPr lang="en-IN" sz="2100" dirty="0"/>
              <a:t> decryption</a:t>
            </a:r>
          </a:p>
        </p:txBody>
      </p:sp>
      <p:sp>
        <p:nvSpPr>
          <p:cNvPr id="8" name="Rectangle 5">
            <a:extLst>
              <a:ext uri="{FF2B5EF4-FFF2-40B4-BE49-F238E27FC236}">
                <a16:creationId xmlns:a16="http://schemas.microsoft.com/office/drawing/2014/main" id="{BE9F3837-3E41-66D4-EA77-C581C31711CD}"/>
              </a:ext>
            </a:extLst>
          </p:cNvPr>
          <p:cNvSpPr>
            <a:spLocks noChangeArrowheads="1"/>
          </p:cNvSpPr>
          <p:nvPr/>
        </p:nvSpPr>
        <p:spPr bwMode="auto">
          <a:xfrm>
            <a:off x="0" y="120878"/>
            <a:ext cx="21512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781205"/>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180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4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F163-15C8-67D8-81C3-C4029E2FBCDF}"/>
              </a:ext>
            </a:extLst>
          </p:cNvPr>
          <p:cNvSpPr>
            <a:spLocks noGrp="1"/>
          </p:cNvSpPr>
          <p:nvPr>
            <p:ph type="title"/>
          </p:nvPr>
        </p:nvSpPr>
        <p:spPr>
          <a:xfrm>
            <a:off x="2216767" y="0"/>
            <a:ext cx="8596668" cy="1320800"/>
          </a:xfrm>
        </p:spPr>
        <p:txBody>
          <a:bodyPr/>
          <a:lstStyle/>
          <a:p>
            <a:pPr algn="ctr"/>
            <a:r>
              <a:rPr lang="en-IN" b="1" u="sng" dirty="0">
                <a:solidFill>
                  <a:schemeClr val="tx1"/>
                </a:solidFill>
                <a:effectLst>
                  <a:outerShdw blurRad="38100" dist="38100" dir="2700000" algn="tl">
                    <a:srgbClr val="000000">
                      <a:alpha val="43137"/>
                    </a:srgbClr>
                  </a:outerShdw>
                </a:effectLst>
              </a:rPr>
              <a:t>Technologies Used:</a:t>
            </a:r>
            <a:br>
              <a:rPr lang="en-IN" b="1" u="sng" dirty="0">
                <a:solidFill>
                  <a:schemeClr val="tx1"/>
                </a:solidFill>
                <a:effectLst>
                  <a:outerShdw blurRad="38100" dist="38100" dir="2700000" algn="tl">
                    <a:srgbClr val="000000">
                      <a:alpha val="43137"/>
                    </a:srgbClr>
                  </a:outerShdw>
                </a:effectLst>
              </a:rPr>
            </a:br>
            <a:endParaRPr lang="en-IN" dirty="0"/>
          </a:p>
        </p:txBody>
      </p:sp>
      <p:sp>
        <p:nvSpPr>
          <p:cNvPr id="10" name="Content Placeholder 9">
            <a:extLst>
              <a:ext uri="{FF2B5EF4-FFF2-40B4-BE49-F238E27FC236}">
                <a16:creationId xmlns:a16="http://schemas.microsoft.com/office/drawing/2014/main" id="{B639145E-18AF-A050-2350-0C7AF1082FCC}"/>
              </a:ext>
            </a:extLst>
          </p:cNvPr>
          <p:cNvSpPr>
            <a:spLocks noGrp="1"/>
          </p:cNvSpPr>
          <p:nvPr>
            <p:ph idx="1"/>
          </p:nvPr>
        </p:nvSpPr>
        <p:spPr>
          <a:xfrm>
            <a:off x="81023" y="1122745"/>
            <a:ext cx="12110977" cy="6065134"/>
          </a:xfrm>
        </p:spPr>
        <p:txBody>
          <a:bodyPr>
            <a:normAutofit lnSpcReduction="10000"/>
          </a:bodyPr>
          <a:lstStyle/>
          <a:p>
            <a:r>
              <a:rPr lang="en-US" sz="2000" b="1" dirty="0"/>
              <a:t>Integrated Development Environments (IDEs):</a:t>
            </a:r>
          </a:p>
          <a:p>
            <a:pPr>
              <a:buFont typeface="Arial" panose="020B0604020202020204" pitchFamily="34" charset="0"/>
              <a:buChar char="•"/>
            </a:pPr>
            <a:r>
              <a:rPr lang="en-US" sz="2000" b="1" dirty="0"/>
              <a:t>Visual Studio Code</a:t>
            </a:r>
            <a:r>
              <a:rPr lang="en-US" sz="2000" dirty="0"/>
              <a:t>: A popular, lightweight, and versatile code editor with support for Python and various extensions that enhance productivity.</a:t>
            </a:r>
            <a:br>
              <a:rPr lang="en-US" sz="2000" dirty="0"/>
            </a:br>
            <a:endParaRPr lang="en-US" sz="2000" dirty="0"/>
          </a:p>
          <a:p>
            <a:r>
              <a:rPr lang="en-IN" sz="2000" b="1" dirty="0"/>
              <a:t> Crypto Algorithms: </a:t>
            </a:r>
            <a:r>
              <a:rPr lang="en-US" sz="2000" dirty="0"/>
              <a:t>The script uses the Advanced Encryption Standard (AES) algorithm in Galois/Counter Mode (GCM) for both the encryption and decryption of the file and the File Encryption Key (FEK). Here are the details:</a:t>
            </a:r>
            <a:br>
              <a:rPr lang="en-IN" sz="2000" b="1" dirty="0"/>
            </a:br>
            <a:br>
              <a:rPr lang="en-IN" sz="2000" b="1" dirty="0"/>
            </a:br>
            <a:r>
              <a:rPr lang="en-IN" sz="2000" b="1" dirty="0"/>
              <a:t>1.Key Derivation Function (KDF):</a:t>
            </a:r>
            <a:br>
              <a:rPr lang="en-IN" sz="2000" b="1" dirty="0"/>
            </a:br>
            <a:r>
              <a:rPr lang="en-IN" sz="2000" b="1" dirty="0">
                <a:solidFill>
                  <a:schemeClr val="tx1"/>
                </a:solidFill>
              </a:rPr>
              <a:t>.Algorithm: </a:t>
            </a:r>
            <a:r>
              <a:rPr lang="en-US" sz="2000" dirty="0"/>
              <a:t>PBKDF2 (Password-Based Key Derivation Function 2) with HMAC-SHA256.</a:t>
            </a:r>
            <a:br>
              <a:rPr lang="en-US" sz="2000" dirty="0"/>
            </a:br>
            <a:r>
              <a:rPr lang="en-US" sz="2000" b="1" dirty="0">
                <a:solidFill>
                  <a:schemeClr val="tx1"/>
                </a:solidFill>
              </a:rPr>
              <a:t>.Purpose: </a:t>
            </a:r>
            <a:r>
              <a:rPr lang="en-US" sz="2000" dirty="0"/>
              <a:t>Derives a cryptographic key from a passphrase using salt and multiple iterations(</a:t>
            </a:r>
            <a:r>
              <a:rPr lang="en-IN" sz="2000" dirty="0"/>
              <a:t>(100,000 in this case).</a:t>
            </a:r>
            <a:br>
              <a:rPr lang="en-IN" sz="2000" dirty="0"/>
            </a:br>
            <a:br>
              <a:rPr lang="en-IN" sz="2000" dirty="0"/>
            </a:br>
            <a:r>
              <a:rPr lang="en-IN" sz="2000" dirty="0"/>
              <a:t>2.</a:t>
            </a:r>
            <a:r>
              <a:rPr lang="en-IN" sz="2000" b="1" dirty="0"/>
              <a:t> File Encryption Key (FEK) Encryption/Decryption</a:t>
            </a:r>
            <a:r>
              <a:rPr lang="en-IN" sz="2000" dirty="0"/>
              <a:t>:</a:t>
            </a:r>
          </a:p>
          <a:p>
            <a:pPr marL="0" indent="0">
              <a:buNone/>
            </a:pPr>
            <a:r>
              <a:rPr lang="en-IN" sz="2000" b="1" dirty="0"/>
              <a:t>      .Algorithm</a:t>
            </a:r>
            <a:r>
              <a:rPr lang="en-IN" sz="2000" dirty="0"/>
              <a:t>: AES-GCM (AES in Galois/Counter Mode).</a:t>
            </a:r>
          </a:p>
          <a:p>
            <a:pPr marL="0" indent="0">
              <a:buNone/>
            </a:pPr>
            <a:r>
              <a:rPr lang="en-IN" sz="2000" b="1" dirty="0"/>
              <a:t>      .Key Size</a:t>
            </a:r>
            <a:r>
              <a:rPr lang="en-IN" sz="2000" dirty="0"/>
              <a:t>: 256 bits (derived from the passphrase).</a:t>
            </a:r>
          </a:p>
          <a:p>
            <a:pPr marL="0" indent="0">
              <a:buNone/>
            </a:pPr>
            <a:r>
              <a:rPr lang="en-IN" sz="2000" b="1" dirty="0"/>
              <a:t>      .Initialization Vector (IV)</a:t>
            </a:r>
            <a:r>
              <a:rPr lang="en-IN" sz="2000" dirty="0"/>
              <a:t>: 16 bytes (randomly generated for each encryption operation).</a:t>
            </a:r>
          </a:p>
          <a:p>
            <a:pPr marL="0" indent="0">
              <a:buNone/>
            </a:pPr>
            <a:r>
              <a:rPr lang="en-IN" sz="2000" b="1" dirty="0"/>
              <a:t>     .Authentication Tag</a:t>
            </a:r>
            <a:r>
              <a:rPr lang="en-IN" sz="2000" dirty="0"/>
              <a:t>: Used by GCM mode for ensuring data integrity and authenticity.</a:t>
            </a:r>
          </a:p>
          <a:p>
            <a:endParaRPr lang="en-IN" sz="2000" b="1" dirty="0">
              <a:solidFill>
                <a:schemeClr val="tx1"/>
              </a:solidFill>
            </a:endParaRPr>
          </a:p>
        </p:txBody>
      </p:sp>
    </p:spTree>
    <p:extLst>
      <p:ext uri="{BB962C8B-B14F-4D97-AF65-F5344CB8AC3E}">
        <p14:creationId xmlns:p14="http://schemas.microsoft.com/office/powerpoint/2010/main" val="1018299637"/>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30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6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6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160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160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160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160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1600"/>
                                  </p:stCondLst>
                                  <p:childTnLst>
                                    <p:set>
                                      <p:cBhvr>
                                        <p:cTn id="48" dur="1" fill="hold">
                                          <p:stCondLst>
                                            <p:cond delay="0"/>
                                          </p:stCondLst>
                                        </p:cTn>
                                        <p:tgtEl>
                                          <p:spTgt spid="10">
                                            <p:txEl>
                                              <p:pRg st="6" end="6"/>
                                            </p:txEl>
                                          </p:spTgt>
                                        </p:tgtEl>
                                        <p:attrNameLst>
                                          <p:attrName>style.visibility</p:attrName>
                                        </p:attrNameLst>
                                      </p:cBhvr>
                                      <p:to>
                                        <p:strVal val="visible"/>
                                      </p:to>
                                    </p:set>
                                    <p:anim calcmode="lin" valueType="num">
                                      <p:cBhvr additive="base">
                                        <p:cTn id="4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6EBB-6CE9-D35B-CB84-61A17DB15AF1}"/>
              </a:ext>
            </a:extLst>
          </p:cNvPr>
          <p:cNvSpPr>
            <a:spLocks noGrp="1"/>
          </p:cNvSpPr>
          <p:nvPr>
            <p:ph type="title"/>
          </p:nvPr>
        </p:nvSpPr>
        <p:spPr>
          <a:xfrm>
            <a:off x="4529397" y="-11471"/>
            <a:ext cx="8596668" cy="1320800"/>
          </a:xfrm>
        </p:spPr>
        <p:txBody>
          <a:bodyPr/>
          <a:lstStyle/>
          <a:p>
            <a:r>
              <a:rPr lang="en-IN" b="1" u="sng" dirty="0">
                <a:solidFill>
                  <a:schemeClr val="tx1"/>
                </a:solidFill>
                <a:effectLst>
                  <a:outerShdw blurRad="38100" dist="38100" dir="2700000" algn="tl">
                    <a:srgbClr val="000000">
                      <a:alpha val="43137"/>
                    </a:srgbClr>
                  </a:outerShdw>
                </a:effectLst>
              </a:rPr>
              <a:t>Conclusion</a:t>
            </a:r>
            <a:r>
              <a:rPr lang="en-IN" u="sng" dirty="0">
                <a:solidFill>
                  <a:schemeClr val="tx1"/>
                </a:solidFill>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5D5F0668-7B82-75C3-F07F-29B3283E2CE4}"/>
              </a:ext>
            </a:extLst>
          </p:cNvPr>
          <p:cNvSpPr>
            <a:spLocks noGrp="1"/>
          </p:cNvSpPr>
          <p:nvPr>
            <p:ph idx="1"/>
          </p:nvPr>
        </p:nvSpPr>
        <p:spPr>
          <a:xfrm>
            <a:off x="0" y="648929"/>
            <a:ext cx="12192000" cy="6209071"/>
          </a:xfrm>
        </p:spPr>
        <p:txBody>
          <a:bodyPr>
            <a:normAutofit fontScale="92500" lnSpcReduction="20000"/>
          </a:bodyPr>
          <a:lstStyle/>
          <a:p>
            <a:r>
              <a:rPr lang="en-US" dirty="0"/>
              <a:t>This project successfully implements a secure file encryption and decryption application using Python and the </a:t>
            </a:r>
            <a:r>
              <a:rPr lang="en-US" dirty="0" err="1"/>
              <a:t>Tkinter</a:t>
            </a:r>
            <a:r>
              <a:rPr lang="en-US" dirty="0"/>
              <a:t> library for the user interface. It addresses the critical need for protecting user files and encryption keys through the following key steps:</a:t>
            </a:r>
          </a:p>
          <a:p>
            <a:r>
              <a:rPr lang="en-US" b="1" dirty="0"/>
              <a:t>Key Derivation</a:t>
            </a:r>
            <a:r>
              <a:rPr lang="en-US" dirty="0"/>
              <a:t>:</a:t>
            </a:r>
          </a:p>
          <a:p>
            <a:pPr>
              <a:buFont typeface="Arial" panose="020B0604020202020204" pitchFamily="34" charset="0"/>
              <a:buChar char="•"/>
            </a:pPr>
            <a:r>
              <a:rPr lang="en-US" dirty="0"/>
              <a:t>The application uses the PBKDF2 algorithm with SHA-256 to derive a secure key from a user-provided passphrase. This ensures that the encryption key is both unique and difficult to guess.</a:t>
            </a:r>
            <a:br>
              <a:rPr lang="en-US" dirty="0"/>
            </a:br>
            <a:endParaRPr lang="en-US" dirty="0"/>
          </a:p>
          <a:p>
            <a:r>
              <a:rPr lang="en-US" b="1" dirty="0"/>
              <a:t>File Encryption Key (FEK) Handling</a:t>
            </a:r>
            <a:r>
              <a:rPr lang="en-US" dirty="0"/>
              <a:t>:</a:t>
            </a:r>
          </a:p>
          <a:p>
            <a:pPr lvl="1">
              <a:buFont typeface="Arial" panose="020B0604020202020204" pitchFamily="34" charset="0"/>
              <a:buChar char="•"/>
            </a:pPr>
            <a:r>
              <a:rPr lang="en-US" dirty="0"/>
              <a:t>A random FEK is generated and encrypted using the derived key. This encrypted FEK is stored separately, enhancing the security of the overall encryption process.</a:t>
            </a:r>
            <a:br>
              <a:rPr lang="en-US" dirty="0"/>
            </a:br>
            <a:endParaRPr lang="en-US" dirty="0"/>
          </a:p>
          <a:p>
            <a:r>
              <a:rPr lang="en-US" b="1" dirty="0"/>
              <a:t>File Encryption</a:t>
            </a:r>
            <a:r>
              <a:rPr lang="en-US" dirty="0"/>
              <a:t>:</a:t>
            </a:r>
          </a:p>
          <a:p>
            <a:pPr lvl="1">
              <a:buFont typeface="Arial" panose="020B0604020202020204" pitchFamily="34" charset="0"/>
              <a:buChar char="•"/>
            </a:pPr>
            <a:r>
              <a:rPr lang="en-US" dirty="0"/>
              <a:t>The selected file is encrypted using the AES-256-GCM algorithm. This provides strong encryption along with integrity checks, ensuring that the file contents cannot be tampered with or accessed by unauthorized users.</a:t>
            </a:r>
            <a:br>
              <a:rPr lang="en-US" dirty="0"/>
            </a:br>
            <a:endParaRPr lang="en-US" dirty="0"/>
          </a:p>
          <a:p>
            <a:r>
              <a:rPr lang="en-US" b="1" dirty="0"/>
              <a:t>File Decryption</a:t>
            </a:r>
            <a:r>
              <a:rPr lang="en-US" dirty="0"/>
              <a:t>:</a:t>
            </a:r>
          </a:p>
          <a:p>
            <a:pPr lvl="1">
              <a:buFont typeface="Arial" panose="020B0604020202020204" pitchFamily="34" charset="0"/>
              <a:buChar char="•"/>
            </a:pPr>
            <a:r>
              <a:rPr lang="en-US" dirty="0"/>
              <a:t>The encrypted file is decrypted using the FEK, which is retrieved by decrypting the stored encrypted FEK with the user's passphrase-derived key. This process ensures that only authorized users with the correct passphrase can decrypt and access the file.</a:t>
            </a:r>
            <a:br>
              <a:rPr lang="en-US" dirty="0"/>
            </a:br>
            <a:endParaRPr lang="en-US" dirty="0"/>
          </a:p>
          <a:p>
            <a:r>
              <a:rPr lang="en-US" dirty="0"/>
              <a:t>The project not only demonstrates the application of cryptographic principles but also provides a user-friendly interface for encryption and decryption tasks, making it practical for everyday use. By adhering to the guidelines outlined in the provided problem statement, the project effectively meets the requirements of protecting user password keys at rest on the disk.</a:t>
            </a:r>
          </a:p>
          <a:p>
            <a:endParaRPr lang="en-IN" dirty="0"/>
          </a:p>
        </p:txBody>
      </p:sp>
    </p:spTree>
    <p:extLst>
      <p:ext uri="{BB962C8B-B14F-4D97-AF65-F5344CB8AC3E}">
        <p14:creationId xmlns:p14="http://schemas.microsoft.com/office/powerpoint/2010/main" val="970407761"/>
      </p:ext>
    </p:extLst>
  </p:cSld>
  <p:clrMapOvr>
    <a:masterClrMapping/>
  </p:clrMapOvr>
  <mc:AlternateContent xmlns:mc="http://schemas.openxmlformats.org/markup-compatibility/2006" xmlns:p14="http://schemas.microsoft.com/office/powerpoint/2010/main">
    <mc:Choice Requires="p14">
      <p:transition spd="slow" p14:dur="1500" advTm="8000">
        <p:fade/>
      </p:transition>
    </mc:Choice>
    <mc:Fallback xmlns="">
      <p:transition spd="slow" advTm="8000">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813</TotalTime>
  <Words>1135</Words>
  <Application>Microsoft Office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"Secure Storage Solutions: Protecting User Password Keys at Rest"</vt:lpstr>
      <vt:lpstr>Agenda:</vt:lpstr>
      <vt:lpstr>           Problem Statement:    The problem statement "Protecting User Password Keys at Rest (on the Disk)" typically refers to the challenge of securely storing and managing sensitive user information, specifically passwords and cryptographic keys, on storage devices such as hard disks. Here’s a brief overview of the key concerns and solutions related to this problem::  </vt:lpstr>
      <vt:lpstr>Features Offered: </vt:lpstr>
      <vt:lpstr>Features Offered: </vt:lpstr>
      <vt:lpstr>Architecture Diagram: </vt:lpstr>
      <vt:lpstr>Technologies Used:  For the project "Protecting User Password Keys at Rest," the technologies used include:</vt:lpstr>
      <vt:lpstr>Technologies Used: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PRASHANSA PRIYA</dc:creator>
  <cp:lastModifiedBy>PRASHANSA PRIYA</cp:lastModifiedBy>
  <cp:revision>1</cp:revision>
  <dcterms:created xsi:type="dcterms:W3CDTF">2024-07-02T09:20:58Z</dcterms:created>
  <dcterms:modified xsi:type="dcterms:W3CDTF">2024-07-08T20:28:48Z</dcterms:modified>
</cp:coreProperties>
</file>