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8" r:id="rId2"/>
  </p:sldMasterIdLst>
  <p:notesMasterIdLst>
    <p:notesMasterId r:id="rId17"/>
  </p:notesMasterIdLst>
  <p:handoutMasterIdLst>
    <p:handoutMasterId r:id="rId18"/>
  </p:handoutMasterIdLst>
  <p:sldIdLst>
    <p:sldId id="256" r:id="rId3"/>
    <p:sldId id="289" r:id="rId4"/>
    <p:sldId id="288" r:id="rId5"/>
    <p:sldId id="290" r:id="rId6"/>
    <p:sldId id="291" r:id="rId7"/>
    <p:sldId id="292" r:id="rId8"/>
    <p:sldId id="293" r:id="rId9"/>
    <p:sldId id="294" r:id="rId10"/>
    <p:sldId id="295" r:id="rId11"/>
    <p:sldId id="296" r:id="rId12"/>
    <p:sldId id="297" r:id="rId13"/>
    <p:sldId id="298" r:id="rId14"/>
    <p:sldId id="299"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702"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572"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E4DFDD3-DDCD-40A4-96C9-7D39577CD3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5DDF76D4-1B2F-446D-98FF-9F351DE415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9DEB3D-9405-4BC4-8E92-70610E39F955}" type="datetimeFigureOut">
              <a:rPr lang="en-IN" smtClean="0"/>
              <a:t>09-07-2019</a:t>
            </a:fld>
            <a:endParaRPr lang="en-IN"/>
          </a:p>
        </p:txBody>
      </p:sp>
      <p:sp>
        <p:nvSpPr>
          <p:cNvPr id="4" name="Footer Placeholder 3">
            <a:extLst>
              <a:ext uri="{FF2B5EF4-FFF2-40B4-BE49-F238E27FC236}">
                <a16:creationId xmlns:a16="http://schemas.microsoft.com/office/drawing/2014/main" xmlns="" id="{4C17FF2A-667A-458A-8FE6-7C638FCC37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F39FDA3-8F3E-417F-A02A-E7C6E1DA7A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8F6F1C-9DB0-4BB1-80C1-CA4EEE0B8832}" type="slidenum">
              <a:rPr lang="en-IN" smtClean="0"/>
              <a:t>‹#›</a:t>
            </a:fld>
            <a:endParaRPr lang="en-IN"/>
          </a:p>
        </p:txBody>
      </p:sp>
    </p:spTree>
    <p:extLst>
      <p:ext uri="{BB962C8B-B14F-4D97-AF65-F5344CB8AC3E}">
        <p14:creationId xmlns:p14="http://schemas.microsoft.com/office/powerpoint/2010/main" val="1711572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17B2E-D03B-4417-A540-871B662EE53C}" type="datetimeFigureOut">
              <a:rPr lang="en-IN" smtClean="0"/>
              <a:t>09-07-2019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7E01C7-F1C7-430D-B28A-0783ADAB1D99}" type="slidenum">
              <a:rPr lang="en-IN" smtClean="0"/>
              <a:t>‹#›</a:t>
            </a:fld>
            <a:endParaRPr lang="en-IN"/>
          </a:p>
        </p:txBody>
      </p:sp>
    </p:spTree>
    <p:extLst>
      <p:ext uri="{BB962C8B-B14F-4D97-AF65-F5344CB8AC3E}">
        <p14:creationId xmlns:p14="http://schemas.microsoft.com/office/powerpoint/2010/main" val="4091731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t>1</a:t>
            </a:fld>
            <a:endParaRPr lang="en-IN"/>
          </a:p>
        </p:txBody>
      </p:sp>
    </p:spTree>
    <p:extLst>
      <p:ext uri="{BB962C8B-B14F-4D97-AF65-F5344CB8AC3E}">
        <p14:creationId xmlns:p14="http://schemas.microsoft.com/office/powerpoint/2010/main" val="2658828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11</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12</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13</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3</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4</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7</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8</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97E01C7-F1C7-430D-B28A-0783ADAB1D99}"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265882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7D9DB-B7C6-4B82-8D5A-D501426F4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2BB3EDF-9C3B-472B-9201-03C2F4B88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xmlns="" id="{559C38E1-D92F-4C90-AB42-70B58CD137FC}"/>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5" name="Footer Placeholder 4">
            <a:extLst>
              <a:ext uri="{FF2B5EF4-FFF2-40B4-BE49-F238E27FC236}">
                <a16:creationId xmlns:a16="http://schemas.microsoft.com/office/drawing/2014/main" xmlns="" id="{A780CB2D-ADCC-41C0-A602-7D618F1BF63F}"/>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a16="http://schemas.microsoft.com/office/drawing/2014/main" xmlns="" id="{D1287D5F-0C46-4BDD-9ABC-EA40CFA684F6}"/>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419659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9584B-C4AE-4DB0-83E3-FA9672D8CC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ECF027E-788F-4786-BF3C-F551EA93CC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F1CDEFF-468D-4494-872A-EF50738CFC15}"/>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5" name="Footer Placeholder 4">
            <a:extLst>
              <a:ext uri="{FF2B5EF4-FFF2-40B4-BE49-F238E27FC236}">
                <a16:creationId xmlns:a16="http://schemas.microsoft.com/office/drawing/2014/main" xmlns="" id="{8820E802-AC9B-4936-A5F3-329215DD965C}"/>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a16="http://schemas.microsoft.com/office/drawing/2014/main" xmlns="" id="{44733D59-0038-44D9-87BD-D18021470E95}"/>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157616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1460BAD-F31F-46B8-B89C-4759A3B4B51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C1ABD3B-A1C2-4EC7-89A2-49C0B9422220}"/>
              </a:ext>
            </a:extLst>
          </p:cNvPr>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3F7D731-4403-4A3E-B93E-16B1A46E915A}"/>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5" name="Footer Placeholder 4">
            <a:extLst>
              <a:ext uri="{FF2B5EF4-FFF2-40B4-BE49-F238E27FC236}">
                <a16:creationId xmlns:a16="http://schemas.microsoft.com/office/drawing/2014/main" xmlns="" id="{B7885752-FFB0-43A0-A751-8685FCC0D18E}"/>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a16="http://schemas.microsoft.com/office/drawing/2014/main" xmlns="" id="{59EC99AC-17E9-4246-8ADF-CA87482A5DE9}"/>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140850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7D9DB-B7C6-4B82-8D5A-D501426F4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2BB3EDF-9C3B-472B-9201-03C2F4B88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xmlns="" id="{559C38E1-D92F-4C90-AB42-70B58CD137FC}"/>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A780CB2D-ADCC-41C0-A602-7D618F1BF63F}"/>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xmlns="" id="{D1287D5F-0C46-4BDD-9ABC-EA40CFA684F6}"/>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9119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AA5507-B1A0-4953-A119-E48B8E7DF2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D152A53-60D8-4E9E-8C4E-69911700D3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E1CC7D3-0386-450D-B8AA-AE2D3C2DEF29}"/>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9F285254-22D5-48C5-83A4-DEA45D2D337D}"/>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xmlns="" id="{A55D20D6-F96B-4222-8EC8-E74FFF3089EB}"/>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1816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2A489-391E-434D-AEC3-4B6B59FE9D0C}"/>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F3E0339-F4EE-4D0F-87C2-52E75203E880}"/>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24FC5B6-9560-4F61-BD8D-074AF279CEEE}"/>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F44C8D50-2634-4815-BF21-73362744DC95}"/>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xmlns="" id="{11D2D519-01D6-449D-BDF2-C4D314E5A162}"/>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9001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17E29-A23E-4181-AD39-5A84FEF05B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7DE689-5CD0-4281-B003-37E6CCAD2C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2FA0369-5447-4EE7-8C36-4CEE2B2799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11AFFA0-E59D-4004-BCF9-669280C3229B}"/>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3A697B44-E209-4F6A-93C2-9606556FCF7A}"/>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7" name="Slide Number Placeholder 6">
            <a:extLst>
              <a:ext uri="{FF2B5EF4-FFF2-40B4-BE49-F238E27FC236}">
                <a16:creationId xmlns:a16="http://schemas.microsoft.com/office/drawing/2014/main" xmlns="" id="{77F0BA86-1F70-427D-9453-E799B3E515CC}"/>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655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01FCC-E890-4A5C-B28C-C59C0A2D088C}"/>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CB8CA64-93CC-418E-8764-983752E20D9D}"/>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6332363-85EC-43F6-A9C0-4B3437A74C6A}"/>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326E289-1DF0-425D-9FB8-FEF22C5DCB29}"/>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C226FAC-14A8-4BDE-A901-19069AA0147F}"/>
              </a:ext>
            </a:extLst>
          </p:cNvPr>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634B254-437E-4E40-A179-F22A302B1F27}"/>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xmlns="" id="{A695BC85-C259-4DA5-A37C-01CEA1F23A92}"/>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9" name="Slide Number Placeholder 8">
            <a:extLst>
              <a:ext uri="{FF2B5EF4-FFF2-40B4-BE49-F238E27FC236}">
                <a16:creationId xmlns:a16="http://schemas.microsoft.com/office/drawing/2014/main" xmlns="" id="{70FAA6AB-5B4B-475A-96F4-F5F2FD955EBA}"/>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25133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80672-F727-40EF-B481-BBCDDCB5C0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61D60A8-D8F6-44FB-BD4B-56B6F3B44C38}"/>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xmlns="" id="{8B5D8D46-68F1-4866-B745-708034CDF120}"/>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5" name="Slide Number Placeholder 4">
            <a:extLst>
              <a:ext uri="{FF2B5EF4-FFF2-40B4-BE49-F238E27FC236}">
                <a16:creationId xmlns:a16="http://schemas.microsoft.com/office/drawing/2014/main" xmlns="" id="{970C1558-8CDF-4AF6-BCBA-398879E43A83}"/>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37250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4537DE6-8905-420B-8934-409BF81E6408}"/>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xmlns="" id="{9388A093-7F39-4159-9C16-10DD968BB4EB}"/>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4" name="Slide Number Placeholder 3">
            <a:extLst>
              <a:ext uri="{FF2B5EF4-FFF2-40B4-BE49-F238E27FC236}">
                <a16:creationId xmlns:a16="http://schemas.microsoft.com/office/drawing/2014/main" xmlns="" id="{6A76DC41-C6D7-4D12-B20E-5AE3EE94B52C}"/>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88919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04F68-BDE9-41B8-A574-1D3B8BE0C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C87637-A298-4DE1-B893-246A742C8FDE}"/>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6299ABE-E913-44BD-A57B-E97E873A8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E6D9B3-DD55-47D9-BE28-D41726E2B119}"/>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22C1807E-2E30-4A1E-81DF-691B27623013}"/>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7" name="Slide Number Placeholder 6">
            <a:extLst>
              <a:ext uri="{FF2B5EF4-FFF2-40B4-BE49-F238E27FC236}">
                <a16:creationId xmlns:a16="http://schemas.microsoft.com/office/drawing/2014/main" xmlns="" id="{69531F84-1DED-4DE5-8D6A-B09290DEC7BA}"/>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3434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AA5507-B1A0-4953-A119-E48B8E7DF2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D152A53-60D8-4E9E-8C4E-69911700D3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E1CC7D3-0386-450D-B8AA-AE2D3C2DEF29}"/>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5" name="Footer Placeholder 4">
            <a:extLst>
              <a:ext uri="{FF2B5EF4-FFF2-40B4-BE49-F238E27FC236}">
                <a16:creationId xmlns:a16="http://schemas.microsoft.com/office/drawing/2014/main" xmlns="" id="{9F285254-22D5-48C5-83A4-DEA45D2D337D}"/>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a16="http://schemas.microsoft.com/office/drawing/2014/main" xmlns="" id="{A55D20D6-F96B-4222-8EC8-E74FFF3089EB}"/>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808957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73549-B564-45B6-9BD4-8ECD2A799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60C1660-3002-4ADB-B607-C1126D3FB9C8}"/>
              </a:ext>
            </a:extLst>
          </p:cNvPr>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B261849-F567-4FEE-B25C-117AC635E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7A761DE-114A-4F13-8A99-D3042721338D}"/>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A7B97331-76A8-4A26-95F8-CA505FF3EE60}"/>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7" name="Slide Number Placeholder 6">
            <a:extLst>
              <a:ext uri="{FF2B5EF4-FFF2-40B4-BE49-F238E27FC236}">
                <a16:creationId xmlns:a16="http://schemas.microsoft.com/office/drawing/2014/main" xmlns="" id="{EDA3830A-B5C5-4D96-AE34-47966FA6474A}"/>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98738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9584B-C4AE-4DB0-83E3-FA9672D8CC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ECF027E-788F-4786-BF3C-F551EA93CC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F1CDEFF-468D-4494-872A-EF50738CFC15}"/>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8820E802-AC9B-4936-A5F3-329215DD965C}"/>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xmlns="" id="{44733D59-0038-44D9-87BD-D18021470E95}"/>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20204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1460BAD-F31F-46B8-B89C-4759A3B4B51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C1ABD3B-A1C2-4EC7-89A2-49C0B9422220}"/>
              </a:ext>
            </a:extLst>
          </p:cNvPr>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3F7D731-4403-4A3E-B93E-16B1A46E915A}"/>
              </a:ext>
            </a:extLst>
          </p:cNvPr>
          <p:cNvSpPr>
            <a:spLocks noGrp="1"/>
          </p:cNvSpPr>
          <p:nvPr>
            <p:ph type="dt" sz="half" idx="10"/>
          </p:nvPr>
        </p:nvSpPr>
        <p:spPr/>
        <p:txBody>
          <a:body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B7885752-FFB0-43A0-A751-8685FCC0D18E}"/>
              </a:ext>
            </a:extLst>
          </p:cNvPr>
          <p:cNvSpPr>
            <a:spLocks noGrp="1"/>
          </p:cNvSpPr>
          <p:nvPr>
            <p:ph type="ftr" sz="quarter" idx="11"/>
          </p:nvPr>
        </p:nvSpPr>
        <p:spPr/>
        <p:txBody>
          <a:body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xmlns="" id="{59EC99AC-17E9-4246-8ADF-CA87482A5DE9}"/>
              </a:ext>
            </a:extLst>
          </p:cNvPr>
          <p:cNvSpPr>
            <a:spLocks noGrp="1"/>
          </p:cNvSpPr>
          <p:nvPr>
            <p:ph type="sldNum" sz="quarter" idx="12"/>
          </p:nvPr>
        </p:nvSpPr>
        <p:spPr/>
        <p:txBody>
          <a:body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4939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2A489-391E-434D-AEC3-4B6B59FE9D0C}"/>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F3E0339-F4EE-4D0F-87C2-52E75203E880}"/>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24FC5B6-9560-4F61-BD8D-074AF279CEEE}"/>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5" name="Footer Placeholder 4">
            <a:extLst>
              <a:ext uri="{FF2B5EF4-FFF2-40B4-BE49-F238E27FC236}">
                <a16:creationId xmlns:a16="http://schemas.microsoft.com/office/drawing/2014/main" xmlns="" id="{F44C8D50-2634-4815-BF21-73362744DC95}"/>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a16="http://schemas.microsoft.com/office/drawing/2014/main" xmlns="" id="{11D2D519-01D6-449D-BDF2-C4D314E5A162}"/>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426543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17E29-A23E-4181-AD39-5A84FEF05B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7DE689-5CD0-4281-B003-37E6CCAD2C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2FA0369-5447-4EE7-8C36-4CEE2B2799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11AFFA0-E59D-4004-BCF9-669280C3229B}"/>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6" name="Footer Placeholder 5">
            <a:extLst>
              <a:ext uri="{FF2B5EF4-FFF2-40B4-BE49-F238E27FC236}">
                <a16:creationId xmlns:a16="http://schemas.microsoft.com/office/drawing/2014/main" xmlns="" id="{3A697B44-E209-4F6A-93C2-9606556FCF7A}"/>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7" name="Slide Number Placeholder 6">
            <a:extLst>
              <a:ext uri="{FF2B5EF4-FFF2-40B4-BE49-F238E27FC236}">
                <a16:creationId xmlns:a16="http://schemas.microsoft.com/office/drawing/2014/main" xmlns="" id="{77F0BA86-1F70-427D-9453-E799B3E515CC}"/>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133033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01FCC-E890-4A5C-B28C-C59C0A2D088C}"/>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CB8CA64-93CC-418E-8764-983752E20D9D}"/>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6332363-85EC-43F6-A9C0-4B3437A74C6A}"/>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326E289-1DF0-425D-9FB8-FEF22C5DCB29}"/>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C226FAC-14A8-4BDE-A901-19069AA0147F}"/>
              </a:ext>
            </a:extLst>
          </p:cNvPr>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634B254-437E-4E40-A179-F22A302B1F27}"/>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8" name="Footer Placeholder 7">
            <a:extLst>
              <a:ext uri="{FF2B5EF4-FFF2-40B4-BE49-F238E27FC236}">
                <a16:creationId xmlns:a16="http://schemas.microsoft.com/office/drawing/2014/main" xmlns="" id="{A695BC85-C259-4DA5-A37C-01CEA1F23A92}"/>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9" name="Slide Number Placeholder 8">
            <a:extLst>
              <a:ext uri="{FF2B5EF4-FFF2-40B4-BE49-F238E27FC236}">
                <a16:creationId xmlns:a16="http://schemas.microsoft.com/office/drawing/2014/main" xmlns="" id="{70FAA6AB-5B4B-475A-96F4-F5F2FD955EBA}"/>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324198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80672-F727-40EF-B481-BBCDDCB5C0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61D60A8-D8F6-44FB-BD4B-56B6F3B44C38}"/>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4" name="Footer Placeholder 3">
            <a:extLst>
              <a:ext uri="{FF2B5EF4-FFF2-40B4-BE49-F238E27FC236}">
                <a16:creationId xmlns:a16="http://schemas.microsoft.com/office/drawing/2014/main" xmlns="" id="{8B5D8D46-68F1-4866-B745-708034CDF120}"/>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5" name="Slide Number Placeholder 4">
            <a:extLst>
              <a:ext uri="{FF2B5EF4-FFF2-40B4-BE49-F238E27FC236}">
                <a16:creationId xmlns:a16="http://schemas.microsoft.com/office/drawing/2014/main" xmlns="" id="{970C1558-8CDF-4AF6-BCBA-398879E43A83}"/>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242783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4537DE6-8905-420B-8934-409BF81E6408}"/>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3" name="Footer Placeholder 2">
            <a:extLst>
              <a:ext uri="{FF2B5EF4-FFF2-40B4-BE49-F238E27FC236}">
                <a16:creationId xmlns:a16="http://schemas.microsoft.com/office/drawing/2014/main" xmlns="" id="{9388A093-7F39-4159-9C16-10DD968BB4EB}"/>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4" name="Slide Number Placeholder 3">
            <a:extLst>
              <a:ext uri="{FF2B5EF4-FFF2-40B4-BE49-F238E27FC236}">
                <a16:creationId xmlns:a16="http://schemas.microsoft.com/office/drawing/2014/main" xmlns="" id="{6A76DC41-C6D7-4D12-B20E-5AE3EE94B52C}"/>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171824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04F68-BDE9-41B8-A574-1D3B8BE0C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C87637-A298-4DE1-B893-246A742C8FDE}"/>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6299ABE-E913-44BD-A57B-E97E873A8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E6D9B3-DD55-47D9-BE28-D41726E2B119}"/>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6" name="Footer Placeholder 5">
            <a:extLst>
              <a:ext uri="{FF2B5EF4-FFF2-40B4-BE49-F238E27FC236}">
                <a16:creationId xmlns:a16="http://schemas.microsoft.com/office/drawing/2014/main" xmlns="" id="{22C1807E-2E30-4A1E-81DF-691B27623013}"/>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7" name="Slide Number Placeholder 6">
            <a:extLst>
              <a:ext uri="{FF2B5EF4-FFF2-40B4-BE49-F238E27FC236}">
                <a16:creationId xmlns:a16="http://schemas.microsoft.com/office/drawing/2014/main" xmlns="" id="{69531F84-1DED-4DE5-8D6A-B09290DEC7BA}"/>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244535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73549-B564-45B6-9BD4-8ECD2A799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60C1660-3002-4ADB-B607-C1126D3FB9C8}"/>
              </a:ext>
            </a:extLst>
          </p:cNvPr>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B261849-F567-4FEE-B25C-117AC635E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7A761DE-114A-4F13-8A99-D3042721338D}"/>
              </a:ext>
            </a:extLst>
          </p:cNvPr>
          <p:cNvSpPr>
            <a:spLocks noGrp="1"/>
          </p:cNvSpPr>
          <p:nvPr>
            <p:ph type="dt" sz="half" idx="10"/>
          </p:nvPr>
        </p:nvSpPr>
        <p:spPr/>
        <p:txBody>
          <a:bodyPr/>
          <a:lstStyle/>
          <a:p>
            <a:fld id="{BD0CEB16-EAB1-4C48-97C5-D70B1EB31055}" type="datetimeFigureOut">
              <a:rPr lang="en-IN" smtClean="0"/>
              <a:t>09-07-2019</a:t>
            </a:fld>
            <a:endParaRPr lang="en-IN"/>
          </a:p>
        </p:txBody>
      </p:sp>
      <p:sp>
        <p:nvSpPr>
          <p:cNvPr id="6" name="Footer Placeholder 5">
            <a:extLst>
              <a:ext uri="{FF2B5EF4-FFF2-40B4-BE49-F238E27FC236}">
                <a16:creationId xmlns:a16="http://schemas.microsoft.com/office/drawing/2014/main" xmlns="" id="{A7B97331-76A8-4A26-95F8-CA505FF3EE60}"/>
              </a:ext>
            </a:extLst>
          </p:cNvPr>
          <p:cNvSpPr>
            <a:spLocks noGrp="1"/>
          </p:cNvSpPr>
          <p:nvPr>
            <p:ph type="ftr" sz="quarter" idx="11"/>
          </p:nvPr>
        </p:nvSpPr>
        <p:spPr/>
        <p:txBody>
          <a:bodyPr/>
          <a:lstStyle/>
          <a:p>
            <a:endParaRPr lang="en-IN" dirty="0"/>
          </a:p>
          <a:p>
            <a:r>
              <a:rPr lang="en-IN" dirty="0"/>
              <a:t>Copyright © </a:t>
            </a:r>
            <a:r>
              <a:rPr lang="en-IN" dirty="0" err="1"/>
              <a:t>Cognitior</a:t>
            </a:r>
            <a:endParaRPr lang="en-IN" dirty="0"/>
          </a:p>
          <a:p>
            <a:endParaRPr lang="en-IN" dirty="0"/>
          </a:p>
        </p:txBody>
      </p:sp>
      <p:sp>
        <p:nvSpPr>
          <p:cNvPr id="7" name="Slide Number Placeholder 6">
            <a:extLst>
              <a:ext uri="{FF2B5EF4-FFF2-40B4-BE49-F238E27FC236}">
                <a16:creationId xmlns:a16="http://schemas.microsoft.com/office/drawing/2014/main" xmlns="" id="{EDA3830A-B5C5-4D96-AE34-47966FA6474A}"/>
              </a:ext>
            </a:extLst>
          </p:cNvPr>
          <p:cNvSpPr>
            <a:spLocks noGrp="1"/>
          </p:cNvSpPr>
          <p:nvPr>
            <p:ph type="sldNum" sz="quarter" idx="12"/>
          </p:nvPr>
        </p:nvSpPr>
        <p:spPr/>
        <p:txBody>
          <a:bodyPr/>
          <a:lstStyle/>
          <a:p>
            <a:fld id="{1A96914F-FB4D-46FC-882D-9F6BE95BE86C}" type="slidenum">
              <a:rPr lang="en-IN" smtClean="0"/>
              <a:t>‹#›</a:t>
            </a:fld>
            <a:endParaRPr lang="en-IN"/>
          </a:p>
        </p:txBody>
      </p:sp>
    </p:spTree>
    <p:extLst>
      <p:ext uri="{BB962C8B-B14F-4D97-AF65-F5344CB8AC3E}">
        <p14:creationId xmlns:p14="http://schemas.microsoft.com/office/powerpoint/2010/main" val="241015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BCA7D8-A0EC-43B5-B8B3-35873022459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7D50A27-C4A8-4CAC-94E5-6725EB065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F639340-DA2E-42EB-AE19-49345BA216E9}"/>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CEB16-EAB1-4C48-97C5-D70B1EB31055}" type="datetimeFigureOut">
              <a:rPr lang="en-IN" smtClean="0"/>
              <a:t>09-07-2019</a:t>
            </a:fld>
            <a:endParaRPr lang="en-IN"/>
          </a:p>
        </p:txBody>
      </p:sp>
      <p:sp>
        <p:nvSpPr>
          <p:cNvPr id="5" name="Footer Placeholder 4">
            <a:extLst>
              <a:ext uri="{FF2B5EF4-FFF2-40B4-BE49-F238E27FC236}">
                <a16:creationId xmlns:a16="http://schemas.microsoft.com/office/drawing/2014/main" xmlns="" id="{CEF45CD8-2354-4336-A889-DAA176103455}"/>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a:p>
            <a:r>
              <a:rPr lang="en-IN" dirty="0"/>
              <a:t>Copyright © </a:t>
            </a:r>
            <a:r>
              <a:rPr lang="en-IN" dirty="0" err="1"/>
              <a:t>Cognitior</a:t>
            </a:r>
            <a:endParaRPr lang="en-IN" dirty="0"/>
          </a:p>
          <a:p>
            <a:endParaRPr lang="en-IN" dirty="0"/>
          </a:p>
        </p:txBody>
      </p:sp>
      <p:sp>
        <p:nvSpPr>
          <p:cNvPr id="6" name="Slide Number Placeholder 5">
            <a:extLst>
              <a:ext uri="{FF2B5EF4-FFF2-40B4-BE49-F238E27FC236}">
                <a16:creationId xmlns:a16="http://schemas.microsoft.com/office/drawing/2014/main" xmlns="" id="{40A19C6E-91D9-4D87-A908-FF183D838D2F}"/>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6914F-FB4D-46FC-882D-9F6BE95BE86C}" type="slidenum">
              <a:rPr lang="en-IN" smtClean="0"/>
              <a:t>‹#›</a:t>
            </a:fld>
            <a:endParaRPr lang="en-IN"/>
          </a:p>
        </p:txBody>
      </p:sp>
    </p:spTree>
    <p:extLst>
      <p:ext uri="{BB962C8B-B14F-4D97-AF65-F5344CB8AC3E}">
        <p14:creationId xmlns:p14="http://schemas.microsoft.com/office/powerpoint/2010/main" val="117151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BCA7D8-A0EC-43B5-B8B3-35873022459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7D50A27-C4A8-4CAC-94E5-6725EB065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F639340-DA2E-42EB-AE19-49345BA216E9}"/>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CEB16-EAB1-4C48-97C5-D70B1EB31055}" type="datetimeFigureOut">
              <a:rPr lang="en-IN" smtClean="0">
                <a:solidFill>
                  <a:prstClr val="black">
                    <a:tint val="75000"/>
                  </a:prstClr>
                </a:solidFill>
              </a:rPr>
              <a:pPr/>
              <a:t>09-07-2019</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CEF45CD8-2354-4336-A889-DAA176103455}"/>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a:p>
            <a:r>
              <a:rPr lang="en-IN" dirty="0">
                <a:solidFill>
                  <a:prstClr val="black">
                    <a:tint val="75000"/>
                  </a:prstClr>
                </a:solidFill>
              </a:rPr>
              <a:t>Copyright © </a:t>
            </a:r>
            <a:r>
              <a:rPr lang="en-IN" dirty="0" err="1">
                <a:solidFill>
                  <a:prstClr val="black">
                    <a:tint val="75000"/>
                  </a:prstClr>
                </a:solidFill>
              </a:rPr>
              <a:t>Cognitior</a:t>
            </a:r>
            <a:endParaRPr lang="en-IN" dirty="0">
              <a:solidFill>
                <a:prstClr val="black">
                  <a:tint val="75000"/>
                </a:prstClr>
              </a:solidFill>
            </a:endParaRPr>
          </a:p>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xmlns="" id="{40A19C6E-91D9-4D87-A908-FF183D838D2F}"/>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6914F-FB4D-46FC-882D-9F6BE95BE86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6864297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1026" name="Picture 2" descr="C:\Users\HP\Downloads\Mascot Fu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520" y="1513521"/>
            <a:ext cx="2225175" cy="45296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4" cstate="print">
            <a:extLst>
              <a:ext uri="{28A0092B-C50C-407E-A947-70E740481C1C}">
                <a14:useLocalDpi xmlns:a14="http://schemas.microsoft.com/office/drawing/2010/main" val="0"/>
              </a:ext>
            </a:extLst>
          </a:blip>
          <a:srcRect l="-10892" t="-39336" r="-11909" b="-40349"/>
          <a:stretch/>
        </p:blipFill>
        <p:spPr>
          <a:xfrm>
            <a:off x="9942708" y="-213869"/>
            <a:ext cx="2249292" cy="2249292"/>
          </a:xfrm>
          <a:prstGeom prst="rect">
            <a:avLst/>
          </a:prstGeom>
          <a:noFill/>
          <a:effectLst>
            <a:outerShdw blurRad="1270000" dist="571500" dir="5400000" sx="89000" sy="89000" algn="t" rotWithShape="0">
              <a:prstClr val="black">
                <a:alpha val="40000"/>
              </a:prstClr>
            </a:outerShdw>
          </a:effectLst>
        </p:spPr>
      </p:pic>
      <p:sp>
        <p:nvSpPr>
          <p:cNvPr id="5" name="Rectangle 4">
            <a:extLst>
              <a:ext uri="{FF2B5EF4-FFF2-40B4-BE49-F238E27FC236}">
                <a16:creationId xmlns:a16="http://schemas.microsoft.com/office/drawing/2014/main" xmlns="" id="{8D13F754-8C1B-4C5D-A84E-56FDBD3B8121}"/>
              </a:ext>
            </a:extLst>
          </p:cNvPr>
          <p:cNvSpPr/>
          <p:nvPr/>
        </p:nvSpPr>
        <p:spPr>
          <a:xfrm>
            <a:off x="747419" y="2978115"/>
            <a:ext cx="7447936" cy="160043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5400" b="1" spc="-300" dirty="0">
                <a:solidFill>
                  <a:srgbClr val="FFAD53">
                    <a:lumMod val="75000"/>
                  </a:srgbClr>
                </a:solidFill>
                <a:latin typeface="Century Gothic" pitchFamily="34" charset="0"/>
                <a:cs typeface="Segoe UI Semilight" panose="020B0402040204020203" pitchFamily="34" charset="0"/>
              </a:rPr>
              <a:t>Project 1 </a:t>
            </a:r>
          </a:p>
          <a:p>
            <a:pPr lvl="0"/>
            <a:r>
              <a:rPr lang="en-US" sz="4400" b="1" spc="-300" dirty="0">
                <a:solidFill>
                  <a:srgbClr val="22B673"/>
                </a:solidFill>
                <a:latin typeface="Century Gothic" pitchFamily="34" charset="0"/>
                <a:cs typeface="Segoe UI Semilight" panose="020B0402040204020203" pitchFamily="34" charset="0"/>
              </a:rPr>
              <a:t>US Hiring and Visa Applications</a:t>
            </a:r>
          </a:p>
        </p:txBody>
      </p:sp>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6"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7" cstate="print">
            <a:alphaModFix amt="36000"/>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t>Copyright © </a:t>
            </a:r>
            <a:r>
              <a:rPr lang="en-IN" sz="1000" dirty="0" err="1"/>
              <a:t>Cognitior</a:t>
            </a:r>
            <a:endParaRPr lang="en-IN" sz="1000" dirty="0"/>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t>www.cognitior.com</a:t>
            </a:r>
          </a:p>
        </p:txBody>
      </p:sp>
    </p:spTree>
    <p:extLst>
      <p:ext uri="{BB962C8B-B14F-4D97-AF65-F5344CB8AC3E}">
        <p14:creationId xmlns:p14="http://schemas.microsoft.com/office/powerpoint/2010/main" val="148718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921911"/>
            <a:ext cx="8727141" cy="1323439"/>
          </a:xfrm>
          <a:prstGeom prst="rect">
            <a:avLst/>
          </a:prstGeom>
        </p:spPr>
        <p:txBody>
          <a:bodyPr wrap="square">
            <a:spAutoFit/>
          </a:bodyPr>
          <a:lstStyle/>
          <a:p>
            <a:r>
              <a:rPr lang="en-US" sz="2000" b="1" dirty="0">
                <a:cs typeface="Segoe UI Semilight" panose="020B0402040204020203" pitchFamily="34" charset="0"/>
              </a:rPr>
              <a:t>4)</a:t>
            </a:r>
            <a:r>
              <a:rPr lang="en-US" sz="2000" dirty="0">
                <a:cs typeface="Segoe UI Semilight" panose="020B0402040204020203" pitchFamily="34" charset="0"/>
              </a:rPr>
              <a:t> Which state has the higher deny proportionally to application. And proportionally to the population?</a:t>
            </a:r>
          </a:p>
          <a:p>
            <a:endParaRPr lang="en-US" sz="2000" dirty="0">
              <a:cs typeface="Segoe UI Semilight" panose="020B0402040204020203" pitchFamily="34" charset="0"/>
            </a:endParaRPr>
          </a:p>
          <a:p>
            <a:r>
              <a:rPr lang="en-US" sz="2000" b="1" dirty="0" err="1">
                <a:cs typeface="Segoe UI Semilight" panose="020B0402040204020203" pitchFamily="34" charset="0"/>
              </a:rPr>
              <a:t>Ans</a:t>
            </a:r>
            <a:r>
              <a:rPr lang="en-US" sz="2000" b="1" dirty="0">
                <a:cs typeface="Segoe UI Semilight" panose="020B0402040204020203" pitchFamily="34" charset="0"/>
              </a:rPr>
              <a:t>)</a:t>
            </a:r>
            <a:r>
              <a:rPr lang="en-US" sz="2000" dirty="0">
                <a:cs typeface="Segoe UI Semilight" panose="020B0402040204020203" pitchFamily="34" charset="0"/>
              </a:rPr>
              <a:t>  Highest Deny Proportional to population = </a:t>
            </a:r>
            <a:r>
              <a:rPr lang="en-US" sz="2000" b="1" dirty="0">
                <a:cs typeface="Segoe UI Semilight" panose="020B0402040204020203" pitchFamily="34" charset="0"/>
              </a:rPr>
              <a:t>Delaware</a:t>
            </a:r>
            <a:endParaRPr lang="en-IN" sz="1600" b="1" dirty="0">
              <a:cs typeface="Segoe UI Semilight" panose="020B0402040204020203" pitchFamily="34" charset="0"/>
            </a:endParaRPr>
          </a:p>
        </p:txBody>
      </p:sp>
      <p:pic>
        <p:nvPicPr>
          <p:cNvPr id="13" name="Picture 12"/>
          <p:cNvPicPr/>
          <p:nvPr/>
        </p:nvPicPr>
        <p:blipFill rotWithShape="1">
          <a:blip r:embed="rId8"/>
          <a:srcRect l="16636" t="25450" r="16806" b="5594"/>
          <a:stretch/>
        </p:blipFill>
        <p:spPr bwMode="auto">
          <a:xfrm>
            <a:off x="3452883" y="3253625"/>
            <a:ext cx="5480436" cy="3377729"/>
          </a:xfrm>
          <a:prstGeom prst="rect">
            <a:avLst/>
          </a:prstGeom>
          <a:ln>
            <a:noFill/>
          </a:ln>
          <a:extLst>
            <a:ext uri="{53640926-AAD7-44D8-BBD7-CCE9431645EC}">
              <a14:shadowObscured xmlns:a14="http://schemas.microsoft.com/office/drawing/2010/main"/>
            </a:ext>
          </a:extLst>
        </p:spPr>
      </p:pic>
      <p:sp>
        <p:nvSpPr>
          <p:cNvPr id="14" name="Rectangle 13">
            <a:extLst>
              <a:ext uri="{FF2B5EF4-FFF2-40B4-BE49-F238E27FC236}">
                <a16:creationId xmlns:a16="http://schemas.microsoft.com/office/drawing/2014/main" xmlns="" id="{8D13F754-8C1B-4C5D-A84E-56FDBD3B8121}"/>
              </a:ext>
            </a:extLst>
          </p:cNvPr>
          <p:cNvSpPr/>
          <p:nvPr/>
        </p:nvSpPr>
        <p:spPr>
          <a:xfrm>
            <a:off x="1533600" y="853200"/>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5" name="Rectangle 14"/>
          <p:cNvSpPr/>
          <p:nvPr/>
        </p:nvSpPr>
        <p:spPr>
          <a:xfrm>
            <a:off x="8270877" y="1208217"/>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156107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906149"/>
            <a:ext cx="8727141" cy="1323439"/>
          </a:xfrm>
          <a:prstGeom prst="rect">
            <a:avLst/>
          </a:prstGeom>
        </p:spPr>
        <p:txBody>
          <a:bodyPr wrap="square">
            <a:spAutoFit/>
          </a:bodyPr>
          <a:lstStyle/>
          <a:p>
            <a:r>
              <a:rPr lang="en-US" sz="2000" b="1" dirty="0">
                <a:cs typeface="Segoe UI Semilight" panose="020B0402040204020203" pitchFamily="34" charset="0"/>
              </a:rPr>
              <a:t>5)</a:t>
            </a:r>
            <a:r>
              <a:rPr lang="en-US" sz="2000" dirty="0">
                <a:cs typeface="Segoe UI Semilight" panose="020B0402040204020203" pitchFamily="34" charset="0"/>
              </a:rPr>
              <a:t>  What industries are in the top 5 percentile of applications?</a:t>
            </a:r>
          </a:p>
          <a:p>
            <a:endParaRPr lang="en-US" sz="2000" dirty="0">
              <a:cs typeface="Segoe UI Semilight" panose="020B0402040204020203" pitchFamily="34" charset="0"/>
            </a:endParaRPr>
          </a:p>
          <a:p>
            <a:r>
              <a:rPr lang="en-US" sz="2000" b="1" dirty="0" err="1">
                <a:cs typeface="Segoe UI Semilight" panose="020B0402040204020203" pitchFamily="34" charset="0"/>
              </a:rPr>
              <a:t>Ans</a:t>
            </a:r>
            <a:r>
              <a:rPr lang="en-US" sz="2000" b="1" dirty="0">
                <a:cs typeface="Segoe UI Semilight" panose="020B0402040204020203" pitchFamily="34" charset="0"/>
              </a:rPr>
              <a:t>)</a:t>
            </a:r>
            <a:r>
              <a:rPr lang="en-US" sz="2000" dirty="0">
                <a:cs typeface="Segoe UI Semilight" panose="020B0402040204020203" pitchFamily="34" charset="0"/>
              </a:rPr>
              <a:t> </a:t>
            </a:r>
            <a:r>
              <a:rPr lang="en-IN" sz="2000" dirty="0">
                <a:cs typeface="Segoe UI Semilight" panose="020B0402040204020203" pitchFamily="34" charset="0"/>
              </a:rPr>
              <a:t>About 1/3 applications were for applying to </a:t>
            </a:r>
            <a:r>
              <a:rPr lang="en-IN" sz="2000" b="1" dirty="0">
                <a:cs typeface="Segoe UI Semilight" panose="020B0402040204020203" pitchFamily="34" charset="0"/>
              </a:rPr>
              <a:t>Custom Computer Programming Services</a:t>
            </a:r>
            <a:r>
              <a:rPr lang="en-IN" sz="2000" dirty="0">
                <a:cs typeface="Segoe UI Semilight" panose="020B0402040204020203" pitchFamily="34" charset="0"/>
              </a:rPr>
              <a:t>.</a:t>
            </a:r>
            <a:endParaRPr lang="en-US" sz="2000" dirty="0">
              <a:cs typeface="Segoe UI Semilight" panose="020B0402040204020203" pitchFamily="34" charset="0"/>
            </a:endParaRPr>
          </a:p>
        </p:txBody>
      </p:sp>
      <p:pic>
        <p:nvPicPr>
          <p:cNvPr id="14" name="Picture 13"/>
          <p:cNvPicPr/>
          <p:nvPr/>
        </p:nvPicPr>
        <p:blipFill rotWithShape="1">
          <a:blip r:embed="rId8"/>
          <a:srcRect l="16198" t="44992" r="55474" b="24371"/>
          <a:stretch/>
        </p:blipFill>
        <p:spPr>
          <a:xfrm>
            <a:off x="3733548" y="3318238"/>
            <a:ext cx="4545017" cy="3046309"/>
          </a:xfrm>
          <a:prstGeom prst="rect">
            <a:avLst/>
          </a:prstGeom>
        </p:spPr>
      </p:pic>
      <p:sp>
        <p:nvSpPr>
          <p:cNvPr id="13" name="Rectangle 12">
            <a:extLst>
              <a:ext uri="{FF2B5EF4-FFF2-40B4-BE49-F238E27FC236}">
                <a16:creationId xmlns:a16="http://schemas.microsoft.com/office/drawing/2014/main" xmlns="" id="{8D13F754-8C1B-4C5D-A84E-56FDBD3B8121}"/>
              </a:ext>
            </a:extLst>
          </p:cNvPr>
          <p:cNvSpPr/>
          <p:nvPr/>
        </p:nvSpPr>
        <p:spPr>
          <a:xfrm>
            <a:off x="1533600" y="853200"/>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5" name="Rectangle 14"/>
          <p:cNvSpPr/>
          <p:nvPr/>
        </p:nvSpPr>
        <p:spPr>
          <a:xfrm>
            <a:off x="8278565" y="1407198"/>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1123827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890420"/>
            <a:ext cx="8727141" cy="1631216"/>
          </a:xfrm>
          <a:prstGeom prst="rect">
            <a:avLst/>
          </a:prstGeom>
        </p:spPr>
        <p:txBody>
          <a:bodyPr wrap="square">
            <a:spAutoFit/>
          </a:bodyPr>
          <a:lstStyle/>
          <a:p>
            <a:r>
              <a:rPr lang="en-US" sz="2000" b="1" dirty="0">
                <a:cs typeface="Segoe UI Semilight" panose="020B0402040204020203" pitchFamily="34" charset="0"/>
              </a:rPr>
              <a:t>6)</a:t>
            </a:r>
            <a:r>
              <a:rPr lang="en-US" sz="2000" dirty="0">
                <a:cs typeface="Segoe UI Semilight" panose="020B0402040204020203" pitchFamily="34" charset="0"/>
              </a:rPr>
              <a:t> Does the month of the application play any role in to denied process? What about decision dates?</a:t>
            </a:r>
          </a:p>
          <a:p>
            <a:endParaRPr lang="en-US" sz="2000" dirty="0">
              <a:cs typeface="Segoe UI Semilight" panose="020B0402040204020203" pitchFamily="34" charset="0"/>
            </a:endParaRPr>
          </a:p>
          <a:p>
            <a:r>
              <a:rPr lang="en-US" sz="2000" b="1" dirty="0" err="1">
                <a:cs typeface="Segoe UI Semilight" panose="020B0402040204020203" pitchFamily="34" charset="0"/>
              </a:rPr>
              <a:t>Ans</a:t>
            </a:r>
            <a:r>
              <a:rPr lang="en-US" sz="2000" b="1" dirty="0">
                <a:cs typeface="Segoe UI Semilight" panose="020B0402040204020203" pitchFamily="34" charset="0"/>
              </a:rPr>
              <a:t>)</a:t>
            </a:r>
            <a:r>
              <a:rPr lang="en-US" sz="2000" dirty="0">
                <a:cs typeface="Segoe UI Semilight" panose="020B0402040204020203" pitchFamily="34" charset="0"/>
              </a:rPr>
              <a:t> September to October saw an increase in the number of applications. Number of denied were almost constant in these months </a:t>
            </a:r>
          </a:p>
        </p:txBody>
      </p:sp>
      <p:pic>
        <p:nvPicPr>
          <p:cNvPr id="13" name="Picture 12"/>
          <p:cNvPicPr/>
          <p:nvPr/>
        </p:nvPicPr>
        <p:blipFill rotWithShape="1">
          <a:blip r:embed="rId8"/>
          <a:srcRect l="15199" t="44574" r="52121" b="17447"/>
          <a:stretch/>
        </p:blipFill>
        <p:spPr>
          <a:xfrm>
            <a:off x="3895979" y="3521636"/>
            <a:ext cx="4847912" cy="3167185"/>
          </a:xfrm>
          <a:prstGeom prst="rect">
            <a:avLst/>
          </a:prstGeom>
        </p:spPr>
      </p:pic>
      <p:sp>
        <p:nvSpPr>
          <p:cNvPr id="14" name="Rectangle 13">
            <a:extLst>
              <a:ext uri="{FF2B5EF4-FFF2-40B4-BE49-F238E27FC236}">
                <a16:creationId xmlns:a16="http://schemas.microsoft.com/office/drawing/2014/main" xmlns="" id="{8D13F754-8C1B-4C5D-A84E-56FDBD3B8121}"/>
              </a:ext>
            </a:extLst>
          </p:cNvPr>
          <p:cNvSpPr/>
          <p:nvPr/>
        </p:nvSpPr>
        <p:spPr>
          <a:xfrm>
            <a:off x="1533600" y="853200"/>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5" name="Rectangle 14"/>
          <p:cNvSpPr/>
          <p:nvPr/>
        </p:nvSpPr>
        <p:spPr>
          <a:xfrm>
            <a:off x="8270877" y="1221664"/>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3378677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903001"/>
            <a:ext cx="8727141" cy="1323439"/>
          </a:xfrm>
          <a:prstGeom prst="rect">
            <a:avLst/>
          </a:prstGeom>
        </p:spPr>
        <p:txBody>
          <a:bodyPr wrap="square">
            <a:spAutoFit/>
          </a:bodyPr>
          <a:lstStyle/>
          <a:p>
            <a:r>
              <a:rPr lang="en-US" sz="2000" b="1" dirty="0">
                <a:cs typeface="Segoe UI Semilight" panose="020B0402040204020203" pitchFamily="34" charset="0"/>
              </a:rPr>
              <a:t>6) </a:t>
            </a:r>
            <a:r>
              <a:rPr lang="en-US" sz="2000" dirty="0">
                <a:cs typeface="Segoe UI Semilight" panose="020B0402040204020203" pitchFamily="34" charset="0"/>
              </a:rPr>
              <a:t>Does the month of the application play any role in to denied process? What about decision dates?</a:t>
            </a:r>
          </a:p>
          <a:p>
            <a:endParaRPr lang="en-US" sz="2000" dirty="0">
              <a:cs typeface="Segoe UI Semilight" panose="020B0402040204020203" pitchFamily="34" charset="0"/>
            </a:endParaRPr>
          </a:p>
          <a:p>
            <a:r>
              <a:rPr lang="en-US" sz="2000" b="1" dirty="0" err="1">
                <a:cs typeface="Segoe UI Semilight" panose="020B0402040204020203" pitchFamily="34" charset="0"/>
              </a:rPr>
              <a:t>Ans</a:t>
            </a:r>
            <a:r>
              <a:rPr lang="en-US" sz="2000" b="1" dirty="0">
                <a:cs typeface="Segoe UI Semilight" panose="020B0402040204020203" pitchFamily="34" charset="0"/>
              </a:rPr>
              <a:t>) </a:t>
            </a:r>
            <a:r>
              <a:rPr lang="en-US" sz="2000" dirty="0">
                <a:cs typeface="Segoe UI Semilight" panose="020B0402040204020203" pitchFamily="34" charset="0"/>
              </a:rPr>
              <a:t>Decision dates did not seem to have any impact on the denied process</a:t>
            </a:r>
          </a:p>
        </p:txBody>
      </p:sp>
      <p:pic>
        <p:nvPicPr>
          <p:cNvPr id="14" name="Picture 13"/>
          <p:cNvPicPr/>
          <p:nvPr/>
        </p:nvPicPr>
        <p:blipFill rotWithShape="1">
          <a:blip r:embed="rId8"/>
          <a:srcRect l="15668" t="44157" r="50000" b="18698"/>
          <a:stretch/>
        </p:blipFill>
        <p:spPr>
          <a:xfrm>
            <a:off x="3522746" y="3519055"/>
            <a:ext cx="4914811" cy="2989189"/>
          </a:xfrm>
          <a:prstGeom prst="rect">
            <a:avLst/>
          </a:prstGeom>
        </p:spPr>
      </p:pic>
      <p:sp>
        <p:nvSpPr>
          <p:cNvPr id="13" name="Rectangle 12">
            <a:extLst>
              <a:ext uri="{FF2B5EF4-FFF2-40B4-BE49-F238E27FC236}">
                <a16:creationId xmlns:a16="http://schemas.microsoft.com/office/drawing/2014/main" xmlns="" id="{8D13F754-8C1B-4C5D-A84E-56FDBD3B8121}"/>
              </a:ext>
            </a:extLst>
          </p:cNvPr>
          <p:cNvSpPr/>
          <p:nvPr/>
        </p:nvSpPr>
        <p:spPr>
          <a:xfrm>
            <a:off x="1533600" y="853200"/>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5" name="Rectangle 14"/>
          <p:cNvSpPr/>
          <p:nvPr/>
        </p:nvSpPr>
        <p:spPr>
          <a:xfrm>
            <a:off x="8278565" y="1209790"/>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416048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2" cstate="print">
            <a:extLst>
              <a:ext uri="{28A0092B-C50C-407E-A947-70E740481C1C}">
                <a14:useLocalDpi xmlns:a14="http://schemas.microsoft.com/office/drawing/2010/main" val="0"/>
              </a:ext>
            </a:extLst>
          </a:blip>
          <a:srcRect l="-10892" t="-39336" r="-11909" b="-40349"/>
          <a:stretch/>
        </p:blipFill>
        <p:spPr>
          <a:xfrm>
            <a:off x="9061360" y="2035422"/>
            <a:ext cx="2946955" cy="2946955"/>
          </a:xfrm>
          <a:prstGeom prst="rect">
            <a:avLst/>
          </a:prstGeom>
          <a:noFill/>
          <a:effectLst>
            <a:outerShdw blurRad="1270000" dist="571500" dir="5400000" sx="89000" sy="89000" algn="t" rotWithShape="0">
              <a:prstClr val="black">
                <a:alpha val="40000"/>
              </a:prstClr>
            </a:outerShdw>
          </a:effectLst>
        </p:spPr>
      </p:pic>
      <p:sp>
        <p:nvSpPr>
          <p:cNvPr id="5" name="Rectangle 4">
            <a:extLst>
              <a:ext uri="{FF2B5EF4-FFF2-40B4-BE49-F238E27FC236}">
                <a16:creationId xmlns:a16="http://schemas.microsoft.com/office/drawing/2014/main" xmlns="" id="{8D13F754-8C1B-4C5D-A84E-56FDBD3B8121}"/>
              </a:ext>
            </a:extLst>
          </p:cNvPr>
          <p:cNvSpPr/>
          <p:nvPr/>
        </p:nvSpPr>
        <p:spPr>
          <a:xfrm>
            <a:off x="747419" y="2413337"/>
            <a:ext cx="7447936" cy="233910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300" normalizeH="0" baseline="0" noProof="0" dirty="0">
                <a:ln>
                  <a:noFill/>
                </a:ln>
                <a:solidFill>
                  <a:srgbClr val="FFAD53">
                    <a:lumMod val="75000"/>
                  </a:srgbClr>
                </a:solidFill>
                <a:effectLst/>
                <a:uLnTx/>
                <a:uFillTx/>
                <a:ea typeface="+mn-ea"/>
                <a:cs typeface="Segoe UI Semilight" panose="020B0402040204020203" pitchFamily="34" charset="0"/>
              </a:rPr>
              <a:t>Thank You!!!</a:t>
            </a:r>
          </a:p>
          <a:p>
            <a:pPr lvl="0" algn="ctr"/>
            <a:r>
              <a:rPr lang="en-US" sz="3800" b="1" spc="-300" dirty="0">
                <a:solidFill>
                  <a:srgbClr val="22B673"/>
                </a:solidFill>
                <a:cs typeface="Segoe UI Semilight" panose="020B0402040204020203" pitchFamily="34" charset="0"/>
              </a:rPr>
              <a:t>Any Questions?</a:t>
            </a:r>
          </a:p>
          <a:p>
            <a:pPr algn="ctr"/>
            <a:r>
              <a:rPr lang="en-US" sz="3800" b="1" spc="-300" dirty="0">
                <a:solidFill>
                  <a:srgbClr val="FFAD53">
                    <a:lumMod val="75000"/>
                  </a:srgbClr>
                </a:solidFill>
                <a:cs typeface="Segoe UI Semilight" panose="020B0402040204020203" pitchFamily="34" charset="0"/>
              </a:rPr>
              <a:t>support@cognitior.com</a:t>
            </a:r>
          </a:p>
        </p:txBody>
      </p:sp>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3"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5" cstate="print">
            <a:alphaModFix amt="36000"/>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t>Copyright © </a:t>
            </a:r>
            <a:r>
              <a:rPr lang="en-IN" sz="1000" dirty="0" err="1"/>
              <a:t>Cognitior</a:t>
            </a:r>
            <a:endParaRPr lang="en-IN" sz="1000" dirty="0"/>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t>www.cognitior.com</a:t>
            </a:r>
          </a:p>
        </p:txBody>
      </p:sp>
    </p:spTree>
    <p:extLst>
      <p:ext uri="{BB962C8B-B14F-4D97-AF65-F5344CB8AC3E}">
        <p14:creationId xmlns:p14="http://schemas.microsoft.com/office/powerpoint/2010/main" val="340576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D13F754-8C1B-4C5D-A84E-56FDBD3B8121}"/>
              </a:ext>
            </a:extLst>
          </p:cNvPr>
          <p:cNvSpPr/>
          <p:nvPr/>
        </p:nvSpPr>
        <p:spPr>
          <a:xfrm>
            <a:off x="1630800" y="2901600"/>
            <a:ext cx="7447936" cy="13849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itchFamily="34" charset="0"/>
              <a:buChar char="•"/>
            </a:pPr>
            <a:r>
              <a:rPr lang="en-IN" sz="2800" spc="-150" dirty="0">
                <a:cs typeface="Segoe UI Semilight" panose="020B0402040204020203" pitchFamily="34" charset="0"/>
              </a:rPr>
              <a:t>The result of 2016 applications for H1B visas</a:t>
            </a:r>
            <a:endParaRPr lang="en-US" sz="2800" spc="-150" dirty="0">
              <a:cs typeface="Segoe UI Semilight" panose="020B0402040204020203" pitchFamily="34" charset="0"/>
            </a:endParaRPr>
          </a:p>
          <a:p>
            <a:pPr marL="457200" indent="-457200">
              <a:buFont typeface="Arial" pitchFamily="34" charset="0"/>
              <a:buChar char="•"/>
            </a:pPr>
            <a:r>
              <a:rPr lang="en-IN" sz="2800" spc="-150" dirty="0">
                <a:cs typeface="Segoe UI Semilight" panose="020B0402040204020203" pitchFamily="34" charset="0"/>
              </a:rPr>
              <a:t>NAICS codes</a:t>
            </a:r>
            <a:endParaRPr lang="en-US" sz="2800" spc="-150" dirty="0">
              <a:cs typeface="Segoe UI Semilight" panose="020B0402040204020203" pitchFamily="34" charset="0"/>
            </a:endParaRPr>
          </a:p>
          <a:p>
            <a:pPr marL="457200" indent="-457200">
              <a:buFont typeface="Arial" pitchFamily="34" charset="0"/>
              <a:buChar char="•"/>
            </a:pPr>
            <a:r>
              <a:rPr lang="en-IN" sz="2800" spc="-150" dirty="0">
                <a:cs typeface="Segoe UI Semilight" panose="020B0402040204020203" pitchFamily="34" charset="0"/>
              </a:rPr>
              <a:t>US States</a:t>
            </a:r>
            <a:endParaRPr lang="en-US" sz="2800" spc="-150" dirty="0">
              <a:cs typeface="Segoe UI Semilight" panose="020B0402040204020203" pitchFamily="34" charset="0"/>
            </a:endParaRPr>
          </a:p>
        </p:txBody>
      </p:sp>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3"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5" cstate="print">
            <a:alphaModFix amt="36000"/>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5029" y="852855"/>
            <a:ext cx="12192000" cy="923330"/>
          </a:xfrm>
          <a:prstGeom prst="rect">
            <a:avLst/>
          </a:prstGeom>
        </p:spPr>
        <p:txBody>
          <a:bodyPr wrap="square">
            <a:spAutoFit/>
          </a:bodyPr>
          <a:lstStyle/>
          <a:p>
            <a:r>
              <a:rPr lang="en-US" sz="5400" b="1" spc="-150" dirty="0">
                <a:solidFill>
                  <a:srgbClr val="FFAD53">
                    <a:lumMod val="75000"/>
                  </a:srgbClr>
                </a:solidFill>
                <a:latin typeface="Century Gothic" pitchFamily="34" charset="0"/>
                <a:cs typeface="Segoe UI Semilight" panose="020B0402040204020203" pitchFamily="34" charset="0"/>
              </a:rPr>
              <a:t>Dataset Information</a:t>
            </a:r>
          </a:p>
        </p:txBody>
      </p:sp>
      <p:pic>
        <p:nvPicPr>
          <p:cNvPr id="13" name="Picture 12">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7"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spTree>
    <p:extLst>
      <p:ext uri="{BB962C8B-B14F-4D97-AF65-F5344CB8AC3E}">
        <p14:creationId xmlns:p14="http://schemas.microsoft.com/office/powerpoint/2010/main" val="346257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D13F754-8C1B-4C5D-A84E-56FDBD3B8121}"/>
              </a:ext>
            </a:extLst>
          </p:cNvPr>
          <p:cNvSpPr/>
          <p:nvPr/>
        </p:nvSpPr>
        <p:spPr>
          <a:xfrm>
            <a:off x="1628999" y="2899719"/>
            <a:ext cx="8977266" cy="13849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2800" spc="-150" dirty="0">
                <a:cs typeface="Segoe UI Semilight" panose="020B0402040204020203" pitchFamily="34" charset="0"/>
              </a:rPr>
              <a:t>The objective of the given project is to analyse the US Visa dataset along with the help of supporting databases to derive meaningful insights regarding the factors affecting acceptance of work visa</a:t>
            </a:r>
            <a:r>
              <a:rPr lang="en-IN" sz="2800" b="1" spc="-150" dirty="0">
                <a:cs typeface="Segoe UI Semilight" panose="020B0402040204020203" pitchFamily="34" charset="0"/>
              </a:rPr>
              <a:t>  </a:t>
            </a:r>
          </a:p>
        </p:txBody>
      </p:sp>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3"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5" cstate="print">
            <a:alphaModFix amt="36000"/>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pic>
        <p:nvPicPr>
          <p:cNvPr id="9" name="Picture 8">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7"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sp>
        <p:nvSpPr>
          <p:cNvPr id="2" name="Rectangle 1"/>
          <p:cNvSpPr/>
          <p:nvPr/>
        </p:nvSpPr>
        <p:spPr>
          <a:xfrm>
            <a:off x="1535029" y="853200"/>
            <a:ext cx="12192000" cy="923330"/>
          </a:xfrm>
          <a:prstGeom prst="rect">
            <a:avLst/>
          </a:prstGeom>
        </p:spPr>
        <p:txBody>
          <a:bodyPr wrap="square">
            <a:spAutoFit/>
          </a:bodyPr>
          <a:lstStyle/>
          <a:p>
            <a:r>
              <a:rPr lang="en-US" sz="5400" b="1" spc="-150" dirty="0">
                <a:solidFill>
                  <a:srgbClr val="FFAD53">
                    <a:lumMod val="75000"/>
                  </a:srgbClr>
                </a:solidFill>
                <a:latin typeface="Century Gothic" pitchFamily="34" charset="0"/>
                <a:cs typeface="Segoe UI Semilight" panose="020B0402040204020203" pitchFamily="34" charset="0"/>
              </a:rPr>
              <a:t>Objective</a:t>
            </a:r>
          </a:p>
        </p:txBody>
      </p:sp>
    </p:spTree>
    <p:extLst>
      <p:ext uri="{BB962C8B-B14F-4D97-AF65-F5344CB8AC3E}">
        <p14:creationId xmlns:p14="http://schemas.microsoft.com/office/powerpoint/2010/main" val="98828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sp>
        <p:nvSpPr>
          <p:cNvPr id="5" name="Rectangle 4">
            <a:extLst>
              <a:ext uri="{FF2B5EF4-FFF2-40B4-BE49-F238E27FC236}">
                <a16:creationId xmlns:a16="http://schemas.microsoft.com/office/drawing/2014/main" xmlns="" id="{8D13F754-8C1B-4C5D-A84E-56FDBD3B8121}"/>
              </a:ext>
            </a:extLst>
          </p:cNvPr>
          <p:cNvSpPr/>
          <p:nvPr/>
        </p:nvSpPr>
        <p:spPr>
          <a:xfrm>
            <a:off x="1533600" y="853200"/>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a:t>
            </a:r>
            <a:r>
              <a:rPr lang="en-US" sz="5400" b="1" spc="-150" dirty="0">
                <a:solidFill>
                  <a:srgbClr val="FFAD53">
                    <a:lumMod val="75000"/>
                  </a:srgbClr>
                </a:solidFill>
                <a:latin typeface="Sofia Pro" pitchFamily="34" charset="0"/>
                <a:cs typeface="Segoe UI Semilight" panose="020B0402040204020203" pitchFamily="34" charset="0"/>
              </a:rPr>
              <a:t> </a:t>
            </a:r>
            <a:r>
              <a:rPr lang="en-US" sz="5400" b="1" spc="-150" dirty="0">
                <a:solidFill>
                  <a:srgbClr val="FFAD53">
                    <a:lumMod val="75000"/>
                  </a:srgbClr>
                </a:solidFill>
                <a:latin typeface="Century Gothic" pitchFamily="34" charset="0"/>
                <a:cs typeface="Segoe UI Semilight" panose="020B0402040204020203" pitchFamily="34" charset="0"/>
              </a:rPr>
              <a:t>Inferences</a:t>
            </a:r>
            <a:r>
              <a:rPr lang="en-US" sz="5400" b="1" spc="-150" dirty="0">
                <a:solidFill>
                  <a:srgbClr val="FFAD53">
                    <a:lumMod val="75000"/>
                  </a:srgbClr>
                </a:solidFill>
                <a:latin typeface="Sofia Pro" pitchFamily="34" charset="0"/>
                <a:cs typeface="Segoe UI Semilight" panose="020B0402040204020203" pitchFamily="34" charset="0"/>
              </a:rPr>
              <a:t> </a:t>
            </a:r>
          </a:p>
        </p:txBody>
      </p:sp>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2124122"/>
            <a:ext cx="8949890" cy="3970318"/>
          </a:xfrm>
          <a:prstGeom prst="rect">
            <a:avLst/>
          </a:prstGeom>
        </p:spPr>
        <p:txBody>
          <a:bodyPr wrap="square">
            <a:spAutoFit/>
          </a:bodyPr>
          <a:lstStyle/>
          <a:p>
            <a:r>
              <a:rPr lang="en-US" sz="2000" spc="-150" dirty="0">
                <a:cs typeface="Segoe UI Semilight" panose="020B0402040204020203" pitchFamily="34" charset="0"/>
              </a:rPr>
              <a:t>1) What are the top 10 occupations for H1B visas with certified status?</a:t>
            </a:r>
          </a:p>
          <a:p>
            <a:endParaRPr lang="en-US" sz="2000" spc="-150" dirty="0">
              <a:cs typeface="Segoe UI Semilight" panose="020B0402040204020203" pitchFamily="34" charset="0"/>
            </a:endParaRPr>
          </a:p>
          <a:p>
            <a:r>
              <a:rPr lang="en-US" sz="2000" spc="-150" dirty="0">
                <a:cs typeface="Segoe UI Semilight" panose="020B0402040204020203" pitchFamily="34" charset="0"/>
              </a:rPr>
              <a:t>2) Which company hires more data scientists?</a:t>
            </a:r>
          </a:p>
          <a:p>
            <a:endParaRPr lang="en-US" sz="2000" spc="-150" dirty="0">
              <a:cs typeface="Segoe UI Semilight" panose="020B0402040204020203" pitchFamily="34" charset="0"/>
            </a:endParaRPr>
          </a:p>
          <a:p>
            <a:r>
              <a:rPr lang="en-US" sz="2000" spc="-150" dirty="0">
                <a:cs typeface="Segoe UI Semilight" panose="020B0402040204020203" pitchFamily="34" charset="0"/>
              </a:rPr>
              <a:t>3) What is the average salary for data scientists? How it is compared to the mean of applications?</a:t>
            </a:r>
          </a:p>
          <a:p>
            <a:endParaRPr lang="en-US" sz="2000" spc="-150" dirty="0">
              <a:cs typeface="Segoe UI Semilight" panose="020B0402040204020203" pitchFamily="34" charset="0"/>
            </a:endParaRPr>
          </a:p>
          <a:p>
            <a:r>
              <a:rPr lang="en-US" sz="2000" spc="-150" dirty="0">
                <a:cs typeface="Segoe UI Semilight" panose="020B0402040204020203" pitchFamily="34" charset="0"/>
              </a:rPr>
              <a:t>4) Which state has the higher deny proportionally to application. And proportionally to the population?</a:t>
            </a:r>
          </a:p>
          <a:p>
            <a:endParaRPr lang="en-US" sz="2000" spc="-150" dirty="0">
              <a:cs typeface="Segoe UI Semilight" panose="020B0402040204020203" pitchFamily="34" charset="0"/>
            </a:endParaRPr>
          </a:p>
          <a:p>
            <a:r>
              <a:rPr lang="en-US" sz="2000" spc="-150" dirty="0">
                <a:cs typeface="Segoe UI Semilight" panose="020B0402040204020203" pitchFamily="34" charset="0"/>
              </a:rPr>
              <a:t>5) What industries are in the top 5 percentile of applications?</a:t>
            </a:r>
          </a:p>
          <a:p>
            <a:endParaRPr lang="en-US" sz="2000" spc="-150" dirty="0">
              <a:cs typeface="Segoe UI Semilight" panose="020B0402040204020203" pitchFamily="34" charset="0"/>
            </a:endParaRPr>
          </a:p>
          <a:p>
            <a:r>
              <a:rPr lang="en-US" sz="2000" spc="-150" dirty="0">
                <a:cs typeface="Segoe UI Semilight" panose="020B0402040204020203" pitchFamily="34" charset="0"/>
              </a:rPr>
              <a:t>6) Does the month of the application play any role in to denied process? What about decision dates?</a:t>
            </a:r>
          </a:p>
          <a:p>
            <a:r>
              <a:rPr lang="en-US" sz="1600" dirty="0"/>
              <a:t/>
            </a:r>
            <a:br>
              <a:rPr lang="en-US" sz="1600" dirty="0"/>
            </a:br>
            <a:endParaRPr lang="en-IN" sz="1600" b="1" spc="-150" dirty="0">
              <a:cs typeface="Segoe UI Semilight" panose="020B0402040204020203" pitchFamily="34" charset="0"/>
            </a:endParaRPr>
          </a:p>
        </p:txBody>
      </p:sp>
      <p:sp>
        <p:nvSpPr>
          <p:cNvPr id="3" name="Rectangle 2"/>
          <p:cNvSpPr/>
          <p:nvPr/>
        </p:nvSpPr>
        <p:spPr>
          <a:xfrm>
            <a:off x="7524921" y="1533927"/>
            <a:ext cx="1497526"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to be made</a:t>
            </a:r>
            <a:endParaRPr lang="en-US" dirty="0">
              <a:latin typeface="Century Gothic" pitchFamily="34" charset="0"/>
            </a:endParaRPr>
          </a:p>
        </p:txBody>
      </p:sp>
    </p:spTree>
    <p:extLst>
      <p:ext uri="{BB962C8B-B14F-4D97-AF65-F5344CB8AC3E}">
        <p14:creationId xmlns:p14="http://schemas.microsoft.com/office/powerpoint/2010/main" val="142005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sp>
        <p:nvSpPr>
          <p:cNvPr id="5" name="Rectangle 4">
            <a:extLst>
              <a:ext uri="{FF2B5EF4-FFF2-40B4-BE49-F238E27FC236}">
                <a16:creationId xmlns:a16="http://schemas.microsoft.com/office/drawing/2014/main" xmlns="" id="{8D13F754-8C1B-4C5D-A84E-56FDBD3B8121}"/>
              </a:ext>
            </a:extLst>
          </p:cNvPr>
          <p:cNvSpPr/>
          <p:nvPr/>
        </p:nvSpPr>
        <p:spPr>
          <a:xfrm>
            <a:off x="1533600" y="853200"/>
            <a:ext cx="12192000" cy="92520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Problem Approach</a:t>
            </a:r>
          </a:p>
        </p:txBody>
      </p:sp>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2901600"/>
            <a:ext cx="9346009" cy="1384995"/>
          </a:xfrm>
          <a:prstGeom prst="rect">
            <a:avLst/>
          </a:prstGeom>
        </p:spPr>
        <p:txBody>
          <a:bodyPr wrap="square">
            <a:spAutoFit/>
          </a:bodyPr>
          <a:lstStyle/>
          <a:p>
            <a:r>
              <a:rPr lang="en-US" sz="2800" spc="-150" dirty="0">
                <a:cs typeface="Segoe UI Semilight" panose="020B0402040204020203" pitchFamily="34" charset="0"/>
              </a:rPr>
              <a:t>The expected inferences were based directly on the dataset provided and demanded only the extraction of necessary information from the given dataset(s) by slicing and merging tables.</a:t>
            </a:r>
            <a:endParaRPr lang="en-IN" sz="2000" b="1" spc="-150" dirty="0">
              <a:cs typeface="Segoe UI Semilight" panose="020B0402040204020203" pitchFamily="34" charset="0"/>
            </a:endParaRPr>
          </a:p>
        </p:txBody>
      </p:sp>
    </p:spTree>
    <p:extLst>
      <p:ext uri="{BB962C8B-B14F-4D97-AF65-F5344CB8AC3E}">
        <p14:creationId xmlns:p14="http://schemas.microsoft.com/office/powerpoint/2010/main" val="272095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sp>
        <p:nvSpPr>
          <p:cNvPr id="5" name="Rectangle 4">
            <a:extLst>
              <a:ext uri="{FF2B5EF4-FFF2-40B4-BE49-F238E27FC236}">
                <a16:creationId xmlns:a16="http://schemas.microsoft.com/office/drawing/2014/main" xmlns="" id="{8D13F754-8C1B-4C5D-A84E-56FDBD3B8121}"/>
              </a:ext>
            </a:extLst>
          </p:cNvPr>
          <p:cNvSpPr/>
          <p:nvPr/>
        </p:nvSpPr>
        <p:spPr>
          <a:xfrm>
            <a:off x="1533600" y="852855"/>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903001"/>
            <a:ext cx="9780944" cy="1661993"/>
          </a:xfrm>
          <a:prstGeom prst="rect">
            <a:avLst/>
          </a:prstGeom>
        </p:spPr>
        <p:txBody>
          <a:bodyPr wrap="square">
            <a:spAutoFit/>
          </a:bodyPr>
          <a:lstStyle/>
          <a:p>
            <a:r>
              <a:rPr lang="en-US" sz="2000" b="1" dirty="0">
                <a:cs typeface="Segoe UI Semilight" panose="020B0402040204020203" pitchFamily="34" charset="0"/>
              </a:rPr>
              <a:t>1)</a:t>
            </a:r>
            <a:r>
              <a:rPr lang="en-US" sz="2000" dirty="0">
                <a:cs typeface="Segoe UI Semilight" panose="020B0402040204020203" pitchFamily="34" charset="0"/>
              </a:rPr>
              <a:t> What are the top 10 occupations for H1B visas with certified status?</a:t>
            </a:r>
          </a:p>
          <a:p>
            <a:pPr marL="457200" indent="-457200">
              <a:buAutoNum type="arabicParenR"/>
            </a:pPr>
            <a:endParaRPr lang="en-US" sz="2000" dirty="0">
              <a:cs typeface="Segoe UI Semilight" panose="020B0402040204020203" pitchFamily="34" charset="0"/>
            </a:endParaRPr>
          </a:p>
          <a:p>
            <a:r>
              <a:rPr lang="en-US" sz="2000" b="1" dirty="0" err="1">
                <a:cs typeface="Segoe UI Semilight" panose="020B0402040204020203" pitchFamily="34" charset="0"/>
              </a:rPr>
              <a:t>Ans</a:t>
            </a:r>
            <a:r>
              <a:rPr lang="en-US" sz="2000" b="1" dirty="0">
                <a:cs typeface="Segoe UI Semilight" panose="020B0402040204020203" pitchFamily="34" charset="0"/>
              </a:rPr>
              <a:t>)</a:t>
            </a:r>
            <a:r>
              <a:rPr lang="en-US" sz="2000" dirty="0">
                <a:cs typeface="Segoe UI Semilight" panose="020B0402040204020203" pitchFamily="34" charset="0"/>
              </a:rPr>
              <a:t>  The given list summarizes the top 10 occupations (along with the count) for which the visas were certified</a:t>
            </a:r>
            <a:r>
              <a:rPr lang="en-US" sz="2400" dirty="0">
                <a:latin typeface="Century Gothic" pitchFamily="34" charset="0"/>
                <a:cs typeface="Segoe UI Semilight" panose="020B0402040204020203" pitchFamily="34" charset="0"/>
              </a:rPr>
              <a:t>.</a:t>
            </a:r>
            <a:r>
              <a:rPr lang="en-US" dirty="0">
                <a:latin typeface="Century Gothic" pitchFamily="34" charset="0"/>
              </a:rPr>
              <a:t/>
            </a:r>
            <a:br>
              <a:rPr lang="en-US" dirty="0">
                <a:latin typeface="Century Gothic" pitchFamily="34" charset="0"/>
              </a:rPr>
            </a:br>
            <a:endParaRPr lang="en-IN" b="1" dirty="0">
              <a:latin typeface="Century Gothic" pitchFamily="34" charset="0"/>
              <a:cs typeface="Segoe UI Semilight" panose="020B0402040204020203" pitchFamily="34" charset="0"/>
            </a:endParaRPr>
          </a:p>
        </p:txBody>
      </p:sp>
      <p:sp>
        <p:nvSpPr>
          <p:cNvPr id="3" name="Rectangle 2"/>
          <p:cNvSpPr/>
          <p:nvPr/>
        </p:nvSpPr>
        <p:spPr>
          <a:xfrm>
            <a:off x="8273283" y="1200591"/>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pic>
        <p:nvPicPr>
          <p:cNvPr id="13" name="Picture 12"/>
          <p:cNvPicPr/>
          <p:nvPr/>
        </p:nvPicPr>
        <p:blipFill rotWithShape="1">
          <a:blip r:embed="rId8"/>
          <a:srcRect l="16371" t="36095" r="50601" b="30473"/>
          <a:stretch/>
        </p:blipFill>
        <p:spPr bwMode="auto">
          <a:xfrm>
            <a:off x="3521122" y="3382576"/>
            <a:ext cx="5056744" cy="28776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65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890765"/>
            <a:ext cx="8328818" cy="1323439"/>
          </a:xfrm>
          <a:prstGeom prst="rect">
            <a:avLst/>
          </a:prstGeom>
        </p:spPr>
        <p:txBody>
          <a:bodyPr wrap="square">
            <a:spAutoFit/>
          </a:bodyPr>
          <a:lstStyle/>
          <a:p>
            <a:r>
              <a:rPr lang="en-US" sz="2000" b="1" dirty="0">
                <a:cs typeface="Segoe UI Semilight" panose="020B0402040204020203" pitchFamily="34" charset="0"/>
              </a:rPr>
              <a:t>2) </a:t>
            </a:r>
            <a:r>
              <a:rPr lang="en-US" sz="2000" dirty="0">
                <a:cs typeface="Segoe UI Semilight" panose="020B0402040204020203" pitchFamily="34" charset="0"/>
              </a:rPr>
              <a:t>Which company hires more data scientists?</a:t>
            </a:r>
          </a:p>
          <a:p>
            <a:endParaRPr lang="en-US" sz="2000" dirty="0">
              <a:cs typeface="Segoe UI Semilight" panose="020B0402040204020203" pitchFamily="34" charset="0"/>
            </a:endParaRPr>
          </a:p>
          <a:p>
            <a:r>
              <a:rPr lang="en-US" sz="2000" b="1" dirty="0" err="1">
                <a:cs typeface="Segoe UI Semilight" panose="020B0402040204020203" pitchFamily="34" charset="0"/>
              </a:rPr>
              <a:t>Ans</a:t>
            </a:r>
            <a:r>
              <a:rPr lang="en-US" sz="2000" b="1" dirty="0">
                <a:cs typeface="Segoe UI Semilight" panose="020B0402040204020203" pitchFamily="34" charset="0"/>
              </a:rPr>
              <a:t>)  Microsoft</a:t>
            </a:r>
            <a:r>
              <a:rPr lang="en-US" sz="2000" dirty="0">
                <a:cs typeface="Segoe UI Semilight" panose="020B0402040204020203" pitchFamily="34" charset="0"/>
              </a:rPr>
              <a:t> Corporation recruited maximum Data Scientists.</a:t>
            </a:r>
            <a:r>
              <a:rPr lang="en-US" sz="2000" dirty="0"/>
              <a:t/>
            </a:r>
            <a:br>
              <a:rPr lang="en-US" sz="2000" dirty="0"/>
            </a:br>
            <a:endParaRPr lang="en-IN" sz="2000" b="1" dirty="0">
              <a:cs typeface="Segoe UI Semilight" panose="020B0402040204020203" pitchFamily="34" charset="0"/>
            </a:endParaRPr>
          </a:p>
        </p:txBody>
      </p:sp>
      <p:pic>
        <p:nvPicPr>
          <p:cNvPr id="14" name="Picture 13"/>
          <p:cNvPicPr/>
          <p:nvPr/>
        </p:nvPicPr>
        <p:blipFill rotWithShape="1">
          <a:blip r:embed="rId8"/>
          <a:srcRect l="16476" t="39941" r="52098" b="26035"/>
          <a:stretch/>
        </p:blipFill>
        <p:spPr bwMode="auto">
          <a:xfrm>
            <a:off x="3607666" y="3214204"/>
            <a:ext cx="4988505" cy="3036649"/>
          </a:xfrm>
          <a:prstGeom prst="rect">
            <a:avLst/>
          </a:prstGeom>
          <a:ln>
            <a:noFill/>
          </a:ln>
          <a:extLst>
            <a:ext uri="{53640926-AAD7-44D8-BBD7-CCE9431645EC}">
              <a14:shadowObscured xmlns:a14="http://schemas.microsoft.com/office/drawing/2010/main"/>
            </a:ext>
          </a:extLst>
        </p:spPr>
      </p:pic>
      <p:sp>
        <p:nvSpPr>
          <p:cNvPr id="13" name="Rectangle 12">
            <a:extLst>
              <a:ext uri="{FF2B5EF4-FFF2-40B4-BE49-F238E27FC236}">
                <a16:creationId xmlns:a16="http://schemas.microsoft.com/office/drawing/2014/main" xmlns="" id="{8D13F754-8C1B-4C5D-A84E-56FDBD3B8121}"/>
              </a:ext>
            </a:extLst>
          </p:cNvPr>
          <p:cNvSpPr/>
          <p:nvPr/>
        </p:nvSpPr>
        <p:spPr>
          <a:xfrm>
            <a:off x="1533600" y="852855"/>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5" name="Rectangle 14"/>
          <p:cNvSpPr/>
          <p:nvPr/>
        </p:nvSpPr>
        <p:spPr>
          <a:xfrm>
            <a:off x="8273283" y="1187144"/>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362057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898948"/>
            <a:ext cx="8328818" cy="1938992"/>
          </a:xfrm>
          <a:prstGeom prst="rect">
            <a:avLst/>
          </a:prstGeom>
        </p:spPr>
        <p:txBody>
          <a:bodyPr wrap="square">
            <a:spAutoFit/>
          </a:bodyPr>
          <a:lstStyle/>
          <a:p>
            <a:r>
              <a:rPr lang="en-US" sz="2000" b="1" dirty="0">
                <a:cs typeface="Segoe UI Semilight" panose="020B0402040204020203" pitchFamily="34" charset="0"/>
              </a:rPr>
              <a:t>3) </a:t>
            </a:r>
            <a:r>
              <a:rPr lang="en-US" sz="2000" dirty="0">
                <a:cs typeface="Segoe UI Semilight" panose="020B0402040204020203" pitchFamily="34" charset="0"/>
              </a:rPr>
              <a:t>What is the average salary for data scientists? How it is compared to the mean of applications?</a:t>
            </a:r>
          </a:p>
          <a:p>
            <a:endParaRPr lang="en-US" sz="2000" dirty="0">
              <a:cs typeface="Segoe UI Semilight" panose="020B0402040204020203" pitchFamily="34" charset="0"/>
            </a:endParaRPr>
          </a:p>
          <a:p>
            <a:r>
              <a:rPr lang="en-US" sz="2000" b="1" dirty="0" err="1">
                <a:cs typeface="Segoe UI Semilight" panose="020B0402040204020203" pitchFamily="34" charset="0"/>
              </a:rPr>
              <a:t>Ans</a:t>
            </a:r>
            <a:r>
              <a:rPr lang="en-US" sz="2000" b="1" dirty="0">
                <a:cs typeface="Segoe UI Semilight" panose="020B0402040204020203" pitchFamily="34" charset="0"/>
              </a:rPr>
              <a:t>)  </a:t>
            </a:r>
            <a:r>
              <a:rPr lang="en-US" sz="2000" dirty="0">
                <a:cs typeface="Segoe UI Semilight" panose="020B0402040204020203" pitchFamily="34" charset="0"/>
              </a:rPr>
              <a:t>Average Salary for Data Scientist  = </a:t>
            </a:r>
            <a:r>
              <a:rPr lang="en-US" sz="2000" b="1" dirty="0">
                <a:cs typeface="Segoe UI Semilight" panose="020B0402040204020203" pitchFamily="34" charset="0"/>
              </a:rPr>
              <a:t>$177,292/-</a:t>
            </a:r>
          </a:p>
          <a:p>
            <a:r>
              <a:rPr lang="en-US" sz="2000" dirty="0">
                <a:cs typeface="Segoe UI Semilight" panose="020B0402040204020203" pitchFamily="34" charset="0"/>
              </a:rPr>
              <a:t>It is greater than about </a:t>
            </a:r>
            <a:r>
              <a:rPr lang="en-US" sz="2000" b="1" dirty="0">
                <a:cs typeface="Segoe UI Semilight" panose="020B0402040204020203" pitchFamily="34" charset="0"/>
              </a:rPr>
              <a:t>$25,823 </a:t>
            </a:r>
            <a:r>
              <a:rPr lang="en-US" sz="2000" dirty="0">
                <a:cs typeface="Segoe UI Semilight" panose="020B0402040204020203" pitchFamily="34" charset="0"/>
              </a:rPr>
              <a:t>as compared to all the applications.</a:t>
            </a:r>
            <a:r>
              <a:rPr lang="en-US" sz="2000" dirty="0"/>
              <a:t/>
            </a:r>
            <a:br>
              <a:rPr lang="en-US" sz="2000" dirty="0"/>
            </a:br>
            <a:endParaRPr lang="en-IN" sz="2000" b="1" dirty="0">
              <a:cs typeface="Segoe UI Semilight" panose="020B0402040204020203" pitchFamily="34" charset="0"/>
            </a:endParaRPr>
          </a:p>
        </p:txBody>
      </p:sp>
      <p:pic>
        <p:nvPicPr>
          <p:cNvPr id="1026"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l="16305" t="37574" r="32840" b="21936"/>
          <a:stretch/>
        </p:blipFill>
        <p:spPr bwMode="auto">
          <a:xfrm>
            <a:off x="2993526" y="3714137"/>
            <a:ext cx="6223379" cy="2785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xmlns="" id="{8D13F754-8C1B-4C5D-A84E-56FDBD3B8121}"/>
              </a:ext>
            </a:extLst>
          </p:cNvPr>
          <p:cNvSpPr/>
          <p:nvPr/>
        </p:nvSpPr>
        <p:spPr>
          <a:xfrm>
            <a:off x="1533600" y="853200"/>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4" name="Rectangle 13"/>
          <p:cNvSpPr/>
          <p:nvPr/>
        </p:nvSpPr>
        <p:spPr>
          <a:xfrm>
            <a:off x="8270877" y="1218940"/>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210447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rgbClr val="FE9202"/>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EDA006-5263-4737-BF9C-A58A3B9EDE04}"/>
              </a:ext>
            </a:extLst>
          </p:cNvPr>
          <p:cNvPicPr>
            <a:picLocks noGrp="1" noChangeAspect="1"/>
          </p:cNvPicPr>
          <p:nvPr/>
        </p:nvPicPr>
        <p:blipFill rotWithShape="1">
          <a:blip r:embed="rId3" cstate="print">
            <a:extLst>
              <a:ext uri="{28A0092B-C50C-407E-A947-70E740481C1C}">
                <a14:useLocalDpi xmlns:a14="http://schemas.microsoft.com/office/drawing/2010/main" val="0"/>
              </a:ext>
            </a:extLst>
          </a:blip>
          <a:srcRect l="-10892" t="-39336" r="-11909" b="-40349"/>
          <a:stretch/>
        </p:blipFill>
        <p:spPr>
          <a:xfrm>
            <a:off x="9996253" y="-244207"/>
            <a:ext cx="2147208" cy="2147208"/>
          </a:xfrm>
          <a:prstGeom prst="rect">
            <a:avLst/>
          </a:prstGeom>
          <a:noFill/>
          <a:effectLst>
            <a:outerShdw blurRad="1270000" dist="571500" dir="5400000" sx="89000" sy="89000" algn="t" rotWithShape="0">
              <a:prstClr val="black">
                <a:alpha val="40000"/>
              </a:prstClr>
            </a:outerShdw>
          </a:effectLst>
        </p:spPr>
      </p:pic>
      <p:pic>
        <p:nvPicPr>
          <p:cNvPr id="7" name="Picture 6">
            <a:extLst>
              <a:ext uri="{FF2B5EF4-FFF2-40B4-BE49-F238E27FC236}">
                <a16:creationId xmlns:a16="http://schemas.microsoft.com/office/drawing/2014/main" xmlns="" id="{9488A873-F7E5-7B46-84C9-8BE37DD80BFB}"/>
              </a:ext>
            </a:extLst>
          </p:cNvPr>
          <p:cNvPicPr>
            <a:picLocks noChangeAspect="1"/>
          </p:cNvPicPr>
          <p:nvPr/>
        </p:nvPicPr>
        <p:blipFill>
          <a:blip r:embed="rId4" cstate="print">
            <a:alphaModFix amt="36000"/>
            <a:extLst>
              <a:ext uri="{28A0092B-C50C-407E-A947-70E740481C1C}">
                <a14:useLocalDpi xmlns:a14="http://schemas.microsoft.com/office/drawing/2010/main" val="0"/>
              </a:ext>
            </a:extLst>
          </a:blip>
          <a:stretch>
            <a:fillRect/>
          </a:stretch>
        </p:blipFill>
        <p:spPr>
          <a:xfrm rot="3130088">
            <a:off x="-889625" y="188953"/>
            <a:ext cx="2638785" cy="225113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6812DA22-4582-CF4B-AC1E-EB692D0FDD60}"/>
              </a:ext>
            </a:extLst>
          </p:cNvPr>
          <p:cNvPicPr>
            <a:picLocks noChangeAspect="1"/>
          </p:cNvPicPr>
          <p:nvPr/>
        </p:nvPicPr>
        <p:blipFill>
          <a:blip r:embed="rId5" cstate="print">
            <a:alphaModFix amt="36000"/>
            <a:extLst>
              <a:ext uri="{28A0092B-C50C-407E-A947-70E740481C1C}">
                <a14:useLocalDpi xmlns:a14="http://schemas.microsoft.com/office/drawing/2010/main" val="0"/>
              </a:ext>
            </a:extLst>
          </a:blip>
          <a:stretch>
            <a:fillRect/>
          </a:stretch>
        </p:blipFill>
        <p:spPr>
          <a:xfrm rot="14002990">
            <a:off x="10464276" y="4667273"/>
            <a:ext cx="1799734" cy="1535344"/>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12" name="Picture 11">
            <a:extLst>
              <a:ext uri="{FF2B5EF4-FFF2-40B4-BE49-F238E27FC236}">
                <a16:creationId xmlns:a16="http://schemas.microsoft.com/office/drawing/2014/main" xmlns="" id="{917D22EF-FCCC-6D47-8111-057176FA2A5C}"/>
              </a:ext>
            </a:extLst>
          </p:cNvPr>
          <p:cNvPicPr>
            <a:picLocks noChangeAspect="1"/>
          </p:cNvPicPr>
          <p:nvPr/>
        </p:nvPicPr>
        <p:blipFill>
          <a:blip r:embed="rId6" cstate="print">
            <a:alphaModFix amt="36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6702959">
            <a:off x="10937207" y="4718853"/>
            <a:ext cx="2241717" cy="192754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8" name="TextBox 7"/>
          <p:cNvSpPr txBox="1"/>
          <p:nvPr/>
        </p:nvSpPr>
        <p:spPr>
          <a:xfrm>
            <a:off x="201009" y="6499969"/>
            <a:ext cx="1334020" cy="246221"/>
          </a:xfrm>
          <a:prstGeom prst="rect">
            <a:avLst/>
          </a:prstGeom>
          <a:noFill/>
        </p:spPr>
        <p:txBody>
          <a:bodyPr wrap="none" rtlCol="0">
            <a:spAutoFit/>
          </a:bodyPr>
          <a:lstStyle/>
          <a:p>
            <a:r>
              <a:rPr lang="en-IN" sz="1000" dirty="0">
                <a:solidFill>
                  <a:prstClr val="black"/>
                </a:solidFill>
              </a:rPr>
              <a:t>Copyright © </a:t>
            </a:r>
            <a:r>
              <a:rPr lang="en-IN" sz="1000" dirty="0" err="1">
                <a:solidFill>
                  <a:prstClr val="black"/>
                </a:solidFill>
              </a:rPr>
              <a:t>Cognitior</a:t>
            </a:r>
            <a:endParaRPr lang="en-IN" sz="1000" dirty="0">
              <a:solidFill>
                <a:prstClr val="black"/>
              </a:solidFill>
            </a:endParaRPr>
          </a:p>
        </p:txBody>
      </p:sp>
      <p:sp>
        <p:nvSpPr>
          <p:cNvPr id="10" name="TextBox 9"/>
          <p:cNvSpPr txBox="1"/>
          <p:nvPr/>
        </p:nvSpPr>
        <p:spPr>
          <a:xfrm>
            <a:off x="10464563" y="6508244"/>
            <a:ext cx="1210588" cy="246221"/>
          </a:xfrm>
          <a:prstGeom prst="rect">
            <a:avLst/>
          </a:prstGeom>
          <a:noFill/>
        </p:spPr>
        <p:txBody>
          <a:bodyPr wrap="none" rtlCol="0">
            <a:spAutoFit/>
          </a:bodyPr>
          <a:lstStyle/>
          <a:p>
            <a:r>
              <a:rPr lang="en-IN" sz="1000" dirty="0">
                <a:solidFill>
                  <a:prstClr val="black"/>
                </a:solidFill>
              </a:rPr>
              <a:t>www.cognitior.com</a:t>
            </a:r>
          </a:p>
        </p:txBody>
      </p:sp>
      <p:sp>
        <p:nvSpPr>
          <p:cNvPr id="2" name="Rectangle 1"/>
          <p:cNvSpPr/>
          <p:nvPr/>
        </p:nvSpPr>
        <p:spPr>
          <a:xfrm>
            <a:off x="1533600" y="1884332"/>
            <a:ext cx="8727141" cy="1323439"/>
          </a:xfrm>
          <a:prstGeom prst="rect">
            <a:avLst/>
          </a:prstGeom>
        </p:spPr>
        <p:txBody>
          <a:bodyPr wrap="square">
            <a:spAutoFit/>
          </a:bodyPr>
          <a:lstStyle/>
          <a:p>
            <a:r>
              <a:rPr lang="en-US" sz="2000" b="1" dirty="0">
                <a:cs typeface="Segoe UI Semilight" panose="020B0402040204020203" pitchFamily="34" charset="0"/>
              </a:rPr>
              <a:t>4) </a:t>
            </a:r>
            <a:r>
              <a:rPr lang="en-US" sz="2000" dirty="0">
                <a:cs typeface="Segoe UI Semilight" panose="020B0402040204020203" pitchFamily="34" charset="0"/>
              </a:rPr>
              <a:t>Which state has the higher deny proportionally to application. And proportionally to the population?</a:t>
            </a:r>
          </a:p>
          <a:p>
            <a:endParaRPr lang="en-US" sz="2000" dirty="0">
              <a:cs typeface="Segoe UI Semilight" panose="020B0402040204020203" pitchFamily="34" charset="0"/>
            </a:endParaRPr>
          </a:p>
          <a:p>
            <a:r>
              <a:rPr lang="en-US" sz="2000" b="1" dirty="0" err="1">
                <a:cs typeface="Segoe UI Semilight" panose="020B0402040204020203" pitchFamily="34" charset="0"/>
              </a:rPr>
              <a:t>Ans</a:t>
            </a:r>
            <a:r>
              <a:rPr lang="en-US" sz="2000" b="1" dirty="0">
                <a:cs typeface="Segoe UI Semilight" panose="020B0402040204020203" pitchFamily="34" charset="0"/>
              </a:rPr>
              <a:t>)  </a:t>
            </a:r>
            <a:r>
              <a:rPr lang="en-US" sz="2000" dirty="0">
                <a:cs typeface="Segoe UI Semilight" panose="020B0402040204020203" pitchFamily="34" charset="0"/>
              </a:rPr>
              <a:t>Highest Deny Proportional to applications = </a:t>
            </a:r>
            <a:r>
              <a:rPr lang="en-US" sz="2000" b="1" dirty="0">
                <a:cs typeface="Segoe UI Semilight" panose="020B0402040204020203" pitchFamily="34" charset="0"/>
              </a:rPr>
              <a:t>Mississippi</a:t>
            </a:r>
            <a:endParaRPr lang="en-IN" sz="1600" b="1" dirty="0">
              <a:cs typeface="Segoe UI Semilight" panose="020B0402040204020203" pitchFamily="34" charset="0"/>
            </a:endParaRPr>
          </a:p>
        </p:txBody>
      </p:sp>
      <p:pic>
        <p:nvPicPr>
          <p:cNvPr id="14" name="Picture 13"/>
          <p:cNvPicPr/>
          <p:nvPr/>
        </p:nvPicPr>
        <p:blipFill rotWithShape="1">
          <a:blip r:embed="rId8"/>
          <a:srcRect l="16373" t="26856" r="39791" b="20414"/>
          <a:stretch/>
        </p:blipFill>
        <p:spPr bwMode="auto">
          <a:xfrm>
            <a:off x="4041075" y="3334865"/>
            <a:ext cx="4453836" cy="3165104"/>
          </a:xfrm>
          <a:prstGeom prst="rect">
            <a:avLst/>
          </a:prstGeom>
          <a:ln>
            <a:noFill/>
          </a:ln>
          <a:extLst>
            <a:ext uri="{53640926-AAD7-44D8-BBD7-CCE9431645EC}">
              <a14:shadowObscured xmlns:a14="http://schemas.microsoft.com/office/drawing/2010/main"/>
            </a:ext>
          </a:extLst>
        </p:spPr>
      </p:pic>
      <p:sp>
        <p:nvSpPr>
          <p:cNvPr id="13" name="Rectangle 12">
            <a:extLst>
              <a:ext uri="{FF2B5EF4-FFF2-40B4-BE49-F238E27FC236}">
                <a16:creationId xmlns:a16="http://schemas.microsoft.com/office/drawing/2014/main" xmlns="" id="{8D13F754-8C1B-4C5D-A84E-56FDBD3B8121}"/>
              </a:ext>
            </a:extLst>
          </p:cNvPr>
          <p:cNvSpPr/>
          <p:nvPr/>
        </p:nvSpPr>
        <p:spPr>
          <a:xfrm>
            <a:off x="1533600" y="853200"/>
            <a:ext cx="6903957"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spc="-150" dirty="0">
                <a:solidFill>
                  <a:srgbClr val="FFAD53">
                    <a:lumMod val="75000"/>
                  </a:srgbClr>
                </a:solidFill>
                <a:latin typeface="Century Gothic" pitchFamily="34" charset="0"/>
                <a:cs typeface="Segoe UI Semilight" panose="020B0402040204020203" pitchFamily="34" charset="0"/>
              </a:rPr>
              <a:t>Important Inferences </a:t>
            </a:r>
          </a:p>
        </p:txBody>
      </p:sp>
      <p:sp>
        <p:nvSpPr>
          <p:cNvPr id="15" name="Rectangle 14"/>
          <p:cNvSpPr/>
          <p:nvPr/>
        </p:nvSpPr>
        <p:spPr>
          <a:xfrm>
            <a:off x="8270877" y="1205493"/>
            <a:ext cx="946028" cy="369332"/>
          </a:xfrm>
          <a:prstGeom prst="rect">
            <a:avLst/>
          </a:prstGeom>
        </p:spPr>
        <p:txBody>
          <a:bodyPr wrap="none">
            <a:spAutoFit/>
          </a:bodyPr>
          <a:lstStyle/>
          <a:p>
            <a:r>
              <a:rPr lang="en-US" b="1" dirty="0">
                <a:solidFill>
                  <a:srgbClr val="FFAD53">
                    <a:lumMod val="75000"/>
                  </a:srgbClr>
                </a:solidFill>
                <a:latin typeface="Century Gothic" pitchFamily="34" charset="0"/>
                <a:cs typeface="Segoe UI Semilight" panose="020B0402040204020203" pitchFamily="34" charset="0"/>
              </a:rPr>
              <a:t>Results</a:t>
            </a:r>
            <a:endParaRPr lang="en-US" dirty="0">
              <a:latin typeface="Century Gothic" pitchFamily="34" charset="0"/>
            </a:endParaRPr>
          </a:p>
        </p:txBody>
      </p:sp>
    </p:spTree>
    <p:extLst>
      <p:ext uri="{BB962C8B-B14F-4D97-AF65-F5344CB8AC3E}">
        <p14:creationId xmlns:p14="http://schemas.microsoft.com/office/powerpoint/2010/main" val="536196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3437</TotalTime>
  <Words>550</Words>
  <Application>Microsoft Office PowerPoint</Application>
  <PresentationFormat>Custom</PresentationFormat>
  <Paragraphs>109</Paragraphs>
  <Slides>14</Slides>
  <Notes>13</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55</cp:revision>
  <dcterms:created xsi:type="dcterms:W3CDTF">2019-03-07T19:33:40Z</dcterms:created>
  <dcterms:modified xsi:type="dcterms:W3CDTF">2019-07-09T09:56:43Z</dcterms:modified>
</cp:coreProperties>
</file>