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8" r:id="rId2"/>
  </p:sldMasterIdLst>
  <p:notesMasterIdLst>
    <p:notesMasterId r:id="rId15"/>
  </p:notesMasterIdLst>
  <p:handoutMasterIdLst>
    <p:handoutMasterId r:id="rId16"/>
  </p:handoutMasterIdLst>
  <p:sldIdLst>
    <p:sldId id="256" r:id="rId3"/>
    <p:sldId id="289" r:id="rId4"/>
    <p:sldId id="288" r:id="rId5"/>
    <p:sldId id="290" r:id="rId6"/>
    <p:sldId id="291" r:id="rId7"/>
    <p:sldId id="292" r:id="rId8"/>
    <p:sldId id="293" r:id="rId9"/>
    <p:sldId id="294" r:id="rId10"/>
    <p:sldId id="295" r:id="rId11"/>
    <p:sldId id="296" r:id="rId12"/>
    <p:sldId id="297"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744" y="-17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572"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E4DFDD3-DDCD-40A4-96C9-7D39577CD3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5DDF76D4-1B2F-446D-98FF-9F351DE415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9DEB3D-9405-4BC4-8E92-70610E39F955}" type="datetimeFigureOut">
              <a:rPr lang="en-IN" smtClean="0"/>
              <a:t>08-07-2019</a:t>
            </a:fld>
            <a:endParaRPr lang="en-IN"/>
          </a:p>
        </p:txBody>
      </p:sp>
      <p:sp>
        <p:nvSpPr>
          <p:cNvPr id="4" name="Footer Placeholder 3">
            <a:extLst>
              <a:ext uri="{FF2B5EF4-FFF2-40B4-BE49-F238E27FC236}">
                <a16:creationId xmlns="" xmlns:a16="http://schemas.microsoft.com/office/drawing/2014/main" id="{4C17FF2A-667A-458A-8FE6-7C638FCC37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F39FDA3-8F3E-417F-A02A-E7C6E1DA7A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8F6F1C-9DB0-4BB1-80C1-CA4EEE0B8832}" type="slidenum">
              <a:rPr lang="en-IN" smtClean="0"/>
              <a:t>‹#›</a:t>
            </a:fld>
            <a:endParaRPr lang="en-IN"/>
          </a:p>
        </p:txBody>
      </p:sp>
    </p:spTree>
    <p:extLst>
      <p:ext uri="{BB962C8B-B14F-4D97-AF65-F5344CB8AC3E}">
        <p14:creationId xmlns:p14="http://schemas.microsoft.com/office/powerpoint/2010/main" val="1711572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17B2E-D03B-4417-A540-871B662EE53C}" type="datetimeFigureOut">
              <a:rPr lang="en-IN" smtClean="0"/>
              <a:t>08-07-2019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7E01C7-F1C7-430D-B28A-0783ADAB1D99}" type="slidenum">
              <a:rPr lang="en-IN" smtClean="0"/>
              <a:t>‹#›</a:t>
            </a:fld>
            <a:endParaRPr lang="en-IN"/>
          </a:p>
        </p:txBody>
      </p:sp>
    </p:spTree>
    <p:extLst>
      <p:ext uri="{BB962C8B-B14F-4D97-AF65-F5344CB8AC3E}">
        <p14:creationId xmlns:p14="http://schemas.microsoft.com/office/powerpoint/2010/main" val="4091731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t>1</a:t>
            </a:fld>
            <a:endParaRPr lang="en-IN"/>
          </a:p>
        </p:txBody>
      </p:sp>
    </p:spTree>
    <p:extLst>
      <p:ext uri="{BB962C8B-B14F-4D97-AF65-F5344CB8AC3E}">
        <p14:creationId xmlns:p14="http://schemas.microsoft.com/office/powerpoint/2010/main" val="2658828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11</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3</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4</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7</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8</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7D9DB-B7C6-4B82-8D5A-D501426F4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2BB3EDF-9C3B-472B-9201-03C2F4B88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 xmlns:a16="http://schemas.microsoft.com/office/drawing/2014/main" id="{559C38E1-D92F-4C90-AB42-70B58CD137FC}"/>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5" name="Footer Placeholder 4">
            <a:extLst>
              <a:ext uri="{FF2B5EF4-FFF2-40B4-BE49-F238E27FC236}">
                <a16:creationId xmlns="" xmlns:a16="http://schemas.microsoft.com/office/drawing/2014/main" id="{A780CB2D-ADCC-41C0-A602-7D618F1BF63F}"/>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 xmlns:a16="http://schemas.microsoft.com/office/drawing/2014/main" id="{D1287D5F-0C46-4BDD-9ABC-EA40CFA684F6}"/>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419659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9584B-C4AE-4DB0-83E3-FA9672D8CC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ECF027E-788F-4786-BF3C-F551EA93CC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F1CDEFF-468D-4494-872A-EF50738CFC15}"/>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5" name="Footer Placeholder 4">
            <a:extLst>
              <a:ext uri="{FF2B5EF4-FFF2-40B4-BE49-F238E27FC236}">
                <a16:creationId xmlns="" xmlns:a16="http://schemas.microsoft.com/office/drawing/2014/main" id="{8820E802-AC9B-4936-A5F3-329215DD965C}"/>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 xmlns:a16="http://schemas.microsoft.com/office/drawing/2014/main" id="{44733D59-0038-44D9-87BD-D18021470E95}"/>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157616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1460BAD-F31F-46B8-B89C-4759A3B4B51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C1ABD3B-A1C2-4EC7-89A2-49C0B9422220}"/>
              </a:ext>
            </a:extLst>
          </p:cNvPr>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3F7D731-4403-4A3E-B93E-16B1A46E915A}"/>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5" name="Footer Placeholder 4">
            <a:extLst>
              <a:ext uri="{FF2B5EF4-FFF2-40B4-BE49-F238E27FC236}">
                <a16:creationId xmlns="" xmlns:a16="http://schemas.microsoft.com/office/drawing/2014/main" id="{B7885752-FFB0-43A0-A751-8685FCC0D18E}"/>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 xmlns:a16="http://schemas.microsoft.com/office/drawing/2014/main" id="{59EC99AC-17E9-4246-8ADF-CA87482A5DE9}"/>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140850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7D9DB-B7C6-4B82-8D5A-D501426F4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2BB3EDF-9C3B-472B-9201-03C2F4B88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 xmlns:a16="http://schemas.microsoft.com/office/drawing/2014/main" id="{559C38E1-D92F-4C90-AB42-70B58CD137FC}"/>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A780CB2D-ADCC-41C0-A602-7D618F1BF63F}"/>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 xmlns:a16="http://schemas.microsoft.com/office/drawing/2014/main" id="{D1287D5F-0C46-4BDD-9ABC-EA40CFA684F6}"/>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9119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AA5507-B1A0-4953-A119-E48B8E7DF2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D152A53-60D8-4E9E-8C4E-69911700D3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E1CC7D3-0386-450D-B8AA-AE2D3C2DEF29}"/>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9F285254-22D5-48C5-83A4-DEA45D2D337D}"/>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 xmlns:a16="http://schemas.microsoft.com/office/drawing/2014/main" id="{A55D20D6-F96B-4222-8EC8-E74FFF3089EB}"/>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1816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A2A489-391E-434D-AEC3-4B6B59FE9D0C}"/>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F3E0339-F4EE-4D0F-87C2-52E75203E880}"/>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24FC5B6-9560-4F61-BD8D-074AF279CEEE}"/>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F44C8D50-2634-4815-BF21-73362744DC95}"/>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 xmlns:a16="http://schemas.microsoft.com/office/drawing/2014/main" id="{11D2D519-01D6-449D-BDF2-C4D314E5A162}"/>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9001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B17E29-A23E-4181-AD39-5A84FEF05B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97DE689-5CD0-4281-B003-37E6CCAD2C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2FA0369-5447-4EE7-8C36-4CEE2B2799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11AFFA0-E59D-4004-BCF9-669280C3229B}"/>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3A697B44-E209-4F6A-93C2-9606556FCF7A}"/>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7" name="Slide Number Placeholder 6">
            <a:extLst>
              <a:ext uri="{FF2B5EF4-FFF2-40B4-BE49-F238E27FC236}">
                <a16:creationId xmlns="" xmlns:a16="http://schemas.microsoft.com/office/drawing/2014/main" id="{77F0BA86-1F70-427D-9453-E799B3E515CC}"/>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655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001FCC-E890-4A5C-B28C-C59C0A2D088C}"/>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CB8CA64-93CC-418E-8764-983752E20D9D}"/>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6332363-85EC-43F6-A9C0-4B3437A74C6A}"/>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326E289-1DF0-425D-9FB8-FEF22C5DCB29}"/>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C226FAC-14A8-4BDE-A901-19069AA0147F}"/>
              </a:ext>
            </a:extLst>
          </p:cNvPr>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634B254-437E-4E40-A179-F22A302B1F27}"/>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8" name="Footer Placeholder 7">
            <a:extLst>
              <a:ext uri="{FF2B5EF4-FFF2-40B4-BE49-F238E27FC236}">
                <a16:creationId xmlns="" xmlns:a16="http://schemas.microsoft.com/office/drawing/2014/main" id="{A695BC85-C259-4DA5-A37C-01CEA1F23A92}"/>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9" name="Slide Number Placeholder 8">
            <a:extLst>
              <a:ext uri="{FF2B5EF4-FFF2-40B4-BE49-F238E27FC236}">
                <a16:creationId xmlns="" xmlns:a16="http://schemas.microsoft.com/office/drawing/2014/main" id="{70FAA6AB-5B4B-475A-96F4-F5F2FD955EBA}"/>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25133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480672-F727-40EF-B481-BBCDDCB5C0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61D60A8-D8F6-44FB-BD4B-56B6F3B44C38}"/>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4" name="Footer Placeholder 3">
            <a:extLst>
              <a:ext uri="{FF2B5EF4-FFF2-40B4-BE49-F238E27FC236}">
                <a16:creationId xmlns="" xmlns:a16="http://schemas.microsoft.com/office/drawing/2014/main" id="{8B5D8D46-68F1-4866-B745-708034CDF120}"/>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5" name="Slide Number Placeholder 4">
            <a:extLst>
              <a:ext uri="{FF2B5EF4-FFF2-40B4-BE49-F238E27FC236}">
                <a16:creationId xmlns="" xmlns:a16="http://schemas.microsoft.com/office/drawing/2014/main" id="{970C1558-8CDF-4AF6-BCBA-398879E43A83}"/>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37250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4537DE6-8905-420B-8934-409BF81E6408}"/>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3" name="Footer Placeholder 2">
            <a:extLst>
              <a:ext uri="{FF2B5EF4-FFF2-40B4-BE49-F238E27FC236}">
                <a16:creationId xmlns="" xmlns:a16="http://schemas.microsoft.com/office/drawing/2014/main" id="{9388A093-7F39-4159-9C16-10DD968BB4EB}"/>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4" name="Slide Number Placeholder 3">
            <a:extLst>
              <a:ext uri="{FF2B5EF4-FFF2-40B4-BE49-F238E27FC236}">
                <a16:creationId xmlns="" xmlns:a16="http://schemas.microsoft.com/office/drawing/2014/main" id="{6A76DC41-C6D7-4D12-B20E-5AE3EE94B52C}"/>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88919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704F68-BDE9-41B8-A574-1D3B8BE0C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C87637-A298-4DE1-B893-246A742C8FDE}"/>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6299ABE-E913-44BD-A57B-E97E873A8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9E6D9B3-DD55-47D9-BE28-D41726E2B119}"/>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22C1807E-2E30-4A1E-81DF-691B27623013}"/>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7" name="Slide Number Placeholder 6">
            <a:extLst>
              <a:ext uri="{FF2B5EF4-FFF2-40B4-BE49-F238E27FC236}">
                <a16:creationId xmlns="" xmlns:a16="http://schemas.microsoft.com/office/drawing/2014/main" id="{69531F84-1DED-4DE5-8D6A-B09290DEC7BA}"/>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3434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AA5507-B1A0-4953-A119-E48B8E7DF2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D152A53-60D8-4E9E-8C4E-69911700D3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E1CC7D3-0386-450D-B8AA-AE2D3C2DEF29}"/>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5" name="Footer Placeholder 4">
            <a:extLst>
              <a:ext uri="{FF2B5EF4-FFF2-40B4-BE49-F238E27FC236}">
                <a16:creationId xmlns="" xmlns:a16="http://schemas.microsoft.com/office/drawing/2014/main" id="{9F285254-22D5-48C5-83A4-DEA45D2D337D}"/>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 xmlns:a16="http://schemas.microsoft.com/office/drawing/2014/main" id="{A55D20D6-F96B-4222-8EC8-E74FFF3089EB}"/>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808957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73549-B564-45B6-9BD4-8ECD2A799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60C1660-3002-4ADB-B607-C1126D3FB9C8}"/>
              </a:ext>
            </a:extLst>
          </p:cNvPr>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B261849-F567-4FEE-B25C-117AC635E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7A761DE-114A-4F13-8A99-D3042721338D}"/>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A7B97331-76A8-4A26-95F8-CA505FF3EE60}"/>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7" name="Slide Number Placeholder 6">
            <a:extLst>
              <a:ext uri="{FF2B5EF4-FFF2-40B4-BE49-F238E27FC236}">
                <a16:creationId xmlns="" xmlns:a16="http://schemas.microsoft.com/office/drawing/2014/main" id="{EDA3830A-B5C5-4D96-AE34-47966FA6474A}"/>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98738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9584B-C4AE-4DB0-83E3-FA9672D8CC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ECF027E-788F-4786-BF3C-F551EA93CC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F1CDEFF-468D-4494-872A-EF50738CFC15}"/>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8820E802-AC9B-4936-A5F3-329215DD965C}"/>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 xmlns:a16="http://schemas.microsoft.com/office/drawing/2014/main" id="{44733D59-0038-44D9-87BD-D18021470E95}"/>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20204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1460BAD-F31F-46B8-B89C-4759A3B4B51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C1ABD3B-A1C2-4EC7-89A2-49C0B9422220}"/>
              </a:ext>
            </a:extLst>
          </p:cNvPr>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3F7D731-4403-4A3E-B93E-16B1A46E915A}"/>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B7885752-FFB0-43A0-A751-8685FCC0D18E}"/>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 xmlns:a16="http://schemas.microsoft.com/office/drawing/2014/main" id="{59EC99AC-17E9-4246-8ADF-CA87482A5DE9}"/>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4939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A2A489-391E-434D-AEC3-4B6B59FE9D0C}"/>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F3E0339-F4EE-4D0F-87C2-52E75203E880}"/>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24FC5B6-9560-4F61-BD8D-074AF279CEEE}"/>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5" name="Footer Placeholder 4">
            <a:extLst>
              <a:ext uri="{FF2B5EF4-FFF2-40B4-BE49-F238E27FC236}">
                <a16:creationId xmlns="" xmlns:a16="http://schemas.microsoft.com/office/drawing/2014/main" id="{F44C8D50-2634-4815-BF21-73362744DC95}"/>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 xmlns:a16="http://schemas.microsoft.com/office/drawing/2014/main" id="{11D2D519-01D6-449D-BDF2-C4D314E5A162}"/>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426543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B17E29-A23E-4181-AD39-5A84FEF05B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97DE689-5CD0-4281-B003-37E6CCAD2C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2FA0369-5447-4EE7-8C36-4CEE2B2799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11AFFA0-E59D-4004-BCF9-669280C3229B}"/>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6" name="Footer Placeholder 5">
            <a:extLst>
              <a:ext uri="{FF2B5EF4-FFF2-40B4-BE49-F238E27FC236}">
                <a16:creationId xmlns="" xmlns:a16="http://schemas.microsoft.com/office/drawing/2014/main" id="{3A697B44-E209-4F6A-93C2-9606556FCF7A}"/>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7" name="Slide Number Placeholder 6">
            <a:extLst>
              <a:ext uri="{FF2B5EF4-FFF2-40B4-BE49-F238E27FC236}">
                <a16:creationId xmlns="" xmlns:a16="http://schemas.microsoft.com/office/drawing/2014/main" id="{77F0BA86-1F70-427D-9453-E799B3E515CC}"/>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133033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001FCC-E890-4A5C-B28C-C59C0A2D088C}"/>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CB8CA64-93CC-418E-8764-983752E20D9D}"/>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6332363-85EC-43F6-A9C0-4B3437A74C6A}"/>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326E289-1DF0-425D-9FB8-FEF22C5DCB29}"/>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C226FAC-14A8-4BDE-A901-19069AA0147F}"/>
              </a:ext>
            </a:extLst>
          </p:cNvPr>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634B254-437E-4E40-A179-F22A302B1F27}"/>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8" name="Footer Placeholder 7">
            <a:extLst>
              <a:ext uri="{FF2B5EF4-FFF2-40B4-BE49-F238E27FC236}">
                <a16:creationId xmlns="" xmlns:a16="http://schemas.microsoft.com/office/drawing/2014/main" id="{A695BC85-C259-4DA5-A37C-01CEA1F23A92}"/>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9" name="Slide Number Placeholder 8">
            <a:extLst>
              <a:ext uri="{FF2B5EF4-FFF2-40B4-BE49-F238E27FC236}">
                <a16:creationId xmlns="" xmlns:a16="http://schemas.microsoft.com/office/drawing/2014/main" id="{70FAA6AB-5B4B-475A-96F4-F5F2FD955EBA}"/>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324198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480672-F727-40EF-B481-BBCDDCB5C0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61D60A8-D8F6-44FB-BD4B-56B6F3B44C38}"/>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4" name="Footer Placeholder 3">
            <a:extLst>
              <a:ext uri="{FF2B5EF4-FFF2-40B4-BE49-F238E27FC236}">
                <a16:creationId xmlns="" xmlns:a16="http://schemas.microsoft.com/office/drawing/2014/main" id="{8B5D8D46-68F1-4866-B745-708034CDF120}"/>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5" name="Slide Number Placeholder 4">
            <a:extLst>
              <a:ext uri="{FF2B5EF4-FFF2-40B4-BE49-F238E27FC236}">
                <a16:creationId xmlns="" xmlns:a16="http://schemas.microsoft.com/office/drawing/2014/main" id="{970C1558-8CDF-4AF6-BCBA-398879E43A83}"/>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242783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4537DE6-8905-420B-8934-409BF81E6408}"/>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3" name="Footer Placeholder 2">
            <a:extLst>
              <a:ext uri="{FF2B5EF4-FFF2-40B4-BE49-F238E27FC236}">
                <a16:creationId xmlns="" xmlns:a16="http://schemas.microsoft.com/office/drawing/2014/main" id="{9388A093-7F39-4159-9C16-10DD968BB4EB}"/>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4" name="Slide Number Placeholder 3">
            <a:extLst>
              <a:ext uri="{FF2B5EF4-FFF2-40B4-BE49-F238E27FC236}">
                <a16:creationId xmlns="" xmlns:a16="http://schemas.microsoft.com/office/drawing/2014/main" id="{6A76DC41-C6D7-4D12-B20E-5AE3EE94B52C}"/>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171824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704F68-BDE9-41B8-A574-1D3B8BE0C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C87637-A298-4DE1-B893-246A742C8FDE}"/>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6299ABE-E913-44BD-A57B-E97E873A8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9E6D9B3-DD55-47D9-BE28-D41726E2B119}"/>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6" name="Footer Placeholder 5">
            <a:extLst>
              <a:ext uri="{FF2B5EF4-FFF2-40B4-BE49-F238E27FC236}">
                <a16:creationId xmlns="" xmlns:a16="http://schemas.microsoft.com/office/drawing/2014/main" id="{22C1807E-2E30-4A1E-81DF-691B27623013}"/>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7" name="Slide Number Placeholder 6">
            <a:extLst>
              <a:ext uri="{FF2B5EF4-FFF2-40B4-BE49-F238E27FC236}">
                <a16:creationId xmlns="" xmlns:a16="http://schemas.microsoft.com/office/drawing/2014/main" id="{69531F84-1DED-4DE5-8D6A-B09290DEC7BA}"/>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244535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73549-B564-45B6-9BD4-8ECD2A799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60C1660-3002-4ADB-B607-C1126D3FB9C8}"/>
              </a:ext>
            </a:extLst>
          </p:cNvPr>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B261849-F567-4FEE-B25C-117AC635E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7A761DE-114A-4F13-8A99-D3042721338D}"/>
              </a:ext>
            </a:extLst>
          </p:cNvPr>
          <p:cNvSpPr>
            <a:spLocks noGrp="1"/>
          </p:cNvSpPr>
          <p:nvPr>
            <p:ph type="dt" sz="half" idx="10"/>
          </p:nvPr>
        </p:nvSpPr>
        <p:spPr/>
        <p:txBody>
          <a:bodyPr/>
          <a:lstStyle/>
          <a:p>
            <a:fld id="{BD0CEB16-EAB1-4C48-97C5-D70B1EB31055}" type="datetimeFigureOut">
              <a:rPr lang="en-IN" smtClean="0"/>
              <a:t>08-07-2019</a:t>
            </a:fld>
            <a:endParaRPr lang="en-IN"/>
          </a:p>
        </p:txBody>
      </p:sp>
      <p:sp>
        <p:nvSpPr>
          <p:cNvPr id="6" name="Footer Placeholder 5">
            <a:extLst>
              <a:ext uri="{FF2B5EF4-FFF2-40B4-BE49-F238E27FC236}">
                <a16:creationId xmlns="" xmlns:a16="http://schemas.microsoft.com/office/drawing/2014/main" id="{A7B97331-76A8-4A26-95F8-CA505FF3EE60}"/>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7" name="Slide Number Placeholder 6">
            <a:extLst>
              <a:ext uri="{FF2B5EF4-FFF2-40B4-BE49-F238E27FC236}">
                <a16:creationId xmlns="" xmlns:a16="http://schemas.microsoft.com/office/drawing/2014/main" id="{EDA3830A-B5C5-4D96-AE34-47966FA6474A}"/>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241015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3BCA7D8-A0EC-43B5-B8B3-35873022459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7D50A27-C4A8-4CAC-94E5-6725EB065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F639340-DA2E-42EB-AE19-49345BA216E9}"/>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CEB16-EAB1-4C48-97C5-D70B1EB31055}" type="datetimeFigureOut">
              <a:rPr lang="en-IN" smtClean="0"/>
              <a:t>08-07-2019</a:t>
            </a:fld>
            <a:endParaRPr lang="en-IN"/>
          </a:p>
        </p:txBody>
      </p:sp>
      <p:sp>
        <p:nvSpPr>
          <p:cNvPr id="5" name="Footer Placeholder 4">
            <a:extLst>
              <a:ext uri="{FF2B5EF4-FFF2-40B4-BE49-F238E27FC236}">
                <a16:creationId xmlns="" xmlns:a16="http://schemas.microsoft.com/office/drawing/2014/main" id="{CEF45CD8-2354-4336-A889-DAA176103455}"/>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 xmlns:a16="http://schemas.microsoft.com/office/drawing/2014/main" id="{40A19C6E-91D9-4D87-A908-FF183D838D2F}"/>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6914F-FB4D-46FC-882D-9F6BE95BE86C}" type="slidenum">
              <a:rPr lang="en-IN" smtClean="0"/>
              <a:t>‹#›</a:t>
            </a:fld>
            <a:endParaRPr lang="en-IN"/>
          </a:p>
        </p:txBody>
      </p:sp>
    </p:spTree>
    <p:extLst>
      <p:ext uri="{BB962C8B-B14F-4D97-AF65-F5344CB8AC3E}">
        <p14:creationId xmlns:p14="http://schemas.microsoft.com/office/powerpoint/2010/main" val="117151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3BCA7D8-A0EC-43B5-B8B3-35873022459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7D50A27-C4A8-4CAC-94E5-6725EB065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F639340-DA2E-42EB-AE19-49345BA216E9}"/>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CEB16-EAB1-4C48-97C5-D70B1EB31055}" type="datetimeFigureOut">
              <a:rPr lang="en-IN" smtClean="0">
                <a:solidFill>
                  <a:prstClr val="black">
                    <a:tint val="75000"/>
                  </a:prstClr>
                </a:solidFill>
              </a:rPr>
              <a:pPr/>
              <a:t>08-07-2019</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CEF45CD8-2354-4336-A889-DAA176103455}"/>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 xmlns:a16="http://schemas.microsoft.com/office/drawing/2014/main" id="{40A19C6E-91D9-4D87-A908-FF183D838D2F}"/>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6864297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1026" name="Picture 2" descr="C:\Users\HP\Downloads\Mascot Fu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520" y="1513521"/>
            <a:ext cx="2225175" cy="45296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4" cstate="print">
            <a:extLst>
              <a:ext uri="{28A0092B-C50C-407E-A947-70E740481C1C}">
                <a14:useLocalDpi xmlns:a14="http://schemas.microsoft.com/office/drawing/2010/main" val="0"/>
              </a:ext>
            </a:extLst>
          </a:blip>
          <a:srcRect l="-10892" t="-39336" r="-11909" b="-40349"/>
          <a:stretch/>
        </p:blipFill>
        <p:spPr>
          <a:xfrm>
            <a:off x="9942708" y="-213869"/>
            <a:ext cx="2249292" cy="2249292"/>
          </a:xfrm>
          <a:prstGeom prst="rect">
            <a:avLst/>
          </a:prstGeom>
          <a:noFill/>
          <a:effectLst>
            <a:outerShdw blurRad="1270000" dist="571500" dir="5400000" sx="89000" sy="89000" algn="t" rotWithShape="0">
              <a:prstClr val="black">
                <a:alpha val="40000"/>
              </a:prstClr>
            </a:outerShdw>
          </a:effectLst>
        </p:spPr>
      </p:pic>
      <p:sp>
        <p:nvSpPr>
          <p:cNvPr id="5" name="Rectangle 4">
            <a:extLst>
              <a:ext uri="{FF2B5EF4-FFF2-40B4-BE49-F238E27FC236}">
                <a16:creationId xmlns="" xmlns:a16="http://schemas.microsoft.com/office/drawing/2014/main" id="{8D13F754-8C1B-4C5D-A84E-56FDBD3B8121}"/>
              </a:ext>
            </a:extLst>
          </p:cNvPr>
          <p:cNvSpPr/>
          <p:nvPr/>
        </p:nvSpPr>
        <p:spPr>
          <a:xfrm>
            <a:off x="747419" y="2978115"/>
            <a:ext cx="7632306" cy="160043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5400" b="1" spc="-300" dirty="0" smtClean="0">
                <a:solidFill>
                  <a:srgbClr val="FFAD53">
                    <a:lumMod val="75000"/>
                  </a:srgbClr>
                </a:solidFill>
                <a:latin typeface="Century Gothic" pitchFamily="34" charset="0"/>
                <a:cs typeface="Segoe UI Semilight" panose="020B0402040204020203" pitchFamily="34" charset="0"/>
              </a:rPr>
              <a:t>Project </a:t>
            </a:r>
            <a:r>
              <a:rPr lang="en-US" sz="5400" b="1" spc="-300" dirty="0" smtClean="0">
                <a:solidFill>
                  <a:srgbClr val="FFAD53">
                    <a:lumMod val="75000"/>
                  </a:srgbClr>
                </a:solidFill>
                <a:latin typeface="Century Gothic" pitchFamily="34" charset="0"/>
                <a:cs typeface="Segoe UI Semilight" panose="020B0402040204020203" pitchFamily="34" charset="0"/>
              </a:rPr>
              <a:t>3</a:t>
            </a:r>
            <a:endParaRPr lang="en-US" sz="5400" b="1" spc="-300" dirty="0">
              <a:solidFill>
                <a:srgbClr val="FFAD53">
                  <a:lumMod val="75000"/>
                </a:srgbClr>
              </a:solidFill>
              <a:latin typeface="Century Gothic" pitchFamily="34" charset="0"/>
              <a:cs typeface="Segoe UI Semilight" panose="020B0402040204020203" pitchFamily="34" charset="0"/>
            </a:endParaRPr>
          </a:p>
          <a:p>
            <a:pPr lvl="0"/>
            <a:r>
              <a:rPr lang="en-US" sz="4400" b="1" spc="-300" dirty="0" smtClean="0">
                <a:solidFill>
                  <a:srgbClr val="22B673"/>
                </a:solidFill>
                <a:latin typeface="Century Gothic" pitchFamily="34" charset="0"/>
                <a:cs typeface="Segoe UI Semilight" panose="020B0402040204020203" pitchFamily="34" charset="0"/>
              </a:rPr>
              <a:t>Analysis of Top 500 Indian Cities</a:t>
            </a:r>
            <a:endParaRPr lang="en-US" sz="4400" b="1" spc="-300" dirty="0">
              <a:solidFill>
                <a:srgbClr val="22B673"/>
              </a:solidFill>
              <a:latin typeface="Century Gothic" pitchFamily="34" charset="0"/>
              <a:cs typeface="Segoe UI Semilight" panose="020B0402040204020203" pitchFamily="34" charset="0"/>
            </a:endParaRPr>
          </a:p>
        </p:txBody>
      </p:sp>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6"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7" cstate="print">
            <a:alphaModFix amt="36000"/>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t>Copyright © </a:t>
            </a:r>
            <a:r>
              <a:rPr lang="en-IN" sz="1000" dirty="0" err="1"/>
              <a:t>Cognitior</a:t>
            </a:r>
            <a:endParaRPr lang="en-IN" sz="1000" dirty="0"/>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t>www.cognitior.com</a:t>
            </a:r>
          </a:p>
        </p:txBody>
      </p:sp>
    </p:spTree>
    <p:extLst>
      <p:ext uri="{BB962C8B-B14F-4D97-AF65-F5344CB8AC3E}">
        <p14:creationId xmlns:p14="http://schemas.microsoft.com/office/powerpoint/2010/main" val="1487183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939280"/>
            <a:ext cx="6854667" cy="400110"/>
          </a:xfrm>
          <a:prstGeom prst="rect">
            <a:avLst/>
          </a:prstGeom>
        </p:spPr>
        <p:txBody>
          <a:bodyPr wrap="square">
            <a:spAutoFit/>
          </a:bodyPr>
          <a:lstStyle/>
          <a:p>
            <a:r>
              <a:rPr lang="en-US" sz="2000" b="1" dirty="0">
                <a:cs typeface="Segoe UI Semilight" panose="020B0402040204020203" pitchFamily="34" charset="0"/>
              </a:rPr>
              <a:t>Percentage of total Graduate against Total  Population of States</a:t>
            </a:r>
          </a:p>
        </p:txBody>
      </p:sp>
      <p:pic>
        <p:nvPicPr>
          <p:cNvPr id="2050"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l="16356" t="36566" r="38742" b="12501"/>
          <a:stretch/>
        </p:blipFill>
        <p:spPr bwMode="auto">
          <a:xfrm>
            <a:off x="2904006" y="2674961"/>
            <a:ext cx="5842291" cy="372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xmlns="" id="{8D13F754-8C1B-4C5D-A84E-56FDBD3B8121}"/>
              </a:ext>
            </a:extLst>
          </p:cNvPr>
          <p:cNvSpPr/>
          <p:nvPr/>
        </p:nvSpPr>
        <p:spPr>
          <a:xfrm>
            <a:off x="1533600" y="852855"/>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4" name="Rectangle 13"/>
          <p:cNvSpPr/>
          <p:nvPr/>
        </p:nvSpPr>
        <p:spPr>
          <a:xfrm>
            <a:off x="8273283" y="1187144"/>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4232549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903001"/>
            <a:ext cx="12143461" cy="400110"/>
          </a:xfrm>
          <a:prstGeom prst="rect">
            <a:avLst/>
          </a:prstGeom>
        </p:spPr>
        <p:txBody>
          <a:bodyPr wrap="square">
            <a:spAutoFit/>
          </a:bodyPr>
          <a:lstStyle/>
          <a:p>
            <a:r>
              <a:rPr lang="en-US" sz="2000" b="1" dirty="0">
                <a:cs typeface="Segoe UI Semilight" panose="020B0402040204020203" pitchFamily="34" charset="0"/>
              </a:rPr>
              <a:t>States with most cities in Top 500</a:t>
            </a:r>
          </a:p>
        </p:txBody>
      </p:sp>
      <p:pic>
        <p:nvPicPr>
          <p:cNvPr id="13" name="Picture 12"/>
          <p:cNvPicPr/>
          <p:nvPr/>
        </p:nvPicPr>
        <p:blipFill rotWithShape="1">
          <a:blip r:embed="rId8"/>
          <a:srcRect l="5075" r="28014"/>
          <a:stretch/>
        </p:blipFill>
        <p:spPr>
          <a:xfrm>
            <a:off x="2810327" y="2568196"/>
            <a:ext cx="5263618" cy="3771180"/>
          </a:xfrm>
          <a:prstGeom prst="rect">
            <a:avLst/>
          </a:prstGeom>
        </p:spPr>
      </p:pic>
      <p:pic>
        <p:nvPicPr>
          <p:cNvPr id="14" name="Picture 13"/>
          <p:cNvPicPr/>
          <p:nvPr/>
        </p:nvPicPr>
        <p:blipFill rotWithShape="1">
          <a:blip r:embed="rId9"/>
          <a:srcRect l="13194"/>
          <a:stretch/>
        </p:blipFill>
        <p:spPr>
          <a:xfrm>
            <a:off x="8016948" y="2527249"/>
            <a:ext cx="1448672" cy="3812127"/>
          </a:xfrm>
          <a:prstGeom prst="rect">
            <a:avLst/>
          </a:prstGeom>
        </p:spPr>
      </p:pic>
      <p:sp>
        <p:nvSpPr>
          <p:cNvPr id="15" name="Rectangle 14">
            <a:extLst>
              <a:ext uri="{FF2B5EF4-FFF2-40B4-BE49-F238E27FC236}">
                <a16:creationId xmlns:a16="http://schemas.microsoft.com/office/drawing/2014/main" xmlns="" id="{8D13F754-8C1B-4C5D-A84E-56FDBD3B8121}"/>
              </a:ext>
            </a:extLst>
          </p:cNvPr>
          <p:cNvSpPr/>
          <p:nvPr/>
        </p:nvSpPr>
        <p:spPr>
          <a:xfrm>
            <a:off x="1533600" y="852855"/>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6" name="Rectangle 15"/>
          <p:cNvSpPr/>
          <p:nvPr/>
        </p:nvSpPr>
        <p:spPr>
          <a:xfrm>
            <a:off x="8273283" y="1187144"/>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1195193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2" cstate="print">
            <a:extLst>
              <a:ext uri="{28A0092B-C50C-407E-A947-70E740481C1C}">
                <a14:useLocalDpi xmlns:a14="http://schemas.microsoft.com/office/drawing/2010/main" val="0"/>
              </a:ext>
            </a:extLst>
          </a:blip>
          <a:srcRect l="-10892" t="-39336" r="-11909" b="-40349"/>
          <a:stretch/>
        </p:blipFill>
        <p:spPr>
          <a:xfrm>
            <a:off x="9061360" y="2035422"/>
            <a:ext cx="2946955" cy="2946955"/>
          </a:xfrm>
          <a:prstGeom prst="rect">
            <a:avLst/>
          </a:prstGeom>
          <a:noFill/>
          <a:effectLst>
            <a:outerShdw blurRad="1270000" dist="571500" dir="5400000" sx="89000" sy="89000" algn="t" rotWithShape="0">
              <a:prstClr val="black">
                <a:alpha val="40000"/>
              </a:prstClr>
            </a:outerShdw>
          </a:effectLst>
        </p:spPr>
      </p:pic>
      <p:sp>
        <p:nvSpPr>
          <p:cNvPr id="5" name="Rectangle 4">
            <a:extLst>
              <a:ext uri="{FF2B5EF4-FFF2-40B4-BE49-F238E27FC236}">
                <a16:creationId xmlns="" xmlns:a16="http://schemas.microsoft.com/office/drawing/2014/main" id="{8D13F754-8C1B-4C5D-A84E-56FDBD3B8121}"/>
              </a:ext>
            </a:extLst>
          </p:cNvPr>
          <p:cNvSpPr/>
          <p:nvPr/>
        </p:nvSpPr>
        <p:spPr>
          <a:xfrm>
            <a:off x="747419" y="2413337"/>
            <a:ext cx="7447936" cy="233910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300" normalizeH="0" baseline="0" noProof="0" dirty="0">
                <a:ln>
                  <a:noFill/>
                </a:ln>
                <a:solidFill>
                  <a:srgbClr val="FFAD53">
                    <a:lumMod val="75000"/>
                  </a:srgbClr>
                </a:solidFill>
                <a:effectLst/>
                <a:uLnTx/>
                <a:uFillTx/>
                <a:ea typeface="+mn-ea"/>
                <a:cs typeface="Segoe UI Semilight" panose="020B0402040204020203" pitchFamily="34" charset="0"/>
              </a:rPr>
              <a:t>Thank You!!!</a:t>
            </a:r>
          </a:p>
          <a:p>
            <a:pPr lvl="0" algn="ctr"/>
            <a:r>
              <a:rPr lang="en-US" sz="3800" b="1" spc="-300" dirty="0">
                <a:solidFill>
                  <a:srgbClr val="22B673"/>
                </a:solidFill>
                <a:cs typeface="Segoe UI Semilight" panose="020B0402040204020203" pitchFamily="34" charset="0"/>
              </a:rPr>
              <a:t>Any Questions?</a:t>
            </a:r>
          </a:p>
          <a:p>
            <a:pPr algn="ctr"/>
            <a:r>
              <a:rPr lang="en-US" sz="3800" b="1" spc="-300" dirty="0">
                <a:solidFill>
                  <a:srgbClr val="FFAD53">
                    <a:lumMod val="75000"/>
                  </a:srgbClr>
                </a:solidFill>
                <a:cs typeface="Segoe UI Semilight" panose="020B0402040204020203" pitchFamily="34" charset="0"/>
              </a:rPr>
              <a:t>support@cognitior.com</a:t>
            </a:r>
          </a:p>
        </p:txBody>
      </p:sp>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3"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5" cstate="print">
            <a:alphaModFix amt="36000"/>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t>Copyright © </a:t>
            </a:r>
            <a:r>
              <a:rPr lang="en-IN" sz="1000" dirty="0" err="1"/>
              <a:t>Cognitior</a:t>
            </a:r>
            <a:endParaRPr lang="en-IN" sz="1000" dirty="0"/>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t>www.cognitior.com</a:t>
            </a:r>
          </a:p>
        </p:txBody>
      </p:sp>
    </p:spTree>
    <p:extLst>
      <p:ext uri="{BB962C8B-B14F-4D97-AF65-F5344CB8AC3E}">
        <p14:creationId xmlns:p14="http://schemas.microsoft.com/office/powerpoint/2010/main" val="3405764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D13F754-8C1B-4C5D-A84E-56FDBD3B8121}"/>
              </a:ext>
            </a:extLst>
          </p:cNvPr>
          <p:cNvSpPr/>
          <p:nvPr/>
        </p:nvSpPr>
        <p:spPr>
          <a:xfrm>
            <a:off x="1535029" y="2890800"/>
            <a:ext cx="7447936" cy="5232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spc="-150" dirty="0">
                <a:cs typeface="Calibri" pitchFamily="34" charset="0"/>
              </a:rPr>
              <a:t>Top 500 Indian Cities statistical indicators</a:t>
            </a:r>
            <a:endParaRPr lang="en-US" sz="2800" spc="-150" dirty="0">
              <a:cs typeface="Calibri" pitchFamily="34" charset="0"/>
            </a:endParaRPr>
          </a:p>
        </p:txBody>
      </p:sp>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3"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5" cstate="print">
            <a:alphaModFix amt="36000"/>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pic>
        <p:nvPicPr>
          <p:cNvPr id="13" name="Picture 12">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7"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sp>
        <p:nvSpPr>
          <p:cNvPr id="14" name="Rectangle 13"/>
          <p:cNvSpPr/>
          <p:nvPr/>
        </p:nvSpPr>
        <p:spPr>
          <a:xfrm>
            <a:off x="1535029" y="852855"/>
            <a:ext cx="12192000" cy="923330"/>
          </a:xfrm>
          <a:prstGeom prst="rect">
            <a:avLst/>
          </a:prstGeom>
        </p:spPr>
        <p:txBody>
          <a:bodyPr wrap="square">
            <a:spAutoFit/>
          </a:bodyPr>
          <a:lstStyle/>
          <a:p>
            <a:r>
              <a:rPr lang="en-US" sz="5400" b="1" spc="-150" dirty="0">
                <a:solidFill>
                  <a:srgbClr val="FFAD53">
                    <a:lumMod val="75000"/>
                  </a:srgbClr>
                </a:solidFill>
                <a:latin typeface="Century Gothic" pitchFamily="34" charset="0"/>
                <a:cs typeface="Segoe UI Semilight" panose="020B0402040204020203" pitchFamily="34" charset="0"/>
              </a:rPr>
              <a:t>Dataset Information</a:t>
            </a:r>
          </a:p>
        </p:txBody>
      </p:sp>
    </p:spTree>
    <p:extLst>
      <p:ext uri="{BB962C8B-B14F-4D97-AF65-F5344CB8AC3E}">
        <p14:creationId xmlns:p14="http://schemas.microsoft.com/office/powerpoint/2010/main" val="3462574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D13F754-8C1B-4C5D-A84E-56FDBD3B8121}"/>
              </a:ext>
            </a:extLst>
          </p:cNvPr>
          <p:cNvSpPr/>
          <p:nvPr/>
        </p:nvSpPr>
        <p:spPr>
          <a:xfrm>
            <a:off x="1535029" y="2890800"/>
            <a:ext cx="8250416" cy="13849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2800" spc="-150" dirty="0" smtClean="0">
                <a:cs typeface="Segoe UI Semilight" panose="020B0402040204020203" pitchFamily="34" charset="0"/>
              </a:rPr>
              <a:t>The objective of the given project is to analyse the Top 500 Indian Cities dataset provided by the Indian Government and present answers in a visual manner</a:t>
            </a:r>
            <a:endParaRPr lang="en-IN" sz="2800" b="1" spc="-150" dirty="0" smtClean="0">
              <a:cs typeface="Segoe UI Semilight" panose="020B0402040204020203" pitchFamily="34" charset="0"/>
            </a:endParaRPr>
          </a:p>
        </p:txBody>
      </p:sp>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3"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5" cstate="print">
            <a:alphaModFix amt="36000"/>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pic>
        <p:nvPicPr>
          <p:cNvPr id="9" name="Picture 8">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7"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sp>
        <p:nvSpPr>
          <p:cNvPr id="13" name="Rectangle 12"/>
          <p:cNvSpPr/>
          <p:nvPr/>
        </p:nvSpPr>
        <p:spPr>
          <a:xfrm>
            <a:off x="1535029" y="853200"/>
            <a:ext cx="12192000" cy="923330"/>
          </a:xfrm>
          <a:prstGeom prst="rect">
            <a:avLst/>
          </a:prstGeom>
        </p:spPr>
        <p:txBody>
          <a:bodyPr wrap="square">
            <a:spAutoFit/>
          </a:bodyPr>
          <a:lstStyle/>
          <a:p>
            <a:r>
              <a:rPr lang="en-US" sz="5400" b="1" spc="-150" dirty="0">
                <a:solidFill>
                  <a:srgbClr val="FFAD53">
                    <a:lumMod val="75000"/>
                  </a:srgbClr>
                </a:solidFill>
                <a:latin typeface="Century Gothic" pitchFamily="34" charset="0"/>
                <a:cs typeface="Segoe UI Semilight" panose="020B0402040204020203" pitchFamily="34" charset="0"/>
              </a:rPr>
              <a:t>Objective</a:t>
            </a:r>
          </a:p>
        </p:txBody>
      </p:sp>
    </p:spTree>
    <p:extLst>
      <p:ext uri="{BB962C8B-B14F-4D97-AF65-F5344CB8AC3E}">
        <p14:creationId xmlns:p14="http://schemas.microsoft.com/office/powerpoint/2010/main" val="988287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2203252"/>
            <a:ext cx="8646796" cy="3693319"/>
          </a:xfrm>
          <a:prstGeom prst="rect">
            <a:avLst/>
          </a:prstGeom>
        </p:spPr>
        <p:txBody>
          <a:bodyPr wrap="square">
            <a:spAutoFit/>
          </a:bodyPr>
          <a:lstStyle/>
          <a:p>
            <a:pPr>
              <a:lnSpc>
                <a:spcPct val="150000"/>
              </a:lnSpc>
            </a:pPr>
            <a:r>
              <a:rPr lang="en-US" sz="2000" dirty="0"/>
              <a:t>1. Which states have highest population count? </a:t>
            </a:r>
          </a:p>
          <a:p>
            <a:pPr>
              <a:lnSpc>
                <a:spcPct val="150000"/>
              </a:lnSpc>
            </a:pPr>
            <a:r>
              <a:rPr lang="en-US" sz="2000" dirty="0"/>
              <a:t>2. Compare literacy across the states. </a:t>
            </a:r>
          </a:p>
          <a:p>
            <a:pPr>
              <a:lnSpc>
                <a:spcPct val="150000"/>
              </a:lnSpc>
            </a:pPr>
            <a:r>
              <a:rPr lang="en-US" sz="2000" dirty="0"/>
              <a:t>3. Top 10 cities with high literacy. </a:t>
            </a:r>
          </a:p>
          <a:p>
            <a:pPr>
              <a:lnSpc>
                <a:spcPct val="150000"/>
              </a:lnSpc>
            </a:pPr>
            <a:r>
              <a:rPr lang="en-US" sz="2000" dirty="0"/>
              <a:t>4. Explore sex ratio of different states. </a:t>
            </a:r>
          </a:p>
          <a:p>
            <a:pPr>
              <a:lnSpc>
                <a:spcPct val="150000"/>
              </a:lnSpc>
            </a:pPr>
            <a:r>
              <a:rPr lang="en-US" sz="2000" dirty="0"/>
              <a:t>5. Percentage of total Graduate </a:t>
            </a:r>
            <a:r>
              <a:rPr lang="en-US" sz="2000" dirty="0" smtClean="0"/>
              <a:t>against Total  Population </a:t>
            </a:r>
            <a:r>
              <a:rPr lang="en-US" sz="2000" dirty="0"/>
              <a:t>of States. </a:t>
            </a:r>
          </a:p>
          <a:p>
            <a:pPr>
              <a:lnSpc>
                <a:spcPct val="150000"/>
              </a:lnSpc>
            </a:pPr>
            <a:r>
              <a:rPr lang="en-US" sz="2000" dirty="0"/>
              <a:t>6. States with most cities in Top </a:t>
            </a:r>
            <a:r>
              <a:rPr lang="en-US" sz="2000" dirty="0" smtClean="0"/>
              <a:t>500</a:t>
            </a:r>
            <a:r>
              <a:rPr lang="en-US" sz="2000" dirty="0"/>
              <a:t>.</a:t>
            </a:r>
          </a:p>
          <a:p>
            <a:pPr>
              <a:lnSpc>
                <a:spcPct val="150000"/>
              </a:lnSpc>
            </a:pPr>
            <a:r>
              <a:rPr lang="en-US" sz="2000" dirty="0"/>
              <a:t/>
            </a:r>
            <a:br>
              <a:rPr lang="en-US" sz="2000" dirty="0"/>
            </a:br>
            <a:endParaRPr lang="en-IN" sz="1600" b="1" spc="-150" dirty="0">
              <a:cs typeface="Segoe UI Semilight" panose="020B0402040204020203" pitchFamily="34" charset="0"/>
            </a:endParaRPr>
          </a:p>
        </p:txBody>
      </p:sp>
      <p:sp>
        <p:nvSpPr>
          <p:cNvPr id="13" name="Rectangle 12">
            <a:extLst>
              <a:ext uri="{FF2B5EF4-FFF2-40B4-BE49-F238E27FC236}">
                <a16:creationId xmlns:a16="http://schemas.microsoft.com/office/drawing/2014/main" xmlns="" id="{8D13F754-8C1B-4C5D-A84E-56FDBD3B8121}"/>
              </a:ext>
            </a:extLst>
          </p:cNvPr>
          <p:cNvSpPr/>
          <p:nvPr/>
        </p:nvSpPr>
        <p:spPr>
          <a:xfrm>
            <a:off x="1533600" y="853200"/>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a:t>
            </a:r>
            <a:r>
              <a:rPr lang="en-US" sz="5400" b="1" spc="-150" dirty="0">
                <a:solidFill>
                  <a:srgbClr val="FFAD53">
                    <a:lumMod val="75000"/>
                  </a:srgbClr>
                </a:solidFill>
                <a:latin typeface="Sofia Pro" pitchFamily="34" charset="0"/>
                <a:cs typeface="Segoe UI Semilight" panose="020B0402040204020203" pitchFamily="34" charset="0"/>
              </a:rPr>
              <a:t> </a:t>
            </a:r>
            <a:r>
              <a:rPr lang="en-US" sz="5400" b="1" spc="-150" dirty="0">
                <a:solidFill>
                  <a:srgbClr val="FFAD53">
                    <a:lumMod val="75000"/>
                  </a:srgbClr>
                </a:solidFill>
                <a:latin typeface="Century Gothic" pitchFamily="34" charset="0"/>
                <a:cs typeface="Segoe UI Semilight" panose="020B0402040204020203" pitchFamily="34" charset="0"/>
              </a:rPr>
              <a:t>Inferences</a:t>
            </a:r>
            <a:r>
              <a:rPr lang="en-US" sz="5400" b="1" spc="-150" dirty="0">
                <a:solidFill>
                  <a:srgbClr val="FFAD53">
                    <a:lumMod val="75000"/>
                  </a:srgbClr>
                </a:solidFill>
                <a:latin typeface="Sofia Pro" pitchFamily="34" charset="0"/>
                <a:cs typeface="Segoe UI Semilight" panose="020B0402040204020203" pitchFamily="34" charset="0"/>
              </a:rPr>
              <a:t> </a:t>
            </a:r>
          </a:p>
        </p:txBody>
      </p:sp>
      <p:sp>
        <p:nvSpPr>
          <p:cNvPr id="14" name="Rectangle 13"/>
          <p:cNvSpPr/>
          <p:nvPr/>
        </p:nvSpPr>
        <p:spPr>
          <a:xfrm>
            <a:off x="6776158" y="1593638"/>
            <a:ext cx="1497526"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to be made</a:t>
            </a:r>
            <a:endParaRPr lang="en-US" dirty="0">
              <a:latin typeface="Century Gothic" pitchFamily="34" charset="0"/>
            </a:endParaRPr>
          </a:p>
        </p:txBody>
      </p:sp>
    </p:spTree>
    <p:extLst>
      <p:ext uri="{BB962C8B-B14F-4D97-AF65-F5344CB8AC3E}">
        <p14:creationId xmlns:p14="http://schemas.microsoft.com/office/powerpoint/2010/main" val="1420057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2890800"/>
            <a:ext cx="8328818" cy="1323439"/>
          </a:xfrm>
          <a:prstGeom prst="rect">
            <a:avLst/>
          </a:prstGeom>
        </p:spPr>
        <p:txBody>
          <a:bodyPr wrap="square">
            <a:spAutoFit/>
          </a:bodyPr>
          <a:lstStyle/>
          <a:p>
            <a:pPr algn="just"/>
            <a:r>
              <a:rPr lang="en-US" sz="2000" dirty="0" smtClean="0">
                <a:cs typeface="Segoe UI Semilight" panose="020B0402040204020203" pitchFamily="34" charset="0"/>
              </a:rPr>
              <a:t>The expected inferences were based directly on the dataset provided and demanded only the extraction of necessary information from the given dataset(s) by slicing and merging tables. Visualizations were made using </a:t>
            </a:r>
            <a:r>
              <a:rPr lang="en-US" sz="2000" dirty="0" err="1" smtClean="0">
                <a:cs typeface="Segoe UI Semilight" panose="020B0402040204020203" pitchFamily="34" charset="0"/>
              </a:rPr>
              <a:t>matplotlib</a:t>
            </a:r>
            <a:r>
              <a:rPr lang="en-US" sz="2000" dirty="0" smtClean="0">
                <a:cs typeface="Segoe UI Semilight" panose="020B0402040204020203" pitchFamily="34" charset="0"/>
              </a:rPr>
              <a:t>. </a:t>
            </a:r>
            <a:r>
              <a:rPr lang="en-US" sz="2000" b="1" dirty="0" smtClean="0">
                <a:cs typeface="Segoe UI Semilight" panose="020B0402040204020203" pitchFamily="34" charset="0"/>
              </a:rPr>
              <a:t>(All total population values were scaled by 3)</a:t>
            </a:r>
            <a:endParaRPr lang="en-IN" sz="1600" b="1" dirty="0">
              <a:cs typeface="Segoe UI Semilight" panose="020B0402040204020203" pitchFamily="34" charset="0"/>
            </a:endParaRPr>
          </a:p>
        </p:txBody>
      </p:sp>
      <p:sp>
        <p:nvSpPr>
          <p:cNvPr id="13" name="Rectangle 12">
            <a:extLst>
              <a:ext uri="{FF2B5EF4-FFF2-40B4-BE49-F238E27FC236}">
                <a16:creationId xmlns:a16="http://schemas.microsoft.com/office/drawing/2014/main" xmlns="" id="{8D13F754-8C1B-4C5D-A84E-56FDBD3B8121}"/>
              </a:ext>
            </a:extLst>
          </p:cNvPr>
          <p:cNvSpPr/>
          <p:nvPr/>
        </p:nvSpPr>
        <p:spPr>
          <a:xfrm>
            <a:off x="1533600" y="853200"/>
            <a:ext cx="12192000" cy="92520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Problem Approach</a:t>
            </a:r>
          </a:p>
        </p:txBody>
      </p:sp>
    </p:spTree>
    <p:extLst>
      <p:ext uri="{BB962C8B-B14F-4D97-AF65-F5344CB8AC3E}">
        <p14:creationId xmlns:p14="http://schemas.microsoft.com/office/powerpoint/2010/main" val="2720952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599" y="2006480"/>
            <a:ext cx="12143461" cy="1046440"/>
          </a:xfrm>
          <a:prstGeom prst="rect">
            <a:avLst/>
          </a:prstGeom>
        </p:spPr>
        <p:txBody>
          <a:bodyPr wrap="square">
            <a:spAutoFit/>
          </a:bodyPr>
          <a:lstStyle/>
          <a:p>
            <a:r>
              <a:rPr lang="en-US" sz="2000" b="1" dirty="0">
                <a:cs typeface="Segoe UI Semilight" panose="020B0402040204020203" pitchFamily="34" charset="0"/>
              </a:rPr>
              <a:t> Which states have highest population count? </a:t>
            </a:r>
          </a:p>
          <a:p>
            <a:endParaRPr lang="en-US" sz="2400" b="1" dirty="0" smtClean="0">
              <a:latin typeface="Century Gothic" pitchFamily="34" charset="0"/>
              <a:cs typeface="Segoe UI Semilight" panose="020B0402040204020203" pitchFamily="34" charset="0"/>
            </a:endParaRPr>
          </a:p>
          <a:p>
            <a:endParaRPr lang="en-IN" b="1" dirty="0">
              <a:latin typeface="Century Gothic" pitchFamily="34" charset="0"/>
              <a:cs typeface="Segoe UI Semilight" panose="020B0402040204020203" pitchFamily="34" charset="0"/>
            </a:endParaRPr>
          </a:p>
        </p:txBody>
      </p:sp>
      <p:pic>
        <p:nvPicPr>
          <p:cNvPr id="14" name="Picture 13"/>
          <p:cNvPicPr/>
          <p:nvPr/>
        </p:nvPicPr>
        <p:blipFill rotWithShape="1">
          <a:blip r:embed="rId8"/>
          <a:srcRect l="16142" t="42245" r="39886" b="21452"/>
          <a:stretch/>
        </p:blipFill>
        <p:spPr bwMode="auto">
          <a:xfrm>
            <a:off x="2586538" y="2697536"/>
            <a:ext cx="6839849" cy="3174356"/>
          </a:xfrm>
          <a:prstGeom prst="rect">
            <a:avLst/>
          </a:prstGeom>
          <a:ln>
            <a:noFill/>
          </a:ln>
          <a:extLst>
            <a:ext uri="{53640926-AAD7-44D8-BBD7-CCE9431645EC}">
              <a14:shadowObscured xmlns:a14="http://schemas.microsoft.com/office/drawing/2010/main"/>
            </a:ext>
          </a:extLst>
        </p:spPr>
      </p:pic>
      <p:sp>
        <p:nvSpPr>
          <p:cNvPr id="13" name="Rectangle 12">
            <a:extLst>
              <a:ext uri="{FF2B5EF4-FFF2-40B4-BE49-F238E27FC236}">
                <a16:creationId xmlns:a16="http://schemas.microsoft.com/office/drawing/2014/main" xmlns="" id="{8D13F754-8C1B-4C5D-A84E-56FDBD3B8121}"/>
              </a:ext>
            </a:extLst>
          </p:cNvPr>
          <p:cNvSpPr/>
          <p:nvPr/>
        </p:nvSpPr>
        <p:spPr>
          <a:xfrm>
            <a:off x="1533600" y="852855"/>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5" name="Rectangle 14"/>
          <p:cNvSpPr/>
          <p:nvPr/>
        </p:nvSpPr>
        <p:spPr>
          <a:xfrm>
            <a:off x="8273283" y="1187144"/>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218658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943945"/>
            <a:ext cx="12143461" cy="400110"/>
          </a:xfrm>
          <a:prstGeom prst="rect">
            <a:avLst/>
          </a:prstGeom>
        </p:spPr>
        <p:txBody>
          <a:bodyPr wrap="square">
            <a:spAutoFit/>
          </a:bodyPr>
          <a:lstStyle/>
          <a:p>
            <a:r>
              <a:rPr lang="en-US" sz="2000" b="1" dirty="0">
                <a:cs typeface="Segoe UI Semilight" panose="020B0402040204020203" pitchFamily="34" charset="0"/>
              </a:rPr>
              <a:t>Comparison of literacy rates across the states. </a:t>
            </a:r>
          </a:p>
        </p:txBody>
      </p:sp>
      <p:pic>
        <p:nvPicPr>
          <p:cNvPr id="13" name="Picture 12"/>
          <p:cNvPicPr/>
          <p:nvPr/>
        </p:nvPicPr>
        <p:blipFill>
          <a:blip r:embed="rId8"/>
          <a:stretch>
            <a:fillRect/>
          </a:stretch>
        </p:blipFill>
        <p:spPr>
          <a:xfrm>
            <a:off x="3019683" y="2430007"/>
            <a:ext cx="6006373" cy="4091202"/>
          </a:xfrm>
          <a:prstGeom prst="rect">
            <a:avLst/>
          </a:prstGeom>
        </p:spPr>
      </p:pic>
      <p:sp>
        <p:nvSpPr>
          <p:cNvPr id="14" name="Rectangle 13">
            <a:extLst>
              <a:ext uri="{FF2B5EF4-FFF2-40B4-BE49-F238E27FC236}">
                <a16:creationId xmlns:a16="http://schemas.microsoft.com/office/drawing/2014/main" xmlns="" id="{8D13F754-8C1B-4C5D-A84E-56FDBD3B8121}"/>
              </a:ext>
            </a:extLst>
          </p:cNvPr>
          <p:cNvSpPr/>
          <p:nvPr/>
        </p:nvSpPr>
        <p:spPr>
          <a:xfrm>
            <a:off x="1533600" y="852855"/>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5" name="Rectangle 14"/>
          <p:cNvSpPr/>
          <p:nvPr/>
        </p:nvSpPr>
        <p:spPr>
          <a:xfrm>
            <a:off x="8273283" y="1187144"/>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1459498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990512"/>
            <a:ext cx="7540134" cy="400110"/>
          </a:xfrm>
          <a:prstGeom prst="rect">
            <a:avLst/>
          </a:prstGeom>
        </p:spPr>
        <p:txBody>
          <a:bodyPr wrap="square">
            <a:spAutoFit/>
          </a:bodyPr>
          <a:lstStyle/>
          <a:p>
            <a:r>
              <a:rPr lang="en-US" sz="2000" b="1" dirty="0">
                <a:cs typeface="Segoe UI Semilight" panose="020B0402040204020203" pitchFamily="34" charset="0"/>
              </a:rPr>
              <a:t>Top 10 cities with high literacy</a:t>
            </a:r>
          </a:p>
        </p:txBody>
      </p:sp>
      <p:pic>
        <p:nvPicPr>
          <p:cNvPr id="14" name="Picture 13"/>
          <p:cNvPicPr/>
          <p:nvPr/>
        </p:nvPicPr>
        <p:blipFill>
          <a:blip r:embed="rId8"/>
          <a:stretch>
            <a:fillRect/>
          </a:stretch>
        </p:blipFill>
        <p:spPr>
          <a:xfrm>
            <a:off x="2740432" y="2648736"/>
            <a:ext cx="6467951" cy="3271955"/>
          </a:xfrm>
          <a:prstGeom prst="rect">
            <a:avLst/>
          </a:prstGeom>
        </p:spPr>
      </p:pic>
      <p:sp>
        <p:nvSpPr>
          <p:cNvPr id="13" name="Rectangle 12">
            <a:extLst>
              <a:ext uri="{FF2B5EF4-FFF2-40B4-BE49-F238E27FC236}">
                <a16:creationId xmlns:a16="http://schemas.microsoft.com/office/drawing/2014/main" xmlns="" id="{8D13F754-8C1B-4C5D-A84E-56FDBD3B8121}"/>
              </a:ext>
            </a:extLst>
          </p:cNvPr>
          <p:cNvSpPr/>
          <p:nvPr/>
        </p:nvSpPr>
        <p:spPr>
          <a:xfrm>
            <a:off x="1533600" y="852855"/>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5" name="Rectangle 14"/>
          <p:cNvSpPr/>
          <p:nvPr/>
        </p:nvSpPr>
        <p:spPr>
          <a:xfrm>
            <a:off x="8273283" y="1187144"/>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2034195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 xmlns:a16="http://schemas.microsoft.com/office/drawing/2014/main"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 xmlns:a16="http://schemas.microsoft.com/office/drawing/2014/main"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916649"/>
            <a:ext cx="12143461" cy="400110"/>
          </a:xfrm>
          <a:prstGeom prst="rect">
            <a:avLst/>
          </a:prstGeom>
        </p:spPr>
        <p:txBody>
          <a:bodyPr wrap="square">
            <a:spAutoFit/>
          </a:bodyPr>
          <a:lstStyle/>
          <a:p>
            <a:r>
              <a:rPr lang="en-IN" sz="2000" b="1" dirty="0">
                <a:cs typeface="Segoe UI Semilight" panose="020B0402040204020203" pitchFamily="34" charset="0"/>
              </a:rPr>
              <a:t>Explore sex ratio of different states</a:t>
            </a:r>
            <a:endParaRPr lang="en-US" sz="2000" b="1" dirty="0">
              <a:cs typeface="Segoe UI Semilight" panose="020B0402040204020203" pitchFamily="34" charset="0"/>
            </a:endParaRPr>
          </a:p>
        </p:txBody>
      </p:sp>
      <p:pic>
        <p:nvPicPr>
          <p:cNvPr id="15" name="Picture 14"/>
          <p:cNvPicPr/>
          <p:nvPr/>
        </p:nvPicPr>
        <p:blipFill>
          <a:blip r:embed="rId8"/>
          <a:stretch>
            <a:fillRect/>
          </a:stretch>
        </p:blipFill>
        <p:spPr>
          <a:xfrm>
            <a:off x="6271558" y="2824871"/>
            <a:ext cx="5731510" cy="2783205"/>
          </a:xfrm>
          <a:prstGeom prst="rect">
            <a:avLst/>
          </a:prstGeom>
        </p:spPr>
      </p:pic>
      <p:pic>
        <p:nvPicPr>
          <p:cNvPr id="102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l="12692" t="35821" r="38428" b="11031"/>
          <a:stretch/>
        </p:blipFill>
        <p:spPr bwMode="auto">
          <a:xfrm>
            <a:off x="1023582" y="2790753"/>
            <a:ext cx="4763069" cy="2911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949702" y="5854047"/>
            <a:ext cx="910827" cy="369332"/>
          </a:xfrm>
          <a:prstGeom prst="rect">
            <a:avLst/>
          </a:prstGeom>
          <a:noFill/>
        </p:spPr>
        <p:txBody>
          <a:bodyPr wrap="none" rtlCol="0">
            <a:spAutoFit/>
          </a:bodyPr>
          <a:lstStyle/>
          <a:p>
            <a:r>
              <a:rPr lang="en-IN" b="1" dirty="0" smtClean="0">
                <a:latin typeface="Century Gothic" pitchFamily="34" charset="0"/>
              </a:rPr>
              <a:t>Top 10</a:t>
            </a:r>
            <a:endParaRPr lang="en-US" b="1" dirty="0">
              <a:latin typeface="Century Gothic" pitchFamily="34" charset="0"/>
            </a:endParaRPr>
          </a:p>
        </p:txBody>
      </p:sp>
      <p:sp>
        <p:nvSpPr>
          <p:cNvPr id="16" name="TextBox 15"/>
          <p:cNvSpPr txBox="1"/>
          <p:nvPr/>
        </p:nvSpPr>
        <p:spPr>
          <a:xfrm>
            <a:off x="8583315" y="5799456"/>
            <a:ext cx="1107996" cy="369332"/>
          </a:xfrm>
          <a:prstGeom prst="rect">
            <a:avLst/>
          </a:prstGeom>
          <a:noFill/>
        </p:spPr>
        <p:txBody>
          <a:bodyPr wrap="none" rtlCol="0">
            <a:spAutoFit/>
          </a:bodyPr>
          <a:lstStyle/>
          <a:p>
            <a:r>
              <a:rPr lang="en-IN" b="1" dirty="0" smtClean="0">
                <a:latin typeface="Century Gothic" pitchFamily="34" charset="0"/>
              </a:rPr>
              <a:t>Worst 10</a:t>
            </a:r>
            <a:endParaRPr lang="en-US" b="1" dirty="0">
              <a:latin typeface="Century Gothic" pitchFamily="34" charset="0"/>
            </a:endParaRPr>
          </a:p>
        </p:txBody>
      </p:sp>
      <p:sp>
        <p:nvSpPr>
          <p:cNvPr id="17" name="Rectangle 16">
            <a:extLst>
              <a:ext uri="{FF2B5EF4-FFF2-40B4-BE49-F238E27FC236}">
                <a16:creationId xmlns:a16="http://schemas.microsoft.com/office/drawing/2014/main" xmlns="" id="{8D13F754-8C1B-4C5D-A84E-56FDBD3B8121}"/>
              </a:ext>
            </a:extLst>
          </p:cNvPr>
          <p:cNvSpPr/>
          <p:nvPr/>
        </p:nvSpPr>
        <p:spPr>
          <a:xfrm>
            <a:off x="1533600" y="852855"/>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8" name="Rectangle 17"/>
          <p:cNvSpPr/>
          <p:nvPr/>
        </p:nvSpPr>
        <p:spPr>
          <a:xfrm>
            <a:off x="8273283" y="1187144"/>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3312095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3468</TotalTime>
  <Words>285</Words>
  <Application>Microsoft Office PowerPoint</Application>
  <PresentationFormat>Custom</PresentationFormat>
  <Paragraphs>75</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56</cp:revision>
  <dcterms:created xsi:type="dcterms:W3CDTF">2019-03-07T19:33:40Z</dcterms:created>
  <dcterms:modified xsi:type="dcterms:W3CDTF">2019-07-08T17:46:05Z</dcterms:modified>
</cp:coreProperties>
</file>