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346"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6" r:id="rId82"/>
    <p:sldId id="337" r:id="rId83"/>
    <p:sldId id="335" r:id="rId84"/>
    <p:sldId id="339" r:id="rId85"/>
    <p:sldId id="340" r:id="rId86"/>
    <p:sldId id="341" r:id="rId87"/>
    <p:sldId id="342" r:id="rId88"/>
    <p:sldId id="343" r:id="rId89"/>
    <p:sldId id="344" r:id="rId90"/>
    <p:sldId id="345" r:id="rId9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96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7F32DDF-B523-42A1-A4D2-DECA45E8E808}" type="datetimeFigureOut">
              <a:rPr lang="zh-CN" altLang="en-US"/>
              <a:pPr>
                <a:defRPr/>
              </a:pPr>
              <a:t>2012/5/15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5EE408-3A27-4079-8B52-E2B2216FA32A}"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3DB068E-7D62-4965-B233-1A9BCA573A9F}" type="datetimeFigureOut">
              <a:rPr lang="zh-CN" altLang="en-US"/>
              <a:pPr>
                <a:defRPr/>
              </a:pPr>
              <a:t>2012/5/15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F34F50C-6125-4695-AC60-3CB548C72A73}"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16D3E2F-3CB7-4CA7-9B56-4FDC01AAFE91}" type="datetimeFigureOut">
              <a:rPr lang="zh-CN" altLang="en-US"/>
              <a:pPr>
                <a:defRPr/>
              </a:pPr>
              <a:t>2012/5/15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D0BC98A-0D2D-4E59-9D52-E6CC87E5F0CB}"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12D0934-5D9E-4991-BBE5-EC17A3A4BC90}" type="datetimeFigureOut">
              <a:rPr lang="zh-CN" altLang="en-US"/>
              <a:pPr>
                <a:defRPr/>
              </a:pPr>
              <a:t>2012/5/15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CAE2A15-FC77-48EA-86B0-85018F3D9070}"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151465F-22BF-4EE1-A8F6-989408D96C93}" type="datetimeFigureOut">
              <a:rPr lang="zh-CN" altLang="en-US"/>
              <a:pPr>
                <a:defRPr/>
              </a:pPr>
              <a:t>2012/5/15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B981D-CE02-4B41-999A-21304CA64F0E}"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A525FF8-D85A-4F85-94BB-EB48F1282582}" type="datetimeFigureOut">
              <a:rPr lang="zh-CN" altLang="en-US"/>
              <a:pPr>
                <a:defRPr/>
              </a:pPr>
              <a:t>2012/5/15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36B5F73-834F-4ABC-8B60-479835986C4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7EB7A9F-D7E7-418A-B718-EF9A44D1B270}" type="datetimeFigureOut">
              <a:rPr lang="zh-CN" altLang="en-US"/>
              <a:pPr>
                <a:defRPr/>
              </a:pPr>
              <a:t>2012/5/15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B6947A5-1C39-4C3A-8D3E-0FC2B9E8848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28F1600C-F51D-446B-867B-A471EF81B9E7}" type="datetimeFigureOut">
              <a:rPr lang="zh-CN" altLang="en-US"/>
              <a:pPr>
                <a:defRPr/>
              </a:pPr>
              <a:t>2012/5/15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8556B31-917A-487D-877B-FFBF09D43B03}"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FF80C1A-6A2D-45B2-9B09-DEC77A4FFFDE}" type="datetimeFigureOut">
              <a:rPr lang="zh-CN" altLang="en-US"/>
              <a:pPr>
                <a:defRPr/>
              </a:pPr>
              <a:t>2012/5/15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4041696-004F-464C-BE24-05E31872EFB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299D297-67F7-402F-A871-2858572D5D14}" type="datetimeFigureOut">
              <a:rPr lang="zh-CN" altLang="en-US"/>
              <a:pPr>
                <a:defRPr/>
              </a:pPr>
              <a:t>2012/5/15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8B282B-F49C-4A64-B6E6-6AA8DD68771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B104041-63FA-43F0-A850-BDE6E6B3F24C}" type="datetimeFigureOut">
              <a:rPr lang="zh-CN" altLang="en-US"/>
              <a:pPr>
                <a:defRPr/>
              </a:pPr>
              <a:t>2012/5/15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5A5582E-FC96-459B-9B58-40D9C62C720F}"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F77C8766-D738-4C50-99D7-8844523A5DC3}" type="datetimeFigureOut">
              <a:rPr lang="zh-CN" altLang="en-US"/>
              <a:pPr>
                <a:defRPr/>
              </a:pPr>
              <a:t>2012/5/15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42644BA6-A95B-42AC-8106-81E9C008412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0" y="-14288"/>
            <a:ext cx="9144000" cy="4664076"/>
          </a:xfrm>
          <a:prstGeom prst="rect">
            <a:avLst/>
          </a:prstGeom>
          <a:noFill/>
          <a:ln w="9525">
            <a:noFill/>
            <a:miter lim="800000"/>
            <a:headEnd/>
            <a:tailEnd/>
          </a:ln>
          <a:effectLst/>
        </p:spPr>
        <p:txBody>
          <a:bodyPr anchor="ctr">
            <a:spAutoFit/>
          </a:bodyPr>
          <a:lstStyle/>
          <a:p>
            <a:pPr indent="203200"/>
            <a:r>
              <a:rPr lang="zh-CN" altLang="en-US" sz="2000" b="1">
                <a:solidFill>
                  <a:srgbClr val="0000FF"/>
                </a:solidFill>
                <a:latin typeface="黑体" pitchFamily="49" charset="-122"/>
                <a:ea typeface="黑体" pitchFamily="49" charset="-122"/>
              </a:rPr>
              <a:t>第一、二章   辩证唯物主义原理</a:t>
            </a:r>
            <a:endParaRPr lang="zh-CN" altLang="en-US" sz="2000"/>
          </a:p>
          <a:p>
            <a:pPr indent="203200" eaLnBrk="0" hangingPunct="0"/>
            <a:r>
              <a:rPr lang="zh-CN" altLang="en-US" sz="2000" b="1">
                <a:latin typeface="Times New Roman" pitchFamily="18" charset="0"/>
              </a:rPr>
              <a:t>一、单项选择题</a:t>
            </a:r>
            <a:endParaRPr lang="zh-CN" altLang="en-US" sz="2000"/>
          </a:p>
          <a:p>
            <a:pPr indent="203200" eaLnBrk="0" hangingPunct="0"/>
            <a:r>
              <a:rPr lang="en-US" altLang="zh-CN" sz="2000">
                <a:latin typeface="Times New Roman" pitchFamily="18" charset="0"/>
              </a:rPr>
              <a:t>1</a:t>
            </a:r>
            <a:r>
              <a:rPr lang="zh-CN" altLang="en-US" sz="2000">
                <a:latin typeface="Times New Roman" pitchFamily="18" charset="0"/>
              </a:rPr>
              <a:t>、哲学是</a:t>
            </a:r>
            <a:r>
              <a:rPr lang="en-US" altLang="zh-CN" sz="2000">
                <a:latin typeface="Times New Roman" pitchFamily="18" charset="0"/>
              </a:rPr>
              <a:t>()</a:t>
            </a:r>
            <a:endParaRPr lang="en-US" altLang="zh-CN" sz="2000"/>
          </a:p>
          <a:p>
            <a:pPr indent="203200" eaLnBrk="0" hangingPunct="0"/>
            <a:r>
              <a:rPr lang="en-US" altLang="zh-CN" sz="2000">
                <a:latin typeface="Times New Roman" pitchFamily="18" charset="0"/>
              </a:rPr>
              <a:t>A</a:t>
            </a:r>
            <a:r>
              <a:rPr lang="zh-CN" altLang="en-US" sz="2000">
                <a:latin typeface="Times New Roman" pitchFamily="18" charset="0"/>
              </a:rPr>
              <a:t>、</a:t>
            </a:r>
            <a:r>
              <a:rPr lang="zh-CN" altLang="en-US" sz="2000"/>
              <a:t>“</a:t>
            </a:r>
            <a:r>
              <a:rPr lang="zh-CN" altLang="en-US" sz="2000">
                <a:latin typeface="Times New Roman" pitchFamily="18" charset="0"/>
              </a:rPr>
              <a:t>科学之科学</a:t>
            </a:r>
            <a:r>
              <a:rPr lang="zh-CN" altLang="en-US" sz="2000"/>
              <a:t>”</a:t>
            </a:r>
            <a:r>
              <a:rPr lang="zh-CN" altLang="en-US" sz="2000">
                <a:latin typeface="Times New Roman" pitchFamily="18" charset="0"/>
              </a:rPr>
              <a:t>                       </a:t>
            </a:r>
            <a:r>
              <a:rPr lang="en-US" altLang="zh-CN" sz="2000">
                <a:latin typeface="Times New Roman" pitchFamily="18" charset="0"/>
              </a:rPr>
              <a:t>B</a:t>
            </a:r>
            <a:r>
              <a:rPr lang="zh-CN" altLang="en-US" sz="2000">
                <a:latin typeface="Times New Roman" pitchFamily="18" charset="0"/>
              </a:rPr>
              <a:t>、关于自然、社会、思维知识的概括和总结</a:t>
            </a:r>
            <a:endParaRPr lang="zh-CN" altLang="en-US" sz="2000"/>
          </a:p>
          <a:p>
            <a:pPr indent="203200" eaLnBrk="0" hangingPunct="0"/>
            <a:r>
              <a:rPr lang="en-US" altLang="zh-CN" sz="2000">
                <a:latin typeface="Times New Roman" pitchFamily="18" charset="0"/>
              </a:rPr>
              <a:t>C</a:t>
            </a:r>
            <a:r>
              <a:rPr lang="zh-CN" altLang="en-US" sz="2000">
                <a:latin typeface="Times New Roman" pitchFamily="18" charset="0"/>
              </a:rPr>
              <a:t>、解答一切疑问、穷竭一切知识的科学   </a:t>
            </a:r>
            <a:r>
              <a:rPr lang="en-US" altLang="zh-CN" sz="2000">
                <a:latin typeface="Times New Roman" pitchFamily="18" charset="0"/>
              </a:rPr>
              <a:t>D</a:t>
            </a:r>
            <a:r>
              <a:rPr lang="zh-CN" altLang="en-US" sz="2000">
                <a:latin typeface="Times New Roman" pitchFamily="18" charset="0"/>
              </a:rPr>
              <a:t>、科学的世界观和方法论</a:t>
            </a:r>
            <a:endParaRPr lang="zh-CN" altLang="en-US" sz="2000"/>
          </a:p>
          <a:p>
            <a:pPr indent="203200" eaLnBrk="0" hangingPunct="0"/>
            <a:r>
              <a:rPr lang="en-US" altLang="zh-CN" sz="2000">
                <a:latin typeface="Times New Roman" pitchFamily="18" charset="0"/>
              </a:rPr>
              <a:t>2</a:t>
            </a:r>
            <a:r>
              <a:rPr lang="zh-CN" altLang="en-US" sz="2000">
                <a:latin typeface="Times New Roman" pitchFamily="18" charset="0"/>
              </a:rPr>
              <a:t>、哲学作为世界观的学问是指</a:t>
            </a:r>
            <a:r>
              <a:rPr lang="en-US" altLang="zh-CN" sz="2000">
                <a:latin typeface="Times New Roman" pitchFamily="18" charset="0"/>
              </a:rPr>
              <a:t>()</a:t>
            </a:r>
            <a:endParaRPr lang="en-US" altLang="zh-CN" sz="2000"/>
          </a:p>
          <a:p>
            <a:pPr indent="203200" eaLnBrk="0" hangingPunct="0"/>
            <a:r>
              <a:rPr lang="en-US" altLang="zh-CN" sz="2000">
                <a:latin typeface="Times New Roman" pitchFamily="18" charset="0"/>
              </a:rPr>
              <a:t>A</a:t>
            </a:r>
            <a:r>
              <a:rPr lang="zh-CN" altLang="en-US" sz="2000">
                <a:latin typeface="Times New Roman" pitchFamily="18" charset="0"/>
              </a:rPr>
              <a:t>、人人具有的世界观              </a:t>
            </a:r>
            <a:r>
              <a:rPr lang="en-US" altLang="zh-CN" sz="2000">
                <a:latin typeface="Times New Roman" pitchFamily="18" charset="0"/>
              </a:rPr>
              <a:t>B</a:t>
            </a:r>
            <a:r>
              <a:rPr lang="zh-CN" altLang="en-US" sz="2000">
                <a:latin typeface="Times New Roman" pitchFamily="18" charset="0"/>
              </a:rPr>
              <a:t>、仅指无产阶级世界观</a:t>
            </a:r>
            <a:endParaRPr lang="zh-CN" altLang="en-US" sz="2000"/>
          </a:p>
          <a:p>
            <a:pPr indent="203200" eaLnBrk="0" hangingPunct="0"/>
            <a:r>
              <a:rPr lang="en-US" altLang="zh-CN" sz="2000">
                <a:latin typeface="Times New Roman" pitchFamily="18" charset="0"/>
              </a:rPr>
              <a:t>C</a:t>
            </a:r>
            <a:r>
              <a:rPr lang="zh-CN" altLang="en-US" sz="2000">
                <a:latin typeface="Times New Roman" pitchFamily="18" charset="0"/>
              </a:rPr>
              <a:t>、理论化、系统化的世界观        </a:t>
            </a:r>
            <a:r>
              <a:rPr lang="en-US" altLang="zh-CN" sz="2000">
                <a:latin typeface="Times New Roman" pitchFamily="18" charset="0"/>
              </a:rPr>
              <a:t>D</a:t>
            </a:r>
            <a:r>
              <a:rPr lang="zh-CN" altLang="en-US" sz="2000">
                <a:latin typeface="Times New Roman" pitchFamily="18" charset="0"/>
              </a:rPr>
              <a:t>、科学的世界观</a:t>
            </a:r>
            <a:endParaRPr lang="zh-CN" altLang="en-US" sz="2000"/>
          </a:p>
          <a:p>
            <a:pPr indent="203200" eaLnBrk="0" hangingPunct="0"/>
            <a:r>
              <a:rPr lang="en-US" altLang="zh-CN" sz="2000">
                <a:latin typeface="Times New Roman" pitchFamily="18" charset="0"/>
              </a:rPr>
              <a:t>3</a:t>
            </a:r>
            <a:r>
              <a:rPr lang="zh-CN" altLang="en-US" sz="2000">
                <a:latin typeface="Times New Roman" pitchFamily="18" charset="0"/>
              </a:rPr>
              <a:t>、马克思主义哲学产生于</a:t>
            </a:r>
            <a:r>
              <a:rPr lang="en-US" altLang="zh-CN" sz="2000">
                <a:latin typeface="Times New Roman" pitchFamily="18" charset="0"/>
              </a:rPr>
              <a:t>()</a:t>
            </a:r>
            <a:endParaRPr lang="en-US" altLang="zh-CN" sz="2000"/>
          </a:p>
          <a:p>
            <a:pPr indent="203200" eaLnBrk="0" hangingPunct="0"/>
            <a:r>
              <a:rPr lang="en-US" altLang="zh-CN" sz="2000">
                <a:latin typeface="Times New Roman" pitchFamily="18" charset="0"/>
              </a:rPr>
              <a:t>A</a:t>
            </a:r>
            <a:r>
              <a:rPr lang="zh-CN" altLang="en-US" sz="2000">
                <a:latin typeface="Times New Roman" pitchFamily="18" charset="0"/>
              </a:rPr>
              <a:t>、</a:t>
            </a:r>
            <a:r>
              <a:rPr lang="en-US" altLang="zh-CN" sz="2000">
                <a:latin typeface="Times New Roman" pitchFamily="18" charset="0"/>
              </a:rPr>
              <a:t>17</a:t>
            </a:r>
            <a:r>
              <a:rPr lang="zh-CN" altLang="en-US" sz="2000">
                <a:latin typeface="Times New Roman" pitchFamily="18" charset="0"/>
              </a:rPr>
              <a:t>世纪</a:t>
            </a:r>
            <a:r>
              <a:rPr lang="en-US" altLang="zh-CN" sz="2000">
                <a:latin typeface="Times New Roman" pitchFamily="18" charset="0"/>
              </a:rPr>
              <a:t>40</a:t>
            </a:r>
            <a:r>
              <a:rPr lang="zh-CN" altLang="en-US" sz="2000">
                <a:latin typeface="Times New Roman" pitchFamily="18" charset="0"/>
              </a:rPr>
              <a:t>年代                </a:t>
            </a:r>
            <a:r>
              <a:rPr lang="en-US" altLang="zh-CN" sz="2000">
                <a:latin typeface="Times New Roman" pitchFamily="18" charset="0"/>
              </a:rPr>
              <a:t>B</a:t>
            </a:r>
            <a:r>
              <a:rPr lang="zh-CN" altLang="en-US" sz="2000">
                <a:latin typeface="Times New Roman" pitchFamily="18" charset="0"/>
              </a:rPr>
              <a:t>、</a:t>
            </a:r>
            <a:r>
              <a:rPr lang="en-US" altLang="zh-CN" sz="2000">
                <a:latin typeface="Times New Roman" pitchFamily="18" charset="0"/>
              </a:rPr>
              <a:t>18</a:t>
            </a:r>
            <a:r>
              <a:rPr lang="zh-CN" altLang="en-US" sz="2000">
                <a:latin typeface="Times New Roman" pitchFamily="18" charset="0"/>
              </a:rPr>
              <a:t>世纪</a:t>
            </a:r>
            <a:r>
              <a:rPr lang="en-US" altLang="zh-CN" sz="2000">
                <a:latin typeface="Times New Roman" pitchFamily="18" charset="0"/>
              </a:rPr>
              <a:t>40</a:t>
            </a:r>
            <a:r>
              <a:rPr lang="zh-CN" altLang="en-US" sz="2000">
                <a:latin typeface="Times New Roman" pitchFamily="18" charset="0"/>
              </a:rPr>
              <a:t>年代</a:t>
            </a:r>
            <a:endParaRPr lang="zh-CN" altLang="en-US" sz="2000"/>
          </a:p>
          <a:p>
            <a:pPr indent="203200" eaLnBrk="0" hangingPunct="0"/>
            <a:r>
              <a:rPr lang="en-US" altLang="zh-CN" sz="2000">
                <a:latin typeface="Times New Roman" pitchFamily="18" charset="0"/>
              </a:rPr>
              <a:t>C</a:t>
            </a:r>
            <a:r>
              <a:rPr lang="zh-CN" altLang="en-US" sz="2000">
                <a:latin typeface="Times New Roman" pitchFamily="18" charset="0"/>
              </a:rPr>
              <a:t>、</a:t>
            </a:r>
            <a:r>
              <a:rPr lang="en-US" altLang="zh-CN" sz="2000">
                <a:latin typeface="Times New Roman" pitchFamily="18" charset="0"/>
              </a:rPr>
              <a:t>19</a:t>
            </a:r>
            <a:r>
              <a:rPr lang="zh-CN" altLang="en-US" sz="2000">
                <a:latin typeface="Times New Roman" pitchFamily="18" charset="0"/>
              </a:rPr>
              <a:t>世纪</a:t>
            </a:r>
            <a:r>
              <a:rPr lang="en-US" altLang="zh-CN" sz="2000">
                <a:latin typeface="Times New Roman" pitchFamily="18" charset="0"/>
              </a:rPr>
              <a:t>40</a:t>
            </a:r>
            <a:r>
              <a:rPr lang="zh-CN" altLang="en-US" sz="2000">
                <a:latin typeface="Times New Roman" pitchFamily="18" charset="0"/>
              </a:rPr>
              <a:t>年代                </a:t>
            </a:r>
            <a:r>
              <a:rPr lang="en-US" altLang="zh-CN" sz="2000">
                <a:latin typeface="Times New Roman" pitchFamily="18" charset="0"/>
              </a:rPr>
              <a:t>D</a:t>
            </a:r>
            <a:r>
              <a:rPr lang="zh-CN" altLang="en-US" sz="2000">
                <a:latin typeface="Times New Roman" pitchFamily="18" charset="0"/>
              </a:rPr>
              <a:t>、</a:t>
            </a:r>
            <a:r>
              <a:rPr lang="en-US" altLang="zh-CN" sz="2000">
                <a:latin typeface="Times New Roman" pitchFamily="18" charset="0"/>
              </a:rPr>
              <a:t>20</a:t>
            </a:r>
            <a:r>
              <a:rPr lang="zh-CN" altLang="en-US" sz="2000">
                <a:latin typeface="Times New Roman" pitchFamily="18" charset="0"/>
              </a:rPr>
              <a:t>世纪</a:t>
            </a:r>
            <a:r>
              <a:rPr lang="en-US" altLang="zh-CN" sz="2000">
                <a:latin typeface="Times New Roman" pitchFamily="18" charset="0"/>
              </a:rPr>
              <a:t>40</a:t>
            </a:r>
            <a:r>
              <a:rPr lang="zh-CN" altLang="en-US" sz="2000">
                <a:latin typeface="Times New Roman" pitchFamily="18" charset="0"/>
              </a:rPr>
              <a:t>年代</a:t>
            </a:r>
            <a:endParaRPr lang="zh-CN" altLang="en-US" sz="2000"/>
          </a:p>
          <a:p>
            <a:pPr indent="203200" eaLnBrk="0" hangingPunct="0"/>
            <a:r>
              <a:rPr lang="en-US" altLang="zh-CN" sz="2000">
                <a:latin typeface="Times New Roman" pitchFamily="18" charset="0"/>
              </a:rPr>
              <a:t>4</a:t>
            </a:r>
            <a:r>
              <a:rPr lang="zh-CN" altLang="en-US" sz="2000">
                <a:latin typeface="Times New Roman" pitchFamily="18" charset="0"/>
              </a:rPr>
              <a:t>、马克思主义哲学产生的自然科学前提是</a:t>
            </a:r>
            <a:r>
              <a:rPr lang="en-US" altLang="zh-CN" sz="2000">
                <a:latin typeface="Times New Roman" pitchFamily="18" charset="0"/>
              </a:rPr>
              <a:t>()</a:t>
            </a:r>
            <a:endParaRPr lang="en-US" altLang="zh-CN" sz="2000"/>
          </a:p>
          <a:p>
            <a:pPr indent="203200" eaLnBrk="0" hangingPunct="0"/>
            <a:r>
              <a:rPr lang="en-US" altLang="zh-CN" sz="2000">
                <a:latin typeface="Times New Roman" pitchFamily="18" charset="0"/>
              </a:rPr>
              <a:t>A</a:t>
            </a:r>
            <a:r>
              <a:rPr lang="zh-CN" altLang="en-US" sz="2000">
                <a:latin typeface="Times New Roman" pitchFamily="18" charset="0"/>
              </a:rPr>
              <a:t>、工业革命                     </a:t>
            </a:r>
            <a:r>
              <a:rPr lang="en-US" altLang="zh-CN" sz="2000">
                <a:latin typeface="Times New Roman" pitchFamily="18" charset="0"/>
              </a:rPr>
              <a:t>B</a:t>
            </a:r>
            <a:r>
              <a:rPr lang="zh-CN" altLang="en-US" sz="2000">
                <a:latin typeface="Times New Roman" pitchFamily="18" charset="0"/>
              </a:rPr>
              <a:t>、自然科学的三大发现</a:t>
            </a:r>
            <a:endParaRPr lang="zh-CN" altLang="en-US" sz="2000"/>
          </a:p>
          <a:p>
            <a:pPr indent="203200" eaLnBrk="0" hangingPunct="0"/>
            <a:r>
              <a:rPr lang="en-US" altLang="zh-CN" sz="2000">
                <a:latin typeface="Times New Roman" pitchFamily="18" charset="0"/>
              </a:rPr>
              <a:t>C</a:t>
            </a:r>
            <a:r>
              <a:rPr lang="zh-CN" altLang="en-US" sz="2000">
                <a:latin typeface="Times New Roman" pitchFamily="18" charset="0"/>
              </a:rPr>
              <a:t>、蒸汽机的发明                 </a:t>
            </a:r>
            <a:r>
              <a:rPr lang="en-US" altLang="zh-CN" sz="2000">
                <a:latin typeface="Times New Roman" pitchFamily="18" charset="0"/>
              </a:rPr>
              <a:t>D</a:t>
            </a:r>
            <a:r>
              <a:rPr lang="zh-CN" altLang="en-US" sz="2000">
                <a:latin typeface="Times New Roman" pitchFamily="18" charset="0"/>
              </a:rPr>
              <a:t>、生产力的巨大发展</a:t>
            </a:r>
            <a:endParaRPr lang="en-US" altLang="zh-CN" sz="2000">
              <a:latin typeface="Times New Roman" pitchFamily="18" charset="0"/>
            </a:endParaRPr>
          </a:p>
          <a:p>
            <a:pPr indent="203200" eaLnBrk="0" hangingPunct="0"/>
            <a:endParaRPr lang="zh-CN" altLang="en-US" sz="2000"/>
          </a:p>
        </p:txBody>
      </p:sp>
      <p:sp>
        <p:nvSpPr>
          <p:cNvPr id="13314" name="Rectangle 4"/>
          <p:cNvSpPr>
            <a:spLocks noChangeArrowheads="1"/>
          </p:cNvSpPr>
          <p:nvPr/>
        </p:nvSpPr>
        <p:spPr bwMode="auto">
          <a:xfrm>
            <a:off x="0" y="4260850"/>
            <a:ext cx="9144000" cy="2530475"/>
          </a:xfrm>
          <a:prstGeom prst="rect">
            <a:avLst/>
          </a:prstGeom>
          <a:noFill/>
          <a:ln w="9525">
            <a:noFill/>
            <a:miter lim="800000"/>
            <a:headEnd/>
            <a:tailEnd/>
          </a:ln>
        </p:spPr>
        <p:txBody>
          <a:bodyPr anchor="ctr">
            <a:spAutoFit/>
          </a:bodyPr>
          <a:lstStyle/>
          <a:p>
            <a:pPr indent="266700"/>
            <a:r>
              <a:rPr lang="en-US" altLang="zh-CN" sz="2000">
                <a:latin typeface="Times New Roman" pitchFamily="18" charset="0"/>
              </a:rPr>
              <a:t>5</a:t>
            </a:r>
            <a:r>
              <a:rPr lang="zh-CN" altLang="en-US" sz="2000">
                <a:latin typeface="Times New Roman" pitchFamily="18" charset="0"/>
              </a:rPr>
              <a:t>、马克思主义哲学产生的直接理论来源是</a:t>
            </a:r>
            <a:r>
              <a:rPr lang="en-US" altLang="zh-CN" sz="2000">
                <a:latin typeface="Times New Roman" pitchFamily="18" charset="0"/>
              </a:rPr>
              <a:t>()</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、英国古典政治经济学           </a:t>
            </a:r>
            <a:r>
              <a:rPr lang="en-US" altLang="zh-CN" sz="2000">
                <a:latin typeface="Times New Roman" pitchFamily="18" charset="0"/>
              </a:rPr>
              <a:t>B</a:t>
            </a:r>
            <a:r>
              <a:rPr lang="zh-CN" altLang="en-US" sz="2000">
                <a:latin typeface="Times New Roman" pitchFamily="18" charset="0"/>
              </a:rPr>
              <a:t>、德国古典哲学</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、英法空想社会主义             </a:t>
            </a:r>
            <a:r>
              <a:rPr lang="en-US" altLang="zh-CN" sz="2000">
                <a:latin typeface="Times New Roman" pitchFamily="18" charset="0"/>
              </a:rPr>
              <a:t>D</a:t>
            </a:r>
            <a:r>
              <a:rPr lang="zh-CN" altLang="en-US" sz="2000">
                <a:latin typeface="Times New Roman" pitchFamily="18" charset="0"/>
              </a:rPr>
              <a:t>、现代西方哲学</a:t>
            </a:r>
            <a:endParaRPr lang="zh-CN" altLang="en-US" sz="2000"/>
          </a:p>
          <a:p>
            <a:pPr indent="266700" eaLnBrk="0" hangingPunct="0"/>
            <a:r>
              <a:rPr lang="en-US" altLang="zh-CN" sz="2000">
                <a:latin typeface="Times New Roman" pitchFamily="18" charset="0"/>
              </a:rPr>
              <a:t>6</a:t>
            </a:r>
            <a:r>
              <a:rPr lang="zh-CN" altLang="en-US" sz="2000">
                <a:latin typeface="Times New Roman" pitchFamily="18" charset="0"/>
              </a:rPr>
              <a:t>、马克思主义哲学区别于一切旧哲学的最主要的特征是</a:t>
            </a:r>
            <a:r>
              <a:rPr lang="en-US" altLang="zh-CN" sz="2000">
                <a:latin typeface="Times New Roman" pitchFamily="18" charset="0"/>
              </a:rPr>
              <a:t>()</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、阶级性      </a:t>
            </a:r>
            <a:r>
              <a:rPr lang="en-US" altLang="zh-CN" sz="2000">
                <a:latin typeface="Times New Roman" pitchFamily="18" charset="0"/>
              </a:rPr>
              <a:t>B</a:t>
            </a:r>
            <a:r>
              <a:rPr lang="zh-CN" altLang="en-US" sz="2000">
                <a:latin typeface="Times New Roman" pitchFamily="18" charset="0"/>
              </a:rPr>
              <a:t>、实践性      </a:t>
            </a:r>
            <a:r>
              <a:rPr lang="en-US" altLang="zh-CN" sz="2000">
                <a:latin typeface="Times New Roman" pitchFamily="18" charset="0"/>
              </a:rPr>
              <a:t>C</a:t>
            </a:r>
            <a:r>
              <a:rPr lang="zh-CN" altLang="en-US" sz="2000">
                <a:latin typeface="Times New Roman" pitchFamily="18" charset="0"/>
              </a:rPr>
              <a:t>、科学性     </a:t>
            </a:r>
            <a:r>
              <a:rPr lang="en-US" altLang="zh-CN" sz="2000">
                <a:latin typeface="Times New Roman" pitchFamily="18" charset="0"/>
              </a:rPr>
              <a:t>D</a:t>
            </a:r>
            <a:r>
              <a:rPr lang="zh-CN" altLang="en-US" sz="2000">
                <a:latin typeface="Times New Roman" pitchFamily="18" charset="0"/>
              </a:rPr>
              <a:t>、革命性</a:t>
            </a:r>
            <a:endParaRPr lang="zh-CN" altLang="en-US" sz="2000"/>
          </a:p>
          <a:p>
            <a:pPr indent="266700" eaLnBrk="0" hangingPunct="0"/>
            <a:r>
              <a:rPr lang="en-US" altLang="zh-CN" sz="2000">
                <a:latin typeface="Times New Roman" pitchFamily="18" charset="0"/>
              </a:rPr>
              <a:t>7</a:t>
            </a:r>
            <a:r>
              <a:rPr lang="zh-CN" altLang="en-US" sz="2000">
                <a:latin typeface="Times New Roman" pitchFamily="18" charset="0"/>
              </a:rPr>
              <a:t>、思维与存在的关系问题是</a:t>
            </a:r>
            <a:r>
              <a:rPr lang="en-US" altLang="zh-CN" sz="2000">
                <a:latin typeface="Times New Roman" pitchFamily="18" charset="0"/>
              </a:rPr>
              <a:t>()</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、唯心主义哲学的基本问题    </a:t>
            </a:r>
            <a:r>
              <a:rPr lang="en-US" altLang="zh-CN" sz="2000">
                <a:latin typeface="Times New Roman" pitchFamily="18" charset="0"/>
              </a:rPr>
              <a:t>B</a:t>
            </a:r>
            <a:r>
              <a:rPr lang="zh-CN" altLang="en-US" sz="2000">
                <a:latin typeface="Times New Roman" pitchFamily="18" charset="0"/>
              </a:rPr>
              <a:t>、唯物主义哲学的基本问题</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、全部哲学的基本问题        </a:t>
            </a:r>
            <a:r>
              <a:rPr lang="en-US" altLang="zh-CN" sz="2000">
                <a:latin typeface="Times New Roman" pitchFamily="18" charset="0"/>
              </a:rPr>
              <a:t>D</a:t>
            </a:r>
            <a:r>
              <a:rPr lang="zh-CN" altLang="en-US" sz="2000">
                <a:latin typeface="Times New Roman" pitchFamily="18" charset="0"/>
              </a:rPr>
              <a:t>、一部分哲学的基本问题</a:t>
            </a:r>
            <a:endParaRPr lang="zh-CN" alt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0" y="-74613"/>
            <a:ext cx="9144000" cy="6864351"/>
          </a:xfrm>
          <a:prstGeom prst="rect">
            <a:avLst/>
          </a:prstGeom>
          <a:noFill/>
          <a:ln w="9525">
            <a:noFill/>
            <a:miter lim="800000"/>
            <a:headEnd/>
            <a:tailEnd/>
          </a:ln>
        </p:spPr>
        <p:txBody>
          <a:bodyPr anchor="ctr">
            <a:spAutoFit/>
          </a:bodyPr>
          <a:lstStyle/>
          <a:p>
            <a:pPr indent="266700" eaLnBrk="0" hangingPunct="0"/>
            <a:r>
              <a:rPr lang="en-US" altLang="zh-CN" sz="2000">
                <a:latin typeface="Times New Roman" pitchFamily="18" charset="0"/>
              </a:rPr>
              <a:t>2</a:t>
            </a:r>
            <a:r>
              <a:rPr lang="zh-CN" altLang="en-US" sz="2000">
                <a:latin typeface="Times New Roman" pitchFamily="18" charset="0"/>
              </a:rPr>
              <a:t>、下列各项属于当代人类面临的环境问题的有</a:t>
            </a:r>
            <a:r>
              <a:rPr lang="en-US" altLang="zh-CN" sz="2000">
                <a:latin typeface="Times New Roman" pitchFamily="18" charset="0"/>
              </a:rPr>
              <a:t>(A</a:t>
            </a:r>
            <a:r>
              <a:rPr lang="zh-CN" altLang="en-US" sz="2000">
                <a:latin typeface="Times New Roman" pitchFamily="18" charset="0"/>
              </a:rPr>
              <a:t>、</a:t>
            </a:r>
            <a:r>
              <a:rPr lang="en-US" altLang="zh-CN" sz="2000">
                <a:latin typeface="Times New Roman" pitchFamily="18" charset="0"/>
              </a:rPr>
              <a:t>B</a:t>
            </a:r>
            <a:r>
              <a:rPr lang="zh-CN" altLang="en-US" sz="2000">
                <a:latin typeface="Times New Roman" pitchFamily="18" charset="0"/>
              </a:rPr>
              <a:t>、</a:t>
            </a:r>
            <a:r>
              <a:rPr lang="en-US" altLang="zh-CN" sz="2000">
                <a:latin typeface="Times New Roman" pitchFamily="18" charset="0"/>
              </a:rPr>
              <a:t>C</a:t>
            </a:r>
            <a:r>
              <a:rPr lang="zh-CN" altLang="en-US" sz="2000">
                <a:latin typeface="Times New Roman" pitchFamily="18" charset="0"/>
              </a:rPr>
              <a:t>、</a:t>
            </a:r>
            <a:r>
              <a:rPr lang="en-US" altLang="zh-CN" sz="2000">
                <a:latin typeface="Times New Roman" pitchFamily="18" charset="0"/>
              </a:rPr>
              <a:t>D</a:t>
            </a:r>
            <a:r>
              <a:rPr lang="zh-CN" altLang="en-US" sz="2000">
                <a:latin typeface="Times New Roman" pitchFamily="18" charset="0"/>
              </a:rPr>
              <a:t>、</a:t>
            </a:r>
            <a:r>
              <a:rPr lang="en-US" altLang="zh-CN" sz="2000">
                <a:latin typeface="Times New Roman" pitchFamily="18" charset="0"/>
              </a:rPr>
              <a:t>E)</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、空气污染严重       </a:t>
            </a:r>
            <a:r>
              <a:rPr lang="en-US" altLang="zh-CN" sz="2000">
                <a:latin typeface="Times New Roman" pitchFamily="18" charset="0"/>
              </a:rPr>
              <a:t>B</a:t>
            </a:r>
            <a:r>
              <a:rPr lang="zh-CN" altLang="en-US" sz="2000">
                <a:latin typeface="Times New Roman" pitchFamily="18" charset="0"/>
              </a:rPr>
              <a:t>、世界性水资源危机   </a:t>
            </a:r>
            <a:r>
              <a:rPr lang="en-US" altLang="zh-CN" sz="2000">
                <a:latin typeface="Times New Roman" pitchFamily="18" charset="0"/>
              </a:rPr>
              <a:t>C</a:t>
            </a:r>
            <a:r>
              <a:rPr lang="zh-CN" altLang="en-US" sz="2000">
                <a:latin typeface="Times New Roman" pitchFamily="18" charset="0"/>
              </a:rPr>
              <a:t>、森林惨遭破坏</a:t>
            </a:r>
            <a:endParaRPr lang="zh-CN" altLang="en-US" sz="2000"/>
          </a:p>
          <a:p>
            <a:pPr indent="266700" eaLnBrk="0" hangingPunct="0"/>
            <a:r>
              <a:rPr lang="en-US" altLang="zh-CN" sz="2000">
                <a:latin typeface="Times New Roman" pitchFamily="18" charset="0"/>
              </a:rPr>
              <a:t>D</a:t>
            </a:r>
            <a:r>
              <a:rPr lang="zh-CN" altLang="en-US" sz="2000">
                <a:latin typeface="Times New Roman" pitchFamily="18" charset="0"/>
              </a:rPr>
              <a:t>、物种不断减少       </a:t>
            </a:r>
            <a:r>
              <a:rPr lang="en-US" altLang="zh-CN" sz="2000">
                <a:latin typeface="Times New Roman" pitchFamily="18" charset="0"/>
              </a:rPr>
              <a:t>E</a:t>
            </a:r>
            <a:r>
              <a:rPr lang="zh-CN" altLang="en-US" sz="2000">
                <a:latin typeface="Times New Roman" pitchFamily="18" charset="0"/>
              </a:rPr>
              <a:t>、臭氧层变薄</a:t>
            </a:r>
            <a:endParaRPr lang="zh-CN" altLang="en-US" sz="2000"/>
          </a:p>
          <a:p>
            <a:pPr indent="266700" eaLnBrk="0" hangingPunct="0"/>
            <a:r>
              <a:rPr lang="en-US" altLang="zh-CN" sz="2000">
                <a:latin typeface="Times New Roman" pitchFamily="18" charset="0"/>
              </a:rPr>
              <a:t>3</a:t>
            </a:r>
            <a:r>
              <a:rPr lang="zh-CN" altLang="en-US" sz="2000">
                <a:latin typeface="Times New Roman" pitchFamily="18" charset="0"/>
              </a:rPr>
              <a:t>、国家同旧的氏族组织相比较具有的显著特征有</a:t>
            </a:r>
            <a:r>
              <a:rPr lang="en-US" altLang="zh-CN" sz="2000">
                <a:latin typeface="Times New Roman" pitchFamily="18" charset="0"/>
              </a:rPr>
              <a:t>(A</a:t>
            </a:r>
            <a:r>
              <a:rPr lang="zh-CN" altLang="en-US" sz="2000">
                <a:latin typeface="Times New Roman" pitchFamily="18" charset="0"/>
              </a:rPr>
              <a:t>、</a:t>
            </a:r>
            <a:r>
              <a:rPr lang="en-US" altLang="zh-CN" sz="2000">
                <a:latin typeface="Times New Roman" pitchFamily="18" charset="0"/>
              </a:rPr>
              <a:t>C)</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、按地域划分民族     </a:t>
            </a:r>
            <a:r>
              <a:rPr lang="en-US" altLang="zh-CN" sz="2000">
                <a:latin typeface="Times New Roman" pitchFamily="18" charset="0"/>
              </a:rPr>
              <a:t>B</a:t>
            </a:r>
            <a:r>
              <a:rPr lang="zh-CN" altLang="en-US" sz="2000">
                <a:latin typeface="Times New Roman" pitchFamily="18" charset="0"/>
              </a:rPr>
              <a:t>、按血缘关系划分居民</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、拥有特殊的武装部队 </a:t>
            </a:r>
            <a:r>
              <a:rPr lang="en-US" altLang="zh-CN" sz="2000">
                <a:latin typeface="Times New Roman" pitchFamily="18" charset="0"/>
              </a:rPr>
              <a:t>D</a:t>
            </a:r>
            <a:r>
              <a:rPr lang="zh-CN" altLang="en-US" sz="2000">
                <a:latin typeface="Times New Roman" pitchFamily="18" charset="0"/>
              </a:rPr>
              <a:t>、拥有居民的自动的武装组织</a:t>
            </a:r>
            <a:endParaRPr lang="zh-CN" altLang="en-US" sz="2000"/>
          </a:p>
          <a:p>
            <a:pPr indent="266700" eaLnBrk="0" hangingPunct="0"/>
            <a:r>
              <a:rPr lang="en-US" altLang="zh-CN" sz="2000">
                <a:latin typeface="Times New Roman" pitchFamily="18" charset="0"/>
              </a:rPr>
              <a:t>E</a:t>
            </a:r>
            <a:r>
              <a:rPr lang="zh-CN" altLang="en-US" sz="2000">
                <a:latin typeface="Times New Roman" pitchFamily="18" charset="0"/>
              </a:rPr>
              <a:t>、拥有社会管理机关</a:t>
            </a:r>
            <a:endParaRPr lang="zh-CN" altLang="en-US" sz="2000"/>
          </a:p>
          <a:p>
            <a:pPr indent="266700" eaLnBrk="0" hangingPunct="0"/>
            <a:r>
              <a:rPr lang="en-US" altLang="zh-CN" sz="2000">
                <a:latin typeface="Times New Roman" pitchFamily="18" charset="0"/>
              </a:rPr>
              <a:t>4</a:t>
            </a:r>
            <a:r>
              <a:rPr lang="zh-CN" altLang="en-US" sz="2000">
                <a:latin typeface="Times New Roman" pitchFamily="18" charset="0"/>
              </a:rPr>
              <a:t>、从个人和社会统一的观点出发，人的自我价值在于</a:t>
            </a:r>
            <a:r>
              <a:rPr lang="en-US" altLang="zh-CN" sz="2000">
                <a:latin typeface="Times New Roman" pitchFamily="18" charset="0"/>
              </a:rPr>
              <a:t>(C</a:t>
            </a:r>
            <a:r>
              <a:rPr lang="zh-CN" altLang="en-US" sz="2000">
                <a:latin typeface="Times New Roman" pitchFamily="18" charset="0"/>
              </a:rPr>
              <a:t>、</a:t>
            </a:r>
            <a:r>
              <a:rPr lang="en-US" altLang="zh-CN" sz="2000">
                <a:latin typeface="Times New Roman" pitchFamily="18" charset="0"/>
              </a:rPr>
              <a:t>D)</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、把自己仅仅当作目的而决不作为手段</a:t>
            </a:r>
            <a:endParaRPr lang="zh-CN" altLang="en-US" sz="2000"/>
          </a:p>
          <a:p>
            <a:pPr indent="266700" eaLnBrk="0" hangingPunct="0"/>
            <a:r>
              <a:rPr lang="en-US" altLang="zh-CN" sz="2000">
                <a:latin typeface="Times New Roman" pitchFamily="18" charset="0"/>
              </a:rPr>
              <a:t>B</a:t>
            </a:r>
            <a:r>
              <a:rPr lang="zh-CN" altLang="en-US" sz="2000">
                <a:latin typeface="Times New Roman" pitchFamily="18" charset="0"/>
              </a:rPr>
              <a:t>、实现不受任何制约的自由选择</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、在对社会奉献中实现自我需要的满足</a:t>
            </a:r>
            <a:endParaRPr lang="zh-CN" altLang="en-US" sz="2000"/>
          </a:p>
          <a:p>
            <a:pPr indent="266700" eaLnBrk="0" hangingPunct="0"/>
            <a:r>
              <a:rPr lang="en-US" altLang="zh-CN" sz="2000">
                <a:latin typeface="Times New Roman" pitchFamily="18" charset="0"/>
              </a:rPr>
              <a:t>D</a:t>
            </a:r>
            <a:r>
              <a:rPr lang="zh-CN" altLang="en-US" sz="2000">
                <a:latin typeface="Times New Roman" pitchFamily="18" charset="0"/>
              </a:rPr>
              <a:t>、通过自己的活动，满足社会和自我多方面的需要</a:t>
            </a:r>
            <a:endParaRPr lang="zh-CN" altLang="en-US" sz="2000"/>
          </a:p>
          <a:p>
            <a:pPr indent="266700" eaLnBrk="0" hangingPunct="0"/>
            <a:r>
              <a:rPr lang="en-US" altLang="zh-CN" sz="2000">
                <a:latin typeface="Times New Roman" pitchFamily="18" charset="0"/>
              </a:rPr>
              <a:t>E</a:t>
            </a:r>
            <a:r>
              <a:rPr lang="zh-CN" altLang="en-US" sz="2000">
                <a:latin typeface="Times New Roman" pitchFamily="18" charset="0"/>
              </a:rPr>
              <a:t>、纯粹为满足社会和他人的需要</a:t>
            </a:r>
            <a:endParaRPr lang="zh-CN" altLang="en-US" sz="2000"/>
          </a:p>
          <a:p>
            <a:pPr indent="266700" eaLnBrk="0" hangingPunct="0"/>
            <a:r>
              <a:rPr lang="en-US" altLang="zh-CN" sz="2000">
                <a:latin typeface="Times New Roman" pitchFamily="18" charset="0"/>
              </a:rPr>
              <a:t>5</a:t>
            </a:r>
            <a:r>
              <a:rPr lang="zh-CN" altLang="en-US" sz="2000">
                <a:latin typeface="Times New Roman" pitchFamily="18" charset="0"/>
              </a:rPr>
              <a:t>、马克思主义哲学的产生，实现了哲学的变革，表现在</a:t>
            </a:r>
            <a:r>
              <a:rPr lang="en-US" altLang="zh-CN" sz="2000">
                <a:latin typeface="Times New Roman" pitchFamily="18" charset="0"/>
              </a:rPr>
              <a:t>(A</a:t>
            </a:r>
            <a:r>
              <a:rPr lang="zh-CN" altLang="en-US" sz="2000">
                <a:latin typeface="Times New Roman" pitchFamily="18" charset="0"/>
              </a:rPr>
              <a:t>、</a:t>
            </a:r>
            <a:r>
              <a:rPr lang="en-US" altLang="zh-CN" sz="2000">
                <a:latin typeface="Times New Roman" pitchFamily="18" charset="0"/>
              </a:rPr>
              <a:t>D</a:t>
            </a:r>
            <a:r>
              <a:rPr lang="zh-CN" altLang="en-US" sz="2000">
                <a:latin typeface="Times New Roman" pitchFamily="18" charset="0"/>
              </a:rPr>
              <a:t>、</a:t>
            </a:r>
            <a:r>
              <a:rPr lang="en-US" altLang="zh-CN" sz="2000">
                <a:latin typeface="Times New Roman" pitchFamily="18" charset="0"/>
              </a:rPr>
              <a:t>E)</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、确立了科学的实践观  </a:t>
            </a:r>
            <a:endParaRPr lang="zh-CN" altLang="en-US" sz="2000"/>
          </a:p>
          <a:p>
            <a:pPr indent="266700" eaLnBrk="0" hangingPunct="0"/>
            <a:r>
              <a:rPr lang="en-US" altLang="zh-CN" sz="2000">
                <a:latin typeface="Times New Roman" pitchFamily="18" charset="0"/>
              </a:rPr>
              <a:t>B</a:t>
            </a:r>
            <a:r>
              <a:rPr lang="zh-CN" altLang="en-US" sz="2000">
                <a:latin typeface="Times New Roman" pitchFamily="18" charset="0"/>
              </a:rPr>
              <a:t>、提出了阶级斗争观点</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、实现了唯物论与认识论的结合</a:t>
            </a:r>
            <a:endParaRPr lang="zh-CN" altLang="en-US" sz="2000"/>
          </a:p>
          <a:p>
            <a:pPr indent="266700" eaLnBrk="0" hangingPunct="0"/>
            <a:r>
              <a:rPr lang="en-US" altLang="zh-CN" sz="2000">
                <a:latin typeface="Times New Roman" pitchFamily="18" charset="0"/>
              </a:rPr>
              <a:t>D</a:t>
            </a:r>
            <a:r>
              <a:rPr lang="zh-CN" altLang="en-US" sz="2000">
                <a:latin typeface="Times New Roman" pitchFamily="18" charset="0"/>
              </a:rPr>
              <a:t>、实现了辩证法与唯物论的结合</a:t>
            </a:r>
            <a:endParaRPr lang="zh-CN" altLang="en-US" sz="2000"/>
          </a:p>
          <a:p>
            <a:pPr indent="266700" eaLnBrk="0" hangingPunct="0"/>
            <a:r>
              <a:rPr lang="en-US" altLang="zh-CN" sz="2000">
                <a:latin typeface="Times New Roman" pitchFamily="18" charset="0"/>
              </a:rPr>
              <a:t>E</a:t>
            </a:r>
            <a:r>
              <a:rPr lang="zh-CN" altLang="en-US" sz="2000">
                <a:latin typeface="Times New Roman" pitchFamily="18" charset="0"/>
              </a:rPr>
              <a:t>、实现了唯物主义自然观与唯物主义历史观的结合</a:t>
            </a:r>
            <a:endParaRPr lang="zh-CN" altLang="en-US" sz="2000"/>
          </a:p>
          <a:p>
            <a:pPr indent="266700" eaLnBrk="0" hangingPunct="0"/>
            <a:r>
              <a:rPr lang="en-US" altLang="zh-CN" sz="2000">
                <a:latin typeface="Times New Roman" pitchFamily="18" charset="0"/>
              </a:rPr>
              <a:t>6</a:t>
            </a:r>
            <a:r>
              <a:rPr lang="zh-CN" altLang="en-US" sz="2000">
                <a:latin typeface="Times New Roman" pitchFamily="18" charset="0"/>
              </a:rPr>
              <a:t>、人的本质在其现实性上是一切社会关系的总和，这表明人的本质</a:t>
            </a:r>
            <a:r>
              <a:rPr lang="en-US" altLang="zh-CN" sz="2000">
                <a:latin typeface="Times New Roman" pitchFamily="18" charset="0"/>
              </a:rPr>
              <a:t>(B</a:t>
            </a:r>
            <a:r>
              <a:rPr lang="zh-CN" altLang="en-US" sz="2000">
                <a:latin typeface="Times New Roman" pitchFamily="18" charset="0"/>
              </a:rPr>
              <a:t>、</a:t>
            </a:r>
            <a:r>
              <a:rPr lang="en-US" altLang="zh-CN" sz="2000">
                <a:latin typeface="Times New Roman" pitchFamily="18" charset="0"/>
              </a:rPr>
              <a:t>C</a:t>
            </a:r>
            <a:r>
              <a:rPr lang="zh-CN" altLang="en-US" sz="2000">
                <a:latin typeface="Times New Roman" pitchFamily="18" charset="0"/>
              </a:rPr>
              <a:t>、</a:t>
            </a:r>
            <a:r>
              <a:rPr lang="en-US" altLang="zh-CN" sz="2000">
                <a:latin typeface="Times New Roman" pitchFamily="18" charset="0"/>
              </a:rPr>
              <a:t>E)</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、是永恒不变的      </a:t>
            </a:r>
            <a:r>
              <a:rPr lang="en-US" altLang="zh-CN" sz="2000">
                <a:latin typeface="Times New Roman" pitchFamily="18" charset="0"/>
              </a:rPr>
              <a:t>B</a:t>
            </a:r>
            <a:r>
              <a:rPr lang="zh-CN" altLang="en-US" sz="2000">
                <a:latin typeface="Times New Roman" pitchFamily="18" charset="0"/>
              </a:rPr>
              <a:t>、是由后天社会实践所决定的</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、是可以变化的      </a:t>
            </a:r>
            <a:r>
              <a:rPr lang="en-US" altLang="zh-CN" sz="2000">
                <a:latin typeface="Times New Roman" pitchFamily="18" charset="0"/>
              </a:rPr>
              <a:t>D</a:t>
            </a:r>
            <a:r>
              <a:rPr lang="zh-CN" altLang="en-US" sz="2000">
                <a:latin typeface="Times New Roman" pitchFamily="18" charset="0"/>
              </a:rPr>
              <a:t>、是先天决定的     </a:t>
            </a:r>
            <a:r>
              <a:rPr lang="en-US" altLang="zh-CN" sz="2000">
                <a:latin typeface="Times New Roman" pitchFamily="18" charset="0"/>
              </a:rPr>
              <a:t>E</a:t>
            </a:r>
            <a:r>
              <a:rPr lang="zh-CN" altLang="en-US" sz="2000">
                <a:latin typeface="Times New Roman" pitchFamily="18" charset="0"/>
              </a:rPr>
              <a:t>、是现实的、具体的</a:t>
            </a:r>
            <a:endParaRPr lang="zh-C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0" y="-73025"/>
            <a:ext cx="9144000" cy="6864350"/>
          </a:xfrm>
          <a:prstGeom prst="rect">
            <a:avLst/>
          </a:prstGeom>
          <a:noFill/>
          <a:ln w="9525">
            <a:noFill/>
            <a:miter lim="800000"/>
            <a:headEnd/>
            <a:tailEnd/>
          </a:ln>
        </p:spPr>
        <p:txBody>
          <a:bodyPr anchor="ctr">
            <a:spAutoFit/>
          </a:bodyPr>
          <a:lstStyle/>
          <a:p>
            <a:pPr indent="266700"/>
            <a:r>
              <a:rPr lang="en-US" altLang="zh-CN" sz="2000">
                <a:latin typeface="Times New Roman" pitchFamily="18" charset="0"/>
              </a:rPr>
              <a:t>7</a:t>
            </a:r>
            <a:r>
              <a:rPr lang="zh-CN" altLang="en-US" sz="2000">
                <a:latin typeface="Times New Roman" pitchFamily="18" charset="0"/>
              </a:rPr>
              <a:t>、人类解放的涵义是指</a:t>
            </a:r>
            <a:r>
              <a:rPr lang="en-US" altLang="zh-CN" sz="2000">
                <a:latin typeface="Times New Roman" pitchFamily="18" charset="0"/>
              </a:rPr>
              <a:t>(C</a:t>
            </a:r>
            <a:r>
              <a:rPr lang="zh-CN" altLang="en-US" sz="2000">
                <a:latin typeface="Times New Roman" pitchFamily="18" charset="0"/>
              </a:rPr>
              <a:t>、</a:t>
            </a:r>
            <a:r>
              <a:rPr lang="en-US" altLang="zh-CN" sz="2000">
                <a:latin typeface="Times New Roman" pitchFamily="18" charset="0"/>
              </a:rPr>
              <a:t>D</a:t>
            </a:r>
            <a:r>
              <a:rPr lang="zh-CN" altLang="en-US" sz="2000">
                <a:latin typeface="Times New Roman" pitchFamily="18" charset="0"/>
              </a:rPr>
              <a:t>、</a:t>
            </a:r>
            <a:r>
              <a:rPr lang="en-US" altLang="zh-CN" sz="2000">
                <a:latin typeface="Times New Roman" pitchFamily="18" charset="0"/>
              </a:rPr>
              <a:t>E)</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、获得绝对自由                         </a:t>
            </a:r>
            <a:r>
              <a:rPr lang="en-US" altLang="zh-CN" sz="2000">
                <a:latin typeface="Times New Roman" pitchFamily="18" charset="0"/>
              </a:rPr>
              <a:t>B</a:t>
            </a:r>
            <a:r>
              <a:rPr lang="zh-CN" altLang="en-US" sz="2000">
                <a:latin typeface="Times New Roman" pitchFamily="18" charset="0"/>
              </a:rPr>
              <a:t>、完全摆脱必然的束缚</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、从自然必然性的奴役下解放出来         </a:t>
            </a:r>
            <a:r>
              <a:rPr lang="en-US" altLang="zh-CN" sz="2000">
                <a:latin typeface="Times New Roman" pitchFamily="18" charset="0"/>
              </a:rPr>
              <a:t>D</a:t>
            </a:r>
            <a:r>
              <a:rPr lang="zh-CN" altLang="en-US" sz="2000">
                <a:latin typeface="Times New Roman" pitchFamily="18" charset="0"/>
              </a:rPr>
              <a:t>、从社会必然性的奴役下解放出来</a:t>
            </a:r>
            <a:endParaRPr lang="zh-CN" altLang="en-US" sz="2000"/>
          </a:p>
          <a:p>
            <a:pPr indent="266700" eaLnBrk="0" hangingPunct="0"/>
            <a:r>
              <a:rPr lang="en-US" altLang="zh-CN" sz="2000">
                <a:latin typeface="Times New Roman" pitchFamily="18" charset="0"/>
              </a:rPr>
              <a:t>E</a:t>
            </a:r>
            <a:r>
              <a:rPr lang="zh-CN" altLang="en-US" sz="2000">
                <a:latin typeface="Times New Roman" pitchFamily="18" charset="0"/>
              </a:rPr>
              <a:t>、在自然规律和社会规律面前获得自由</a:t>
            </a:r>
            <a:endParaRPr lang="zh-CN" altLang="en-US" sz="2000"/>
          </a:p>
          <a:p>
            <a:pPr indent="266700" eaLnBrk="0" hangingPunct="0"/>
            <a:r>
              <a:rPr lang="en-US" altLang="zh-CN" sz="2000">
                <a:latin typeface="Times New Roman" pitchFamily="18" charset="0"/>
              </a:rPr>
              <a:t>8</a:t>
            </a:r>
            <a:r>
              <a:rPr lang="zh-CN" altLang="en-US" sz="2000">
                <a:latin typeface="Times New Roman" pitchFamily="18" charset="0"/>
              </a:rPr>
              <a:t>、人的价值大小取决于</a:t>
            </a:r>
            <a:r>
              <a:rPr lang="en-US" altLang="zh-CN" sz="2000">
                <a:latin typeface="Times New Roman" pitchFamily="18" charset="0"/>
              </a:rPr>
              <a:t>(A</a:t>
            </a:r>
            <a:r>
              <a:rPr lang="zh-CN" altLang="en-US" sz="2000">
                <a:latin typeface="Times New Roman" pitchFamily="18" charset="0"/>
              </a:rPr>
              <a:t>、</a:t>
            </a:r>
            <a:r>
              <a:rPr lang="en-US" altLang="zh-CN" sz="2000">
                <a:latin typeface="Times New Roman" pitchFamily="18" charset="0"/>
              </a:rPr>
              <a:t>D</a:t>
            </a:r>
            <a:r>
              <a:rPr lang="zh-CN" altLang="en-US" sz="2000">
                <a:latin typeface="Times New Roman" pitchFamily="18" charset="0"/>
              </a:rPr>
              <a:t>、</a:t>
            </a:r>
            <a:r>
              <a:rPr lang="en-US" altLang="zh-CN" sz="2000">
                <a:latin typeface="Times New Roman" pitchFamily="18" charset="0"/>
              </a:rPr>
              <a:t>E)</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、个人对社会贡献的多少                </a:t>
            </a:r>
            <a:r>
              <a:rPr lang="en-US" altLang="zh-CN" sz="2000">
                <a:latin typeface="Times New Roman" pitchFamily="18" charset="0"/>
              </a:rPr>
              <a:t>B</a:t>
            </a:r>
            <a:r>
              <a:rPr lang="zh-CN" altLang="en-US" sz="2000">
                <a:latin typeface="Times New Roman" pitchFamily="18" charset="0"/>
              </a:rPr>
              <a:t>、个人职位的高低</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、个人权力的大小                      </a:t>
            </a:r>
            <a:r>
              <a:rPr lang="en-US" altLang="zh-CN" sz="2000">
                <a:latin typeface="Times New Roman" pitchFamily="18" charset="0"/>
              </a:rPr>
              <a:t>D</a:t>
            </a:r>
            <a:r>
              <a:rPr lang="zh-CN" altLang="en-US" sz="2000">
                <a:latin typeface="Times New Roman" pitchFamily="18" charset="0"/>
              </a:rPr>
              <a:t>、社会对个人尊严和需要满足的程度</a:t>
            </a:r>
            <a:endParaRPr lang="zh-CN" altLang="en-US" sz="2000"/>
          </a:p>
          <a:p>
            <a:pPr indent="266700" eaLnBrk="0" hangingPunct="0"/>
            <a:r>
              <a:rPr lang="en-US" altLang="zh-CN" sz="2000">
                <a:latin typeface="Times New Roman" pitchFamily="18" charset="0"/>
              </a:rPr>
              <a:t>E</a:t>
            </a:r>
            <a:r>
              <a:rPr lang="zh-CN" altLang="en-US" sz="2000">
                <a:latin typeface="Times New Roman" pitchFamily="18" charset="0"/>
              </a:rPr>
              <a:t>、个人对社会所承担责任大小和负责的程度</a:t>
            </a:r>
            <a:endParaRPr lang="zh-CN" altLang="en-US" sz="2000"/>
          </a:p>
          <a:p>
            <a:pPr indent="266700" eaLnBrk="0" hangingPunct="0"/>
            <a:r>
              <a:rPr lang="en-US" altLang="zh-CN" sz="2000">
                <a:latin typeface="Times New Roman" pitchFamily="18" charset="0"/>
              </a:rPr>
              <a:t>9</a:t>
            </a:r>
            <a:r>
              <a:rPr lang="zh-CN" altLang="en-US" sz="2000">
                <a:latin typeface="Times New Roman" pitchFamily="18" charset="0"/>
              </a:rPr>
              <a:t>、下列表述体现对立统一规律的有</a:t>
            </a:r>
            <a:r>
              <a:rPr lang="en-US" altLang="zh-CN" sz="2000">
                <a:latin typeface="Times New Roman" pitchFamily="18" charset="0"/>
              </a:rPr>
              <a:t>(B</a:t>
            </a:r>
            <a:r>
              <a:rPr lang="zh-CN" altLang="en-US" sz="2000">
                <a:latin typeface="Times New Roman" pitchFamily="18" charset="0"/>
              </a:rPr>
              <a:t>、</a:t>
            </a:r>
            <a:r>
              <a:rPr lang="en-US" altLang="zh-CN" sz="2000">
                <a:latin typeface="Times New Roman" pitchFamily="18" charset="0"/>
              </a:rPr>
              <a:t>C</a:t>
            </a:r>
            <a:r>
              <a:rPr lang="zh-CN" altLang="en-US" sz="2000">
                <a:latin typeface="Times New Roman" pitchFamily="18" charset="0"/>
              </a:rPr>
              <a:t>、</a:t>
            </a:r>
            <a:r>
              <a:rPr lang="en-US" altLang="zh-CN" sz="2000">
                <a:latin typeface="Times New Roman" pitchFamily="18" charset="0"/>
              </a:rPr>
              <a:t>D)</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a:t>
            </a:r>
            <a:r>
              <a:rPr lang="zh-CN" altLang="en-US" sz="2000"/>
              <a:t>“</a:t>
            </a:r>
            <a:r>
              <a:rPr lang="zh-CN" altLang="en-US" sz="2000">
                <a:latin typeface="Times New Roman" pitchFamily="18" charset="0"/>
              </a:rPr>
              <a:t>恶不积不足以灭身，善不积不足以成名</a:t>
            </a:r>
            <a:r>
              <a:rPr lang="zh-CN" altLang="en-US" sz="2000"/>
              <a:t>”</a:t>
            </a:r>
          </a:p>
          <a:p>
            <a:pPr indent="266700" eaLnBrk="0" hangingPunct="0"/>
            <a:r>
              <a:rPr lang="en-US" altLang="zh-CN" sz="2000">
                <a:latin typeface="Times New Roman" pitchFamily="18" charset="0"/>
              </a:rPr>
              <a:t>B</a:t>
            </a:r>
            <a:r>
              <a:rPr lang="zh-CN" altLang="en-US" sz="2000">
                <a:latin typeface="Times New Roman" pitchFamily="18" charset="0"/>
              </a:rPr>
              <a:t>、</a:t>
            </a:r>
            <a:r>
              <a:rPr lang="zh-CN" altLang="en-US" sz="2000"/>
              <a:t>“</a:t>
            </a:r>
            <a:r>
              <a:rPr lang="zh-CN" altLang="en-US" sz="2000">
                <a:latin typeface="Times New Roman" pitchFamily="18" charset="0"/>
              </a:rPr>
              <a:t>一分为二，节节如此，以至无穷</a:t>
            </a:r>
            <a:r>
              <a:rPr lang="zh-CN" altLang="en-US" sz="2000"/>
              <a:t>”</a:t>
            </a:r>
          </a:p>
          <a:p>
            <a:pPr indent="266700" eaLnBrk="0" hangingPunct="0"/>
            <a:r>
              <a:rPr lang="en-US" altLang="zh-CN" sz="2000">
                <a:latin typeface="Times New Roman" pitchFamily="18" charset="0"/>
              </a:rPr>
              <a:t>C</a:t>
            </a:r>
            <a:r>
              <a:rPr lang="zh-CN" altLang="en-US" sz="2000">
                <a:latin typeface="Times New Roman" pitchFamily="18" charset="0"/>
              </a:rPr>
              <a:t>、</a:t>
            </a:r>
            <a:r>
              <a:rPr lang="zh-CN" altLang="en-US" sz="2000"/>
              <a:t>“</a:t>
            </a:r>
            <a:r>
              <a:rPr lang="zh-CN" altLang="en-US" sz="2000">
                <a:latin typeface="Times New Roman" pitchFamily="18" charset="0"/>
              </a:rPr>
              <a:t>无独必有对</a:t>
            </a:r>
            <a:r>
              <a:rPr lang="zh-CN" altLang="en-US" sz="2000"/>
              <a:t>”</a:t>
            </a:r>
          </a:p>
          <a:p>
            <a:pPr indent="266700" eaLnBrk="0" hangingPunct="0"/>
            <a:r>
              <a:rPr lang="en-US" altLang="zh-CN" sz="2000">
                <a:latin typeface="Times New Roman" pitchFamily="18" charset="0"/>
              </a:rPr>
              <a:t>D</a:t>
            </a:r>
            <a:r>
              <a:rPr lang="zh-CN" altLang="en-US" sz="2000">
                <a:latin typeface="Times New Roman" pitchFamily="18" charset="0"/>
              </a:rPr>
              <a:t>、</a:t>
            </a:r>
            <a:r>
              <a:rPr lang="zh-CN" altLang="en-US" sz="2000"/>
              <a:t>“</a:t>
            </a:r>
            <a:r>
              <a:rPr lang="zh-CN" altLang="en-US" sz="2000">
                <a:latin typeface="Times New Roman" pitchFamily="18" charset="0"/>
              </a:rPr>
              <a:t>有无相生，难易相成，长短相形，高下相倾，音声相和，前后相随</a:t>
            </a:r>
            <a:r>
              <a:rPr lang="zh-CN" altLang="en-US" sz="2000"/>
              <a:t>”</a:t>
            </a:r>
          </a:p>
          <a:p>
            <a:pPr indent="266700" eaLnBrk="0" hangingPunct="0"/>
            <a:r>
              <a:rPr lang="en-US" altLang="zh-CN" sz="2000">
                <a:latin typeface="Times New Roman" pitchFamily="18" charset="0"/>
              </a:rPr>
              <a:t>E</a:t>
            </a:r>
            <a:r>
              <a:rPr lang="zh-CN" altLang="en-US" sz="2000">
                <a:latin typeface="Times New Roman" pitchFamily="18" charset="0"/>
              </a:rPr>
              <a:t>、</a:t>
            </a:r>
            <a:r>
              <a:rPr lang="zh-CN" altLang="en-US" sz="2000"/>
              <a:t>“</a:t>
            </a:r>
            <a:r>
              <a:rPr lang="zh-CN" altLang="en-US" sz="2000">
                <a:latin typeface="Times New Roman" pitchFamily="18" charset="0"/>
              </a:rPr>
              <a:t>千里之行，始于足下</a:t>
            </a:r>
            <a:r>
              <a:rPr lang="zh-CN" altLang="en-US" sz="2000"/>
              <a:t>”</a:t>
            </a:r>
          </a:p>
          <a:p>
            <a:pPr indent="266700" eaLnBrk="0" hangingPunct="0"/>
            <a:r>
              <a:rPr lang="en-US" altLang="zh-CN" sz="2000">
                <a:latin typeface="Times New Roman" pitchFamily="18" charset="0"/>
              </a:rPr>
              <a:t>10</a:t>
            </a:r>
            <a:r>
              <a:rPr lang="zh-CN" altLang="en-US" sz="2000">
                <a:latin typeface="Times New Roman" pitchFamily="18" charset="0"/>
              </a:rPr>
              <a:t>、马克思主义哲学产生的社会历史条件有</a:t>
            </a:r>
            <a:r>
              <a:rPr lang="en-US" altLang="zh-CN" sz="2000">
                <a:latin typeface="Times New Roman" pitchFamily="18" charset="0"/>
              </a:rPr>
              <a:t>(B</a:t>
            </a:r>
            <a:r>
              <a:rPr lang="zh-CN" altLang="en-US" sz="2000">
                <a:latin typeface="Times New Roman" pitchFamily="18" charset="0"/>
              </a:rPr>
              <a:t>、</a:t>
            </a:r>
            <a:r>
              <a:rPr lang="en-US" altLang="zh-CN" sz="2000">
                <a:latin typeface="Times New Roman" pitchFamily="18" charset="0"/>
              </a:rPr>
              <a:t>C</a:t>
            </a:r>
            <a:r>
              <a:rPr lang="zh-CN" altLang="en-US" sz="2000">
                <a:latin typeface="Times New Roman" pitchFamily="18" charset="0"/>
              </a:rPr>
              <a:t>、</a:t>
            </a:r>
            <a:r>
              <a:rPr lang="en-US" altLang="zh-CN" sz="2000">
                <a:latin typeface="Times New Roman" pitchFamily="18" charset="0"/>
              </a:rPr>
              <a:t>D</a:t>
            </a:r>
            <a:r>
              <a:rPr lang="zh-CN" altLang="en-US" sz="2000">
                <a:latin typeface="Times New Roman" pitchFamily="18" charset="0"/>
              </a:rPr>
              <a:t>、</a:t>
            </a:r>
            <a:r>
              <a:rPr lang="en-US" altLang="zh-CN" sz="2000">
                <a:latin typeface="Times New Roman" pitchFamily="18" charset="0"/>
              </a:rPr>
              <a:t>E)</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、资产阶级和封建贵族矛盾的激化</a:t>
            </a:r>
            <a:endParaRPr lang="zh-CN" altLang="en-US" sz="2000"/>
          </a:p>
          <a:p>
            <a:pPr indent="266700" eaLnBrk="0" hangingPunct="0"/>
            <a:r>
              <a:rPr lang="en-US" altLang="zh-CN" sz="2000">
                <a:latin typeface="Times New Roman" pitchFamily="18" charset="0"/>
              </a:rPr>
              <a:t>B</a:t>
            </a:r>
            <a:r>
              <a:rPr lang="zh-CN" altLang="en-US" sz="2000">
                <a:latin typeface="Times New Roman" pitchFamily="18" charset="0"/>
              </a:rPr>
              <a:t>、资本主义社会基本矛盾的激化</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、无产阶级同资产阶级的冲突日益尖锐</a:t>
            </a:r>
            <a:endParaRPr lang="zh-CN" altLang="en-US" sz="2000"/>
          </a:p>
          <a:p>
            <a:pPr indent="266700" eaLnBrk="0" hangingPunct="0"/>
            <a:r>
              <a:rPr lang="en-US" altLang="zh-CN" sz="2000">
                <a:latin typeface="Times New Roman" pitchFamily="18" charset="0"/>
              </a:rPr>
              <a:t>D</a:t>
            </a:r>
            <a:r>
              <a:rPr lang="zh-CN" altLang="en-US" sz="2000">
                <a:latin typeface="Times New Roman" pitchFamily="18" charset="0"/>
              </a:rPr>
              <a:t>、资本主义社会生产关系阻碍生产力的发展</a:t>
            </a:r>
            <a:endParaRPr lang="zh-CN" altLang="en-US" sz="2000"/>
          </a:p>
          <a:p>
            <a:pPr indent="266700" eaLnBrk="0" hangingPunct="0"/>
            <a:r>
              <a:rPr lang="en-US" altLang="zh-CN" sz="2000">
                <a:latin typeface="Times New Roman" pitchFamily="18" charset="0"/>
              </a:rPr>
              <a:t>E</a:t>
            </a:r>
            <a:r>
              <a:rPr lang="zh-CN" altLang="en-US" sz="2000">
                <a:latin typeface="Times New Roman" pitchFamily="18" charset="0"/>
              </a:rPr>
              <a:t>、无产阶级已经成为一支独立的政治力量登上历史舞台</a:t>
            </a:r>
            <a:endParaRPr lang="zh-CN" altLang="en-US" sz="2000"/>
          </a:p>
          <a:p>
            <a:pPr indent="266700" eaLnBrk="0" hangingPunct="0"/>
            <a:r>
              <a:rPr lang="en-US" altLang="zh-CN" sz="2000">
                <a:latin typeface="Times New Roman" pitchFamily="18" charset="0"/>
              </a:rPr>
              <a:t>11</a:t>
            </a:r>
            <a:r>
              <a:rPr lang="zh-CN" altLang="en-US" sz="2000">
                <a:latin typeface="Times New Roman" pitchFamily="18" charset="0"/>
              </a:rPr>
              <a:t>、实事求是包含着丰富而深刻的哲学思想，它体现了</a:t>
            </a:r>
            <a:r>
              <a:rPr lang="en-US" altLang="zh-CN" sz="2000">
                <a:latin typeface="Times New Roman" pitchFamily="18" charset="0"/>
              </a:rPr>
              <a:t>(A</a:t>
            </a:r>
            <a:r>
              <a:rPr lang="zh-CN" altLang="en-US" sz="2000">
                <a:latin typeface="Times New Roman" pitchFamily="18" charset="0"/>
              </a:rPr>
              <a:t>、</a:t>
            </a:r>
            <a:r>
              <a:rPr lang="en-US" altLang="zh-CN" sz="2000">
                <a:latin typeface="Times New Roman" pitchFamily="18" charset="0"/>
              </a:rPr>
              <a:t>B</a:t>
            </a:r>
            <a:r>
              <a:rPr lang="zh-CN" altLang="en-US" sz="2000">
                <a:latin typeface="Times New Roman" pitchFamily="18" charset="0"/>
              </a:rPr>
              <a:t>、</a:t>
            </a:r>
            <a:r>
              <a:rPr lang="en-US" altLang="zh-CN" sz="2000">
                <a:latin typeface="Times New Roman" pitchFamily="18" charset="0"/>
              </a:rPr>
              <a:t>C</a:t>
            </a:r>
            <a:r>
              <a:rPr lang="zh-CN" altLang="en-US" sz="2000">
                <a:latin typeface="Times New Roman" pitchFamily="18" charset="0"/>
              </a:rPr>
              <a:t>、</a:t>
            </a:r>
            <a:r>
              <a:rPr lang="en-US" altLang="zh-CN" sz="2000">
                <a:latin typeface="Times New Roman" pitchFamily="18" charset="0"/>
              </a:rPr>
              <a:t>D</a:t>
            </a:r>
            <a:r>
              <a:rPr lang="zh-CN" altLang="en-US" sz="2000">
                <a:latin typeface="Times New Roman" pitchFamily="18" charset="0"/>
              </a:rPr>
              <a:t>、</a:t>
            </a:r>
            <a:r>
              <a:rPr lang="en-US" altLang="zh-CN" sz="2000">
                <a:latin typeface="Times New Roman" pitchFamily="18" charset="0"/>
              </a:rPr>
              <a:t>E)</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、唯物论和辩证法的统一    </a:t>
            </a:r>
            <a:r>
              <a:rPr lang="en-US" altLang="zh-CN" sz="2000">
                <a:latin typeface="Times New Roman" pitchFamily="18" charset="0"/>
              </a:rPr>
              <a:t>B</a:t>
            </a:r>
            <a:r>
              <a:rPr lang="zh-CN" altLang="en-US" sz="2000">
                <a:latin typeface="Times New Roman" pitchFamily="18" charset="0"/>
              </a:rPr>
              <a:t>、尊重客观规律和发挥主观能动性的统一</a:t>
            </a:r>
            <a:endParaRPr lang="zh-C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0" y="0"/>
            <a:ext cx="9144000" cy="6942138"/>
          </a:xfrm>
          <a:prstGeom prst="rect">
            <a:avLst/>
          </a:prstGeom>
          <a:noFill/>
          <a:ln w="9525">
            <a:noFill/>
            <a:miter lim="800000"/>
            <a:headEnd/>
            <a:tailEnd/>
          </a:ln>
        </p:spPr>
        <p:txBody>
          <a:bodyPr anchor="ctr">
            <a:spAutoFit/>
          </a:bodyPr>
          <a:lstStyle/>
          <a:p>
            <a:pPr indent="266700"/>
            <a:r>
              <a:rPr lang="en-US" altLang="zh-CN">
                <a:latin typeface="Times New Roman" pitchFamily="18" charset="0"/>
              </a:rPr>
              <a:t>C</a:t>
            </a:r>
            <a:r>
              <a:rPr lang="zh-CN" altLang="en-US">
                <a:latin typeface="Times New Roman" pitchFamily="18" charset="0"/>
              </a:rPr>
              <a:t>、主观和客观的统一        </a:t>
            </a:r>
            <a:r>
              <a:rPr lang="en-US" altLang="zh-CN">
                <a:latin typeface="Times New Roman" pitchFamily="18" charset="0"/>
              </a:rPr>
              <a:t>D</a:t>
            </a:r>
            <a:r>
              <a:rPr lang="zh-CN" altLang="en-US">
                <a:latin typeface="Times New Roman" pitchFamily="18" charset="0"/>
              </a:rPr>
              <a:t>、自由和必然的统一       </a:t>
            </a:r>
            <a:r>
              <a:rPr lang="en-US" altLang="zh-CN">
                <a:latin typeface="Times New Roman" pitchFamily="18" charset="0"/>
              </a:rPr>
              <a:t>E</a:t>
            </a:r>
            <a:r>
              <a:rPr lang="zh-CN" altLang="en-US">
                <a:latin typeface="Times New Roman" pitchFamily="18" charset="0"/>
              </a:rPr>
              <a:t>、思维和存在的统一</a:t>
            </a:r>
            <a:endParaRPr lang="zh-CN" altLang="en-US"/>
          </a:p>
          <a:p>
            <a:pPr indent="266700" eaLnBrk="0" hangingPunct="0"/>
            <a:r>
              <a:rPr lang="en-US" altLang="zh-CN">
                <a:latin typeface="Times New Roman" pitchFamily="18" charset="0"/>
              </a:rPr>
              <a:t>12</a:t>
            </a:r>
            <a:r>
              <a:rPr lang="zh-CN" altLang="en-US">
                <a:latin typeface="Times New Roman" pitchFamily="18" charset="0"/>
              </a:rPr>
              <a:t>、进入自由王国阶段是指</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、摆脱自然规律和社会规律的制约      </a:t>
            </a:r>
            <a:r>
              <a:rPr lang="en-US" altLang="zh-CN">
                <a:latin typeface="Times New Roman" pitchFamily="18" charset="0"/>
              </a:rPr>
              <a:t>B</a:t>
            </a:r>
            <a:r>
              <a:rPr lang="zh-CN" altLang="en-US">
                <a:latin typeface="Times New Roman" pitchFamily="18" charset="0"/>
              </a:rPr>
              <a:t>、摆脱了盲目必然性的奴役</a:t>
            </a:r>
            <a:endParaRPr lang="zh-CN" altLang="en-US"/>
          </a:p>
          <a:p>
            <a:pPr indent="266700" eaLnBrk="0" hangingPunct="0"/>
            <a:r>
              <a:rPr lang="en-US" altLang="zh-CN">
                <a:latin typeface="Times New Roman" pitchFamily="18" charset="0"/>
              </a:rPr>
              <a:t>C</a:t>
            </a:r>
            <a:r>
              <a:rPr lang="zh-CN" altLang="en-US">
                <a:latin typeface="Times New Roman" pitchFamily="18" charset="0"/>
              </a:rPr>
              <a:t>、成为自然和自己社会关系的主人      </a:t>
            </a:r>
            <a:r>
              <a:rPr lang="en-US" altLang="zh-CN">
                <a:latin typeface="Times New Roman" pitchFamily="18" charset="0"/>
              </a:rPr>
              <a:t>D</a:t>
            </a:r>
            <a:r>
              <a:rPr lang="zh-CN" altLang="en-US">
                <a:latin typeface="Times New Roman" pitchFamily="18" charset="0"/>
              </a:rPr>
              <a:t>、获得完全绝对的自由</a:t>
            </a:r>
            <a:endParaRPr lang="zh-CN" altLang="en-US"/>
          </a:p>
          <a:p>
            <a:pPr indent="266700" eaLnBrk="0" hangingPunct="0"/>
            <a:r>
              <a:rPr lang="en-US" altLang="zh-CN">
                <a:latin typeface="Times New Roman" pitchFamily="18" charset="0"/>
              </a:rPr>
              <a:t>E</a:t>
            </a:r>
            <a:r>
              <a:rPr lang="zh-CN" altLang="en-US">
                <a:latin typeface="Times New Roman" pitchFamily="18" charset="0"/>
              </a:rPr>
              <a:t>、人们可以随心所欲地创造自己的历史</a:t>
            </a:r>
            <a:endParaRPr lang="zh-CN" altLang="en-US"/>
          </a:p>
          <a:p>
            <a:pPr indent="266700" eaLnBrk="0" hangingPunct="0"/>
            <a:r>
              <a:rPr lang="en-US" altLang="zh-CN">
                <a:latin typeface="Times New Roman" pitchFamily="18" charset="0"/>
              </a:rPr>
              <a:t>13</a:t>
            </a:r>
            <a:r>
              <a:rPr lang="zh-CN" altLang="en-US">
                <a:latin typeface="Times New Roman" pitchFamily="18" charset="0"/>
              </a:rPr>
              <a:t>、认识主体和客观之间的关系包括</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endParaRPr lang="en-US" altLang="zh-CN"/>
          </a:p>
          <a:p>
            <a:pPr indent="266700" eaLnBrk="0" hangingPunct="0"/>
            <a:r>
              <a:rPr lang="en-US" altLang="zh-CN">
                <a:latin typeface="Times New Roman" pitchFamily="18" charset="0"/>
              </a:rPr>
              <a:t>A</a:t>
            </a:r>
            <a:r>
              <a:rPr lang="zh-CN" altLang="en-US">
                <a:latin typeface="Times New Roman" pitchFamily="18" charset="0"/>
              </a:rPr>
              <a:t>、改造与被改造的实践关系            </a:t>
            </a:r>
            <a:r>
              <a:rPr lang="en-US" altLang="zh-CN">
                <a:latin typeface="Times New Roman" pitchFamily="18" charset="0"/>
              </a:rPr>
              <a:t>B</a:t>
            </a:r>
            <a:r>
              <a:rPr lang="zh-CN" altLang="en-US">
                <a:latin typeface="Times New Roman" pitchFamily="18" charset="0"/>
              </a:rPr>
              <a:t>、反映与被反映的认识关系</a:t>
            </a:r>
            <a:endParaRPr lang="zh-CN" altLang="en-US"/>
          </a:p>
          <a:p>
            <a:pPr indent="266700" eaLnBrk="0" hangingPunct="0"/>
            <a:r>
              <a:rPr lang="en-US" altLang="zh-CN">
                <a:latin typeface="Times New Roman" pitchFamily="18" charset="0"/>
              </a:rPr>
              <a:t>C</a:t>
            </a:r>
            <a:r>
              <a:rPr lang="zh-CN" altLang="en-US">
                <a:latin typeface="Times New Roman" pitchFamily="18" charset="0"/>
              </a:rPr>
              <a:t>、社会和自然之间的关系              </a:t>
            </a:r>
            <a:r>
              <a:rPr lang="en-US" altLang="zh-CN">
                <a:latin typeface="Times New Roman" pitchFamily="18" charset="0"/>
              </a:rPr>
              <a:t>D</a:t>
            </a:r>
            <a:r>
              <a:rPr lang="zh-CN" altLang="en-US">
                <a:latin typeface="Times New Roman" pitchFamily="18" charset="0"/>
              </a:rPr>
              <a:t>、第一性和第二性的关系</a:t>
            </a:r>
            <a:endParaRPr lang="zh-CN" altLang="en-US"/>
          </a:p>
          <a:p>
            <a:pPr indent="266700" eaLnBrk="0" hangingPunct="0"/>
            <a:r>
              <a:rPr lang="en-US" altLang="zh-CN">
                <a:latin typeface="Times New Roman" pitchFamily="18" charset="0"/>
              </a:rPr>
              <a:t>E</a:t>
            </a:r>
            <a:r>
              <a:rPr lang="zh-CN" altLang="en-US">
                <a:latin typeface="Times New Roman" pitchFamily="18" charset="0"/>
              </a:rPr>
              <a:t>、思维和思维产物之间的关系</a:t>
            </a:r>
            <a:endParaRPr lang="zh-CN" altLang="en-US"/>
          </a:p>
          <a:p>
            <a:pPr indent="266700" eaLnBrk="0" hangingPunct="0"/>
            <a:r>
              <a:rPr lang="en-US" altLang="zh-CN">
                <a:latin typeface="Times New Roman" pitchFamily="18" charset="0"/>
              </a:rPr>
              <a:t>14</a:t>
            </a:r>
            <a:r>
              <a:rPr lang="zh-CN" altLang="en-US">
                <a:latin typeface="Times New Roman" pitchFamily="18" charset="0"/>
              </a:rPr>
              <a:t>、据资料记载，黑猩猩能模仿人的动作，用水龙头取水灭火，可是当它淌过一条小河去灭火时，却不知道可以取河水灭火。这一事例说明</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D)</a:t>
            </a:r>
            <a:endParaRPr lang="en-US" altLang="zh-CN"/>
          </a:p>
          <a:p>
            <a:pPr indent="266700" eaLnBrk="0" hangingPunct="0"/>
            <a:r>
              <a:rPr lang="en-US" altLang="zh-CN">
                <a:latin typeface="Times New Roman" pitchFamily="18" charset="0"/>
              </a:rPr>
              <a:t>A</a:t>
            </a:r>
            <a:r>
              <a:rPr lang="zh-CN" altLang="en-US">
                <a:latin typeface="Times New Roman" pitchFamily="18" charset="0"/>
              </a:rPr>
              <a:t>、黑猩猩的意识是其大脑的机能</a:t>
            </a:r>
            <a:endParaRPr lang="zh-CN" altLang="en-US"/>
          </a:p>
          <a:p>
            <a:pPr indent="266700" eaLnBrk="0" hangingPunct="0"/>
            <a:r>
              <a:rPr lang="en-US" altLang="zh-CN">
                <a:latin typeface="Times New Roman" pitchFamily="18" charset="0"/>
              </a:rPr>
              <a:t>B</a:t>
            </a:r>
            <a:r>
              <a:rPr lang="zh-CN" altLang="en-US">
                <a:latin typeface="Times New Roman" pitchFamily="18" charset="0"/>
              </a:rPr>
              <a:t>、黑猩猩的意识来源于外部世界</a:t>
            </a:r>
            <a:endParaRPr lang="zh-CN" altLang="en-US"/>
          </a:p>
          <a:p>
            <a:pPr indent="266700" eaLnBrk="0" hangingPunct="0"/>
            <a:r>
              <a:rPr lang="en-US" altLang="zh-CN">
                <a:latin typeface="Times New Roman" pitchFamily="18" charset="0"/>
              </a:rPr>
              <a:t>C</a:t>
            </a:r>
            <a:r>
              <a:rPr lang="zh-CN" altLang="en-US">
                <a:latin typeface="Times New Roman" pitchFamily="18" charset="0"/>
              </a:rPr>
              <a:t>、黑猩猩的心理与人的意识有根本区别</a:t>
            </a:r>
            <a:endParaRPr lang="zh-CN" altLang="en-US"/>
          </a:p>
          <a:p>
            <a:pPr indent="266700" eaLnBrk="0" hangingPunct="0"/>
            <a:r>
              <a:rPr lang="en-US" altLang="zh-CN">
                <a:latin typeface="Times New Roman" pitchFamily="18" charset="0"/>
              </a:rPr>
              <a:t>D</a:t>
            </a:r>
            <a:r>
              <a:rPr lang="zh-CN" altLang="en-US">
                <a:latin typeface="Times New Roman" pitchFamily="18" charset="0"/>
              </a:rPr>
              <a:t>、意识是人所特有的，黑猩猩没有意识</a:t>
            </a:r>
            <a:endParaRPr lang="zh-CN" altLang="en-US"/>
          </a:p>
          <a:p>
            <a:pPr indent="266700" eaLnBrk="0" hangingPunct="0"/>
            <a:r>
              <a:rPr lang="en-US" altLang="zh-CN">
                <a:latin typeface="Times New Roman" pitchFamily="18" charset="0"/>
              </a:rPr>
              <a:t>E</a:t>
            </a:r>
            <a:r>
              <a:rPr lang="zh-CN" altLang="en-US">
                <a:latin typeface="Times New Roman" pitchFamily="18" charset="0"/>
              </a:rPr>
              <a:t>、只要与人长期接触，黑猩猩就能学会人的各种动作</a:t>
            </a:r>
            <a:endParaRPr lang="zh-CN" altLang="en-US"/>
          </a:p>
          <a:p>
            <a:pPr indent="266700" eaLnBrk="0" hangingPunct="0"/>
            <a:r>
              <a:rPr lang="en-US" altLang="zh-CN">
                <a:latin typeface="Times New Roman" pitchFamily="18" charset="0"/>
              </a:rPr>
              <a:t>15</a:t>
            </a:r>
            <a:r>
              <a:rPr lang="zh-CN" altLang="en-US">
                <a:latin typeface="Times New Roman" pitchFamily="18" charset="0"/>
              </a:rPr>
              <a:t>、唯物辩证法认为，整体和部分的关系有</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D)</a:t>
            </a:r>
            <a:endParaRPr lang="en-US" altLang="zh-CN"/>
          </a:p>
          <a:p>
            <a:pPr indent="266700" eaLnBrk="0" hangingPunct="0"/>
            <a:r>
              <a:rPr lang="en-US" altLang="zh-CN">
                <a:latin typeface="Times New Roman" pitchFamily="18" charset="0"/>
              </a:rPr>
              <a:t>A</a:t>
            </a:r>
            <a:r>
              <a:rPr lang="zh-CN" altLang="en-US">
                <a:latin typeface="Times New Roman" pitchFamily="18" charset="0"/>
              </a:rPr>
              <a:t>、整体是各部分的叠加              </a:t>
            </a:r>
            <a:r>
              <a:rPr lang="en-US" altLang="zh-CN">
                <a:latin typeface="Times New Roman" pitchFamily="18" charset="0"/>
              </a:rPr>
              <a:t>B</a:t>
            </a:r>
            <a:r>
              <a:rPr lang="zh-CN" altLang="en-US">
                <a:latin typeface="Times New Roman" pitchFamily="18" charset="0"/>
              </a:rPr>
              <a:t>、整体和部分相互依存</a:t>
            </a:r>
            <a:endParaRPr lang="zh-CN" altLang="en-US"/>
          </a:p>
          <a:p>
            <a:pPr indent="266700" eaLnBrk="0" hangingPunct="0"/>
            <a:r>
              <a:rPr lang="en-US" altLang="zh-CN">
                <a:latin typeface="Times New Roman" pitchFamily="18" charset="0"/>
              </a:rPr>
              <a:t>C</a:t>
            </a:r>
            <a:r>
              <a:rPr lang="zh-CN" altLang="en-US">
                <a:latin typeface="Times New Roman" pitchFamily="18" charset="0"/>
              </a:rPr>
              <a:t>、整体大于部分的总和              </a:t>
            </a:r>
            <a:r>
              <a:rPr lang="en-US" altLang="zh-CN">
                <a:latin typeface="Times New Roman" pitchFamily="18" charset="0"/>
              </a:rPr>
              <a:t>D</a:t>
            </a:r>
            <a:r>
              <a:rPr lang="zh-CN" altLang="en-US">
                <a:latin typeface="Times New Roman" pitchFamily="18" charset="0"/>
              </a:rPr>
              <a:t>、整体对部分起支配，决定作用</a:t>
            </a:r>
            <a:endParaRPr lang="zh-CN" altLang="en-US"/>
          </a:p>
          <a:p>
            <a:pPr indent="266700" eaLnBrk="0" hangingPunct="0"/>
            <a:r>
              <a:rPr lang="en-US" altLang="zh-CN">
                <a:latin typeface="Times New Roman" pitchFamily="18" charset="0"/>
              </a:rPr>
              <a:t>E</a:t>
            </a:r>
            <a:r>
              <a:rPr lang="zh-CN" altLang="en-US">
                <a:latin typeface="Times New Roman" pitchFamily="18" charset="0"/>
              </a:rPr>
              <a:t>、部分可以脱离整体而独立存在</a:t>
            </a:r>
            <a:endParaRPr lang="zh-CN" altLang="en-US"/>
          </a:p>
          <a:p>
            <a:pPr indent="266700" eaLnBrk="0" hangingPunct="0"/>
            <a:r>
              <a:rPr lang="en-US" altLang="zh-CN">
                <a:latin typeface="Times New Roman" pitchFamily="18" charset="0"/>
              </a:rPr>
              <a:t>16</a:t>
            </a:r>
            <a:r>
              <a:rPr lang="zh-CN" altLang="en-US">
                <a:latin typeface="Times New Roman" pitchFamily="18" charset="0"/>
              </a:rPr>
              <a:t>、人的全面发展是指</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D)</a:t>
            </a:r>
            <a:endParaRPr lang="en-US" altLang="zh-CN"/>
          </a:p>
          <a:p>
            <a:pPr indent="266700" eaLnBrk="0" hangingPunct="0"/>
            <a:r>
              <a:rPr lang="en-US" altLang="zh-CN">
                <a:latin typeface="Times New Roman" pitchFamily="18" charset="0"/>
              </a:rPr>
              <a:t>A</a:t>
            </a:r>
            <a:r>
              <a:rPr lang="zh-CN" altLang="en-US">
                <a:latin typeface="Times New Roman" pitchFamily="18" charset="0"/>
              </a:rPr>
              <a:t>、德、智、体、美、劳和谐完整的发展   </a:t>
            </a:r>
            <a:r>
              <a:rPr lang="en-US" altLang="zh-CN">
                <a:latin typeface="Times New Roman" pitchFamily="18" charset="0"/>
              </a:rPr>
              <a:t>B</a:t>
            </a:r>
            <a:r>
              <a:rPr lang="zh-CN" altLang="en-US">
                <a:latin typeface="Times New Roman" pitchFamily="18" charset="0"/>
              </a:rPr>
              <a:t>、个人潜力和智能的最大限度的发挥</a:t>
            </a:r>
            <a:endParaRPr lang="zh-CN" altLang="en-US"/>
          </a:p>
          <a:p>
            <a:pPr indent="266700" eaLnBrk="0" hangingPunct="0"/>
            <a:r>
              <a:rPr lang="en-US" altLang="zh-CN">
                <a:latin typeface="Times New Roman" pitchFamily="18" charset="0"/>
              </a:rPr>
              <a:t>C</a:t>
            </a:r>
            <a:r>
              <a:rPr lang="zh-CN" altLang="en-US">
                <a:latin typeface="Times New Roman" pitchFamily="18" charset="0"/>
              </a:rPr>
              <a:t>、人的需要的全面丰富和满足           </a:t>
            </a:r>
            <a:r>
              <a:rPr lang="en-US" altLang="zh-CN">
                <a:latin typeface="Times New Roman" pitchFamily="18" charset="0"/>
              </a:rPr>
              <a:t>D</a:t>
            </a:r>
            <a:r>
              <a:rPr lang="zh-CN" altLang="en-US">
                <a:latin typeface="Times New Roman" pitchFamily="18" charset="0"/>
              </a:rPr>
              <a:t>、人的本质的真正的实现</a:t>
            </a:r>
            <a:endParaRPr lang="zh-CN" altLang="en-US"/>
          </a:p>
          <a:p>
            <a:pPr indent="266700" eaLnBrk="0" hangingPunct="0"/>
            <a:r>
              <a:rPr lang="en-US" altLang="zh-CN">
                <a:latin typeface="Times New Roman" pitchFamily="18" charset="0"/>
              </a:rPr>
              <a:t>E</a:t>
            </a:r>
            <a:r>
              <a:rPr lang="zh-CN" altLang="en-US">
                <a:latin typeface="Times New Roman" pitchFamily="18" charset="0"/>
              </a:rPr>
              <a:t>、人的各种欲望无限制的满足</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0" y="150813"/>
            <a:ext cx="9144000" cy="6556375"/>
          </a:xfrm>
          <a:prstGeom prst="rect">
            <a:avLst/>
          </a:prstGeom>
          <a:noFill/>
          <a:ln w="9525">
            <a:noFill/>
            <a:miter lim="800000"/>
            <a:headEnd/>
            <a:tailEnd/>
          </a:ln>
        </p:spPr>
        <p:txBody>
          <a:bodyPr anchor="ctr">
            <a:spAutoFit/>
          </a:bodyPr>
          <a:lstStyle/>
          <a:p>
            <a:pPr indent="266700"/>
            <a:r>
              <a:rPr lang="en-US" altLang="zh-CN" sz="2000">
                <a:latin typeface="Times New Roman" pitchFamily="18" charset="0"/>
              </a:rPr>
              <a:t>17</a:t>
            </a:r>
            <a:r>
              <a:rPr lang="zh-CN" altLang="en-US" sz="2000">
                <a:latin typeface="Times New Roman" pitchFamily="18" charset="0"/>
              </a:rPr>
              <a:t>、</a:t>
            </a:r>
            <a:r>
              <a:rPr lang="zh-CN" altLang="en-US" sz="2000"/>
              <a:t>“</a:t>
            </a:r>
            <a:r>
              <a:rPr lang="zh-CN" altLang="en-US" sz="2000">
                <a:latin typeface="Times New Roman" pitchFamily="18" charset="0"/>
              </a:rPr>
              <a:t>人们自己创造自己的历史</a:t>
            </a:r>
            <a:r>
              <a:rPr lang="zh-CN" altLang="en-US" sz="2000"/>
              <a:t>”</a:t>
            </a:r>
            <a:r>
              <a:rPr lang="zh-CN" altLang="en-US" sz="2000">
                <a:latin typeface="Times New Roman" pitchFamily="18" charset="0"/>
              </a:rPr>
              <a:t>，这一命题表明</a:t>
            </a:r>
            <a:r>
              <a:rPr lang="en-US" altLang="zh-CN" sz="2000">
                <a:latin typeface="Times New Roman" pitchFamily="18" charset="0"/>
              </a:rPr>
              <a:t>(A</a:t>
            </a:r>
            <a:r>
              <a:rPr lang="zh-CN" altLang="en-US" sz="2000">
                <a:latin typeface="Times New Roman" pitchFamily="18" charset="0"/>
              </a:rPr>
              <a:t>、</a:t>
            </a:r>
            <a:r>
              <a:rPr lang="en-US" altLang="zh-CN" sz="2000">
                <a:latin typeface="Times New Roman" pitchFamily="18" charset="0"/>
              </a:rPr>
              <a:t>B</a:t>
            </a:r>
            <a:r>
              <a:rPr lang="zh-CN" altLang="en-US" sz="2000">
                <a:latin typeface="Times New Roman" pitchFamily="18" charset="0"/>
              </a:rPr>
              <a:t>、</a:t>
            </a:r>
            <a:r>
              <a:rPr lang="en-US" altLang="zh-CN" sz="2000">
                <a:latin typeface="Times New Roman" pitchFamily="18" charset="0"/>
              </a:rPr>
              <a:t>D)</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、人是社会的主体</a:t>
            </a:r>
            <a:endParaRPr lang="zh-CN" altLang="en-US" sz="2000"/>
          </a:p>
          <a:p>
            <a:pPr indent="266700" eaLnBrk="0" hangingPunct="0"/>
            <a:r>
              <a:rPr lang="en-US" altLang="zh-CN" sz="2000">
                <a:latin typeface="Times New Roman" pitchFamily="18" charset="0"/>
              </a:rPr>
              <a:t>B</a:t>
            </a:r>
            <a:r>
              <a:rPr lang="zh-CN" altLang="en-US" sz="2000">
                <a:latin typeface="Times New Roman" pitchFamily="18" charset="0"/>
              </a:rPr>
              <a:t>、历史是由追求着自己目的的人的活动构成的</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、历史发展方向是由人自由选择的</a:t>
            </a:r>
            <a:endParaRPr lang="zh-CN" altLang="en-US" sz="2000"/>
          </a:p>
          <a:p>
            <a:pPr indent="266700" eaLnBrk="0" hangingPunct="0"/>
            <a:r>
              <a:rPr lang="en-US" altLang="zh-CN" sz="2000">
                <a:latin typeface="Times New Roman" pitchFamily="18" charset="0"/>
              </a:rPr>
              <a:t>D</a:t>
            </a:r>
            <a:r>
              <a:rPr lang="zh-CN" altLang="en-US" sz="2000">
                <a:latin typeface="Times New Roman" pitchFamily="18" charset="0"/>
              </a:rPr>
              <a:t>、历史规律实现于人的自觉活动之中</a:t>
            </a:r>
            <a:endParaRPr lang="zh-CN" altLang="en-US" sz="2000"/>
          </a:p>
          <a:p>
            <a:pPr indent="266700" eaLnBrk="0" hangingPunct="0"/>
            <a:r>
              <a:rPr lang="en-US" altLang="zh-CN" sz="2000">
                <a:latin typeface="Times New Roman" pitchFamily="18" charset="0"/>
              </a:rPr>
              <a:t>E</a:t>
            </a:r>
            <a:r>
              <a:rPr lang="zh-CN" altLang="en-US" sz="2000">
                <a:latin typeface="Times New Roman" pitchFamily="18" charset="0"/>
              </a:rPr>
              <a:t>、社会中的每个人都是推动历史前进的力量</a:t>
            </a:r>
            <a:endParaRPr lang="zh-CN" altLang="en-US" sz="2000"/>
          </a:p>
          <a:p>
            <a:pPr indent="266700" eaLnBrk="0" hangingPunct="0"/>
            <a:r>
              <a:rPr lang="en-US" altLang="zh-CN" sz="2000">
                <a:latin typeface="Times New Roman" pitchFamily="18" charset="0"/>
              </a:rPr>
              <a:t>18</a:t>
            </a:r>
            <a:r>
              <a:rPr lang="zh-CN" altLang="en-US" sz="2000">
                <a:latin typeface="Times New Roman" pitchFamily="18" charset="0"/>
              </a:rPr>
              <a:t>、有人说，矛盾的斗争性是指对立双方</a:t>
            </a:r>
            <a:r>
              <a:rPr lang="zh-CN" altLang="en-US" sz="2000"/>
              <a:t>“</a:t>
            </a:r>
            <a:r>
              <a:rPr lang="zh-CN" altLang="en-US" sz="2000">
                <a:latin typeface="Times New Roman" pitchFamily="18" charset="0"/>
              </a:rPr>
              <a:t>势不两立，你死我活</a:t>
            </a:r>
            <a:r>
              <a:rPr lang="zh-CN" altLang="en-US" sz="2000"/>
              <a:t>”</a:t>
            </a:r>
            <a:r>
              <a:rPr lang="zh-CN" altLang="en-US" sz="2000">
                <a:latin typeface="Times New Roman" pitchFamily="18" charset="0"/>
              </a:rPr>
              <a:t>的对抗，这一观点</a:t>
            </a:r>
            <a:r>
              <a:rPr lang="en-US" altLang="zh-CN" sz="2000">
                <a:latin typeface="Times New Roman" pitchFamily="18" charset="0"/>
              </a:rPr>
              <a:t>(B</a:t>
            </a:r>
            <a:r>
              <a:rPr lang="zh-CN" altLang="en-US" sz="2000">
                <a:latin typeface="Times New Roman" pitchFamily="18" charset="0"/>
              </a:rPr>
              <a:t>、</a:t>
            </a:r>
            <a:r>
              <a:rPr lang="en-US" altLang="zh-CN" sz="2000">
                <a:latin typeface="Times New Roman" pitchFamily="18" charset="0"/>
              </a:rPr>
              <a:t>C</a:t>
            </a:r>
            <a:r>
              <a:rPr lang="zh-CN" altLang="en-US" sz="2000">
                <a:latin typeface="Times New Roman" pitchFamily="18" charset="0"/>
              </a:rPr>
              <a:t>、</a:t>
            </a:r>
            <a:r>
              <a:rPr lang="en-US" altLang="zh-CN" sz="2000">
                <a:latin typeface="Times New Roman" pitchFamily="18" charset="0"/>
              </a:rPr>
              <a:t>D)</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、揭示了矛盾斗争性的深刻含义</a:t>
            </a:r>
            <a:endParaRPr lang="zh-CN" altLang="en-US" sz="2000"/>
          </a:p>
          <a:p>
            <a:pPr indent="266700" eaLnBrk="0" hangingPunct="0"/>
            <a:r>
              <a:rPr lang="en-US" altLang="zh-CN" sz="2000">
                <a:latin typeface="Times New Roman" pitchFamily="18" charset="0"/>
              </a:rPr>
              <a:t>B</a:t>
            </a:r>
            <a:r>
              <a:rPr lang="zh-CN" altLang="en-US" sz="2000">
                <a:latin typeface="Times New Roman" pitchFamily="18" charset="0"/>
              </a:rPr>
              <a:t>、错误地把矛盾斗争性归结为矛盾斗争的对抗形式</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、用矛盾斗争的对抗形式抹煞了矛盾斗争的普遍性</a:t>
            </a:r>
            <a:endParaRPr lang="zh-CN" altLang="en-US" sz="2000"/>
          </a:p>
          <a:p>
            <a:pPr indent="266700" eaLnBrk="0" hangingPunct="0"/>
            <a:r>
              <a:rPr lang="en-US" altLang="zh-CN" sz="2000">
                <a:latin typeface="Times New Roman" pitchFamily="18" charset="0"/>
              </a:rPr>
              <a:t>D</a:t>
            </a:r>
            <a:r>
              <a:rPr lang="zh-CN" altLang="en-US" sz="2000">
                <a:latin typeface="Times New Roman" pitchFamily="18" charset="0"/>
              </a:rPr>
              <a:t>、否定了矛盾斗争性是一个广泛的哲学范畴</a:t>
            </a:r>
            <a:endParaRPr lang="zh-CN" altLang="en-US" sz="2000"/>
          </a:p>
          <a:p>
            <a:pPr indent="266700" eaLnBrk="0" hangingPunct="0"/>
            <a:r>
              <a:rPr lang="en-US" altLang="zh-CN" sz="2000">
                <a:latin typeface="Times New Roman" pitchFamily="18" charset="0"/>
              </a:rPr>
              <a:t>E</a:t>
            </a:r>
            <a:r>
              <a:rPr lang="zh-CN" altLang="en-US" sz="2000">
                <a:latin typeface="Times New Roman" pitchFamily="18" charset="0"/>
              </a:rPr>
              <a:t>、是对矛盾斗争性简要而明确的表述</a:t>
            </a:r>
            <a:endParaRPr lang="zh-CN" altLang="en-US" sz="2000"/>
          </a:p>
          <a:p>
            <a:pPr indent="266700" eaLnBrk="0" hangingPunct="0"/>
            <a:r>
              <a:rPr lang="en-US" altLang="zh-CN" sz="2000">
                <a:latin typeface="Times New Roman" pitchFamily="18" charset="0"/>
              </a:rPr>
              <a:t>19</a:t>
            </a:r>
            <a:r>
              <a:rPr lang="zh-CN" altLang="en-US" sz="2000">
                <a:latin typeface="Times New Roman" pitchFamily="18" charset="0"/>
              </a:rPr>
              <a:t>、马克思在理论上的两个最伟大贡献是</a:t>
            </a:r>
            <a:r>
              <a:rPr lang="en-US" altLang="zh-CN" sz="2000">
                <a:latin typeface="Times New Roman" pitchFamily="18" charset="0"/>
              </a:rPr>
              <a:t>(A</a:t>
            </a:r>
            <a:r>
              <a:rPr lang="zh-CN" altLang="en-US" sz="2000">
                <a:latin typeface="Times New Roman" pitchFamily="18" charset="0"/>
              </a:rPr>
              <a:t>、</a:t>
            </a:r>
            <a:r>
              <a:rPr lang="en-US" altLang="zh-CN" sz="2000">
                <a:latin typeface="Times New Roman" pitchFamily="18" charset="0"/>
              </a:rPr>
              <a:t>C)</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、剩余价值学说      </a:t>
            </a:r>
            <a:r>
              <a:rPr lang="en-US" altLang="zh-CN" sz="2000">
                <a:latin typeface="Times New Roman" pitchFamily="18" charset="0"/>
              </a:rPr>
              <a:t>B</a:t>
            </a:r>
            <a:r>
              <a:rPr lang="zh-CN" altLang="en-US" sz="2000">
                <a:latin typeface="Times New Roman" pitchFamily="18" charset="0"/>
              </a:rPr>
              <a:t>、无产阶级历史使命的学说</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、唯物史观         </a:t>
            </a:r>
            <a:r>
              <a:rPr lang="en-US" altLang="zh-CN" sz="2000">
                <a:latin typeface="Times New Roman" pitchFamily="18" charset="0"/>
              </a:rPr>
              <a:t>D</a:t>
            </a:r>
            <a:r>
              <a:rPr lang="zh-CN" altLang="en-US" sz="2000">
                <a:latin typeface="Times New Roman" pitchFamily="18" charset="0"/>
              </a:rPr>
              <a:t>、平均利润和生产价格理论    </a:t>
            </a:r>
            <a:r>
              <a:rPr lang="en-US" altLang="zh-CN" sz="2000">
                <a:latin typeface="Times New Roman" pitchFamily="18" charset="0"/>
              </a:rPr>
              <a:t>E</a:t>
            </a:r>
            <a:r>
              <a:rPr lang="zh-CN" altLang="en-US" sz="2000">
                <a:latin typeface="Times New Roman" pitchFamily="18" charset="0"/>
              </a:rPr>
              <a:t>、无产阶级专政学说</a:t>
            </a:r>
            <a:endParaRPr lang="zh-CN" altLang="en-US" sz="2000"/>
          </a:p>
          <a:p>
            <a:pPr indent="266700" eaLnBrk="0" hangingPunct="0"/>
            <a:r>
              <a:rPr lang="en-US" altLang="zh-CN" sz="2000">
                <a:latin typeface="Times New Roman" pitchFamily="18" charset="0"/>
              </a:rPr>
              <a:t>20</a:t>
            </a:r>
            <a:r>
              <a:rPr lang="zh-CN" altLang="en-US" sz="2000">
                <a:latin typeface="Times New Roman" pitchFamily="18" charset="0"/>
              </a:rPr>
              <a:t>、德国古典哲学的主要代表人物是</a:t>
            </a:r>
            <a:r>
              <a:rPr lang="en-US" altLang="zh-CN" sz="2000">
                <a:latin typeface="Times New Roman" pitchFamily="18" charset="0"/>
              </a:rPr>
              <a:t>(C</a:t>
            </a:r>
            <a:r>
              <a:rPr lang="zh-CN" altLang="en-US" sz="2000">
                <a:latin typeface="Times New Roman" pitchFamily="18" charset="0"/>
              </a:rPr>
              <a:t>、</a:t>
            </a:r>
            <a:r>
              <a:rPr lang="en-US" altLang="zh-CN" sz="2000">
                <a:latin typeface="Times New Roman" pitchFamily="18" charset="0"/>
              </a:rPr>
              <a:t>E)</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、叔本华  </a:t>
            </a:r>
            <a:r>
              <a:rPr lang="en-US" altLang="zh-CN" sz="2000">
                <a:latin typeface="Times New Roman" pitchFamily="18" charset="0"/>
              </a:rPr>
              <a:t>B</a:t>
            </a:r>
            <a:r>
              <a:rPr lang="zh-CN" altLang="en-US" sz="2000">
                <a:latin typeface="Times New Roman" pitchFamily="18" charset="0"/>
              </a:rPr>
              <a:t>、哥德  </a:t>
            </a:r>
            <a:r>
              <a:rPr lang="en-US" altLang="zh-CN" sz="2000">
                <a:latin typeface="Times New Roman" pitchFamily="18" charset="0"/>
              </a:rPr>
              <a:t>C</a:t>
            </a:r>
            <a:r>
              <a:rPr lang="zh-CN" altLang="en-US" sz="2000">
                <a:latin typeface="Times New Roman" pitchFamily="18" charset="0"/>
              </a:rPr>
              <a:t>、黑格尔  </a:t>
            </a:r>
            <a:r>
              <a:rPr lang="en-US" altLang="zh-CN" sz="2000">
                <a:latin typeface="Times New Roman" pitchFamily="18" charset="0"/>
              </a:rPr>
              <a:t>D</a:t>
            </a:r>
            <a:r>
              <a:rPr lang="zh-CN" altLang="en-US" sz="2000">
                <a:latin typeface="Times New Roman" pitchFamily="18" charset="0"/>
              </a:rPr>
              <a:t>、尼采  </a:t>
            </a:r>
            <a:r>
              <a:rPr lang="en-US" altLang="zh-CN" sz="2000">
                <a:latin typeface="Times New Roman" pitchFamily="18" charset="0"/>
              </a:rPr>
              <a:t>E</a:t>
            </a:r>
            <a:r>
              <a:rPr lang="zh-CN" altLang="en-US" sz="2000">
                <a:latin typeface="Times New Roman" pitchFamily="18" charset="0"/>
              </a:rPr>
              <a:t>、费尔巴哈</a:t>
            </a:r>
            <a:endParaRPr lang="zh-CN" altLang="en-US" sz="2000"/>
          </a:p>
          <a:p>
            <a:pPr indent="266700" eaLnBrk="0" hangingPunct="0"/>
            <a:r>
              <a:rPr lang="en-US" altLang="zh-CN" sz="2000">
                <a:latin typeface="Times New Roman" pitchFamily="18" charset="0"/>
              </a:rPr>
              <a:t>21</a:t>
            </a:r>
            <a:r>
              <a:rPr lang="zh-CN" altLang="en-US" sz="2000">
                <a:latin typeface="Times New Roman" pitchFamily="18" charset="0"/>
              </a:rPr>
              <a:t>、下列哲学流派属于人本主义的有</a:t>
            </a:r>
            <a:r>
              <a:rPr lang="en-US" altLang="zh-CN" sz="2000">
                <a:latin typeface="Times New Roman" pitchFamily="18" charset="0"/>
              </a:rPr>
              <a:t>(A</a:t>
            </a:r>
            <a:r>
              <a:rPr lang="zh-CN" altLang="en-US" sz="2000">
                <a:latin typeface="Times New Roman" pitchFamily="18" charset="0"/>
              </a:rPr>
              <a:t>、</a:t>
            </a:r>
            <a:r>
              <a:rPr lang="en-US" altLang="zh-CN" sz="2000">
                <a:latin typeface="Times New Roman" pitchFamily="18" charset="0"/>
              </a:rPr>
              <a:t>C)</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、唯意志主义  </a:t>
            </a:r>
            <a:r>
              <a:rPr lang="en-US" altLang="zh-CN" sz="2000">
                <a:latin typeface="Times New Roman" pitchFamily="18" charset="0"/>
              </a:rPr>
              <a:t>B</a:t>
            </a:r>
            <a:r>
              <a:rPr lang="zh-CN" altLang="en-US" sz="2000">
                <a:latin typeface="Times New Roman" pitchFamily="18" charset="0"/>
              </a:rPr>
              <a:t>、马赫主义  </a:t>
            </a:r>
            <a:r>
              <a:rPr lang="en-US" altLang="zh-CN" sz="2000">
                <a:latin typeface="Times New Roman" pitchFamily="18" charset="0"/>
              </a:rPr>
              <a:t>C</a:t>
            </a:r>
            <a:r>
              <a:rPr lang="zh-CN" altLang="en-US" sz="2000">
                <a:latin typeface="Times New Roman" pitchFamily="18" charset="0"/>
              </a:rPr>
              <a:t>、存在主义   </a:t>
            </a:r>
            <a:r>
              <a:rPr lang="en-US" altLang="zh-CN" sz="2000">
                <a:latin typeface="Times New Roman" pitchFamily="18" charset="0"/>
              </a:rPr>
              <a:t>D</a:t>
            </a:r>
            <a:r>
              <a:rPr lang="zh-CN" altLang="en-US" sz="2000">
                <a:latin typeface="Times New Roman" pitchFamily="18" charset="0"/>
              </a:rPr>
              <a:t>、贝克莱主义  </a:t>
            </a:r>
            <a:r>
              <a:rPr lang="en-US" altLang="zh-CN" sz="2000">
                <a:latin typeface="Times New Roman" pitchFamily="18" charset="0"/>
              </a:rPr>
              <a:t>E</a:t>
            </a:r>
            <a:r>
              <a:rPr lang="zh-CN" altLang="en-US" sz="2000">
                <a:latin typeface="Times New Roman" pitchFamily="18" charset="0"/>
              </a:rPr>
              <a:t>、逻辑实证主义</a:t>
            </a:r>
            <a:endParaRPr lang="zh-C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0" y="96838"/>
            <a:ext cx="9144000" cy="6740525"/>
          </a:xfrm>
          <a:prstGeom prst="rect">
            <a:avLst/>
          </a:prstGeom>
          <a:noFill/>
          <a:ln w="9525">
            <a:noFill/>
            <a:miter lim="800000"/>
            <a:headEnd/>
            <a:tailEnd/>
          </a:ln>
        </p:spPr>
        <p:txBody>
          <a:bodyPr anchor="ctr">
            <a:spAutoFit/>
          </a:bodyPr>
          <a:lstStyle/>
          <a:p>
            <a:pPr indent="266700"/>
            <a:r>
              <a:rPr lang="en-US" altLang="zh-CN">
                <a:latin typeface="Times New Roman" pitchFamily="18" charset="0"/>
              </a:rPr>
              <a:t>22</a:t>
            </a:r>
            <a:r>
              <a:rPr lang="zh-CN" altLang="en-US">
                <a:latin typeface="Times New Roman" pitchFamily="18" charset="0"/>
              </a:rPr>
              <a:t>、下列哲学流派属于科学主义的有</a:t>
            </a:r>
            <a:r>
              <a:rPr lang="en-US" altLang="zh-CN">
                <a:latin typeface="Times New Roman" pitchFamily="18" charset="0"/>
              </a:rPr>
              <a:t>(D</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、存在主义    </a:t>
            </a:r>
            <a:r>
              <a:rPr lang="en-US" altLang="zh-CN">
                <a:latin typeface="Times New Roman" pitchFamily="18" charset="0"/>
              </a:rPr>
              <a:t>B</a:t>
            </a:r>
            <a:r>
              <a:rPr lang="zh-CN" altLang="en-US">
                <a:latin typeface="Times New Roman" pitchFamily="18" charset="0"/>
              </a:rPr>
              <a:t>、生命哲学   </a:t>
            </a:r>
            <a:r>
              <a:rPr lang="en-US" altLang="zh-CN">
                <a:latin typeface="Times New Roman" pitchFamily="18" charset="0"/>
              </a:rPr>
              <a:t>C</a:t>
            </a:r>
            <a:r>
              <a:rPr lang="zh-CN" altLang="en-US">
                <a:latin typeface="Times New Roman" pitchFamily="18" charset="0"/>
              </a:rPr>
              <a:t>、唯意志主义  </a:t>
            </a:r>
            <a:r>
              <a:rPr lang="en-US" altLang="zh-CN">
                <a:latin typeface="Times New Roman" pitchFamily="18" charset="0"/>
              </a:rPr>
              <a:t>D</a:t>
            </a:r>
            <a:r>
              <a:rPr lang="zh-CN" altLang="en-US">
                <a:latin typeface="Times New Roman" pitchFamily="18" charset="0"/>
              </a:rPr>
              <a:t>、实用主义  </a:t>
            </a:r>
            <a:r>
              <a:rPr lang="en-US" altLang="zh-CN">
                <a:latin typeface="Times New Roman" pitchFamily="18" charset="0"/>
              </a:rPr>
              <a:t>E</a:t>
            </a:r>
            <a:r>
              <a:rPr lang="zh-CN" altLang="en-US">
                <a:latin typeface="Times New Roman" pitchFamily="18" charset="0"/>
              </a:rPr>
              <a:t>、逻辑实证主义</a:t>
            </a:r>
            <a:endParaRPr lang="zh-CN" altLang="en-US"/>
          </a:p>
          <a:p>
            <a:pPr indent="266700" eaLnBrk="0" hangingPunct="0"/>
            <a:r>
              <a:rPr lang="en-US" altLang="zh-CN">
                <a:latin typeface="Times New Roman" pitchFamily="18" charset="0"/>
              </a:rPr>
              <a:t>23</a:t>
            </a:r>
            <a:r>
              <a:rPr lang="zh-CN" altLang="en-US">
                <a:latin typeface="Times New Roman" pitchFamily="18" charset="0"/>
              </a:rPr>
              <a:t>、哲学基本问题主要包括两方面内容</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C)</a:t>
            </a:r>
            <a:endParaRPr lang="en-US" altLang="zh-CN"/>
          </a:p>
          <a:p>
            <a:pPr indent="266700" eaLnBrk="0" hangingPunct="0"/>
            <a:r>
              <a:rPr lang="en-US" altLang="zh-CN">
                <a:latin typeface="Times New Roman" pitchFamily="18" charset="0"/>
              </a:rPr>
              <a:t>A</a:t>
            </a:r>
            <a:r>
              <a:rPr lang="zh-CN" altLang="en-US">
                <a:latin typeface="Times New Roman" pitchFamily="18" charset="0"/>
              </a:rPr>
              <a:t>、思维和存在何者为第一性的问题</a:t>
            </a:r>
            <a:r>
              <a:rPr lang="en-US" altLang="zh-CN">
                <a:latin typeface="Times New Roman" pitchFamily="18" charset="0"/>
              </a:rPr>
              <a:t>B</a:t>
            </a:r>
            <a:r>
              <a:rPr lang="zh-CN" altLang="en-US">
                <a:latin typeface="Times New Roman" pitchFamily="18" charset="0"/>
              </a:rPr>
              <a:t>、世界如何发展的问题</a:t>
            </a:r>
            <a:r>
              <a:rPr lang="en-US" altLang="zh-CN">
                <a:latin typeface="Times New Roman" pitchFamily="18" charset="0"/>
              </a:rPr>
              <a:t>C</a:t>
            </a:r>
            <a:r>
              <a:rPr lang="zh-CN" altLang="en-US">
                <a:latin typeface="Times New Roman" pitchFamily="18" charset="0"/>
              </a:rPr>
              <a:t>、思维和存在是否具有同一性的问题</a:t>
            </a:r>
            <a:r>
              <a:rPr lang="en-US" altLang="zh-CN">
                <a:latin typeface="Times New Roman" pitchFamily="18" charset="0"/>
              </a:rPr>
              <a:t>D</a:t>
            </a:r>
            <a:r>
              <a:rPr lang="zh-CN" altLang="en-US">
                <a:latin typeface="Times New Roman" pitchFamily="18" charset="0"/>
              </a:rPr>
              <a:t>、世界的本质是一个还是多个的问题</a:t>
            </a:r>
            <a:endParaRPr lang="zh-CN" altLang="en-US"/>
          </a:p>
          <a:p>
            <a:pPr indent="266700" eaLnBrk="0" hangingPunct="0"/>
            <a:r>
              <a:rPr lang="en-US" altLang="zh-CN">
                <a:latin typeface="Times New Roman" pitchFamily="18" charset="0"/>
              </a:rPr>
              <a:t>24</a:t>
            </a:r>
            <a:r>
              <a:rPr lang="zh-CN" altLang="en-US">
                <a:latin typeface="Times New Roman" pitchFamily="18" charset="0"/>
              </a:rPr>
              <a:t>、二元论的错误是</a:t>
            </a:r>
            <a:r>
              <a:rPr lang="en-US" altLang="zh-CN">
                <a:latin typeface="Times New Roman" pitchFamily="18" charset="0"/>
              </a:rPr>
              <a:t>(D</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、坚持物质决定精神的观点              </a:t>
            </a:r>
            <a:r>
              <a:rPr lang="en-US" altLang="zh-CN">
                <a:latin typeface="Times New Roman" pitchFamily="18" charset="0"/>
              </a:rPr>
              <a:t>B</a:t>
            </a:r>
            <a:r>
              <a:rPr lang="zh-CN" altLang="en-US">
                <a:latin typeface="Times New Roman" pitchFamily="18" charset="0"/>
              </a:rPr>
              <a:t>、坚持精神决定物质的观点</a:t>
            </a:r>
            <a:endParaRPr lang="zh-CN" altLang="en-US"/>
          </a:p>
          <a:p>
            <a:pPr indent="266700" eaLnBrk="0" hangingPunct="0"/>
            <a:r>
              <a:rPr lang="en-US" altLang="zh-CN">
                <a:latin typeface="Times New Roman" pitchFamily="18" charset="0"/>
              </a:rPr>
              <a:t>C</a:t>
            </a:r>
            <a:r>
              <a:rPr lang="zh-CN" altLang="en-US">
                <a:latin typeface="Times New Roman" pitchFamily="18" charset="0"/>
              </a:rPr>
              <a:t>、反对物质和运动是不可分的观点        </a:t>
            </a:r>
            <a:r>
              <a:rPr lang="en-US" altLang="zh-CN">
                <a:latin typeface="Times New Roman" pitchFamily="18" charset="0"/>
              </a:rPr>
              <a:t>D</a:t>
            </a:r>
            <a:r>
              <a:rPr lang="zh-CN" altLang="en-US">
                <a:latin typeface="Times New Roman" pitchFamily="18" charset="0"/>
              </a:rPr>
              <a:t>、否认世界统一性的观点</a:t>
            </a:r>
            <a:endParaRPr lang="zh-CN" altLang="en-US"/>
          </a:p>
          <a:p>
            <a:pPr indent="266700" eaLnBrk="0" hangingPunct="0"/>
            <a:r>
              <a:rPr lang="en-US" altLang="zh-CN">
                <a:latin typeface="Times New Roman" pitchFamily="18" charset="0"/>
              </a:rPr>
              <a:t>E</a:t>
            </a:r>
            <a:r>
              <a:rPr lang="zh-CN" altLang="en-US">
                <a:latin typeface="Times New Roman" pitchFamily="18" charset="0"/>
              </a:rPr>
              <a:t>、主张世界上存在两个独立并行的本原的观点</a:t>
            </a:r>
            <a:endParaRPr lang="zh-CN" altLang="en-US"/>
          </a:p>
          <a:p>
            <a:pPr indent="266700" eaLnBrk="0" hangingPunct="0"/>
            <a:r>
              <a:rPr lang="en-US" altLang="zh-CN">
                <a:latin typeface="Times New Roman" pitchFamily="18" charset="0"/>
              </a:rPr>
              <a:t>25</a:t>
            </a:r>
            <a:r>
              <a:rPr lang="zh-CN" altLang="en-US">
                <a:latin typeface="Times New Roman" pitchFamily="18" charset="0"/>
              </a:rPr>
              <a:t>、不可知论的著名代表是</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D)</a:t>
            </a:r>
            <a:endParaRPr lang="en-US" altLang="zh-CN"/>
          </a:p>
          <a:p>
            <a:pPr indent="266700" eaLnBrk="0" hangingPunct="0"/>
            <a:r>
              <a:rPr lang="en-US" altLang="zh-CN">
                <a:latin typeface="Times New Roman" pitchFamily="18" charset="0"/>
              </a:rPr>
              <a:t>A</a:t>
            </a:r>
            <a:r>
              <a:rPr lang="zh-CN" altLang="en-US">
                <a:latin typeface="Times New Roman" pitchFamily="18" charset="0"/>
              </a:rPr>
              <a:t>、黑格尔    </a:t>
            </a:r>
            <a:r>
              <a:rPr lang="en-US" altLang="zh-CN">
                <a:latin typeface="Times New Roman" pitchFamily="18" charset="0"/>
              </a:rPr>
              <a:t>B</a:t>
            </a:r>
            <a:r>
              <a:rPr lang="zh-CN" altLang="en-US">
                <a:latin typeface="Times New Roman" pitchFamily="18" charset="0"/>
              </a:rPr>
              <a:t>、德谟克利特   </a:t>
            </a:r>
            <a:r>
              <a:rPr lang="en-US" altLang="zh-CN">
                <a:latin typeface="Times New Roman" pitchFamily="18" charset="0"/>
              </a:rPr>
              <a:t>C</a:t>
            </a:r>
            <a:r>
              <a:rPr lang="zh-CN" altLang="en-US">
                <a:latin typeface="Times New Roman" pitchFamily="18" charset="0"/>
              </a:rPr>
              <a:t>、康德     </a:t>
            </a:r>
            <a:r>
              <a:rPr lang="en-US" altLang="zh-CN">
                <a:latin typeface="Times New Roman" pitchFamily="18" charset="0"/>
              </a:rPr>
              <a:t>D</a:t>
            </a:r>
            <a:r>
              <a:rPr lang="zh-CN" altLang="en-US">
                <a:latin typeface="Times New Roman" pitchFamily="18" charset="0"/>
              </a:rPr>
              <a:t>、休谟     </a:t>
            </a:r>
            <a:r>
              <a:rPr lang="en-US" altLang="zh-CN">
                <a:latin typeface="Times New Roman" pitchFamily="18" charset="0"/>
              </a:rPr>
              <a:t>E</a:t>
            </a:r>
            <a:r>
              <a:rPr lang="zh-CN" altLang="en-US">
                <a:latin typeface="Times New Roman" pitchFamily="18" charset="0"/>
              </a:rPr>
              <a:t>、赫拉克利特</a:t>
            </a:r>
            <a:endParaRPr lang="zh-CN" altLang="en-US"/>
          </a:p>
          <a:p>
            <a:pPr indent="266700" eaLnBrk="0" hangingPunct="0"/>
            <a:r>
              <a:rPr lang="en-US" altLang="zh-CN">
                <a:latin typeface="Times New Roman" pitchFamily="18" charset="0"/>
              </a:rPr>
              <a:t>26</a:t>
            </a:r>
            <a:r>
              <a:rPr lang="zh-CN" altLang="en-US">
                <a:latin typeface="Times New Roman" pitchFamily="18" charset="0"/>
              </a:rPr>
              <a:t>、哲学的物质范畴是</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D)</a:t>
            </a:r>
            <a:endParaRPr lang="en-US" altLang="zh-CN"/>
          </a:p>
          <a:p>
            <a:pPr indent="266700" eaLnBrk="0" hangingPunct="0"/>
            <a:r>
              <a:rPr lang="en-US" altLang="zh-CN">
                <a:latin typeface="Times New Roman" pitchFamily="18" charset="0"/>
              </a:rPr>
              <a:t>A</a:t>
            </a:r>
            <a:r>
              <a:rPr lang="zh-CN" altLang="en-US">
                <a:latin typeface="Times New Roman" pitchFamily="18" charset="0"/>
              </a:rPr>
              <a:t>、感性地存在着的东西</a:t>
            </a:r>
            <a:endParaRPr lang="zh-CN" altLang="en-US"/>
          </a:p>
          <a:p>
            <a:pPr indent="266700" eaLnBrk="0" hangingPunct="0"/>
            <a:r>
              <a:rPr lang="en-US" altLang="zh-CN">
                <a:latin typeface="Times New Roman" pitchFamily="18" charset="0"/>
              </a:rPr>
              <a:t>B</a:t>
            </a:r>
            <a:r>
              <a:rPr lang="zh-CN" altLang="en-US">
                <a:latin typeface="Times New Roman" pitchFamily="18" charset="0"/>
              </a:rPr>
              <a:t>、科学发展到一定程度所认识到某层次的物质形态</a:t>
            </a:r>
            <a:endParaRPr lang="zh-CN" altLang="en-US"/>
          </a:p>
          <a:p>
            <a:pPr indent="266700" eaLnBrk="0" hangingPunct="0"/>
            <a:r>
              <a:rPr lang="en-US" altLang="zh-CN">
                <a:latin typeface="Times New Roman" pitchFamily="18" charset="0"/>
              </a:rPr>
              <a:t>C</a:t>
            </a:r>
            <a:r>
              <a:rPr lang="zh-CN" altLang="en-US">
                <a:latin typeface="Times New Roman" pitchFamily="18" charset="0"/>
              </a:rPr>
              <a:t>、从具有无限多样的结构、特性的具体形态总和中抽象出来的</a:t>
            </a:r>
            <a:endParaRPr lang="zh-CN" altLang="en-US"/>
          </a:p>
          <a:p>
            <a:pPr indent="266700" eaLnBrk="0" hangingPunct="0"/>
            <a:r>
              <a:rPr lang="en-US" altLang="zh-CN">
                <a:latin typeface="Times New Roman" pitchFamily="18" charset="0"/>
              </a:rPr>
              <a:t>D</a:t>
            </a:r>
            <a:r>
              <a:rPr lang="zh-CN" altLang="en-US">
                <a:latin typeface="Times New Roman" pitchFamily="18" charset="0"/>
              </a:rPr>
              <a:t>、各种具体事物中抽象概括出的普遍科学概念</a:t>
            </a:r>
            <a:endParaRPr lang="zh-CN" altLang="en-US"/>
          </a:p>
          <a:p>
            <a:pPr indent="266700" eaLnBrk="0" hangingPunct="0"/>
            <a:r>
              <a:rPr lang="en-US" altLang="zh-CN">
                <a:latin typeface="Times New Roman" pitchFamily="18" charset="0"/>
              </a:rPr>
              <a:t>E</a:t>
            </a:r>
            <a:r>
              <a:rPr lang="zh-CN" altLang="en-US">
                <a:latin typeface="Times New Roman" pitchFamily="18" charset="0"/>
              </a:rPr>
              <a:t>、与实际存在的事物和现象无关的抽象概念</a:t>
            </a:r>
            <a:endParaRPr lang="zh-CN" altLang="en-US"/>
          </a:p>
          <a:p>
            <a:pPr indent="266700" eaLnBrk="0" hangingPunct="0"/>
            <a:r>
              <a:rPr lang="en-US" altLang="zh-CN">
                <a:latin typeface="Times New Roman" pitchFamily="18" charset="0"/>
              </a:rPr>
              <a:t>27</a:t>
            </a:r>
            <a:r>
              <a:rPr lang="zh-CN" altLang="en-US">
                <a:latin typeface="Times New Roman" pitchFamily="18" charset="0"/>
              </a:rPr>
              <a:t>、意识是</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、人脑的分泌物        </a:t>
            </a:r>
            <a:r>
              <a:rPr lang="en-US" altLang="zh-CN">
                <a:latin typeface="Times New Roman" pitchFamily="18" charset="0"/>
              </a:rPr>
              <a:t>B</a:t>
            </a:r>
            <a:r>
              <a:rPr lang="zh-CN" altLang="en-US">
                <a:latin typeface="Times New Roman" pitchFamily="18" charset="0"/>
              </a:rPr>
              <a:t>、人脑的属性和机能       </a:t>
            </a:r>
            <a:r>
              <a:rPr lang="en-US" altLang="zh-CN">
                <a:latin typeface="Times New Roman" pitchFamily="18" charset="0"/>
              </a:rPr>
              <a:t>C</a:t>
            </a:r>
            <a:r>
              <a:rPr lang="zh-CN" altLang="en-US">
                <a:latin typeface="Times New Roman" pitchFamily="18" charset="0"/>
              </a:rPr>
              <a:t>、神的启示</a:t>
            </a:r>
            <a:endParaRPr lang="zh-CN" altLang="en-US"/>
          </a:p>
          <a:p>
            <a:pPr indent="266700" eaLnBrk="0" hangingPunct="0"/>
            <a:r>
              <a:rPr lang="en-US" altLang="zh-CN">
                <a:latin typeface="Times New Roman" pitchFamily="18" charset="0"/>
              </a:rPr>
              <a:t>D</a:t>
            </a:r>
            <a:r>
              <a:rPr lang="zh-CN" altLang="en-US">
                <a:latin typeface="Times New Roman" pitchFamily="18" charset="0"/>
              </a:rPr>
              <a:t>、</a:t>
            </a:r>
            <a:r>
              <a:rPr lang="zh-CN" altLang="en-US"/>
              <a:t>“</a:t>
            </a:r>
            <a:r>
              <a:rPr lang="zh-CN" altLang="en-US">
                <a:latin typeface="Times New Roman" pitchFamily="18" charset="0"/>
              </a:rPr>
              <a:t>绝对观念</a:t>
            </a:r>
            <a:r>
              <a:rPr lang="zh-CN" altLang="en-US"/>
              <a:t>”</a:t>
            </a:r>
            <a:r>
              <a:rPr lang="zh-CN" altLang="en-US">
                <a:latin typeface="Times New Roman" pitchFamily="18" charset="0"/>
              </a:rPr>
              <a:t>的产物    </a:t>
            </a:r>
            <a:r>
              <a:rPr lang="en-US" altLang="zh-CN">
                <a:latin typeface="Times New Roman" pitchFamily="18" charset="0"/>
              </a:rPr>
              <a:t>E</a:t>
            </a:r>
            <a:r>
              <a:rPr lang="zh-CN" altLang="en-US">
                <a:latin typeface="Times New Roman" pitchFamily="18" charset="0"/>
              </a:rPr>
              <a:t>、人脑对客观存在的反映</a:t>
            </a:r>
            <a:endParaRPr lang="zh-CN" altLang="en-US"/>
          </a:p>
          <a:p>
            <a:pPr indent="266700" eaLnBrk="0" hangingPunct="0"/>
            <a:r>
              <a:rPr lang="en-US" altLang="zh-CN">
                <a:latin typeface="Times New Roman" pitchFamily="18" charset="0"/>
              </a:rPr>
              <a:t>28</a:t>
            </a:r>
            <a:r>
              <a:rPr lang="zh-CN" altLang="en-US">
                <a:latin typeface="Times New Roman" pitchFamily="18" charset="0"/>
              </a:rPr>
              <a:t>、爱因斯坦的相对论证明</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、运动着的物质和时空不可分      </a:t>
            </a:r>
            <a:r>
              <a:rPr lang="en-US" altLang="zh-CN">
                <a:latin typeface="Times New Roman" pitchFamily="18" charset="0"/>
              </a:rPr>
              <a:t>B</a:t>
            </a:r>
            <a:r>
              <a:rPr lang="zh-CN" altLang="en-US">
                <a:latin typeface="Times New Roman" pitchFamily="18" charset="0"/>
              </a:rPr>
              <a:t>、时空和人的认识不可分</a:t>
            </a:r>
            <a:endParaRPr lang="zh-CN" altLang="en-US"/>
          </a:p>
          <a:p>
            <a:pPr indent="266700" eaLnBrk="0" hangingPunct="0"/>
            <a:r>
              <a:rPr lang="en-US" altLang="zh-CN">
                <a:latin typeface="Times New Roman" pitchFamily="18" charset="0"/>
              </a:rPr>
              <a:t>C</a:t>
            </a:r>
            <a:r>
              <a:rPr lang="zh-CN" altLang="en-US">
                <a:latin typeface="Times New Roman" pitchFamily="18" charset="0"/>
              </a:rPr>
              <a:t>、客观规律不能创造也不能消灭    </a:t>
            </a:r>
            <a:r>
              <a:rPr lang="en-US" altLang="zh-CN">
                <a:latin typeface="Times New Roman" pitchFamily="18" charset="0"/>
              </a:rPr>
              <a:t>D</a:t>
            </a:r>
            <a:r>
              <a:rPr lang="zh-CN" altLang="en-US">
                <a:latin typeface="Times New Roman" pitchFamily="18" charset="0"/>
              </a:rPr>
              <a:t>、物质发展的无限性</a:t>
            </a:r>
            <a:endParaRPr lang="zh-CN" altLang="en-US"/>
          </a:p>
          <a:p>
            <a:pPr indent="266700" eaLnBrk="0" hangingPunct="0"/>
            <a:r>
              <a:rPr lang="en-US" altLang="zh-CN">
                <a:latin typeface="Times New Roman" pitchFamily="18" charset="0"/>
              </a:rPr>
              <a:t>E</a:t>
            </a:r>
            <a:r>
              <a:rPr lang="zh-CN" altLang="en-US">
                <a:latin typeface="Times New Roman" pitchFamily="18" charset="0"/>
              </a:rPr>
              <a:t>、时空的具体特性是可变的</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0" y="58738"/>
            <a:ext cx="9144000" cy="6740525"/>
          </a:xfrm>
          <a:prstGeom prst="rect">
            <a:avLst/>
          </a:prstGeom>
          <a:noFill/>
          <a:ln w="9525">
            <a:noFill/>
            <a:miter lim="800000"/>
            <a:headEnd/>
            <a:tailEnd/>
          </a:ln>
        </p:spPr>
        <p:txBody>
          <a:bodyPr anchor="ctr">
            <a:spAutoFit/>
          </a:bodyPr>
          <a:lstStyle/>
          <a:p>
            <a:pPr indent="266700"/>
            <a:r>
              <a:rPr lang="en-US" altLang="zh-CN">
                <a:latin typeface="Times New Roman" pitchFamily="18" charset="0"/>
              </a:rPr>
              <a:t>29</a:t>
            </a:r>
            <a:r>
              <a:rPr lang="zh-CN" altLang="en-US">
                <a:latin typeface="Times New Roman" pitchFamily="18" charset="0"/>
              </a:rPr>
              <a:t>、</a:t>
            </a:r>
            <a:r>
              <a:rPr lang="zh-CN" altLang="en-US"/>
              <a:t>“</a:t>
            </a:r>
            <a:r>
              <a:rPr lang="zh-CN" altLang="en-US">
                <a:latin typeface="Times New Roman" pitchFamily="18" charset="0"/>
              </a:rPr>
              <a:t>坐地日行八万里，巡天遥看一千河</a:t>
            </a:r>
            <a:r>
              <a:rPr lang="zh-CN" altLang="en-US"/>
              <a:t>”</a:t>
            </a:r>
            <a:r>
              <a:rPr lang="zh-CN" altLang="en-US">
                <a:latin typeface="Times New Roman" pitchFamily="18" charset="0"/>
              </a:rPr>
              <a:t>著名诗句的深刻哲理是</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D)</a:t>
            </a:r>
            <a:endParaRPr lang="en-US" altLang="zh-CN"/>
          </a:p>
          <a:p>
            <a:pPr indent="266700" eaLnBrk="0" hangingPunct="0"/>
            <a:r>
              <a:rPr lang="en-US" altLang="zh-CN">
                <a:latin typeface="Times New Roman" pitchFamily="18" charset="0"/>
              </a:rPr>
              <a:t>A</a:t>
            </a:r>
            <a:r>
              <a:rPr lang="zh-CN" altLang="en-US">
                <a:latin typeface="Times New Roman" pitchFamily="18" charset="0"/>
              </a:rPr>
              <a:t>、物质运动的绝对性           </a:t>
            </a:r>
            <a:r>
              <a:rPr lang="en-US" altLang="zh-CN">
                <a:latin typeface="Times New Roman" pitchFamily="18" charset="0"/>
              </a:rPr>
              <a:t>B</a:t>
            </a:r>
            <a:r>
              <a:rPr lang="zh-CN" altLang="en-US">
                <a:latin typeface="Times New Roman" pitchFamily="18" charset="0"/>
              </a:rPr>
              <a:t>、时空的客观性和时空的主观性的统一</a:t>
            </a:r>
            <a:endParaRPr lang="zh-CN" altLang="en-US"/>
          </a:p>
          <a:p>
            <a:pPr indent="266700" eaLnBrk="0" hangingPunct="0"/>
            <a:r>
              <a:rPr lang="en-US" altLang="zh-CN">
                <a:latin typeface="Times New Roman" pitchFamily="18" charset="0"/>
              </a:rPr>
              <a:t>C</a:t>
            </a:r>
            <a:r>
              <a:rPr lang="zh-CN" altLang="en-US">
                <a:latin typeface="Times New Roman" pitchFamily="18" charset="0"/>
              </a:rPr>
              <a:t>、时空无限性和有限性的统一   </a:t>
            </a:r>
            <a:r>
              <a:rPr lang="en-US" altLang="zh-CN">
                <a:latin typeface="Times New Roman" pitchFamily="18" charset="0"/>
              </a:rPr>
              <a:t>D</a:t>
            </a:r>
            <a:r>
              <a:rPr lang="zh-CN" altLang="en-US">
                <a:latin typeface="Times New Roman" pitchFamily="18" charset="0"/>
              </a:rPr>
              <a:t>、运动多样性和单一性的统一</a:t>
            </a:r>
            <a:endParaRPr lang="zh-CN" altLang="en-US"/>
          </a:p>
          <a:p>
            <a:pPr indent="266700" eaLnBrk="0" hangingPunct="0"/>
            <a:r>
              <a:rPr lang="en-US" altLang="zh-CN">
                <a:latin typeface="Times New Roman" pitchFamily="18" charset="0"/>
              </a:rPr>
              <a:t>E</a:t>
            </a:r>
            <a:r>
              <a:rPr lang="zh-CN" altLang="en-US">
                <a:latin typeface="Times New Roman" pitchFamily="18" charset="0"/>
              </a:rPr>
              <a:t>、运动绝对性和相对性的统一</a:t>
            </a:r>
            <a:endParaRPr lang="zh-CN" altLang="en-US"/>
          </a:p>
          <a:p>
            <a:pPr indent="266700" eaLnBrk="0" hangingPunct="0"/>
            <a:r>
              <a:rPr lang="en-US" altLang="zh-CN">
                <a:latin typeface="Times New Roman" pitchFamily="18" charset="0"/>
              </a:rPr>
              <a:t>30《</a:t>
            </a:r>
            <a:r>
              <a:rPr lang="zh-CN" altLang="en-US">
                <a:latin typeface="Times New Roman" pitchFamily="18" charset="0"/>
              </a:rPr>
              <a:t>传习录</a:t>
            </a:r>
            <a:r>
              <a:rPr lang="en-US" altLang="zh-CN">
                <a:latin typeface="Times New Roman" pitchFamily="18" charset="0"/>
              </a:rPr>
              <a:t>》</a:t>
            </a:r>
            <a:r>
              <a:rPr lang="zh-CN" altLang="en-US">
                <a:latin typeface="Times New Roman" pitchFamily="18" charset="0"/>
              </a:rPr>
              <a:t>记载：</a:t>
            </a:r>
            <a:r>
              <a:rPr lang="zh-CN" altLang="en-US"/>
              <a:t>“</a:t>
            </a:r>
            <a:r>
              <a:rPr lang="zh-CN" altLang="en-US">
                <a:latin typeface="Times New Roman" pitchFamily="18" charset="0"/>
              </a:rPr>
              <a:t>先生</a:t>
            </a:r>
            <a:r>
              <a:rPr lang="en-US" altLang="zh-CN">
                <a:latin typeface="Times New Roman" pitchFamily="18" charset="0"/>
              </a:rPr>
              <a:t>(</a:t>
            </a:r>
            <a:r>
              <a:rPr lang="zh-CN" altLang="en-US">
                <a:latin typeface="Times New Roman" pitchFamily="18" charset="0"/>
              </a:rPr>
              <a:t>指明代哲学家王阳明</a:t>
            </a:r>
            <a:r>
              <a:rPr lang="en-US" altLang="zh-CN">
                <a:latin typeface="Times New Roman" pitchFamily="18" charset="0"/>
              </a:rPr>
              <a:t>)</a:t>
            </a:r>
            <a:r>
              <a:rPr lang="zh-CN" altLang="en-US">
                <a:latin typeface="Times New Roman" pitchFamily="18" charset="0"/>
              </a:rPr>
              <a:t>游南镇，一友指岩中花树问曰：天下无心外之物，如此花树在深山自开自落，于我心亦何相关</a:t>
            </a:r>
            <a:r>
              <a:rPr lang="en-US" altLang="zh-CN">
                <a:latin typeface="Times New Roman" pitchFamily="18" charset="0"/>
              </a:rPr>
              <a:t>?</a:t>
            </a:r>
            <a:r>
              <a:rPr lang="zh-CN" altLang="en-US">
                <a:latin typeface="Times New Roman" pitchFamily="18" charset="0"/>
              </a:rPr>
              <a:t>先生曰：你未看此花时，此花与汝心同归于寂；你看到此花时，则此花颜色一时明白起来，便知此花不在你心外。</a:t>
            </a:r>
            <a:r>
              <a:rPr lang="zh-CN" altLang="en-US"/>
              <a:t>”</a:t>
            </a:r>
            <a:r>
              <a:rPr lang="zh-CN" altLang="en-US">
                <a:latin typeface="Times New Roman" pitchFamily="18" charset="0"/>
              </a:rPr>
              <a:t>王阳明这一观点的错误是</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endParaRPr lang="en-US" altLang="zh-CN"/>
          </a:p>
          <a:p>
            <a:pPr indent="266700" eaLnBrk="0" hangingPunct="0"/>
            <a:r>
              <a:rPr lang="en-US" altLang="zh-CN">
                <a:latin typeface="Times New Roman" pitchFamily="18" charset="0"/>
              </a:rPr>
              <a:t>A</a:t>
            </a:r>
            <a:r>
              <a:rPr lang="zh-CN" altLang="en-US">
                <a:latin typeface="Times New Roman" pitchFamily="18" charset="0"/>
              </a:rPr>
              <a:t>、把人对花的感觉与花的存在等同起来</a:t>
            </a:r>
            <a:endParaRPr lang="zh-CN" altLang="en-US"/>
          </a:p>
          <a:p>
            <a:pPr indent="266700" eaLnBrk="0" hangingPunct="0"/>
            <a:r>
              <a:rPr lang="en-US" altLang="zh-CN">
                <a:latin typeface="Times New Roman" pitchFamily="18" charset="0"/>
              </a:rPr>
              <a:t>B</a:t>
            </a:r>
            <a:r>
              <a:rPr lang="zh-CN" altLang="en-US">
                <a:latin typeface="Times New Roman" pitchFamily="18" charset="0"/>
              </a:rPr>
              <a:t>、把人对花的感受夸大成脱离花的独立实体</a:t>
            </a:r>
            <a:endParaRPr lang="zh-CN" altLang="en-US"/>
          </a:p>
          <a:p>
            <a:pPr indent="266700" eaLnBrk="0" hangingPunct="0"/>
            <a:r>
              <a:rPr lang="en-US" altLang="zh-CN">
                <a:latin typeface="Times New Roman" pitchFamily="18" charset="0"/>
              </a:rPr>
              <a:t>C</a:t>
            </a:r>
            <a:r>
              <a:rPr lang="zh-CN" altLang="en-US">
                <a:latin typeface="Times New Roman" pitchFamily="18" charset="0"/>
              </a:rPr>
              <a:t>、认为人对花的感觉与花的存在具有同一性</a:t>
            </a:r>
            <a:endParaRPr lang="zh-CN" altLang="en-US"/>
          </a:p>
          <a:p>
            <a:pPr indent="266700" eaLnBrk="0" hangingPunct="0"/>
            <a:r>
              <a:rPr lang="en-US" altLang="zh-CN">
                <a:latin typeface="Times New Roman" pitchFamily="18" charset="0"/>
              </a:rPr>
              <a:t>D</a:t>
            </a:r>
            <a:r>
              <a:rPr lang="zh-CN" altLang="en-US">
                <a:latin typeface="Times New Roman" pitchFamily="18" charset="0"/>
              </a:rPr>
              <a:t>、主张人对花的感觉是主观与客观的统一</a:t>
            </a:r>
            <a:endParaRPr lang="zh-CN" altLang="en-US"/>
          </a:p>
          <a:p>
            <a:pPr indent="266700" eaLnBrk="0" hangingPunct="0"/>
            <a:r>
              <a:rPr lang="en-US" altLang="zh-CN">
                <a:latin typeface="Times New Roman" pitchFamily="18" charset="0"/>
              </a:rPr>
              <a:t>E</a:t>
            </a:r>
            <a:r>
              <a:rPr lang="zh-CN" altLang="en-US">
                <a:latin typeface="Times New Roman" pitchFamily="18" charset="0"/>
              </a:rPr>
              <a:t>、肯定人对花感觉的能动性</a:t>
            </a:r>
            <a:endParaRPr lang="zh-CN" altLang="en-US"/>
          </a:p>
          <a:p>
            <a:pPr indent="266700" eaLnBrk="0" hangingPunct="0"/>
            <a:r>
              <a:rPr lang="en-US" altLang="zh-CN">
                <a:latin typeface="Times New Roman" pitchFamily="18" charset="0"/>
              </a:rPr>
              <a:t>31</a:t>
            </a:r>
            <a:r>
              <a:rPr lang="zh-CN" altLang="en-US">
                <a:latin typeface="Times New Roman" pitchFamily="18" charset="0"/>
              </a:rPr>
              <a:t>、在物质和意识关系问题上马克思主义哲学坚持</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、物质第一性，精神第二性，物质决定精神</a:t>
            </a:r>
            <a:endParaRPr lang="zh-CN" altLang="en-US"/>
          </a:p>
          <a:p>
            <a:pPr indent="266700" eaLnBrk="0" hangingPunct="0"/>
            <a:r>
              <a:rPr lang="en-US" altLang="zh-CN">
                <a:latin typeface="Times New Roman" pitchFamily="18" charset="0"/>
              </a:rPr>
              <a:t>B</a:t>
            </a:r>
            <a:r>
              <a:rPr lang="zh-CN" altLang="en-US">
                <a:latin typeface="Times New Roman" pitchFamily="18" charset="0"/>
              </a:rPr>
              <a:t>、精神第一性，物质第二性，精神决定物质</a:t>
            </a:r>
            <a:endParaRPr lang="zh-CN" altLang="en-US"/>
          </a:p>
          <a:p>
            <a:pPr indent="266700" eaLnBrk="0" hangingPunct="0"/>
            <a:r>
              <a:rPr lang="en-US" altLang="zh-CN">
                <a:latin typeface="Times New Roman" pitchFamily="18" charset="0"/>
              </a:rPr>
              <a:t>C</a:t>
            </a:r>
            <a:r>
              <a:rPr lang="zh-CN" altLang="en-US">
                <a:latin typeface="Times New Roman" pitchFamily="18" charset="0"/>
              </a:rPr>
              <a:t>、物质和精神是世界的本质   </a:t>
            </a:r>
            <a:r>
              <a:rPr lang="en-US" altLang="zh-CN">
                <a:latin typeface="Times New Roman" pitchFamily="18" charset="0"/>
              </a:rPr>
              <a:t>D</a:t>
            </a:r>
            <a:r>
              <a:rPr lang="zh-CN" altLang="en-US">
                <a:latin typeface="Times New Roman" pitchFamily="18" charset="0"/>
              </a:rPr>
              <a:t>、精神是世界的本质   </a:t>
            </a:r>
            <a:r>
              <a:rPr lang="en-US" altLang="zh-CN">
                <a:latin typeface="Times New Roman" pitchFamily="18" charset="0"/>
              </a:rPr>
              <a:t>E</a:t>
            </a:r>
            <a:r>
              <a:rPr lang="zh-CN" altLang="en-US">
                <a:latin typeface="Times New Roman" pitchFamily="18" charset="0"/>
              </a:rPr>
              <a:t>、精神对物质有能动的作用</a:t>
            </a:r>
            <a:endParaRPr lang="zh-CN" altLang="en-US"/>
          </a:p>
          <a:p>
            <a:pPr indent="266700" eaLnBrk="0" hangingPunct="0"/>
            <a:r>
              <a:rPr lang="en-US" altLang="zh-CN">
                <a:latin typeface="Times New Roman" pitchFamily="18" charset="0"/>
              </a:rPr>
              <a:t>32</a:t>
            </a:r>
            <a:r>
              <a:rPr lang="zh-CN" altLang="en-US">
                <a:latin typeface="Times New Roman" pitchFamily="18" charset="0"/>
              </a:rPr>
              <a:t>、脱离人体的手，就不是真正意义上的手，这说明</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D)</a:t>
            </a:r>
            <a:endParaRPr lang="en-US" altLang="zh-CN"/>
          </a:p>
          <a:p>
            <a:pPr indent="266700" eaLnBrk="0" hangingPunct="0"/>
            <a:r>
              <a:rPr lang="en-US" altLang="zh-CN">
                <a:latin typeface="Times New Roman" pitchFamily="18" charset="0"/>
              </a:rPr>
              <a:t>A</a:t>
            </a:r>
            <a:r>
              <a:rPr lang="zh-CN" altLang="en-US">
                <a:latin typeface="Times New Roman" pitchFamily="18" charset="0"/>
              </a:rPr>
              <a:t>、部分依赖于整体     </a:t>
            </a:r>
            <a:r>
              <a:rPr lang="en-US" altLang="zh-CN">
                <a:latin typeface="Times New Roman" pitchFamily="18" charset="0"/>
              </a:rPr>
              <a:t>B</a:t>
            </a:r>
            <a:r>
              <a:rPr lang="zh-CN" altLang="en-US">
                <a:latin typeface="Times New Roman" pitchFamily="18" charset="0"/>
              </a:rPr>
              <a:t>、研究部分毫无意义    </a:t>
            </a:r>
            <a:r>
              <a:rPr lang="en-US" altLang="zh-CN">
                <a:latin typeface="Times New Roman" pitchFamily="18" charset="0"/>
              </a:rPr>
              <a:t>C</a:t>
            </a:r>
            <a:r>
              <a:rPr lang="zh-CN" altLang="en-US">
                <a:latin typeface="Times New Roman" pitchFamily="18" charset="0"/>
              </a:rPr>
              <a:t>、整体与部分毫不相干</a:t>
            </a:r>
            <a:endParaRPr lang="zh-CN" altLang="en-US"/>
          </a:p>
          <a:p>
            <a:pPr indent="266700" eaLnBrk="0" hangingPunct="0"/>
            <a:r>
              <a:rPr lang="en-US" altLang="zh-CN">
                <a:latin typeface="Times New Roman" pitchFamily="18" charset="0"/>
              </a:rPr>
              <a:t>D</a:t>
            </a:r>
            <a:r>
              <a:rPr lang="zh-CN" altLang="en-US">
                <a:latin typeface="Times New Roman" pitchFamily="18" charset="0"/>
              </a:rPr>
              <a:t>、要从整体和部分的关系中去研究事物         </a:t>
            </a:r>
            <a:r>
              <a:rPr lang="en-US" altLang="zh-CN">
                <a:latin typeface="Times New Roman" pitchFamily="18" charset="0"/>
              </a:rPr>
              <a:t>E</a:t>
            </a:r>
            <a:r>
              <a:rPr lang="zh-CN" altLang="en-US">
                <a:latin typeface="Times New Roman" pitchFamily="18" charset="0"/>
              </a:rPr>
              <a:t>、整体等于部分的机械相加</a:t>
            </a:r>
            <a:endParaRPr lang="zh-CN" altLang="en-US"/>
          </a:p>
          <a:p>
            <a:pPr indent="266700" eaLnBrk="0" hangingPunct="0"/>
            <a:r>
              <a:rPr lang="en-US" altLang="zh-CN">
                <a:latin typeface="Times New Roman" pitchFamily="18" charset="0"/>
              </a:rPr>
              <a:t>33</a:t>
            </a:r>
            <a:r>
              <a:rPr lang="zh-CN" altLang="en-US">
                <a:latin typeface="Times New Roman" pitchFamily="18" charset="0"/>
              </a:rPr>
              <a:t>、</a:t>
            </a:r>
            <a:r>
              <a:rPr lang="zh-CN" altLang="en-US"/>
              <a:t>“</a:t>
            </a:r>
            <a:r>
              <a:rPr lang="zh-CN" altLang="en-US">
                <a:latin typeface="Times New Roman" pitchFamily="18" charset="0"/>
              </a:rPr>
              <a:t>机不可失，时不再来</a:t>
            </a:r>
            <a:r>
              <a:rPr lang="zh-CN" altLang="en-US"/>
              <a:t>”</a:t>
            </a:r>
            <a:r>
              <a:rPr lang="zh-CN" altLang="en-US">
                <a:latin typeface="Times New Roman" pitchFamily="18" charset="0"/>
              </a:rPr>
              <a:t>表明</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、时间的重复性       </a:t>
            </a:r>
            <a:r>
              <a:rPr lang="en-US" altLang="zh-CN">
                <a:latin typeface="Times New Roman" pitchFamily="18" charset="0"/>
              </a:rPr>
              <a:t>B</a:t>
            </a:r>
            <a:r>
              <a:rPr lang="zh-CN" altLang="en-US">
                <a:latin typeface="Times New Roman" pitchFamily="18" charset="0"/>
              </a:rPr>
              <a:t>、时间的不可逆性</a:t>
            </a:r>
            <a:endParaRPr lang="zh-CN" altLang="en-US"/>
          </a:p>
          <a:p>
            <a:pPr indent="266700" eaLnBrk="0" hangingPunct="0"/>
            <a:r>
              <a:rPr lang="en-US" altLang="zh-CN">
                <a:latin typeface="Times New Roman" pitchFamily="18" charset="0"/>
              </a:rPr>
              <a:t>C</a:t>
            </a:r>
            <a:r>
              <a:rPr lang="zh-CN" altLang="en-US">
                <a:latin typeface="Times New Roman" pitchFamily="18" charset="0"/>
              </a:rPr>
              <a:t>、时间的连续性       </a:t>
            </a:r>
            <a:r>
              <a:rPr lang="en-US" altLang="zh-CN">
                <a:latin typeface="Times New Roman" pitchFamily="18" charset="0"/>
              </a:rPr>
              <a:t>D</a:t>
            </a:r>
            <a:r>
              <a:rPr lang="zh-CN" altLang="en-US">
                <a:latin typeface="Times New Roman" pitchFamily="18" charset="0"/>
              </a:rPr>
              <a:t>、时间的客观性</a:t>
            </a:r>
            <a:endParaRPr lang="zh-CN" altLang="en-US"/>
          </a:p>
          <a:p>
            <a:pPr indent="266700" eaLnBrk="0" hangingPunct="0"/>
            <a:r>
              <a:rPr lang="en-US" altLang="zh-CN">
                <a:latin typeface="Times New Roman" pitchFamily="18" charset="0"/>
              </a:rPr>
              <a:t>E</a:t>
            </a:r>
            <a:r>
              <a:rPr lang="zh-CN" altLang="en-US">
                <a:latin typeface="Times New Roman" pitchFamily="18" charset="0"/>
              </a:rPr>
              <a:t>、时间的一去不复返性</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0" y="-76200"/>
            <a:ext cx="9144000" cy="7018338"/>
          </a:xfrm>
          <a:prstGeom prst="rect">
            <a:avLst/>
          </a:prstGeom>
          <a:noFill/>
          <a:ln w="9525">
            <a:noFill/>
            <a:miter lim="800000"/>
            <a:headEnd/>
            <a:tailEnd/>
          </a:ln>
        </p:spPr>
        <p:txBody>
          <a:bodyPr anchor="ctr">
            <a:spAutoFit/>
          </a:bodyPr>
          <a:lstStyle/>
          <a:p>
            <a:pPr indent="266700"/>
            <a:r>
              <a:rPr lang="en-US" altLang="zh-CN">
                <a:latin typeface="Times New Roman" pitchFamily="18" charset="0"/>
              </a:rPr>
              <a:t>34</a:t>
            </a:r>
            <a:r>
              <a:rPr lang="zh-CN" altLang="en-US">
                <a:latin typeface="Times New Roman" pitchFamily="18" charset="0"/>
              </a:rPr>
              <a:t>、发展本质上是</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endParaRPr lang="en-US" altLang="zh-CN"/>
          </a:p>
          <a:p>
            <a:pPr indent="266700" eaLnBrk="0" hangingPunct="0"/>
            <a:r>
              <a:rPr lang="en-US" altLang="zh-CN">
                <a:latin typeface="Times New Roman" pitchFamily="18" charset="0"/>
              </a:rPr>
              <a:t>A</a:t>
            </a:r>
            <a:r>
              <a:rPr lang="zh-CN" altLang="en-US">
                <a:latin typeface="Times New Roman" pitchFamily="18" charset="0"/>
              </a:rPr>
              <a:t>、物质世界的一般变化           </a:t>
            </a:r>
            <a:r>
              <a:rPr lang="en-US" altLang="zh-CN">
                <a:latin typeface="Times New Roman" pitchFamily="18" charset="0"/>
              </a:rPr>
              <a:t>B</a:t>
            </a:r>
            <a:r>
              <a:rPr lang="zh-CN" altLang="en-US">
                <a:latin typeface="Times New Roman" pitchFamily="18" charset="0"/>
              </a:rPr>
              <a:t>、不仅包含量变，而且也包含质变</a:t>
            </a:r>
            <a:endParaRPr lang="zh-CN" altLang="en-US"/>
          </a:p>
          <a:p>
            <a:pPr indent="266700" eaLnBrk="0" hangingPunct="0"/>
            <a:r>
              <a:rPr lang="en-US" altLang="zh-CN">
                <a:latin typeface="Times New Roman" pitchFamily="18" charset="0"/>
              </a:rPr>
              <a:t>C</a:t>
            </a:r>
            <a:r>
              <a:rPr lang="zh-CN" altLang="en-US">
                <a:latin typeface="Times New Roman" pitchFamily="18" charset="0"/>
              </a:rPr>
              <a:t>、新事物的产生和旧事物的灭亡   </a:t>
            </a:r>
            <a:r>
              <a:rPr lang="en-US" altLang="zh-CN">
                <a:latin typeface="Times New Roman" pitchFamily="18" charset="0"/>
              </a:rPr>
              <a:t>D</a:t>
            </a:r>
            <a:r>
              <a:rPr lang="zh-CN" altLang="en-US">
                <a:latin typeface="Times New Roman" pitchFamily="18" charset="0"/>
              </a:rPr>
              <a:t>、在度的范围内的变化</a:t>
            </a:r>
            <a:endParaRPr lang="zh-CN" altLang="en-US"/>
          </a:p>
          <a:p>
            <a:pPr indent="266700" eaLnBrk="0" hangingPunct="0"/>
            <a:r>
              <a:rPr lang="en-US" altLang="zh-CN">
                <a:latin typeface="Times New Roman" pitchFamily="18" charset="0"/>
              </a:rPr>
              <a:t>35</a:t>
            </a:r>
            <a:r>
              <a:rPr lang="zh-CN" altLang="en-US">
                <a:latin typeface="Times New Roman" pitchFamily="18" charset="0"/>
              </a:rPr>
              <a:t>、矛盾特殊性原理的重要性在于</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、它是辩证法的实质            </a:t>
            </a:r>
            <a:r>
              <a:rPr lang="en-US" altLang="zh-CN">
                <a:latin typeface="Times New Roman" pitchFamily="18" charset="0"/>
              </a:rPr>
              <a:t>B</a:t>
            </a:r>
            <a:r>
              <a:rPr lang="zh-CN" altLang="en-US">
                <a:latin typeface="Times New Roman" pitchFamily="18" charset="0"/>
              </a:rPr>
              <a:t>、它是我们认识事物的基础</a:t>
            </a:r>
            <a:endParaRPr lang="zh-CN" altLang="en-US"/>
          </a:p>
          <a:p>
            <a:pPr indent="266700" eaLnBrk="0" hangingPunct="0"/>
            <a:r>
              <a:rPr lang="en-US" altLang="zh-CN">
                <a:latin typeface="Times New Roman" pitchFamily="18" charset="0"/>
              </a:rPr>
              <a:t>C</a:t>
            </a:r>
            <a:r>
              <a:rPr lang="zh-CN" altLang="en-US">
                <a:latin typeface="Times New Roman" pitchFamily="18" charset="0"/>
              </a:rPr>
              <a:t>、它是唯物主义的一般原理      </a:t>
            </a:r>
            <a:r>
              <a:rPr lang="en-US" altLang="zh-CN">
                <a:latin typeface="Times New Roman" pitchFamily="18" charset="0"/>
              </a:rPr>
              <a:t>D</a:t>
            </a:r>
            <a:r>
              <a:rPr lang="zh-CN" altLang="en-US">
                <a:latin typeface="Times New Roman" pitchFamily="18" charset="0"/>
              </a:rPr>
              <a:t>、它是唯物辩证法的总特征</a:t>
            </a:r>
            <a:endParaRPr lang="zh-CN" altLang="en-US"/>
          </a:p>
          <a:p>
            <a:pPr indent="266700" eaLnBrk="0" hangingPunct="0"/>
            <a:r>
              <a:rPr lang="en-US" altLang="zh-CN">
                <a:latin typeface="Times New Roman" pitchFamily="18" charset="0"/>
              </a:rPr>
              <a:t>E</a:t>
            </a:r>
            <a:r>
              <a:rPr lang="zh-CN" altLang="en-US">
                <a:latin typeface="Times New Roman" pitchFamily="18" charset="0"/>
              </a:rPr>
              <a:t>、它是我们解决矛盾的关键</a:t>
            </a:r>
            <a:endParaRPr lang="zh-CN" altLang="en-US"/>
          </a:p>
          <a:p>
            <a:pPr indent="266700" eaLnBrk="0" hangingPunct="0"/>
            <a:r>
              <a:rPr lang="en-US" altLang="zh-CN">
                <a:latin typeface="Times New Roman" pitchFamily="18" charset="0"/>
              </a:rPr>
              <a:t>36</a:t>
            </a:r>
            <a:r>
              <a:rPr lang="zh-CN" altLang="en-US">
                <a:latin typeface="Times New Roman" pitchFamily="18" charset="0"/>
              </a:rPr>
              <a:t>、割裂量变和质变的统一，会导致</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C)</a:t>
            </a:r>
            <a:endParaRPr lang="en-US" altLang="zh-CN"/>
          </a:p>
          <a:p>
            <a:pPr indent="266700" eaLnBrk="0" hangingPunct="0"/>
            <a:r>
              <a:rPr lang="en-US" altLang="zh-CN">
                <a:latin typeface="Times New Roman" pitchFamily="18" charset="0"/>
              </a:rPr>
              <a:t>A</a:t>
            </a:r>
            <a:r>
              <a:rPr lang="zh-CN" altLang="en-US">
                <a:latin typeface="Times New Roman" pitchFamily="18" charset="0"/>
              </a:rPr>
              <a:t>、庸俗进化论    </a:t>
            </a:r>
            <a:r>
              <a:rPr lang="en-US" altLang="zh-CN">
                <a:latin typeface="Times New Roman" pitchFamily="18" charset="0"/>
              </a:rPr>
              <a:t>B</a:t>
            </a:r>
            <a:r>
              <a:rPr lang="zh-CN" altLang="en-US">
                <a:latin typeface="Times New Roman" pitchFamily="18" charset="0"/>
              </a:rPr>
              <a:t>、诡辩论   </a:t>
            </a:r>
            <a:r>
              <a:rPr lang="en-US" altLang="zh-CN">
                <a:latin typeface="Times New Roman" pitchFamily="18" charset="0"/>
              </a:rPr>
              <a:t>C</a:t>
            </a:r>
            <a:r>
              <a:rPr lang="zh-CN" altLang="en-US">
                <a:latin typeface="Times New Roman" pitchFamily="18" charset="0"/>
              </a:rPr>
              <a:t>、激变论   </a:t>
            </a:r>
            <a:r>
              <a:rPr lang="en-US" altLang="zh-CN">
                <a:latin typeface="Times New Roman" pitchFamily="18" charset="0"/>
              </a:rPr>
              <a:t>D</a:t>
            </a:r>
            <a:r>
              <a:rPr lang="zh-CN" altLang="en-US">
                <a:latin typeface="Times New Roman" pitchFamily="18" charset="0"/>
              </a:rPr>
              <a:t>、折衷主义  </a:t>
            </a:r>
            <a:r>
              <a:rPr lang="en-US" altLang="zh-CN">
                <a:latin typeface="Times New Roman" pitchFamily="18" charset="0"/>
              </a:rPr>
              <a:t>E</a:t>
            </a:r>
            <a:r>
              <a:rPr lang="zh-CN" altLang="en-US">
                <a:latin typeface="Times New Roman" pitchFamily="18" charset="0"/>
              </a:rPr>
              <a:t>、唯心论</a:t>
            </a:r>
            <a:endParaRPr lang="zh-CN" altLang="en-US"/>
          </a:p>
          <a:p>
            <a:pPr indent="266700" eaLnBrk="0" hangingPunct="0"/>
            <a:r>
              <a:rPr lang="en-US" altLang="zh-CN">
                <a:latin typeface="Times New Roman" pitchFamily="18" charset="0"/>
              </a:rPr>
              <a:t>37</a:t>
            </a:r>
            <a:r>
              <a:rPr lang="zh-CN" altLang="en-US">
                <a:latin typeface="Times New Roman" pitchFamily="18" charset="0"/>
              </a:rPr>
              <a:t>、</a:t>
            </a:r>
            <a:r>
              <a:rPr lang="zh-CN" altLang="en-US"/>
              <a:t>“</a:t>
            </a:r>
            <a:r>
              <a:rPr lang="zh-CN" altLang="en-US">
                <a:latin typeface="Times New Roman" pitchFamily="18" charset="0"/>
              </a:rPr>
              <a:t>白马非马</a:t>
            </a:r>
            <a:r>
              <a:rPr lang="zh-CN" altLang="en-US"/>
              <a:t>”</a:t>
            </a:r>
            <a:r>
              <a:rPr lang="zh-CN" altLang="en-US">
                <a:latin typeface="Times New Roman" pitchFamily="18" charset="0"/>
              </a:rPr>
              <a:t>的命题</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D) </a:t>
            </a:r>
            <a:endParaRPr lang="en-US" altLang="zh-CN"/>
          </a:p>
          <a:p>
            <a:pPr indent="266700" eaLnBrk="0" hangingPunct="0"/>
            <a:r>
              <a:rPr lang="en-US" altLang="zh-CN">
                <a:latin typeface="Times New Roman" pitchFamily="18" charset="0"/>
              </a:rPr>
              <a:t>A</a:t>
            </a:r>
            <a:r>
              <a:rPr lang="zh-CN" altLang="en-US">
                <a:latin typeface="Times New Roman" pitchFamily="18" charset="0"/>
              </a:rPr>
              <a:t>、割裂了矛盾的同一性和斗争性的关系</a:t>
            </a:r>
            <a:endParaRPr lang="zh-CN" altLang="en-US"/>
          </a:p>
          <a:p>
            <a:pPr indent="266700" eaLnBrk="0" hangingPunct="0"/>
            <a:r>
              <a:rPr lang="en-US" altLang="zh-CN">
                <a:latin typeface="Times New Roman" pitchFamily="18" charset="0"/>
              </a:rPr>
              <a:t>B</a:t>
            </a:r>
            <a:r>
              <a:rPr lang="zh-CN" altLang="en-US">
                <a:latin typeface="Times New Roman" pitchFamily="18" charset="0"/>
              </a:rPr>
              <a:t>、割裂了矛盾的普遍性和特殊性的关系</a:t>
            </a:r>
            <a:endParaRPr lang="zh-CN" altLang="en-US"/>
          </a:p>
          <a:p>
            <a:pPr indent="266700" eaLnBrk="0" hangingPunct="0"/>
            <a:r>
              <a:rPr lang="en-US" altLang="zh-CN">
                <a:latin typeface="Times New Roman" pitchFamily="18" charset="0"/>
              </a:rPr>
              <a:t>C</a:t>
            </a:r>
            <a:r>
              <a:rPr lang="zh-CN" altLang="en-US">
                <a:latin typeface="Times New Roman" pitchFamily="18" charset="0"/>
              </a:rPr>
              <a:t>、揭示了主要矛盾和次要矛盾的关系</a:t>
            </a:r>
            <a:endParaRPr lang="zh-CN" altLang="en-US"/>
          </a:p>
          <a:p>
            <a:pPr indent="266700" eaLnBrk="0" hangingPunct="0"/>
            <a:r>
              <a:rPr lang="en-US" altLang="zh-CN">
                <a:latin typeface="Times New Roman" pitchFamily="18" charset="0"/>
              </a:rPr>
              <a:t>D</a:t>
            </a:r>
            <a:r>
              <a:rPr lang="zh-CN" altLang="en-US">
                <a:latin typeface="Times New Roman" pitchFamily="18" charset="0"/>
              </a:rPr>
              <a:t>、割裂了共性和个性的关系</a:t>
            </a:r>
            <a:endParaRPr lang="zh-CN" altLang="en-US"/>
          </a:p>
          <a:p>
            <a:pPr indent="266700" eaLnBrk="0" hangingPunct="0"/>
            <a:r>
              <a:rPr lang="en-US" altLang="zh-CN">
                <a:latin typeface="Times New Roman" pitchFamily="18" charset="0"/>
              </a:rPr>
              <a:t>E</a:t>
            </a:r>
            <a:r>
              <a:rPr lang="zh-CN" altLang="en-US">
                <a:latin typeface="Times New Roman" pitchFamily="18" charset="0"/>
              </a:rPr>
              <a:t>、揭示了共性和个性的关系</a:t>
            </a:r>
            <a:endParaRPr lang="zh-CN" altLang="en-US"/>
          </a:p>
          <a:p>
            <a:pPr indent="266700" eaLnBrk="0" hangingPunct="0"/>
            <a:r>
              <a:rPr lang="en-US" altLang="zh-CN">
                <a:latin typeface="Times New Roman" pitchFamily="18" charset="0"/>
              </a:rPr>
              <a:t>38</a:t>
            </a:r>
            <a:r>
              <a:rPr lang="zh-CN" altLang="en-US">
                <a:latin typeface="Times New Roman" pitchFamily="18" charset="0"/>
              </a:rPr>
              <a:t>、下列变化中属于质变的是</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D)</a:t>
            </a:r>
            <a:endParaRPr lang="en-US" altLang="zh-CN"/>
          </a:p>
          <a:p>
            <a:pPr indent="266700" eaLnBrk="0" hangingPunct="0"/>
            <a:r>
              <a:rPr lang="en-US" altLang="zh-CN">
                <a:latin typeface="Times New Roman" pitchFamily="18" charset="0"/>
              </a:rPr>
              <a:t>A</a:t>
            </a:r>
            <a:r>
              <a:rPr lang="zh-CN" altLang="en-US">
                <a:latin typeface="Times New Roman" pitchFamily="18" charset="0"/>
              </a:rPr>
              <a:t>、资本主义由自由竞争时期进入到垄断时期</a:t>
            </a:r>
            <a:endParaRPr lang="zh-CN" altLang="en-US"/>
          </a:p>
          <a:p>
            <a:pPr indent="266700" eaLnBrk="0" hangingPunct="0"/>
            <a:r>
              <a:rPr lang="en-US" altLang="zh-CN">
                <a:latin typeface="Times New Roman" pitchFamily="18" charset="0"/>
              </a:rPr>
              <a:t>B</a:t>
            </a:r>
            <a:r>
              <a:rPr lang="zh-CN" altLang="en-US">
                <a:latin typeface="Times New Roman" pitchFamily="18" charset="0"/>
              </a:rPr>
              <a:t>、人由中年进入老年            </a:t>
            </a:r>
            <a:r>
              <a:rPr lang="en-US" altLang="zh-CN">
                <a:latin typeface="Times New Roman" pitchFamily="18" charset="0"/>
              </a:rPr>
              <a:t>C</a:t>
            </a:r>
            <a:r>
              <a:rPr lang="zh-CN" altLang="en-US">
                <a:latin typeface="Times New Roman" pitchFamily="18" charset="0"/>
              </a:rPr>
              <a:t>、货币转化为资本</a:t>
            </a:r>
            <a:endParaRPr lang="zh-CN" altLang="en-US"/>
          </a:p>
          <a:p>
            <a:pPr indent="266700" eaLnBrk="0" hangingPunct="0"/>
            <a:r>
              <a:rPr lang="en-US" altLang="zh-CN">
                <a:latin typeface="Times New Roman" pitchFamily="18" charset="0"/>
              </a:rPr>
              <a:t>D</a:t>
            </a:r>
            <a:r>
              <a:rPr lang="zh-CN" altLang="en-US">
                <a:latin typeface="Times New Roman" pitchFamily="18" charset="0"/>
              </a:rPr>
              <a:t>、从动物心理发展到人的意识    </a:t>
            </a:r>
            <a:r>
              <a:rPr lang="en-US" altLang="zh-CN">
                <a:latin typeface="Times New Roman" pitchFamily="18" charset="0"/>
              </a:rPr>
              <a:t>E</a:t>
            </a:r>
            <a:r>
              <a:rPr lang="zh-CN" altLang="en-US">
                <a:latin typeface="Times New Roman" pitchFamily="18" charset="0"/>
              </a:rPr>
              <a:t>、人的认识由感觉到知觉再到表象</a:t>
            </a:r>
            <a:endParaRPr lang="zh-CN" altLang="en-US"/>
          </a:p>
          <a:p>
            <a:pPr indent="266700" eaLnBrk="0" hangingPunct="0"/>
            <a:r>
              <a:rPr lang="en-US" altLang="zh-CN">
                <a:latin typeface="Times New Roman" pitchFamily="18" charset="0"/>
              </a:rPr>
              <a:t>39</a:t>
            </a:r>
            <a:r>
              <a:rPr lang="zh-CN" altLang="en-US">
                <a:latin typeface="Times New Roman" pitchFamily="18" charset="0"/>
              </a:rPr>
              <a:t>、因果联系是</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D)</a:t>
            </a:r>
            <a:endParaRPr lang="en-US" altLang="zh-CN"/>
          </a:p>
          <a:p>
            <a:pPr indent="266700" eaLnBrk="0" hangingPunct="0"/>
            <a:r>
              <a:rPr lang="en-US" altLang="zh-CN">
                <a:latin typeface="Times New Roman" pitchFamily="18" charset="0"/>
              </a:rPr>
              <a:t>A</a:t>
            </a:r>
            <a:r>
              <a:rPr lang="zh-CN" altLang="en-US">
                <a:latin typeface="Times New Roman" pitchFamily="18" charset="0"/>
              </a:rPr>
              <a:t>、人的心理习惯</a:t>
            </a:r>
            <a:endParaRPr lang="zh-CN" altLang="en-US"/>
          </a:p>
          <a:p>
            <a:pPr indent="266700" eaLnBrk="0" hangingPunct="0"/>
            <a:r>
              <a:rPr lang="en-US" altLang="zh-CN">
                <a:latin typeface="Times New Roman" pitchFamily="18" charset="0"/>
              </a:rPr>
              <a:t>B</a:t>
            </a:r>
            <a:r>
              <a:rPr lang="zh-CN" altLang="en-US">
                <a:latin typeface="Times New Roman" pitchFamily="18" charset="0"/>
              </a:rPr>
              <a:t>、事物之间前后相继、彼此制约的关系</a:t>
            </a:r>
            <a:endParaRPr lang="zh-CN" altLang="en-US"/>
          </a:p>
          <a:p>
            <a:pPr indent="266700" eaLnBrk="0" hangingPunct="0"/>
            <a:r>
              <a:rPr lang="en-US" altLang="zh-CN">
                <a:latin typeface="Times New Roman" pitchFamily="18" charset="0"/>
              </a:rPr>
              <a:t>C</a:t>
            </a:r>
            <a:r>
              <a:rPr lang="zh-CN" altLang="en-US">
                <a:latin typeface="Times New Roman" pitchFamily="18" charset="0"/>
              </a:rPr>
              <a:t>、人们整理感觉材料的先天形式</a:t>
            </a:r>
            <a:endParaRPr lang="zh-CN" altLang="en-US"/>
          </a:p>
          <a:p>
            <a:pPr indent="266700" eaLnBrk="0" hangingPunct="0"/>
            <a:r>
              <a:rPr lang="en-US" altLang="zh-CN">
                <a:latin typeface="Times New Roman" pitchFamily="18" charset="0"/>
              </a:rPr>
              <a:t>D</a:t>
            </a:r>
            <a:r>
              <a:rPr lang="zh-CN" altLang="en-US">
                <a:latin typeface="Times New Roman" pitchFamily="18" charset="0"/>
              </a:rPr>
              <a:t>、一种包括时间顺序在内的一种现象必然引起另一种现象的本质联系</a:t>
            </a:r>
            <a:endParaRPr lang="zh-CN" altLang="en-US"/>
          </a:p>
          <a:p>
            <a:pPr indent="266700" eaLnBrk="0" hangingPunct="0"/>
            <a:r>
              <a:rPr lang="en-US" altLang="zh-CN">
                <a:latin typeface="Times New Roman" pitchFamily="18" charset="0"/>
              </a:rPr>
              <a:t>E</a:t>
            </a:r>
            <a:r>
              <a:rPr lang="zh-CN" altLang="en-US">
                <a:latin typeface="Times New Roman" pitchFamily="18" charset="0"/>
              </a:rPr>
              <a:t>、一切先后相继的两种现象之间的联系</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0" y="196850"/>
            <a:ext cx="9144000" cy="6464300"/>
          </a:xfrm>
          <a:prstGeom prst="rect">
            <a:avLst/>
          </a:prstGeom>
          <a:noFill/>
          <a:ln w="9525">
            <a:noFill/>
            <a:miter lim="800000"/>
            <a:headEnd/>
            <a:tailEnd/>
          </a:ln>
        </p:spPr>
        <p:txBody>
          <a:bodyPr anchor="ctr">
            <a:spAutoFit/>
          </a:bodyPr>
          <a:lstStyle/>
          <a:p>
            <a:pPr indent="266700"/>
            <a:r>
              <a:rPr lang="en-US" altLang="zh-CN">
                <a:latin typeface="Times New Roman" pitchFamily="18" charset="0"/>
              </a:rPr>
              <a:t>40</a:t>
            </a:r>
            <a:r>
              <a:rPr lang="zh-CN" altLang="en-US">
                <a:latin typeface="Times New Roman" pitchFamily="18" charset="0"/>
              </a:rPr>
              <a:t>、现象和本质的统一表现</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、本质从属于现象                </a:t>
            </a:r>
            <a:r>
              <a:rPr lang="en-US" altLang="zh-CN">
                <a:latin typeface="Times New Roman" pitchFamily="18" charset="0"/>
              </a:rPr>
              <a:t>B</a:t>
            </a:r>
            <a:r>
              <a:rPr lang="zh-CN" altLang="en-US">
                <a:latin typeface="Times New Roman" pitchFamily="18" charset="0"/>
              </a:rPr>
              <a:t>、任何本质都是现象的表现</a:t>
            </a:r>
            <a:endParaRPr lang="zh-CN" altLang="en-US"/>
          </a:p>
          <a:p>
            <a:pPr indent="266700" eaLnBrk="0" hangingPunct="0"/>
            <a:r>
              <a:rPr lang="en-US" altLang="zh-CN">
                <a:latin typeface="Times New Roman" pitchFamily="18" charset="0"/>
              </a:rPr>
              <a:t>C</a:t>
            </a:r>
            <a:r>
              <a:rPr lang="zh-CN" altLang="en-US">
                <a:latin typeface="Times New Roman" pitchFamily="18" charset="0"/>
              </a:rPr>
              <a:t>、任何本质都要通过现象来表现    </a:t>
            </a:r>
            <a:r>
              <a:rPr lang="en-US" altLang="zh-CN">
                <a:latin typeface="Times New Roman" pitchFamily="18" charset="0"/>
              </a:rPr>
              <a:t>D</a:t>
            </a:r>
            <a:r>
              <a:rPr lang="zh-CN" altLang="en-US">
                <a:latin typeface="Times New Roman" pitchFamily="18" charset="0"/>
              </a:rPr>
              <a:t>、任何现象都要通过本质表现出来</a:t>
            </a:r>
            <a:endParaRPr lang="zh-CN" altLang="en-US"/>
          </a:p>
          <a:p>
            <a:pPr indent="266700" eaLnBrk="0" hangingPunct="0"/>
            <a:r>
              <a:rPr lang="en-US" altLang="zh-CN">
                <a:latin typeface="Times New Roman" pitchFamily="18" charset="0"/>
              </a:rPr>
              <a:t>E</a:t>
            </a:r>
            <a:r>
              <a:rPr lang="zh-CN" altLang="en-US">
                <a:latin typeface="Times New Roman" pitchFamily="18" charset="0"/>
              </a:rPr>
              <a:t>、任何现象都是本质的表现</a:t>
            </a:r>
            <a:endParaRPr lang="zh-CN" altLang="en-US"/>
          </a:p>
          <a:p>
            <a:pPr indent="266700" eaLnBrk="0" hangingPunct="0"/>
            <a:r>
              <a:rPr lang="en-US" altLang="zh-CN">
                <a:latin typeface="Times New Roman" pitchFamily="18" charset="0"/>
              </a:rPr>
              <a:t>41</a:t>
            </a:r>
            <a:r>
              <a:rPr lang="zh-CN" altLang="en-US">
                <a:latin typeface="Times New Roman" pitchFamily="18" charset="0"/>
              </a:rPr>
              <a:t>、在大风扬起的尘土旋涡中，没有任何一个尘土分子的分布是偶然的</a:t>
            </a:r>
            <a:r>
              <a:rPr lang="zh-CN" altLang="en-US"/>
              <a:t>”</a:t>
            </a:r>
          </a:p>
          <a:p>
            <a:pPr indent="266700" eaLnBrk="0" hangingPunct="0"/>
            <a:r>
              <a:rPr lang="zh-CN" altLang="en-US">
                <a:latin typeface="Times New Roman" pitchFamily="18" charset="0"/>
              </a:rPr>
              <a:t>这种观点是</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、形而上学的机械决定论        </a:t>
            </a:r>
            <a:r>
              <a:rPr lang="en-US" altLang="zh-CN">
                <a:latin typeface="Times New Roman" pitchFamily="18" charset="0"/>
              </a:rPr>
              <a:t>B</a:t>
            </a:r>
            <a:r>
              <a:rPr lang="zh-CN" altLang="en-US">
                <a:latin typeface="Times New Roman" pitchFamily="18" charset="0"/>
              </a:rPr>
              <a:t>、把因果联系与必然联系相混淆</a:t>
            </a:r>
            <a:endParaRPr lang="zh-CN" altLang="en-US"/>
          </a:p>
          <a:p>
            <a:pPr indent="266700" eaLnBrk="0" hangingPunct="0"/>
            <a:r>
              <a:rPr lang="en-US" altLang="zh-CN">
                <a:latin typeface="Times New Roman" pitchFamily="18" charset="0"/>
              </a:rPr>
              <a:t>C</a:t>
            </a:r>
            <a:r>
              <a:rPr lang="zh-CN" altLang="en-US">
                <a:latin typeface="Times New Roman" pitchFamily="18" charset="0"/>
              </a:rPr>
              <a:t>、唯心主义的非决定论          </a:t>
            </a:r>
            <a:r>
              <a:rPr lang="en-US" altLang="zh-CN">
                <a:latin typeface="Times New Roman" pitchFamily="18" charset="0"/>
              </a:rPr>
              <a:t>D</a:t>
            </a:r>
            <a:r>
              <a:rPr lang="zh-CN" altLang="en-US">
                <a:latin typeface="Times New Roman" pitchFamily="18" charset="0"/>
              </a:rPr>
              <a:t>、把一切现象看成是纯粹偶然的</a:t>
            </a:r>
            <a:endParaRPr lang="zh-CN" altLang="en-US"/>
          </a:p>
          <a:p>
            <a:pPr indent="266700" eaLnBrk="0" hangingPunct="0"/>
            <a:r>
              <a:rPr lang="en-US" altLang="zh-CN">
                <a:latin typeface="Times New Roman" pitchFamily="18" charset="0"/>
              </a:rPr>
              <a:t>E</a:t>
            </a:r>
            <a:r>
              <a:rPr lang="zh-CN" altLang="en-US">
                <a:latin typeface="Times New Roman" pitchFamily="18" charset="0"/>
              </a:rPr>
              <a:t>、把一切现象看成是必然的，否认偶然性的存在</a:t>
            </a:r>
            <a:endParaRPr lang="zh-CN" altLang="en-US"/>
          </a:p>
          <a:p>
            <a:pPr indent="266700" eaLnBrk="0" hangingPunct="0"/>
            <a:r>
              <a:rPr lang="en-US" altLang="zh-CN">
                <a:latin typeface="Times New Roman" pitchFamily="18" charset="0"/>
              </a:rPr>
              <a:t>42</a:t>
            </a:r>
            <a:r>
              <a:rPr lang="zh-CN" altLang="en-US">
                <a:latin typeface="Times New Roman" pitchFamily="18" charset="0"/>
              </a:rPr>
              <a:t>、系统论和唯物辩证法的关系是</a:t>
            </a:r>
            <a:r>
              <a:rPr lang="en-US" altLang="zh-CN">
                <a:latin typeface="Times New Roman" pitchFamily="18" charset="0"/>
              </a:rPr>
              <a:t>(D</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、系统论不能取代辩证法        </a:t>
            </a:r>
            <a:r>
              <a:rPr lang="en-US" altLang="zh-CN">
                <a:latin typeface="Times New Roman" pitchFamily="18" charset="0"/>
              </a:rPr>
              <a:t>B</a:t>
            </a:r>
            <a:r>
              <a:rPr lang="zh-CN" altLang="en-US">
                <a:latin typeface="Times New Roman" pitchFamily="18" charset="0"/>
              </a:rPr>
              <a:t>、唯物辩证法可取代系统论</a:t>
            </a:r>
            <a:endParaRPr lang="zh-CN" altLang="en-US"/>
          </a:p>
          <a:p>
            <a:pPr indent="266700" eaLnBrk="0" hangingPunct="0"/>
            <a:r>
              <a:rPr lang="en-US" altLang="zh-CN">
                <a:latin typeface="Times New Roman" pitchFamily="18" charset="0"/>
              </a:rPr>
              <a:t>C</a:t>
            </a:r>
            <a:r>
              <a:rPr lang="zh-CN" altLang="en-US">
                <a:latin typeface="Times New Roman" pitchFamily="18" charset="0"/>
              </a:rPr>
              <a:t>、系统论高于唯物辩证法        </a:t>
            </a:r>
            <a:r>
              <a:rPr lang="en-US" altLang="zh-CN">
                <a:latin typeface="Times New Roman" pitchFamily="18" charset="0"/>
              </a:rPr>
              <a:t>D</a:t>
            </a:r>
            <a:r>
              <a:rPr lang="zh-CN" altLang="en-US">
                <a:latin typeface="Times New Roman" pitchFamily="18" charset="0"/>
              </a:rPr>
              <a:t>、系统论证实和丰富了唯物辩证法</a:t>
            </a:r>
            <a:endParaRPr lang="zh-CN" altLang="en-US"/>
          </a:p>
          <a:p>
            <a:pPr indent="266700" eaLnBrk="0" hangingPunct="0"/>
            <a:r>
              <a:rPr lang="en-US" altLang="zh-CN">
                <a:latin typeface="Times New Roman" pitchFamily="18" charset="0"/>
              </a:rPr>
              <a:t>E</a:t>
            </a:r>
            <a:r>
              <a:rPr lang="zh-CN" altLang="en-US">
                <a:latin typeface="Times New Roman" pitchFamily="18" charset="0"/>
              </a:rPr>
              <a:t>、系统论和唯物辩证法相互补充、相互促进</a:t>
            </a:r>
            <a:endParaRPr lang="zh-CN" altLang="en-US"/>
          </a:p>
          <a:p>
            <a:pPr indent="266700" eaLnBrk="0" hangingPunct="0"/>
            <a:r>
              <a:rPr lang="en-US" altLang="zh-CN">
                <a:latin typeface="Times New Roman" pitchFamily="18" charset="0"/>
              </a:rPr>
              <a:t>43</a:t>
            </a:r>
            <a:r>
              <a:rPr lang="zh-CN" altLang="en-US">
                <a:latin typeface="Times New Roman" pitchFamily="18" charset="0"/>
              </a:rPr>
              <a:t>、辩证唯物主义认为：主体和客体的关系是</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、内容和形式的关系       </a:t>
            </a:r>
            <a:r>
              <a:rPr lang="en-US" altLang="zh-CN">
                <a:latin typeface="Times New Roman" pitchFamily="18" charset="0"/>
              </a:rPr>
              <a:t>B</a:t>
            </a:r>
            <a:r>
              <a:rPr lang="zh-CN" altLang="en-US">
                <a:latin typeface="Times New Roman" pitchFamily="18" charset="0"/>
              </a:rPr>
              <a:t>、改造和被改造的关系</a:t>
            </a:r>
            <a:endParaRPr lang="zh-CN" altLang="en-US"/>
          </a:p>
          <a:p>
            <a:pPr indent="266700" eaLnBrk="0" hangingPunct="0"/>
            <a:r>
              <a:rPr lang="en-US" altLang="zh-CN">
                <a:latin typeface="Times New Roman" pitchFamily="18" charset="0"/>
              </a:rPr>
              <a:t>C</a:t>
            </a:r>
            <a:r>
              <a:rPr lang="zh-CN" altLang="en-US">
                <a:latin typeface="Times New Roman" pitchFamily="18" charset="0"/>
              </a:rPr>
              <a:t>、反映和被反映的关系     </a:t>
            </a:r>
            <a:r>
              <a:rPr lang="en-US" altLang="zh-CN">
                <a:latin typeface="Times New Roman" pitchFamily="18" charset="0"/>
              </a:rPr>
              <a:t>D</a:t>
            </a:r>
            <a:r>
              <a:rPr lang="zh-CN" altLang="en-US">
                <a:latin typeface="Times New Roman" pitchFamily="18" charset="0"/>
              </a:rPr>
              <a:t>、理论指导实践的关系   </a:t>
            </a:r>
            <a:r>
              <a:rPr lang="en-US" altLang="zh-CN">
                <a:latin typeface="Times New Roman" pitchFamily="18" charset="0"/>
              </a:rPr>
              <a:t>E</a:t>
            </a:r>
            <a:r>
              <a:rPr lang="zh-CN" altLang="en-US">
                <a:latin typeface="Times New Roman" pitchFamily="18" charset="0"/>
              </a:rPr>
              <a:t>、价值关系和审美关系</a:t>
            </a:r>
            <a:endParaRPr lang="zh-CN" altLang="en-US"/>
          </a:p>
          <a:p>
            <a:pPr indent="266700" eaLnBrk="0" hangingPunct="0"/>
            <a:r>
              <a:rPr lang="en-US" altLang="zh-CN">
                <a:latin typeface="Times New Roman" pitchFamily="18" charset="0"/>
              </a:rPr>
              <a:t>44</a:t>
            </a:r>
            <a:r>
              <a:rPr lang="zh-CN" altLang="en-US">
                <a:latin typeface="Times New Roman" pitchFamily="18" charset="0"/>
              </a:rPr>
              <a:t>、直接经验和间接经验的关系</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endParaRPr lang="en-US" altLang="zh-CN"/>
          </a:p>
          <a:p>
            <a:pPr indent="266700" eaLnBrk="0" hangingPunct="0"/>
            <a:r>
              <a:rPr lang="en-US" altLang="zh-CN">
                <a:latin typeface="Times New Roman" pitchFamily="18" charset="0"/>
              </a:rPr>
              <a:t>A</a:t>
            </a:r>
            <a:r>
              <a:rPr lang="zh-CN" altLang="en-US">
                <a:latin typeface="Times New Roman" pitchFamily="18" charset="0"/>
              </a:rPr>
              <a:t>、前者是可靠的，后者是不可靠的   </a:t>
            </a:r>
            <a:r>
              <a:rPr lang="en-US" altLang="zh-CN">
                <a:latin typeface="Times New Roman" pitchFamily="18" charset="0"/>
              </a:rPr>
              <a:t>B</a:t>
            </a:r>
            <a:r>
              <a:rPr lang="zh-CN" altLang="en-US">
                <a:latin typeface="Times New Roman" pitchFamily="18" charset="0"/>
              </a:rPr>
              <a:t>、它们的内容归根结底都来自实践</a:t>
            </a:r>
            <a:endParaRPr lang="zh-CN" altLang="en-US"/>
          </a:p>
          <a:p>
            <a:pPr indent="266700" eaLnBrk="0" hangingPunct="0"/>
            <a:r>
              <a:rPr lang="en-US" altLang="zh-CN">
                <a:latin typeface="Times New Roman" pitchFamily="18" charset="0"/>
              </a:rPr>
              <a:t>C</a:t>
            </a:r>
            <a:r>
              <a:rPr lang="zh-CN" altLang="en-US">
                <a:latin typeface="Times New Roman" pitchFamily="18" charset="0"/>
              </a:rPr>
              <a:t>、前者是源，后者是流             </a:t>
            </a:r>
            <a:r>
              <a:rPr lang="en-US" altLang="zh-CN">
                <a:latin typeface="Times New Roman" pitchFamily="18" charset="0"/>
              </a:rPr>
              <a:t>D</a:t>
            </a:r>
            <a:r>
              <a:rPr lang="zh-CN" altLang="en-US">
                <a:latin typeface="Times New Roman" pitchFamily="18" charset="0"/>
              </a:rPr>
              <a:t>、前者是科学的，后者不是科学的</a:t>
            </a:r>
            <a:endParaRPr lang="zh-CN" altLang="en-US"/>
          </a:p>
          <a:p>
            <a:pPr indent="266700" eaLnBrk="0" hangingPunct="0"/>
            <a:r>
              <a:rPr lang="en-US" altLang="zh-CN">
                <a:latin typeface="Times New Roman" pitchFamily="18" charset="0"/>
              </a:rPr>
              <a:t>E</a:t>
            </a:r>
            <a:r>
              <a:rPr lang="zh-CN" altLang="en-US">
                <a:latin typeface="Times New Roman" pitchFamily="18" charset="0"/>
              </a:rPr>
              <a:t>、间接经验是直接经验的补充</a:t>
            </a:r>
            <a:endParaRPr lang="zh-CN" altLang="en-US"/>
          </a:p>
          <a:p>
            <a:pPr indent="266700" eaLnBrk="0" hangingPunct="0"/>
            <a:r>
              <a:rPr lang="en-US" altLang="zh-CN">
                <a:latin typeface="Times New Roman" pitchFamily="18" charset="0"/>
              </a:rPr>
              <a:t>45</a:t>
            </a:r>
            <a:r>
              <a:rPr lang="zh-CN" altLang="en-US">
                <a:latin typeface="Times New Roman" pitchFamily="18" charset="0"/>
              </a:rPr>
              <a:t>、下列认识属于理性认识的有</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D)</a:t>
            </a:r>
            <a:endParaRPr lang="en-US" altLang="zh-CN"/>
          </a:p>
          <a:p>
            <a:pPr indent="266700" eaLnBrk="0" hangingPunct="0"/>
            <a:r>
              <a:rPr lang="en-US" altLang="zh-CN">
                <a:latin typeface="Times New Roman" pitchFamily="18" charset="0"/>
              </a:rPr>
              <a:t>A</a:t>
            </a:r>
            <a:r>
              <a:rPr lang="zh-CN" altLang="en-US">
                <a:latin typeface="Times New Roman" pitchFamily="18" charset="0"/>
              </a:rPr>
              <a:t>、万有引力定律            </a:t>
            </a:r>
            <a:r>
              <a:rPr lang="en-US" altLang="zh-CN">
                <a:latin typeface="Times New Roman" pitchFamily="18" charset="0"/>
              </a:rPr>
              <a:t>B</a:t>
            </a:r>
            <a:r>
              <a:rPr lang="zh-CN" altLang="en-US">
                <a:latin typeface="Times New Roman" pitchFamily="18" charset="0"/>
              </a:rPr>
              <a:t>、闻到了玫瑰的清香      </a:t>
            </a:r>
            <a:r>
              <a:rPr lang="en-US" altLang="zh-CN">
                <a:latin typeface="Times New Roman" pitchFamily="18" charset="0"/>
              </a:rPr>
              <a:t>C</a:t>
            </a:r>
            <a:r>
              <a:rPr lang="zh-CN" altLang="en-US">
                <a:latin typeface="Times New Roman" pitchFamily="18" charset="0"/>
              </a:rPr>
              <a:t>、看到太阳东升西落     </a:t>
            </a:r>
            <a:endParaRPr lang="zh-CN" altLang="en-US"/>
          </a:p>
          <a:p>
            <a:pPr indent="266700" eaLnBrk="0" hangingPunct="0"/>
            <a:r>
              <a:rPr lang="en-US" altLang="zh-CN">
                <a:latin typeface="Times New Roman" pitchFamily="18" charset="0"/>
              </a:rPr>
              <a:t>D</a:t>
            </a:r>
            <a:r>
              <a:rPr lang="zh-CN" altLang="en-US">
                <a:latin typeface="Times New Roman" pitchFamily="18" charset="0"/>
              </a:rPr>
              <a:t>、只有社会主义才能救中国  </a:t>
            </a:r>
            <a:r>
              <a:rPr lang="en-US" altLang="zh-CN">
                <a:latin typeface="Times New Roman" pitchFamily="18" charset="0"/>
              </a:rPr>
              <a:t>E</a:t>
            </a:r>
            <a:r>
              <a:rPr lang="zh-CN" altLang="en-US">
                <a:latin typeface="Times New Roman" pitchFamily="18" charset="0"/>
              </a:rPr>
              <a:t>、水从高处往低处流</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0" y="-3175"/>
            <a:ext cx="9144000" cy="6864350"/>
          </a:xfrm>
          <a:prstGeom prst="rect">
            <a:avLst/>
          </a:prstGeom>
          <a:noFill/>
          <a:ln w="9525">
            <a:noFill/>
            <a:miter lim="800000"/>
            <a:headEnd/>
            <a:tailEnd/>
          </a:ln>
        </p:spPr>
        <p:txBody>
          <a:bodyPr anchor="ctr">
            <a:spAutoFit/>
          </a:bodyPr>
          <a:lstStyle/>
          <a:p>
            <a:pPr indent="266700"/>
            <a:r>
              <a:rPr lang="en-US" altLang="zh-CN" sz="2000">
                <a:latin typeface="Times New Roman" pitchFamily="18" charset="0"/>
              </a:rPr>
              <a:t>46</a:t>
            </a:r>
            <a:r>
              <a:rPr lang="zh-CN" altLang="en-US" sz="2000">
                <a:latin typeface="Times New Roman" pitchFamily="18" charset="0"/>
              </a:rPr>
              <a:t>、割裂感性认识和理性认识的统一，会导致</a:t>
            </a:r>
            <a:r>
              <a:rPr lang="en-US" altLang="zh-CN" sz="2000">
                <a:latin typeface="Times New Roman" pitchFamily="18" charset="0"/>
              </a:rPr>
              <a:t>(A</a:t>
            </a:r>
            <a:r>
              <a:rPr lang="zh-CN" altLang="en-US" sz="2000">
                <a:latin typeface="Times New Roman" pitchFamily="18" charset="0"/>
              </a:rPr>
              <a:t>、</a:t>
            </a:r>
            <a:r>
              <a:rPr lang="en-US" altLang="zh-CN" sz="2000">
                <a:latin typeface="Times New Roman" pitchFamily="18" charset="0"/>
              </a:rPr>
              <a:t>D)</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、经验论  </a:t>
            </a:r>
            <a:r>
              <a:rPr lang="en-US" altLang="zh-CN" sz="2000">
                <a:latin typeface="Times New Roman" pitchFamily="18" charset="0"/>
              </a:rPr>
              <a:t>B</a:t>
            </a:r>
            <a:r>
              <a:rPr lang="zh-CN" altLang="en-US" sz="2000">
                <a:latin typeface="Times New Roman" pitchFamily="18" charset="0"/>
              </a:rPr>
              <a:t>、天才论  </a:t>
            </a:r>
            <a:r>
              <a:rPr lang="en-US" altLang="zh-CN" sz="2000">
                <a:latin typeface="Times New Roman" pitchFamily="18" charset="0"/>
              </a:rPr>
              <a:t>C</a:t>
            </a:r>
            <a:r>
              <a:rPr lang="zh-CN" altLang="en-US" sz="2000">
                <a:latin typeface="Times New Roman" pitchFamily="18" charset="0"/>
              </a:rPr>
              <a:t>、诡辩论  </a:t>
            </a:r>
            <a:r>
              <a:rPr lang="en-US" altLang="zh-CN" sz="2000">
                <a:latin typeface="Times New Roman" pitchFamily="18" charset="0"/>
              </a:rPr>
              <a:t>D</a:t>
            </a:r>
            <a:r>
              <a:rPr lang="zh-CN" altLang="en-US" sz="2000">
                <a:latin typeface="Times New Roman" pitchFamily="18" charset="0"/>
              </a:rPr>
              <a:t>、唯理论  </a:t>
            </a:r>
            <a:r>
              <a:rPr lang="en-US" altLang="zh-CN" sz="2000">
                <a:latin typeface="Times New Roman" pitchFamily="18" charset="0"/>
              </a:rPr>
              <a:t>E</a:t>
            </a:r>
            <a:r>
              <a:rPr lang="zh-CN" altLang="en-US" sz="2000">
                <a:latin typeface="Times New Roman" pitchFamily="18" charset="0"/>
              </a:rPr>
              <a:t>、目的论</a:t>
            </a:r>
            <a:endParaRPr lang="zh-CN" altLang="en-US" sz="2000"/>
          </a:p>
          <a:p>
            <a:pPr indent="266700" eaLnBrk="0" hangingPunct="0"/>
            <a:r>
              <a:rPr lang="en-US" altLang="zh-CN" sz="2000">
                <a:latin typeface="Times New Roman" pitchFamily="18" charset="0"/>
              </a:rPr>
              <a:t>47</a:t>
            </a:r>
            <a:r>
              <a:rPr lang="zh-CN" altLang="en-US" sz="2000">
                <a:latin typeface="Times New Roman" pitchFamily="18" charset="0"/>
              </a:rPr>
              <a:t>、</a:t>
            </a:r>
            <a:r>
              <a:rPr lang="zh-CN" altLang="en-US" sz="2000"/>
              <a:t>“</a:t>
            </a:r>
            <a:r>
              <a:rPr lang="zh-CN" altLang="en-US" sz="2000">
                <a:latin typeface="Times New Roman" pitchFamily="18" charset="0"/>
              </a:rPr>
              <a:t>只要再多走一小步，仿佛是向同一方向迈的一小步，真理便会变成谬误</a:t>
            </a:r>
            <a:r>
              <a:rPr lang="zh-CN" altLang="en-US" sz="2000"/>
              <a:t>”</a:t>
            </a:r>
            <a:r>
              <a:rPr lang="zh-CN" altLang="en-US" sz="2000">
                <a:latin typeface="Times New Roman" pitchFamily="18" charset="0"/>
              </a:rPr>
              <a:t>。这句话意味着</a:t>
            </a:r>
            <a:r>
              <a:rPr lang="en-US" altLang="zh-CN" sz="2000">
                <a:latin typeface="Times New Roman" pitchFamily="18" charset="0"/>
              </a:rPr>
              <a:t>(B</a:t>
            </a:r>
            <a:r>
              <a:rPr lang="zh-CN" altLang="en-US" sz="2000">
                <a:latin typeface="Times New Roman" pitchFamily="18" charset="0"/>
              </a:rPr>
              <a:t>、</a:t>
            </a:r>
            <a:r>
              <a:rPr lang="en-US" altLang="zh-CN" sz="2000">
                <a:latin typeface="Times New Roman" pitchFamily="18" charset="0"/>
              </a:rPr>
              <a:t>D)</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、任何真理都不存在绝对的因素</a:t>
            </a:r>
            <a:endParaRPr lang="zh-CN" altLang="en-US" sz="2000"/>
          </a:p>
          <a:p>
            <a:pPr indent="266700" eaLnBrk="0" hangingPunct="0"/>
            <a:r>
              <a:rPr lang="en-US" altLang="zh-CN" sz="2000">
                <a:latin typeface="Times New Roman" pitchFamily="18" charset="0"/>
              </a:rPr>
              <a:t>B</a:t>
            </a:r>
            <a:r>
              <a:rPr lang="zh-CN" altLang="en-US" sz="2000">
                <a:latin typeface="Times New Roman" pitchFamily="18" charset="0"/>
              </a:rPr>
              <a:t>、任何真理都有自己适用的条件和范围</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、真理和谬误是认识过程中的两个阶段</a:t>
            </a:r>
            <a:endParaRPr lang="zh-CN" altLang="en-US" sz="2000"/>
          </a:p>
          <a:p>
            <a:pPr indent="266700" eaLnBrk="0" hangingPunct="0"/>
            <a:r>
              <a:rPr lang="en-US" altLang="zh-CN" sz="2000">
                <a:latin typeface="Times New Roman" pitchFamily="18" charset="0"/>
              </a:rPr>
              <a:t>D</a:t>
            </a:r>
            <a:r>
              <a:rPr lang="zh-CN" altLang="en-US" sz="2000">
                <a:latin typeface="Times New Roman" pitchFamily="18" charset="0"/>
              </a:rPr>
              <a:t>、真理和谬误的对立只是在非常有限的领域内才有绝对意义</a:t>
            </a:r>
            <a:endParaRPr lang="zh-CN" altLang="en-US" sz="2000"/>
          </a:p>
          <a:p>
            <a:pPr indent="266700" eaLnBrk="0" hangingPunct="0"/>
            <a:r>
              <a:rPr lang="en-US" altLang="zh-CN" sz="2000">
                <a:latin typeface="Times New Roman" pitchFamily="18" charset="0"/>
              </a:rPr>
              <a:t>E</a:t>
            </a:r>
            <a:r>
              <a:rPr lang="zh-CN" altLang="en-US" sz="2000">
                <a:latin typeface="Times New Roman" pitchFamily="18" charset="0"/>
              </a:rPr>
              <a:t>、真理和谬误没有确定的界限</a:t>
            </a:r>
            <a:endParaRPr lang="zh-CN" altLang="en-US" sz="2000"/>
          </a:p>
          <a:p>
            <a:pPr indent="266700" eaLnBrk="0" hangingPunct="0"/>
            <a:r>
              <a:rPr lang="en-US" altLang="zh-CN" sz="2000">
                <a:latin typeface="Times New Roman" pitchFamily="18" charset="0"/>
              </a:rPr>
              <a:t>48</a:t>
            </a:r>
            <a:r>
              <a:rPr lang="zh-CN" altLang="en-US" sz="2000">
                <a:latin typeface="Times New Roman" pitchFamily="18" charset="0"/>
              </a:rPr>
              <a:t>、下列命题中，属于主观唯心主义观点的有</a:t>
            </a:r>
            <a:r>
              <a:rPr lang="en-US" altLang="zh-CN" sz="2000">
                <a:latin typeface="Times New Roman" pitchFamily="18" charset="0"/>
              </a:rPr>
              <a:t>(A</a:t>
            </a:r>
            <a:r>
              <a:rPr lang="zh-CN" altLang="en-US" sz="2000">
                <a:latin typeface="Times New Roman" pitchFamily="18" charset="0"/>
              </a:rPr>
              <a:t>、</a:t>
            </a:r>
            <a:r>
              <a:rPr lang="en-US" altLang="zh-CN" sz="2000">
                <a:latin typeface="Times New Roman" pitchFamily="18" charset="0"/>
              </a:rPr>
              <a:t>B</a:t>
            </a:r>
            <a:r>
              <a:rPr lang="zh-CN" altLang="en-US" sz="2000">
                <a:latin typeface="Times New Roman" pitchFamily="18" charset="0"/>
              </a:rPr>
              <a:t>、</a:t>
            </a:r>
            <a:r>
              <a:rPr lang="en-US" altLang="zh-CN" sz="2000">
                <a:latin typeface="Times New Roman" pitchFamily="18" charset="0"/>
              </a:rPr>
              <a:t>D</a:t>
            </a:r>
            <a:r>
              <a:rPr lang="zh-CN" altLang="en-US" sz="2000">
                <a:latin typeface="Times New Roman" pitchFamily="18" charset="0"/>
              </a:rPr>
              <a:t>、</a:t>
            </a:r>
            <a:r>
              <a:rPr lang="en-US" altLang="zh-CN" sz="2000">
                <a:latin typeface="Times New Roman" pitchFamily="18" charset="0"/>
              </a:rPr>
              <a:t>E)</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、我思故我在            </a:t>
            </a:r>
            <a:r>
              <a:rPr lang="en-US" altLang="zh-CN" sz="2000">
                <a:latin typeface="Times New Roman" pitchFamily="18" charset="0"/>
              </a:rPr>
              <a:t>B</a:t>
            </a:r>
            <a:r>
              <a:rPr lang="zh-CN" altLang="en-US" sz="2000">
                <a:latin typeface="Times New Roman" pitchFamily="18" charset="0"/>
              </a:rPr>
              <a:t>、存在就是被感知</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、物是绝对观念的外化    </a:t>
            </a:r>
            <a:r>
              <a:rPr lang="en-US" altLang="zh-CN" sz="2000">
                <a:latin typeface="Times New Roman" pitchFamily="18" charset="0"/>
              </a:rPr>
              <a:t>D</a:t>
            </a:r>
            <a:r>
              <a:rPr lang="zh-CN" altLang="en-US" sz="2000">
                <a:latin typeface="Times New Roman" pitchFamily="18" charset="0"/>
              </a:rPr>
              <a:t>、万物皆备于我       </a:t>
            </a:r>
            <a:r>
              <a:rPr lang="en-US" altLang="zh-CN" sz="2000">
                <a:latin typeface="Times New Roman" pitchFamily="18" charset="0"/>
              </a:rPr>
              <a:t>E</a:t>
            </a:r>
            <a:r>
              <a:rPr lang="zh-CN" altLang="en-US" sz="2000">
                <a:latin typeface="Times New Roman" pitchFamily="18" charset="0"/>
              </a:rPr>
              <a:t>、人的理性为自然界立法</a:t>
            </a:r>
            <a:endParaRPr lang="zh-CN" altLang="en-US" sz="2000"/>
          </a:p>
          <a:p>
            <a:pPr indent="266700" eaLnBrk="0" hangingPunct="0"/>
            <a:r>
              <a:rPr lang="en-US" altLang="zh-CN" sz="2000">
                <a:latin typeface="Times New Roman" pitchFamily="18" charset="0"/>
              </a:rPr>
              <a:t>49</a:t>
            </a:r>
            <a:r>
              <a:rPr lang="zh-CN" altLang="en-US" sz="2000">
                <a:latin typeface="Times New Roman" pitchFamily="18" charset="0"/>
              </a:rPr>
              <a:t>、下列观点属于客观唯心主义的有</a:t>
            </a:r>
            <a:r>
              <a:rPr lang="en-US" altLang="zh-CN" sz="2000">
                <a:latin typeface="Times New Roman" pitchFamily="18" charset="0"/>
              </a:rPr>
              <a:t>(A</a:t>
            </a:r>
            <a:r>
              <a:rPr lang="zh-CN" altLang="en-US" sz="2000">
                <a:latin typeface="Times New Roman" pitchFamily="18" charset="0"/>
              </a:rPr>
              <a:t>、</a:t>
            </a:r>
            <a:r>
              <a:rPr lang="en-US" altLang="zh-CN" sz="2000">
                <a:latin typeface="Times New Roman" pitchFamily="18" charset="0"/>
              </a:rPr>
              <a:t>B</a:t>
            </a:r>
            <a:r>
              <a:rPr lang="zh-CN" altLang="en-US" sz="2000">
                <a:latin typeface="Times New Roman" pitchFamily="18" charset="0"/>
              </a:rPr>
              <a:t>、</a:t>
            </a:r>
            <a:r>
              <a:rPr lang="en-US" altLang="zh-CN" sz="2000">
                <a:latin typeface="Times New Roman" pitchFamily="18" charset="0"/>
              </a:rPr>
              <a:t>C)</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、世界是绝对精神的产物   </a:t>
            </a:r>
            <a:r>
              <a:rPr lang="en-US" altLang="zh-CN" sz="2000">
                <a:latin typeface="Times New Roman" pitchFamily="18" charset="0"/>
              </a:rPr>
              <a:t>B</a:t>
            </a:r>
            <a:r>
              <a:rPr lang="zh-CN" altLang="en-US" sz="2000">
                <a:latin typeface="Times New Roman" pitchFamily="18" charset="0"/>
              </a:rPr>
              <a:t>、天命主宰人间世界</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、理念决定世界           </a:t>
            </a:r>
            <a:r>
              <a:rPr lang="en-US" altLang="zh-CN" sz="2000">
                <a:latin typeface="Times New Roman" pitchFamily="18" charset="0"/>
              </a:rPr>
              <a:t>D</a:t>
            </a:r>
            <a:r>
              <a:rPr lang="zh-CN" altLang="en-US" sz="2000">
                <a:latin typeface="Times New Roman" pitchFamily="18" charset="0"/>
              </a:rPr>
              <a:t>、天才英雄人物的意志决定一切    </a:t>
            </a:r>
            <a:r>
              <a:rPr lang="en-US" altLang="zh-CN" sz="2000">
                <a:latin typeface="Times New Roman" pitchFamily="18" charset="0"/>
              </a:rPr>
              <a:t>E</a:t>
            </a:r>
            <a:r>
              <a:rPr lang="zh-CN" altLang="en-US" sz="2000">
                <a:latin typeface="Times New Roman" pitchFamily="18" charset="0"/>
              </a:rPr>
              <a:t>、存在就是被感知</a:t>
            </a:r>
            <a:endParaRPr lang="zh-CN" altLang="en-US" sz="2000"/>
          </a:p>
          <a:p>
            <a:pPr indent="266700" eaLnBrk="0" hangingPunct="0"/>
            <a:r>
              <a:rPr lang="en-US" altLang="zh-CN" sz="2000">
                <a:latin typeface="Times New Roman" pitchFamily="18" charset="0"/>
              </a:rPr>
              <a:t>50</a:t>
            </a:r>
            <a:r>
              <a:rPr lang="zh-CN" altLang="en-US" sz="2000">
                <a:latin typeface="Times New Roman" pitchFamily="18" charset="0"/>
              </a:rPr>
              <a:t>、形而上学唯物主义物质观的主要缺陷是</a:t>
            </a:r>
            <a:r>
              <a:rPr lang="en-US" altLang="zh-CN" sz="2000">
                <a:latin typeface="Times New Roman" pitchFamily="18" charset="0"/>
              </a:rPr>
              <a:t>(A</a:t>
            </a:r>
            <a:r>
              <a:rPr lang="zh-CN" altLang="en-US" sz="2000">
                <a:latin typeface="Times New Roman" pitchFamily="18" charset="0"/>
              </a:rPr>
              <a:t>、</a:t>
            </a:r>
            <a:r>
              <a:rPr lang="en-US" altLang="zh-CN" sz="2000">
                <a:latin typeface="Times New Roman" pitchFamily="18" charset="0"/>
              </a:rPr>
              <a:t>B</a:t>
            </a:r>
            <a:r>
              <a:rPr lang="zh-CN" altLang="en-US" sz="2000">
                <a:latin typeface="Times New Roman" pitchFamily="18" charset="0"/>
              </a:rPr>
              <a:t>、</a:t>
            </a:r>
            <a:r>
              <a:rPr lang="en-US" altLang="zh-CN" sz="2000">
                <a:latin typeface="Times New Roman" pitchFamily="18" charset="0"/>
              </a:rPr>
              <a:t>C</a:t>
            </a:r>
            <a:r>
              <a:rPr lang="zh-CN" altLang="en-US" sz="2000">
                <a:latin typeface="Times New Roman" pitchFamily="18" charset="0"/>
              </a:rPr>
              <a:t>、</a:t>
            </a:r>
            <a:r>
              <a:rPr lang="en-US" altLang="zh-CN" sz="2000">
                <a:latin typeface="Times New Roman" pitchFamily="18" charset="0"/>
              </a:rPr>
              <a:t>D</a:t>
            </a:r>
            <a:r>
              <a:rPr lang="zh-CN" altLang="en-US" sz="2000">
                <a:latin typeface="Times New Roman" pitchFamily="18" charset="0"/>
              </a:rPr>
              <a:t>、</a:t>
            </a:r>
            <a:r>
              <a:rPr lang="en-US" altLang="zh-CN" sz="2000">
                <a:latin typeface="Times New Roman" pitchFamily="18" charset="0"/>
              </a:rPr>
              <a:t>E)</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、把原子的属性看成是物质的一般属性</a:t>
            </a:r>
            <a:endParaRPr lang="zh-CN" altLang="en-US" sz="2000"/>
          </a:p>
          <a:p>
            <a:pPr indent="266700" eaLnBrk="0" hangingPunct="0"/>
            <a:r>
              <a:rPr lang="en-US" altLang="zh-CN" sz="2000">
                <a:latin typeface="Times New Roman" pitchFamily="18" charset="0"/>
              </a:rPr>
              <a:t>B</a:t>
            </a:r>
            <a:r>
              <a:rPr lang="zh-CN" altLang="en-US" sz="2000">
                <a:latin typeface="Times New Roman" pitchFamily="18" charset="0"/>
              </a:rPr>
              <a:t>、把特殊的物质形态误认为是物质一般</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、把物质归结为某种具体的物质形态</a:t>
            </a:r>
            <a:endParaRPr lang="zh-CN" altLang="en-US" sz="2000"/>
          </a:p>
          <a:p>
            <a:pPr indent="266700" eaLnBrk="0" hangingPunct="0"/>
            <a:r>
              <a:rPr lang="en-US" altLang="zh-CN" sz="2000">
                <a:latin typeface="Times New Roman" pitchFamily="18" charset="0"/>
              </a:rPr>
              <a:t>D</a:t>
            </a:r>
            <a:r>
              <a:rPr lang="zh-CN" altLang="en-US" sz="2000">
                <a:latin typeface="Times New Roman" pitchFamily="18" charset="0"/>
              </a:rPr>
              <a:t>、不了解自然和人类社会的物质性</a:t>
            </a:r>
            <a:endParaRPr lang="zh-CN" altLang="en-US" sz="2000"/>
          </a:p>
          <a:p>
            <a:pPr indent="266700" eaLnBrk="0" hangingPunct="0"/>
            <a:r>
              <a:rPr lang="en-US" altLang="zh-CN" sz="2000">
                <a:latin typeface="Times New Roman" pitchFamily="18" charset="0"/>
              </a:rPr>
              <a:t>E</a:t>
            </a:r>
            <a:r>
              <a:rPr lang="zh-CN" altLang="en-US" sz="2000">
                <a:latin typeface="Times New Roman" pitchFamily="18" charset="0"/>
              </a:rPr>
              <a:t>、否认了物质世界的多样性</a:t>
            </a:r>
            <a:endParaRPr lang="zh-CN"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0" y="-93663"/>
            <a:ext cx="9144000" cy="7018338"/>
          </a:xfrm>
          <a:prstGeom prst="rect">
            <a:avLst/>
          </a:prstGeom>
          <a:noFill/>
          <a:ln w="9525">
            <a:noFill/>
            <a:miter lim="800000"/>
            <a:headEnd/>
            <a:tailEnd/>
          </a:ln>
        </p:spPr>
        <p:txBody>
          <a:bodyPr anchor="ctr">
            <a:spAutoFit/>
          </a:bodyPr>
          <a:lstStyle/>
          <a:p>
            <a:pPr indent="266700"/>
            <a:r>
              <a:rPr lang="en-US" altLang="zh-CN">
                <a:latin typeface="Times New Roman" pitchFamily="18" charset="0"/>
              </a:rPr>
              <a:t>51</a:t>
            </a:r>
            <a:r>
              <a:rPr lang="zh-CN" altLang="en-US">
                <a:latin typeface="Times New Roman" pitchFamily="18" charset="0"/>
              </a:rPr>
              <a:t>、辩证唯物主义认为物质世界多样性和统一性的关系是</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、多样性中包含着统一性      </a:t>
            </a:r>
            <a:r>
              <a:rPr lang="en-US" altLang="zh-CN">
                <a:latin typeface="Times New Roman" pitchFamily="18" charset="0"/>
              </a:rPr>
              <a:t>B</a:t>
            </a:r>
            <a:r>
              <a:rPr lang="zh-CN" altLang="en-US">
                <a:latin typeface="Times New Roman" pitchFamily="18" charset="0"/>
              </a:rPr>
              <a:t>、统一性存在多样性之中</a:t>
            </a:r>
            <a:endParaRPr lang="zh-CN" altLang="en-US"/>
          </a:p>
          <a:p>
            <a:pPr indent="266700" eaLnBrk="0" hangingPunct="0"/>
            <a:r>
              <a:rPr lang="en-US" altLang="zh-CN">
                <a:latin typeface="Times New Roman" pitchFamily="18" charset="0"/>
              </a:rPr>
              <a:t>C</a:t>
            </a:r>
            <a:r>
              <a:rPr lang="zh-CN" altLang="en-US">
                <a:latin typeface="Times New Roman" pitchFamily="18" charset="0"/>
              </a:rPr>
              <a:t>、多样性和统一性根本不相容  </a:t>
            </a:r>
            <a:r>
              <a:rPr lang="en-US" altLang="zh-CN">
                <a:latin typeface="Times New Roman" pitchFamily="18" charset="0"/>
              </a:rPr>
              <a:t>D</a:t>
            </a:r>
            <a:r>
              <a:rPr lang="zh-CN" altLang="en-US">
                <a:latin typeface="Times New Roman" pitchFamily="18" charset="0"/>
              </a:rPr>
              <a:t>、统一性存在于多样性之外</a:t>
            </a:r>
            <a:endParaRPr lang="zh-CN" altLang="en-US"/>
          </a:p>
          <a:p>
            <a:pPr indent="266700" eaLnBrk="0" hangingPunct="0"/>
            <a:r>
              <a:rPr lang="en-US" altLang="zh-CN">
                <a:latin typeface="Times New Roman" pitchFamily="18" charset="0"/>
              </a:rPr>
              <a:t>E</a:t>
            </a:r>
            <a:r>
              <a:rPr lang="zh-CN" altLang="en-US">
                <a:latin typeface="Times New Roman" pitchFamily="18" charset="0"/>
              </a:rPr>
              <a:t>、统一性以多样性为前提并通过多样性表现</a:t>
            </a:r>
            <a:endParaRPr lang="zh-CN" altLang="en-US"/>
          </a:p>
          <a:p>
            <a:pPr indent="266700" eaLnBrk="0" hangingPunct="0"/>
            <a:r>
              <a:rPr lang="en-US" altLang="zh-CN">
                <a:latin typeface="Times New Roman" pitchFamily="18" charset="0"/>
              </a:rPr>
              <a:t>52</a:t>
            </a:r>
            <a:r>
              <a:rPr lang="zh-CN" altLang="en-US">
                <a:latin typeface="Times New Roman" pitchFamily="18" charset="0"/>
              </a:rPr>
              <a:t>、下列哪些说法表示了时间一维性</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D)</a:t>
            </a:r>
            <a:endParaRPr lang="en-US" altLang="zh-CN"/>
          </a:p>
          <a:p>
            <a:pPr indent="266700" eaLnBrk="0" hangingPunct="0"/>
            <a:r>
              <a:rPr lang="en-US" altLang="zh-CN">
                <a:latin typeface="Times New Roman" pitchFamily="18" charset="0"/>
              </a:rPr>
              <a:t>A</a:t>
            </a:r>
            <a:r>
              <a:rPr lang="zh-CN" altLang="en-US">
                <a:latin typeface="Times New Roman" pitchFamily="18" charset="0"/>
              </a:rPr>
              <a:t>、盛年不重来，一日难再晨    </a:t>
            </a:r>
            <a:r>
              <a:rPr lang="en-US" altLang="zh-CN">
                <a:latin typeface="Times New Roman" pitchFamily="18" charset="0"/>
              </a:rPr>
              <a:t>B</a:t>
            </a:r>
            <a:r>
              <a:rPr lang="zh-CN" altLang="en-US">
                <a:latin typeface="Times New Roman" pitchFamily="18" charset="0"/>
              </a:rPr>
              <a:t>、失落黄金还能得，错过光阴无处寻</a:t>
            </a:r>
            <a:endParaRPr lang="zh-CN" altLang="en-US"/>
          </a:p>
          <a:p>
            <a:pPr indent="266700" eaLnBrk="0" hangingPunct="0"/>
            <a:r>
              <a:rPr lang="en-US" altLang="zh-CN">
                <a:latin typeface="Times New Roman" pitchFamily="18" charset="0"/>
              </a:rPr>
              <a:t>C</a:t>
            </a:r>
            <a:r>
              <a:rPr lang="zh-CN" altLang="en-US">
                <a:latin typeface="Times New Roman" pitchFamily="18" charset="0"/>
              </a:rPr>
              <a:t>、光阴好比河中水，只能流去不能回</a:t>
            </a:r>
            <a:endParaRPr lang="zh-CN" altLang="en-US"/>
          </a:p>
          <a:p>
            <a:pPr indent="266700" eaLnBrk="0" hangingPunct="0"/>
            <a:r>
              <a:rPr lang="en-US" altLang="zh-CN">
                <a:latin typeface="Times New Roman" pitchFamily="18" charset="0"/>
              </a:rPr>
              <a:t>D</a:t>
            </a:r>
            <a:r>
              <a:rPr lang="zh-CN" altLang="en-US">
                <a:latin typeface="Times New Roman" pitchFamily="18" charset="0"/>
              </a:rPr>
              <a:t>、莫说时候早，一去没处找    </a:t>
            </a:r>
            <a:r>
              <a:rPr lang="en-US" altLang="zh-CN">
                <a:latin typeface="Times New Roman" pitchFamily="18" charset="0"/>
              </a:rPr>
              <a:t>E</a:t>
            </a:r>
            <a:r>
              <a:rPr lang="zh-CN" altLang="en-US">
                <a:latin typeface="Times New Roman" pitchFamily="18" charset="0"/>
              </a:rPr>
              <a:t>、春种一粒粟，秋收万颗籽</a:t>
            </a:r>
            <a:endParaRPr lang="zh-CN" altLang="en-US"/>
          </a:p>
          <a:p>
            <a:pPr indent="266700" eaLnBrk="0" hangingPunct="0"/>
            <a:r>
              <a:rPr lang="en-US" altLang="zh-CN">
                <a:latin typeface="Times New Roman" pitchFamily="18" charset="0"/>
              </a:rPr>
              <a:t>53</a:t>
            </a:r>
            <a:r>
              <a:rPr lang="zh-CN" altLang="en-US">
                <a:latin typeface="Times New Roman" pitchFamily="18" charset="0"/>
              </a:rPr>
              <a:t>、时间和空间的相对性是指</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D)</a:t>
            </a:r>
            <a:endParaRPr lang="en-US" altLang="zh-CN"/>
          </a:p>
          <a:p>
            <a:pPr indent="266700" eaLnBrk="0" hangingPunct="0"/>
            <a:r>
              <a:rPr lang="en-US" altLang="zh-CN">
                <a:latin typeface="Times New Roman" pitchFamily="18" charset="0"/>
              </a:rPr>
              <a:t>A</a:t>
            </a:r>
            <a:r>
              <a:rPr lang="zh-CN" altLang="en-US">
                <a:latin typeface="Times New Roman" pitchFamily="18" charset="0"/>
              </a:rPr>
              <a:t>、时间和空间的不可分割性    </a:t>
            </a:r>
            <a:r>
              <a:rPr lang="en-US" altLang="zh-CN">
                <a:latin typeface="Times New Roman" pitchFamily="18" charset="0"/>
              </a:rPr>
              <a:t>B</a:t>
            </a:r>
            <a:r>
              <a:rPr lang="zh-CN" altLang="en-US">
                <a:latin typeface="Times New Roman" pitchFamily="18" charset="0"/>
              </a:rPr>
              <a:t>、时间和空间特性的可变性</a:t>
            </a:r>
            <a:endParaRPr lang="zh-CN" altLang="en-US"/>
          </a:p>
          <a:p>
            <a:pPr indent="266700" eaLnBrk="0" hangingPunct="0"/>
            <a:r>
              <a:rPr lang="en-US" altLang="zh-CN">
                <a:latin typeface="Times New Roman" pitchFamily="18" charset="0"/>
              </a:rPr>
              <a:t>C</a:t>
            </a:r>
            <a:r>
              <a:rPr lang="zh-CN" altLang="en-US">
                <a:latin typeface="Times New Roman" pitchFamily="18" charset="0"/>
              </a:rPr>
              <a:t>、时间和空间概念的可变性    </a:t>
            </a:r>
            <a:r>
              <a:rPr lang="en-US" altLang="zh-CN">
                <a:latin typeface="Times New Roman" pitchFamily="18" charset="0"/>
              </a:rPr>
              <a:t>D</a:t>
            </a:r>
            <a:r>
              <a:rPr lang="zh-CN" altLang="en-US">
                <a:latin typeface="Times New Roman" pitchFamily="18" charset="0"/>
              </a:rPr>
              <a:t>、时间的特性受物质运动具体特性的制约</a:t>
            </a:r>
            <a:endParaRPr lang="zh-CN" altLang="en-US"/>
          </a:p>
          <a:p>
            <a:pPr indent="266700" eaLnBrk="0" hangingPunct="0"/>
            <a:r>
              <a:rPr lang="en-US" altLang="zh-CN">
                <a:latin typeface="Times New Roman" pitchFamily="18" charset="0"/>
              </a:rPr>
              <a:t>E</a:t>
            </a:r>
            <a:r>
              <a:rPr lang="zh-CN" altLang="en-US">
                <a:latin typeface="Times New Roman" pitchFamily="18" charset="0"/>
              </a:rPr>
              <a:t>、时间和空间同物质运动的不可分离性</a:t>
            </a:r>
            <a:endParaRPr lang="zh-CN" altLang="en-US"/>
          </a:p>
          <a:p>
            <a:pPr indent="266700" eaLnBrk="0" hangingPunct="0"/>
            <a:r>
              <a:rPr lang="en-US" altLang="zh-CN">
                <a:latin typeface="Times New Roman" pitchFamily="18" charset="0"/>
              </a:rPr>
              <a:t>54</a:t>
            </a:r>
            <a:r>
              <a:rPr lang="zh-CN" altLang="en-US">
                <a:latin typeface="Times New Roman" pitchFamily="18" charset="0"/>
              </a:rPr>
              <a:t>、人脑和意识的关系是</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D</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、人脑是意识的物质器官      </a:t>
            </a:r>
            <a:r>
              <a:rPr lang="en-US" altLang="zh-CN">
                <a:latin typeface="Times New Roman" pitchFamily="18" charset="0"/>
              </a:rPr>
              <a:t>B</a:t>
            </a:r>
            <a:r>
              <a:rPr lang="zh-CN" altLang="en-US">
                <a:latin typeface="Times New Roman" pitchFamily="18" charset="0"/>
              </a:rPr>
              <a:t>、意识是人脑的机能</a:t>
            </a:r>
            <a:endParaRPr lang="zh-CN" altLang="en-US"/>
          </a:p>
          <a:p>
            <a:pPr indent="266700" eaLnBrk="0" hangingPunct="0"/>
            <a:r>
              <a:rPr lang="en-US" altLang="zh-CN">
                <a:latin typeface="Times New Roman" pitchFamily="18" charset="0"/>
              </a:rPr>
              <a:t>C</a:t>
            </a:r>
            <a:r>
              <a:rPr lang="zh-CN" altLang="en-US">
                <a:latin typeface="Times New Roman" pitchFamily="18" charset="0"/>
              </a:rPr>
              <a:t>、意识是人脑的产物          </a:t>
            </a:r>
            <a:r>
              <a:rPr lang="en-US" altLang="zh-CN">
                <a:latin typeface="Times New Roman" pitchFamily="18" charset="0"/>
              </a:rPr>
              <a:t>D</a:t>
            </a:r>
            <a:r>
              <a:rPr lang="zh-CN" altLang="en-US">
                <a:latin typeface="Times New Roman" pitchFamily="18" charset="0"/>
              </a:rPr>
              <a:t>、人脑是意识语言的物质承担者</a:t>
            </a:r>
            <a:endParaRPr lang="zh-CN" altLang="en-US"/>
          </a:p>
          <a:p>
            <a:pPr indent="266700" eaLnBrk="0" hangingPunct="0"/>
            <a:r>
              <a:rPr lang="en-US" altLang="zh-CN">
                <a:latin typeface="Times New Roman" pitchFamily="18" charset="0"/>
              </a:rPr>
              <a:t>E</a:t>
            </a:r>
            <a:r>
              <a:rPr lang="zh-CN" altLang="en-US">
                <a:latin typeface="Times New Roman" pitchFamily="18" charset="0"/>
              </a:rPr>
              <a:t>、人脑的生理活动是意识活动的物质基础</a:t>
            </a:r>
            <a:endParaRPr lang="zh-CN" altLang="en-US"/>
          </a:p>
          <a:p>
            <a:pPr indent="266700" eaLnBrk="0" hangingPunct="0"/>
            <a:r>
              <a:rPr lang="en-US" altLang="zh-CN">
                <a:latin typeface="Times New Roman" pitchFamily="18" charset="0"/>
              </a:rPr>
              <a:t>55</a:t>
            </a:r>
            <a:r>
              <a:rPr lang="zh-CN" altLang="en-US">
                <a:latin typeface="Times New Roman" pitchFamily="18" charset="0"/>
              </a:rPr>
              <a:t>、人的意识的主观性方面表现为</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D</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、反映形式的主观性         </a:t>
            </a:r>
            <a:r>
              <a:rPr lang="en-US" altLang="zh-CN">
                <a:latin typeface="Times New Roman" pitchFamily="18" charset="0"/>
              </a:rPr>
              <a:t>B</a:t>
            </a:r>
            <a:r>
              <a:rPr lang="zh-CN" altLang="en-US">
                <a:latin typeface="Times New Roman" pitchFamily="18" charset="0"/>
              </a:rPr>
              <a:t>、不同主体意识之间的差别性</a:t>
            </a:r>
            <a:endParaRPr lang="zh-CN" altLang="en-US"/>
          </a:p>
          <a:p>
            <a:pPr indent="266700" eaLnBrk="0" hangingPunct="0"/>
            <a:r>
              <a:rPr lang="en-US" altLang="zh-CN">
                <a:latin typeface="Times New Roman" pitchFamily="18" charset="0"/>
              </a:rPr>
              <a:t>C</a:t>
            </a:r>
            <a:r>
              <a:rPr lang="zh-CN" altLang="en-US">
                <a:latin typeface="Times New Roman" pitchFamily="18" charset="0"/>
              </a:rPr>
              <a:t>、对客观对象反映的近似性   </a:t>
            </a:r>
            <a:r>
              <a:rPr lang="en-US" altLang="zh-CN">
                <a:latin typeface="Times New Roman" pitchFamily="18" charset="0"/>
              </a:rPr>
              <a:t>D</a:t>
            </a:r>
            <a:r>
              <a:rPr lang="zh-CN" altLang="en-US">
                <a:latin typeface="Times New Roman" pitchFamily="18" charset="0"/>
              </a:rPr>
              <a:t>、对客观事物反映的超前性</a:t>
            </a:r>
            <a:endParaRPr lang="zh-CN" altLang="en-US"/>
          </a:p>
          <a:p>
            <a:pPr indent="266700" eaLnBrk="0" hangingPunct="0"/>
            <a:r>
              <a:rPr lang="en-US" altLang="zh-CN">
                <a:latin typeface="Times New Roman" pitchFamily="18" charset="0"/>
              </a:rPr>
              <a:t>E</a:t>
            </a:r>
            <a:r>
              <a:rPr lang="zh-CN" altLang="en-US">
                <a:latin typeface="Times New Roman" pitchFamily="18" charset="0"/>
              </a:rPr>
              <a:t>、对事物反映的滞后性</a:t>
            </a:r>
            <a:endParaRPr lang="zh-CN" altLang="en-US"/>
          </a:p>
          <a:p>
            <a:pPr indent="266700" eaLnBrk="0" hangingPunct="0"/>
            <a:r>
              <a:rPr lang="en-US" altLang="zh-CN">
                <a:latin typeface="Times New Roman" pitchFamily="18" charset="0"/>
              </a:rPr>
              <a:t>56</a:t>
            </a:r>
            <a:r>
              <a:rPr lang="zh-CN" altLang="en-US">
                <a:latin typeface="Times New Roman" pitchFamily="18" charset="0"/>
              </a:rPr>
              <a:t>、在社会主义现代化建设中正确发挥意识的能动作用</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D</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、必须通过实践</a:t>
            </a:r>
            <a:r>
              <a:rPr lang="en-US" altLang="zh-CN">
                <a:latin typeface="Times New Roman" pitchFamily="18" charset="0"/>
              </a:rPr>
              <a:t>B</a:t>
            </a:r>
            <a:r>
              <a:rPr lang="zh-CN" altLang="en-US">
                <a:latin typeface="Times New Roman" pitchFamily="18" charset="0"/>
              </a:rPr>
              <a:t>、必须尊重客观规律</a:t>
            </a:r>
            <a:endParaRPr lang="zh-CN" altLang="en-US"/>
          </a:p>
          <a:p>
            <a:pPr indent="266700" eaLnBrk="0" hangingPunct="0"/>
            <a:r>
              <a:rPr lang="en-US" altLang="zh-CN">
                <a:latin typeface="Times New Roman" pitchFamily="18" charset="0"/>
              </a:rPr>
              <a:t>C</a:t>
            </a:r>
            <a:r>
              <a:rPr lang="zh-CN" altLang="en-US">
                <a:latin typeface="Times New Roman" pitchFamily="18" charset="0"/>
              </a:rPr>
              <a:t>、必须具备一定的物质手段和物质条件</a:t>
            </a:r>
            <a:endParaRPr lang="zh-CN" altLang="en-US"/>
          </a:p>
          <a:p>
            <a:pPr indent="266700" eaLnBrk="0" hangingPunct="0"/>
            <a:r>
              <a:rPr lang="en-US" altLang="zh-CN">
                <a:latin typeface="Times New Roman" pitchFamily="18" charset="0"/>
              </a:rPr>
              <a:t>D</a:t>
            </a:r>
            <a:r>
              <a:rPr lang="zh-CN" altLang="en-US">
                <a:latin typeface="Times New Roman" pitchFamily="18" charset="0"/>
              </a:rPr>
              <a:t>、把革命热情和科学态度有机地结合起来</a:t>
            </a:r>
            <a:endParaRPr lang="zh-CN" altLang="en-US"/>
          </a:p>
          <a:p>
            <a:pPr indent="266700" eaLnBrk="0" hangingPunct="0"/>
            <a:r>
              <a:rPr lang="en-US" altLang="zh-CN">
                <a:latin typeface="Times New Roman" pitchFamily="18" charset="0"/>
              </a:rPr>
              <a:t>E</a:t>
            </a:r>
            <a:r>
              <a:rPr lang="zh-CN" altLang="en-US">
                <a:latin typeface="Times New Roman" pitchFamily="18" charset="0"/>
              </a:rPr>
              <a:t>、对意识的能动作用进行恰当的估计</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ChangeArrowheads="1"/>
          </p:cNvSpPr>
          <p:nvPr/>
        </p:nvSpPr>
        <p:spPr bwMode="auto">
          <a:xfrm>
            <a:off x="0" y="136525"/>
            <a:ext cx="9144000" cy="6408738"/>
          </a:xfrm>
          <a:prstGeom prst="rect">
            <a:avLst/>
          </a:prstGeom>
          <a:noFill/>
          <a:ln w="9525">
            <a:noFill/>
            <a:miter lim="800000"/>
            <a:headEnd/>
            <a:tailEnd/>
          </a:ln>
        </p:spPr>
        <p:txBody>
          <a:bodyPr anchor="ctr">
            <a:spAutoFit/>
          </a:bodyPr>
          <a:lstStyle/>
          <a:p>
            <a:pPr indent="266700"/>
            <a:r>
              <a:rPr lang="en-US" altLang="zh-CN">
                <a:latin typeface="Times New Roman" pitchFamily="18" charset="0"/>
              </a:rPr>
              <a:t>8</a:t>
            </a:r>
            <a:r>
              <a:rPr lang="zh-CN" altLang="en-US">
                <a:latin typeface="Times New Roman" pitchFamily="18" charset="0"/>
              </a:rPr>
              <a:t>、庄子说：</a:t>
            </a:r>
            <a:r>
              <a:rPr lang="zh-CN" altLang="en-US"/>
              <a:t>“</a:t>
            </a:r>
            <a:r>
              <a:rPr lang="zh-CN" altLang="en-US">
                <a:latin typeface="Times New Roman" pitchFamily="18" charset="0"/>
              </a:rPr>
              <a:t>是亦彼也，彼亦是也</a:t>
            </a:r>
            <a:r>
              <a:rPr lang="zh-CN" altLang="en-US"/>
              <a:t>”</a:t>
            </a:r>
            <a:r>
              <a:rPr lang="zh-CN" altLang="en-US">
                <a:latin typeface="Times New Roman" pitchFamily="18" charset="0"/>
              </a:rPr>
              <a:t>这是一种</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、只见联系不见区别的相对主义观点  </a:t>
            </a:r>
            <a:endParaRPr lang="zh-CN" altLang="en-US"/>
          </a:p>
          <a:p>
            <a:pPr indent="266700" eaLnBrk="0" hangingPunct="0"/>
            <a:r>
              <a:rPr lang="en-US" altLang="zh-CN">
                <a:latin typeface="Times New Roman" pitchFamily="18" charset="0"/>
              </a:rPr>
              <a:t>B</a:t>
            </a:r>
            <a:r>
              <a:rPr lang="zh-CN" altLang="en-US">
                <a:latin typeface="Times New Roman" pitchFamily="18" charset="0"/>
              </a:rPr>
              <a:t>、只见区别不见联系的形而上学观点</a:t>
            </a:r>
            <a:endParaRPr lang="zh-CN" altLang="en-US"/>
          </a:p>
          <a:p>
            <a:pPr indent="266700" eaLnBrk="0" hangingPunct="0"/>
            <a:r>
              <a:rPr lang="en-US" altLang="zh-CN">
                <a:latin typeface="Times New Roman" pitchFamily="18" charset="0"/>
              </a:rPr>
              <a:t>C</a:t>
            </a:r>
            <a:r>
              <a:rPr lang="zh-CN" altLang="en-US">
                <a:latin typeface="Times New Roman" pitchFamily="18" charset="0"/>
              </a:rPr>
              <a:t>、变化发展的观点</a:t>
            </a:r>
            <a:endParaRPr lang="zh-CN" altLang="en-US"/>
          </a:p>
          <a:p>
            <a:pPr indent="266700" eaLnBrk="0" hangingPunct="0"/>
            <a:r>
              <a:rPr lang="en-US" altLang="zh-CN">
                <a:latin typeface="Times New Roman" pitchFamily="18" charset="0"/>
              </a:rPr>
              <a:t>D</a:t>
            </a:r>
            <a:r>
              <a:rPr lang="zh-CN" altLang="en-US">
                <a:latin typeface="Times New Roman" pitchFamily="18" charset="0"/>
              </a:rPr>
              <a:t>、普通联系的观点</a:t>
            </a:r>
            <a:endParaRPr lang="zh-CN" altLang="en-US"/>
          </a:p>
          <a:p>
            <a:pPr indent="266700" eaLnBrk="0" hangingPunct="0"/>
            <a:r>
              <a:rPr lang="en-US" altLang="zh-CN">
                <a:latin typeface="Times New Roman" pitchFamily="18" charset="0"/>
              </a:rPr>
              <a:t>9</a:t>
            </a:r>
            <a:r>
              <a:rPr lang="zh-CN" altLang="en-US">
                <a:latin typeface="Times New Roman" pitchFamily="18" charset="0"/>
              </a:rPr>
              <a:t>、</a:t>
            </a:r>
            <a:r>
              <a:rPr lang="en-US" altLang="zh-CN">
                <a:latin typeface="Times New Roman" pitchFamily="18" charset="0"/>
              </a:rPr>
              <a:t>1998</a:t>
            </a:r>
            <a:r>
              <a:rPr lang="zh-CN" altLang="en-US">
                <a:latin typeface="Times New Roman" pitchFamily="18" charset="0"/>
              </a:rPr>
              <a:t>年长江流域发生特大洪涝灾害，这是由于降水量过大所造成的，同时也与长江上游流域的森林砍伐过量，水土流失严重，河床淤积有关。从因果关系来看，这是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、一因多果                  </a:t>
            </a:r>
            <a:r>
              <a:rPr lang="en-US" altLang="zh-CN">
                <a:latin typeface="Times New Roman" pitchFamily="18" charset="0"/>
              </a:rPr>
              <a:t>B</a:t>
            </a:r>
            <a:r>
              <a:rPr lang="zh-CN" altLang="en-US">
                <a:latin typeface="Times New Roman" pitchFamily="18" charset="0"/>
              </a:rPr>
              <a:t>、一果多因</a:t>
            </a:r>
            <a:endParaRPr lang="zh-CN" altLang="en-US"/>
          </a:p>
          <a:p>
            <a:pPr indent="266700" eaLnBrk="0" hangingPunct="0"/>
            <a:r>
              <a:rPr lang="en-US" altLang="zh-CN">
                <a:latin typeface="Times New Roman" pitchFamily="18" charset="0"/>
              </a:rPr>
              <a:t>C</a:t>
            </a:r>
            <a:r>
              <a:rPr lang="zh-CN" altLang="en-US">
                <a:latin typeface="Times New Roman" pitchFamily="18" charset="0"/>
              </a:rPr>
              <a:t>、同因异果                  </a:t>
            </a:r>
            <a:r>
              <a:rPr lang="en-US" altLang="zh-CN">
                <a:latin typeface="Times New Roman" pitchFamily="18" charset="0"/>
              </a:rPr>
              <a:t>D</a:t>
            </a:r>
            <a:r>
              <a:rPr lang="zh-CN" altLang="en-US">
                <a:latin typeface="Times New Roman" pitchFamily="18" charset="0"/>
              </a:rPr>
              <a:t>、多因多果</a:t>
            </a:r>
            <a:endParaRPr lang="zh-CN" altLang="en-US"/>
          </a:p>
          <a:p>
            <a:pPr indent="266700" eaLnBrk="0" hangingPunct="0"/>
            <a:r>
              <a:rPr lang="en-US" altLang="zh-CN">
                <a:latin typeface="Times New Roman" pitchFamily="18" charset="0"/>
              </a:rPr>
              <a:t>10</a:t>
            </a:r>
            <a:r>
              <a:rPr lang="zh-CN" altLang="en-US">
                <a:latin typeface="Times New Roman" pitchFamily="18" charset="0"/>
              </a:rPr>
              <a:t>、主张人的认识是</a:t>
            </a:r>
            <a:r>
              <a:rPr lang="zh-CN" altLang="en-US"/>
              <a:t>“</a:t>
            </a:r>
            <a:r>
              <a:rPr lang="zh-CN" altLang="en-US">
                <a:latin typeface="Times New Roman" pitchFamily="18" charset="0"/>
              </a:rPr>
              <a:t>求诸于心，不假外求</a:t>
            </a:r>
            <a:r>
              <a:rPr lang="zh-CN" altLang="en-US"/>
              <a:t>”</a:t>
            </a:r>
            <a:r>
              <a:rPr lang="zh-CN" altLang="en-US">
                <a:latin typeface="Times New Roman" pitchFamily="18" charset="0"/>
              </a:rPr>
              <a:t>，这是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、客观唯心主义观点          </a:t>
            </a:r>
            <a:r>
              <a:rPr lang="en-US" altLang="zh-CN">
                <a:latin typeface="Times New Roman" pitchFamily="18" charset="0"/>
              </a:rPr>
              <a:t>B</a:t>
            </a:r>
            <a:r>
              <a:rPr lang="zh-CN" altLang="en-US">
                <a:latin typeface="Times New Roman" pitchFamily="18" charset="0"/>
              </a:rPr>
              <a:t>、主观唯心主义观点</a:t>
            </a:r>
            <a:endParaRPr lang="zh-CN" altLang="en-US"/>
          </a:p>
          <a:p>
            <a:pPr indent="266700" eaLnBrk="0" hangingPunct="0"/>
            <a:r>
              <a:rPr lang="en-US" altLang="zh-CN">
                <a:latin typeface="Times New Roman" pitchFamily="18" charset="0"/>
              </a:rPr>
              <a:t>C</a:t>
            </a:r>
            <a:r>
              <a:rPr lang="zh-CN" altLang="en-US">
                <a:latin typeface="Times New Roman" pitchFamily="18" charset="0"/>
              </a:rPr>
              <a:t>、朴素唯物主义观点          </a:t>
            </a:r>
            <a:r>
              <a:rPr lang="en-US" altLang="zh-CN">
                <a:latin typeface="Times New Roman" pitchFamily="18" charset="0"/>
              </a:rPr>
              <a:t>D</a:t>
            </a:r>
            <a:r>
              <a:rPr lang="zh-CN" altLang="en-US">
                <a:latin typeface="Times New Roman" pitchFamily="18" charset="0"/>
              </a:rPr>
              <a:t>、一切唯心主义共有的观点</a:t>
            </a:r>
            <a:endParaRPr lang="zh-CN" altLang="en-US"/>
          </a:p>
          <a:p>
            <a:pPr indent="266700" eaLnBrk="0" hangingPunct="0"/>
            <a:r>
              <a:rPr lang="en-US" altLang="zh-CN">
                <a:latin typeface="Times New Roman" pitchFamily="18" charset="0"/>
              </a:rPr>
              <a:t>11</a:t>
            </a:r>
            <a:r>
              <a:rPr lang="zh-CN" altLang="en-US">
                <a:latin typeface="Times New Roman" pitchFamily="18" charset="0"/>
              </a:rPr>
              <a:t>、联结人与自然的中介是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、地理环境                  </a:t>
            </a:r>
            <a:r>
              <a:rPr lang="en-US" altLang="zh-CN">
                <a:latin typeface="Times New Roman" pitchFamily="18" charset="0"/>
              </a:rPr>
              <a:t>B</a:t>
            </a:r>
            <a:r>
              <a:rPr lang="zh-CN" altLang="en-US">
                <a:latin typeface="Times New Roman" pitchFamily="18" charset="0"/>
              </a:rPr>
              <a:t>、生产劳动</a:t>
            </a:r>
            <a:endParaRPr lang="zh-CN" altLang="en-US"/>
          </a:p>
          <a:p>
            <a:pPr indent="266700" eaLnBrk="0" hangingPunct="0"/>
            <a:r>
              <a:rPr lang="en-US" altLang="zh-CN">
                <a:latin typeface="Times New Roman" pitchFamily="18" charset="0"/>
              </a:rPr>
              <a:t>C</a:t>
            </a:r>
            <a:r>
              <a:rPr lang="zh-CN" altLang="en-US">
                <a:latin typeface="Times New Roman" pitchFamily="18" charset="0"/>
              </a:rPr>
              <a:t>、社会关系                  </a:t>
            </a:r>
            <a:r>
              <a:rPr lang="en-US" altLang="zh-CN">
                <a:latin typeface="Times New Roman" pitchFamily="18" charset="0"/>
              </a:rPr>
              <a:t>D</a:t>
            </a:r>
            <a:r>
              <a:rPr lang="zh-CN" altLang="en-US">
                <a:latin typeface="Times New Roman" pitchFamily="18" charset="0"/>
              </a:rPr>
              <a:t>、社会意识</a:t>
            </a:r>
            <a:endParaRPr lang="zh-CN" altLang="en-US"/>
          </a:p>
          <a:p>
            <a:pPr indent="266700" eaLnBrk="0" hangingPunct="0"/>
            <a:r>
              <a:rPr lang="en-US" altLang="zh-CN">
                <a:latin typeface="Times New Roman" pitchFamily="18" charset="0"/>
              </a:rPr>
              <a:t>12</a:t>
            </a:r>
            <a:r>
              <a:rPr lang="zh-CN" altLang="en-US">
                <a:latin typeface="Times New Roman" pitchFamily="18" charset="0"/>
              </a:rPr>
              <a:t>、马克思主义哲学的对象是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、自然、社会、思维发展的一般规律  </a:t>
            </a:r>
            <a:r>
              <a:rPr lang="en-US" altLang="zh-CN">
                <a:latin typeface="Times New Roman" pitchFamily="18" charset="0"/>
              </a:rPr>
              <a:t>B</a:t>
            </a:r>
            <a:r>
              <a:rPr lang="zh-CN" altLang="en-US">
                <a:latin typeface="Times New Roman" pitchFamily="18" charset="0"/>
              </a:rPr>
              <a:t>、人类历史发展的一般规律</a:t>
            </a:r>
            <a:endParaRPr lang="zh-CN" altLang="en-US"/>
          </a:p>
          <a:p>
            <a:pPr indent="266700" eaLnBrk="0" hangingPunct="0"/>
            <a:r>
              <a:rPr lang="en-US" altLang="zh-CN">
                <a:latin typeface="Times New Roman" pitchFamily="18" charset="0"/>
              </a:rPr>
              <a:t>C</a:t>
            </a:r>
            <a:r>
              <a:rPr lang="zh-CN" altLang="en-US">
                <a:latin typeface="Times New Roman" pitchFamily="18" charset="0"/>
              </a:rPr>
              <a:t>、思维发展的一般规律              </a:t>
            </a:r>
            <a:r>
              <a:rPr lang="en-US" altLang="zh-CN">
                <a:latin typeface="Times New Roman" pitchFamily="18" charset="0"/>
              </a:rPr>
              <a:t>D</a:t>
            </a:r>
            <a:r>
              <a:rPr lang="zh-CN" altLang="en-US">
                <a:latin typeface="Times New Roman" pitchFamily="18" charset="0"/>
              </a:rPr>
              <a:t>、自然界发展的一般规律</a:t>
            </a:r>
            <a:endParaRPr lang="zh-CN" altLang="en-US"/>
          </a:p>
          <a:p>
            <a:pPr indent="266700" eaLnBrk="0" hangingPunct="0"/>
            <a:r>
              <a:rPr lang="en-US" altLang="zh-CN">
                <a:latin typeface="Times New Roman" pitchFamily="18" charset="0"/>
              </a:rPr>
              <a:t>13</a:t>
            </a:r>
            <a:r>
              <a:rPr lang="zh-CN" altLang="en-US">
                <a:latin typeface="Times New Roman" pitchFamily="18" charset="0"/>
              </a:rPr>
              <a:t>、</a:t>
            </a:r>
            <a:r>
              <a:rPr lang="zh-CN" altLang="en-US"/>
              <a:t>“</a:t>
            </a:r>
            <a:r>
              <a:rPr lang="zh-CN" altLang="en-US">
                <a:latin typeface="Times New Roman" pitchFamily="18" charset="0"/>
              </a:rPr>
              <a:t>物质无非是各种物的总和，是从这种总和抽象出来的</a:t>
            </a:r>
            <a:r>
              <a:rPr lang="zh-CN" altLang="en-US"/>
              <a:t>”</a:t>
            </a:r>
            <a:r>
              <a:rPr lang="zh-CN" altLang="en-US">
                <a:latin typeface="Times New Roman" pitchFamily="18" charset="0"/>
              </a:rPr>
              <a:t>。这种观点属于</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、辩证唯物主义的物质观            </a:t>
            </a:r>
            <a:r>
              <a:rPr lang="en-US" altLang="zh-CN">
                <a:latin typeface="Times New Roman" pitchFamily="18" charset="0"/>
              </a:rPr>
              <a:t>B</a:t>
            </a:r>
            <a:r>
              <a:rPr lang="zh-CN" altLang="en-US">
                <a:latin typeface="Times New Roman" pitchFamily="18" charset="0"/>
              </a:rPr>
              <a:t>、机械唯物主义的物质观</a:t>
            </a:r>
            <a:endParaRPr lang="zh-CN" altLang="en-US"/>
          </a:p>
          <a:p>
            <a:pPr indent="266700" eaLnBrk="0" hangingPunct="0"/>
            <a:r>
              <a:rPr lang="en-US" altLang="zh-CN">
                <a:latin typeface="Times New Roman" pitchFamily="18" charset="0"/>
              </a:rPr>
              <a:t>C</a:t>
            </a:r>
            <a:r>
              <a:rPr lang="zh-CN" altLang="en-US">
                <a:latin typeface="Times New Roman" pitchFamily="18" charset="0"/>
              </a:rPr>
              <a:t>、朴素唯物主义的物质观            </a:t>
            </a:r>
            <a:r>
              <a:rPr lang="en-US" altLang="zh-CN">
                <a:latin typeface="Times New Roman" pitchFamily="18" charset="0"/>
              </a:rPr>
              <a:t>D</a:t>
            </a:r>
            <a:r>
              <a:rPr lang="zh-CN" altLang="en-US">
                <a:latin typeface="Times New Roman" pitchFamily="18" charset="0"/>
              </a:rPr>
              <a:t>、庸俗唯物主义的物质观</a:t>
            </a:r>
            <a:endParaRPr lang="zh-CN" altLang="en-US"/>
          </a:p>
          <a:p>
            <a:pPr indent="266700" eaLnBrk="0" hangingPunct="0"/>
            <a:r>
              <a:rPr lang="en-US" altLang="zh-CN">
                <a:latin typeface="Times New Roman" pitchFamily="18" charset="0"/>
              </a:rPr>
              <a:t>14</a:t>
            </a:r>
            <a:r>
              <a:rPr lang="zh-CN" altLang="en-US">
                <a:latin typeface="Times New Roman" pitchFamily="18" charset="0"/>
              </a:rPr>
              <a:t>、事物矛盾问题的精髓是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、矛盾同一性和斗争性的关系    </a:t>
            </a:r>
            <a:r>
              <a:rPr lang="en-US" altLang="zh-CN">
                <a:latin typeface="Times New Roman" pitchFamily="18" charset="0"/>
              </a:rPr>
              <a:t>B</a:t>
            </a:r>
            <a:r>
              <a:rPr lang="zh-CN" altLang="en-US">
                <a:latin typeface="Times New Roman" pitchFamily="18" charset="0"/>
              </a:rPr>
              <a:t>、事物发展的内因和外因的关系</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0" y="196850"/>
            <a:ext cx="9144000" cy="6464300"/>
          </a:xfrm>
          <a:prstGeom prst="rect">
            <a:avLst/>
          </a:prstGeom>
          <a:noFill/>
          <a:ln w="9525">
            <a:noFill/>
            <a:miter lim="800000"/>
            <a:headEnd/>
            <a:tailEnd/>
          </a:ln>
        </p:spPr>
        <p:txBody>
          <a:bodyPr anchor="ctr">
            <a:spAutoFit/>
          </a:bodyPr>
          <a:lstStyle/>
          <a:p>
            <a:pPr indent="266700"/>
            <a:r>
              <a:rPr lang="en-US" altLang="zh-CN">
                <a:latin typeface="Times New Roman" pitchFamily="18" charset="0"/>
              </a:rPr>
              <a:t>57</a:t>
            </a:r>
            <a:r>
              <a:rPr lang="zh-CN" altLang="en-US">
                <a:latin typeface="Times New Roman" pitchFamily="18" charset="0"/>
              </a:rPr>
              <a:t>、唯物辩证法关于普遍联系原理，要求我们做到</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D</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、用整体性观点分析事物      </a:t>
            </a:r>
            <a:r>
              <a:rPr lang="en-US" altLang="zh-CN">
                <a:latin typeface="Times New Roman" pitchFamily="18" charset="0"/>
              </a:rPr>
              <a:t>B</a:t>
            </a:r>
            <a:r>
              <a:rPr lang="zh-CN" altLang="en-US">
                <a:latin typeface="Times New Roman" pitchFamily="18" charset="0"/>
              </a:rPr>
              <a:t>、研究部分不能忘记同整体的关系</a:t>
            </a:r>
            <a:endParaRPr lang="zh-CN" altLang="en-US"/>
          </a:p>
          <a:p>
            <a:pPr indent="266700" eaLnBrk="0" hangingPunct="0"/>
            <a:r>
              <a:rPr lang="en-US" altLang="zh-CN">
                <a:latin typeface="Times New Roman" pitchFamily="18" charset="0"/>
              </a:rPr>
              <a:t>C</a:t>
            </a:r>
            <a:r>
              <a:rPr lang="zh-CN" altLang="en-US">
                <a:latin typeface="Times New Roman" pitchFamily="18" charset="0"/>
              </a:rPr>
              <a:t>、不承认各部分有分明的界限  </a:t>
            </a:r>
            <a:r>
              <a:rPr lang="en-US" altLang="zh-CN">
                <a:latin typeface="Times New Roman" pitchFamily="18" charset="0"/>
              </a:rPr>
              <a:t>D</a:t>
            </a:r>
            <a:r>
              <a:rPr lang="zh-CN" altLang="en-US">
                <a:latin typeface="Times New Roman" pitchFamily="18" charset="0"/>
              </a:rPr>
              <a:t>、局部服从整体</a:t>
            </a:r>
            <a:endParaRPr lang="zh-CN" altLang="en-US"/>
          </a:p>
          <a:p>
            <a:pPr indent="266700" eaLnBrk="0" hangingPunct="0"/>
            <a:r>
              <a:rPr lang="en-US" altLang="zh-CN">
                <a:latin typeface="Times New Roman" pitchFamily="18" charset="0"/>
              </a:rPr>
              <a:t>E</a:t>
            </a:r>
            <a:r>
              <a:rPr lang="zh-CN" altLang="en-US">
                <a:latin typeface="Times New Roman" pitchFamily="18" charset="0"/>
              </a:rPr>
              <a:t>、树立全局观点，统筹兼顾</a:t>
            </a:r>
            <a:endParaRPr lang="zh-CN" altLang="en-US"/>
          </a:p>
          <a:p>
            <a:pPr indent="266700" eaLnBrk="0" hangingPunct="0"/>
            <a:r>
              <a:rPr lang="en-US" altLang="zh-CN">
                <a:latin typeface="Times New Roman" pitchFamily="18" charset="0"/>
              </a:rPr>
              <a:t>58</a:t>
            </a:r>
            <a:r>
              <a:rPr lang="zh-CN" altLang="en-US">
                <a:latin typeface="Times New Roman" pitchFamily="18" charset="0"/>
              </a:rPr>
              <a:t>、下列各项属于矛盾同一性的有</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、同志间的相互帮助          </a:t>
            </a:r>
            <a:r>
              <a:rPr lang="en-US" altLang="zh-CN">
                <a:latin typeface="Times New Roman" pitchFamily="18" charset="0"/>
              </a:rPr>
              <a:t>B</a:t>
            </a:r>
            <a:r>
              <a:rPr lang="zh-CN" altLang="en-US">
                <a:latin typeface="Times New Roman" pitchFamily="18" charset="0"/>
              </a:rPr>
              <a:t>、祸与福在一定条件下的相互转化</a:t>
            </a:r>
            <a:endParaRPr lang="zh-CN" altLang="en-US"/>
          </a:p>
          <a:p>
            <a:pPr indent="266700" eaLnBrk="0" hangingPunct="0"/>
            <a:r>
              <a:rPr lang="en-US" altLang="zh-CN">
                <a:latin typeface="Times New Roman" pitchFamily="18" charset="0"/>
              </a:rPr>
              <a:t>C</a:t>
            </a:r>
            <a:r>
              <a:rPr lang="zh-CN" altLang="en-US">
                <a:latin typeface="Times New Roman" pitchFamily="18" charset="0"/>
              </a:rPr>
              <a:t>、磁铁南极和北极的相互依存  </a:t>
            </a:r>
            <a:r>
              <a:rPr lang="en-US" altLang="zh-CN">
                <a:latin typeface="Times New Roman" pitchFamily="18" charset="0"/>
              </a:rPr>
              <a:t>D</a:t>
            </a:r>
            <a:r>
              <a:rPr lang="zh-CN" altLang="en-US">
                <a:latin typeface="Times New Roman" pitchFamily="18" charset="0"/>
              </a:rPr>
              <a:t>、两个事物的绝对同一    </a:t>
            </a:r>
            <a:r>
              <a:rPr lang="en-US" altLang="zh-CN">
                <a:latin typeface="Times New Roman" pitchFamily="18" charset="0"/>
              </a:rPr>
              <a:t>E</a:t>
            </a:r>
            <a:r>
              <a:rPr lang="zh-CN" altLang="en-US">
                <a:latin typeface="Times New Roman" pitchFamily="18" charset="0"/>
              </a:rPr>
              <a:t>、真理和谬误相比较而存在</a:t>
            </a:r>
            <a:endParaRPr lang="zh-CN" altLang="en-US"/>
          </a:p>
          <a:p>
            <a:pPr indent="266700" eaLnBrk="0" hangingPunct="0"/>
            <a:r>
              <a:rPr lang="en-US" altLang="zh-CN">
                <a:latin typeface="Times New Roman" pitchFamily="18" charset="0"/>
              </a:rPr>
              <a:t>59</a:t>
            </a:r>
            <a:r>
              <a:rPr lang="zh-CN" altLang="en-US">
                <a:latin typeface="Times New Roman" pitchFamily="18" charset="0"/>
              </a:rPr>
              <a:t>、根据主要矛盾和次要矛盾，矛盾的主要方面和次要主面相互关系原理，就要</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、坚持两点论，反对一点论   </a:t>
            </a:r>
            <a:r>
              <a:rPr lang="en-US" altLang="zh-CN">
                <a:latin typeface="Times New Roman" pitchFamily="18" charset="0"/>
              </a:rPr>
              <a:t>B</a:t>
            </a:r>
            <a:r>
              <a:rPr lang="zh-CN" altLang="en-US">
                <a:latin typeface="Times New Roman" pitchFamily="18" charset="0"/>
              </a:rPr>
              <a:t>、坚持一点论，反对两点论</a:t>
            </a:r>
            <a:endParaRPr lang="zh-CN" altLang="en-US"/>
          </a:p>
          <a:p>
            <a:pPr indent="266700" eaLnBrk="0" hangingPunct="0"/>
            <a:r>
              <a:rPr lang="en-US" altLang="zh-CN">
                <a:latin typeface="Times New Roman" pitchFamily="18" charset="0"/>
              </a:rPr>
              <a:t>C</a:t>
            </a:r>
            <a:r>
              <a:rPr lang="zh-CN" altLang="en-US">
                <a:latin typeface="Times New Roman" pitchFamily="18" charset="0"/>
              </a:rPr>
              <a:t>、坚持重点论，反对均衡论   </a:t>
            </a:r>
            <a:r>
              <a:rPr lang="en-US" altLang="zh-CN">
                <a:latin typeface="Times New Roman" pitchFamily="18" charset="0"/>
              </a:rPr>
              <a:t>D</a:t>
            </a:r>
            <a:r>
              <a:rPr lang="zh-CN" altLang="en-US">
                <a:latin typeface="Times New Roman" pitchFamily="18" charset="0"/>
              </a:rPr>
              <a:t>、坚持均衡论，反对重点论</a:t>
            </a:r>
            <a:endParaRPr lang="zh-CN" altLang="en-US"/>
          </a:p>
          <a:p>
            <a:pPr indent="266700" eaLnBrk="0" hangingPunct="0"/>
            <a:r>
              <a:rPr lang="en-US" altLang="zh-CN">
                <a:latin typeface="Times New Roman" pitchFamily="18" charset="0"/>
              </a:rPr>
              <a:t>E</a:t>
            </a:r>
            <a:r>
              <a:rPr lang="zh-CN" altLang="en-US">
                <a:latin typeface="Times New Roman" pitchFamily="18" charset="0"/>
              </a:rPr>
              <a:t>、坚持两点论和重点论的统一</a:t>
            </a:r>
            <a:endParaRPr lang="zh-CN" altLang="en-US"/>
          </a:p>
          <a:p>
            <a:pPr indent="266700" eaLnBrk="0" hangingPunct="0"/>
            <a:r>
              <a:rPr lang="en-US" altLang="zh-CN">
                <a:latin typeface="Times New Roman" pitchFamily="18" charset="0"/>
              </a:rPr>
              <a:t>60</a:t>
            </a:r>
            <a:r>
              <a:rPr lang="zh-CN" altLang="en-US">
                <a:latin typeface="Times New Roman" pitchFamily="18" charset="0"/>
              </a:rPr>
              <a:t>、掌握事物度的重要性在于</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D</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、在实际工作中必须做到</a:t>
            </a:r>
            <a:r>
              <a:rPr lang="zh-CN" altLang="en-US"/>
              <a:t>“</a:t>
            </a:r>
            <a:r>
              <a:rPr lang="zh-CN" altLang="en-US">
                <a:latin typeface="Times New Roman" pitchFamily="18" charset="0"/>
              </a:rPr>
              <a:t>胸中有数</a:t>
            </a:r>
            <a:r>
              <a:rPr lang="zh-CN" altLang="en-US"/>
              <a:t>”</a:t>
            </a:r>
            <a:r>
              <a:rPr lang="zh-CN" altLang="en-US">
                <a:latin typeface="Times New Roman" pitchFamily="18" charset="0"/>
              </a:rPr>
              <a:t>   </a:t>
            </a:r>
            <a:r>
              <a:rPr lang="en-US" altLang="zh-CN">
                <a:latin typeface="Times New Roman" pitchFamily="18" charset="0"/>
              </a:rPr>
              <a:t>B</a:t>
            </a:r>
            <a:r>
              <a:rPr lang="zh-CN" altLang="en-US">
                <a:latin typeface="Times New Roman" pitchFamily="18" charset="0"/>
              </a:rPr>
              <a:t>、它可以克服</a:t>
            </a:r>
            <a:r>
              <a:rPr lang="zh-CN" altLang="en-US"/>
              <a:t>“</a:t>
            </a:r>
            <a:r>
              <a:rPr lang="zh-CN" altLang="en-US">
                <a:latin typeface="Times New Roman" pitchFamily="18" charset="0"/>
              </a:rPr>
              <a:t>过</a:t>
            </a:r>
            <a:r>
              <a:rPr lang="zh-CN" altLang="en-US"/>
              <a:t>”</a:t>
            </a:r>
            <a:r>
              <a:rPr lang="zh-CN" altLang="en-US">
                <a:latin typeface="Times New Roman" pitchFamily="18" charset="0"/>
              </a:rPr>
              <a:t>与</a:t>
            </a:r>
            <a:r>
              <a:rPr lang="zh-CN" altLang="en-US"/>
              <a:t>“</a:t>
            </a:r>
            <a:r>
              <a:rPr lang="zh-CN" altLang="en-US">
                <a:latin typeface="Times New Roman" pitchFamily="18" charset="0"/>
              </a:rPr>
              <a:t>不及</a:t>
            </a:r>
            <a:r>
              <a:rPr lang="zh-CN" altLang="en-US"/>
              <a:t>”</a:t>
            </a:r>
            <a:r>
              <a:rPr lang="zh-CN" altLang="en-US">
                <a:latin typeface="Times New Roman" pitchFamily="18" charset="0"/>
              </a:rPr>
              <a:t>的错误</a:t>
            </a:r>
            <a:endParaRPr lang="zh-CN" altLang="en-US"/>
          </a:p>
          <a:p>
            <a:pPr indent="266700" eaLnBrk="0" hangingPunct="0"/>
            <a:r>
              <a:rPr lang="en-US" altLang="zh-CN">
                <a:latin typeface="Times New Roman" pitchFamily="18" charset="0"/>
              </a:rPr>
              <a:t>C</a:t>
            </a:r>
            <a:r>
              <a:rPr lang="zh-CN" altLang="en-US">
                <a:latin typeface="Times New Roman" pitchFamily="18" charset="0"/>
              </a:rPr>
              <a:t>、它可以避免</a:t>
            </a:r>
            <a:r>
              <a:rPr lang="zh-CN" altLang="en-US"/>
              <a:t>“</a:t>
            </a:r>
            <a:r>
              <a:rPr lang="zh-CN" altLang="en-US">
                <a:latin typeface="Times New Roman" pitchFamily="18" charset="0"/>
              </a:rPr>
              <a:t>左</a:t>
            </a:r>
            <a:r>
              <a:rPr lang="zh-CN" altLang="en-US"/>
              <a:t>”</a:t>
            </a:r>
            <a:r>
              <a:rPr lang="zh-CN" altLang="en-US">
                <a:latin typeface="Times New Roman" pitchFamily="18" charset="0"/>
              </a:rPr>
              <a:t>或右的错误         </a:t>
            </a:r>
            <a:r>
              <a:rPr lang="en-US" altLang="zh-CN">
                <a:latin typeface="Times New Roman" pitchFamily="18" charset="0"/>
              </a:rPr>
              <a:t>D</a:t>
            </a:r>
            <a:r>
              <a:rPr lang="zh-CN" altLang="en-US">
                <a:latin typeface="Times New Roman" pitchFamily="18" charset="0"/>
              </a:rPr>
              <a:t>、掌握度才能更深刻准确地认识事物</a:t>
            </a:r>
            <a:endParaRPr lang="zh-CN" altLang="en-US"/>
          </a:p>
          <a:p>
            <a:pPr indent="266700" eaLnBrk="0" hangingPunct="0"/>
            <a:r>
              <a:rPr lang="en-US" altLang="zh-CN">
                <a:latin typeface="Times New Roman" pitchFamily="18" charset="0"/>
              </a:rPr>
              <a:t>E</a:t>
            </a:r>
            <a:r>
              <a:rPr lang="zh-CN" altLang="en-US">
                <a:latin typeface="Times New Roman" pitchFamily="18" charset="0"/>
              </a:rPr>
              <a:t>、在实际工作中做到速度与效益的统一</a:t>
            </a:r>
            <a:endParaRPr lang="zh-CN" altLang="en-US"/>
          </a:p>
          <a:p>
            <a:pPr indent="266700" eaLnBrk="0" hangingPunct="0"/>
            <a:r>
              <a:rPr lang="en-US" altLang="zh-CN">
                <a:latin typeface="Times New Roman" pitchFamily="18" charset="0"/>
              </a:rPr>
              <a:t>61</a:t>
            </a:r>
            <a:r>
              <a:rPr lang="zh-CN" altLang="en-US">
                <a:latin typeface="Times New Roman" pitchFamily="18" charset="0"/>
              </a:rPr>
              <a:t>、坚持质量互变规律要求我们</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D)</a:t>
            </a:r>
            <a:endParaRPr lang="en-US" altLang="zh-CN"/>
          </a:p>
          <a:p>
            <a:pPr indent="266700" eaLnBrk="0" hangingPunct="0"/>
            <a:r>
              <a:rPr lang="en-US" altLang="zh-CN">
                <a:latin typeface="Times New Roman" pitchFamily="18" charset="0"/>
              </a:rPr>
              <a:t>A</a:t>
            </a:r>
            <a:r>
              <a:rPr lang="zh-CN" altLang="en-US">
                <a:latin typeface="Times New Roman" pitchFamily="18" charset="0"/>
              </a:rPr>
              <a:t>、反对激变论和庸俗进化论</a:t>
            </a:r>
            <a:endParaRPr lang="zh-CN" altLang="en-US"/>
          </a:p>
          <a:p>
            <a:pPr indent="266700" eaLnBrk="0" hangingPunct="0"/>
            <a:r>
              <a:rPr lang="en-US" altLang="zh-CN">
                <a:latin typeface="Times New Roman" pitchFamily="18" charset="0"/>
              </a:rPr>
              <a:t>B</a:t>
            </a:r>
            <a:r>
              <a:rPr lang="zh-CN" altLang="en-US">
                <a:latin typeface="Times New Roman" pitchFamily="18" charset="0"/>
              </a:rPr>
              <a:t>、反对</a:t>
            </a:r>
            <a:r>
              <a:rPr lang="zh-CN" altLang="en-US"/>
              <a:t>“</a:t>
            </a:r>
            <a:r>
              <a:rPr lang="zh-CN" altLang="en-US">
                <a:latin typeface="Times New Roman" pitchFamily="18" charset="0"/>
              </a:rPr>
              <a:t>左</a:t>
            </a:r>
            <a:r>
              <a:rPr lang="zh-CN" altLang="en-US"/>
              <a:t>”</a:t>
            </a:r>
            <a:r>
              <a:rPr lang="zh-CN" altLang="en-US">
                <a:latin typeface="Times New Roman" pitchFamily="18" charset="0"/>
              </a:rPr>
              <a:t>倾和右倾机会主义</a:t>
            </a:r>
            <a:endParaRPr lang="zh-CN" altLang="en-US"/>
          </a:p>
          <a:p>
            <a:pPr indent="266700" eaLnBrk="0" hangingPunct="0"/>
            <a:r>
              <a:rPr lang="en-US" altLang="zh-CN">
                <a:latin typeface="Times New Roman" pitchFamily="18" charset="0"/>
              </a:rPr>
              <a:t>C</a:t>
            </a:r>
            <a:r>
              <a:rPr lang="zh-CN" altLang="en-US">
                <a:latin typeface="Times New Roman" pitchFamily="18" charset="0"/>
              </a:rPr>
              <a:t>、把远大革命目标和埋头苦干精神统一起来</a:t>
            </a:r>
            <a:endParaRPr lang="zh-CN" altLang="en-US"/>
          </a:p>
          <a:p>
            <a:pPr indent="266700" eaLnBrk="0" hangingPunct="0"/>
            <a:r>
              <a:rPr lang="en-US" altLang="zh-CN">
                <a:latin typeface="Times New Roman" pitchFamily="18" charset="0"/>
              </a:rPr>
              <a:t>D</a:t>
            </a:r>
            <a:r>
              <a:rPr lang="zh-CN" altLang="en-US">
                <a:latin typeface="Times New Roman" pitchFamily="18" charset="0"/>
              </a:rPr>
              <a:t>、既反对因循守旧，也反对冒险蛮干</a:t>
            </a:r>
            <a:endParaRPr lang="zh-CN" altLang="en-US"/>
          </a:p>
          <a:p>
            <a:pPr indent="266700" eaLnBrk="0" hangingPunct="0"/>
            <a:r>
              <a:rPr lang="en-US" altLang="zh-CN">
                <a:latin typeface="Times New Roman" pitchFamily="18" charset="0"/>
              </a:rPr>
              <a:t>E</a:t>
            </a:r>
            <a:r>
              <a:rPr lang="zh-CN" altLang="en-US">
                <a:latin typeface="Times New Roman" pitchFamily="18" charset="0"/>
              </a:rPr>
              <a:t>、不间断地实现社会形态的根本变革</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0" y="79375"/>
            <a:ext cx="9144000" cy="6556375"/>
          </a:xfrm>
          <a:prstGeom prst="rect">
            <a:avLst/>
          </a:prstGeom>
          <a:noFill/>
          <a:ln w="9525">
            <a:noFill/>
            <a:miter lim="800000"/>
            <a:headEnd/>
            <a:tailEnd/>
          </a:ln>
        </p:spPr>
        <p:txBody>
          <a:bodyPr anchor="ctr">
            <a:spAutoFit/>
          </a:bodyPr>
          <a:lstStyle/>
          <a:p>
            <a:pPr indent="266700"/>
            <a:r>
              <a:rPr lang="en-US" altLang="zh-CN" sz="2000">
                <a:latin typeface="Times New Roman" pitchFamily="18" charset="0"/>
              </a:rPr>
              <a:t>62</a:t>
            </a:r>
            <a:r>
              <a:rPr lang="zh-CN" altLang="en-US" sz="2000">
                <a:latin typeface="Times New Roman" pitchFamily="18" charset="0"/>
              </a:rPr>
              <a:t>、下列例子中属于否定之否定现象的有</a:t>
            </a:r>
            <a:r>
              <a:rPr lang="en-US" altLang="zh-CN" sz="2000">
                <a:latin typeface="Times New Roman" pitchFamily="18" charset="0"/>
              </a:rPr>
              <a:t>(C</a:t>
            </a:r>
            <a:r>
              <a:rPr lang="zh-CN" altLang="en-US" sz="2000">
                <a:latin typeface="Times New Roman" pitchFamily="18" charset="0"/>
              </a:rPr>
              <a:t>、</a:t>
            </a:r>
            <a:r>
              <a:rPr lang="en-US" altLang="zh-CN" sz="2000">
                <a:latin typeface="Times New Roman" pitchFamily="18" charset="0"/>
              </a:rPr>
              <a:t>D</a:t>
            </a:r>
            <a:r>
              <a:rPr lang="zh-CN" altLang="en-US" sz="2000">
                <a:latin typeface="Times New Roman" pitchFamily="18" charset="0"/>
              </a:rPr>
              <a:t>、</a:t>
            </a:r>
            <a:r>
              <a:rPr lang="en-US" altLang="zh-CN" sz="2000">
                <a:latin typeface="Times New Roman" pitchFamily="18" charset="0"/>
              </a:rPr>
              <a:t>E)</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、冰</a:t>
            </a:r>
            <a:r>
              <a:rPr lang="en-US" altLang="zh-CN" sz="2000"/>
              <a:t>—</a:t>
            </a:r>
            <a:r>
              <a:rPr lang="zh-CN" altLang="en-US" sz="2000">
                <a:latin typeface="Times New Roman" pitchFamily="18" charset="0"/>
              </a:rPr>
              <a:t>水</a:t>
            </a:r>
            <a:r>
              <a:rPr lang="en-US" altLang="zh-CN" sz="2000"/>
              <a:t>—</a:t>
            </a:r>
            <a:r>
              <a:rPr lang="zh-CN" altLang="en-US" sz="2000">
                <a:latin typeface="Times New Roman" pitchFamily="18" charset="0"/>
              </a:rPr>
              <a:t>汽</a:t>
            </a:r>
            <a:r>
              <a:rPr lang="en-US" altLang="zh-CN" sz="2000">
                <a:latin typeface="Times New Roman" pitchFamily="18" charset="0"/>
              </a:rPr>
              <a:t>B</a:t>
            </a:r>
            <a:r>
              <a:rPr lang="zh-CN" altLang="en-US" sz="2000">
                <a:latin typeface="Times New Roman" pitchFamily="18" charset="0"/>
              </a:rPr>
              <a:t>、麦株</a:t>
            </a:r>
            <a:r>
              <a:rPr lang="en-US" altLang="zh-CN" sz="2000"/>
              <a:t>—</a:t>
            </a:r>
            <a:r>
              <a:rPr lang="zh-CN" altLang="en-US" sz="2000">
                <a:latin typeface="Times New Roman" pitchFamily="18" charset="0"/>
              </a:rPr>
              <a:t>麦粒</a:t>
            </a:r>
            <a:r>
              <a:rPr lang="en-US" altLang="zh-CN" sz="2000"/>
              <a:t>—</a:t>
            </a:r>
            <a:r>
              <a:rPr lang="zh-CN" altLang="en-US" sz="2000">
                <a:latin typeface="Times New Roman" pitchFamily="18" charset="0"/>
              </a:rPr>
              <a:t>麦株</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、团结</a:t>
            </a:r>
            <a:r>
              <a:rPr lang="en-US" altLang="zh-CN" sz="2000"/>
              <a:t>—</a:t>
            </a:r>
            <a:r>
              <a:rPr lang="zh-CN" altLang="en-US" sz="2000">
                <a:latin typeface="Times New Roman" pitchFamily="18" charset="0"/>
              </a:rPr>
              <a:t>批评</a:t>
            </a:r>
            <a:r>
              <a:rPr lang="en-US" altLang="zh-CN" sz="2000"/>
              <a:t>—</a:t>
            </a:r>
            <a:r>
              <a:rPr lang="zh-CN" altLang="en-US" sz="2000">
                <a:latin typeface="Times New Roman" pitchFamily="18" charset="0"/>
              </a:rPr>
              <a:t>团结</a:t>
            </a:r>
            <a:endParaRPr lang="zh-CN" altLang="en-US" sz="2000"/>
          </a:p>
          <a:p>
            <a:pPr indent="266700" eaLnBrk="0" hangingPunct="0"/>
            <a:r>
              <a:rPr lang="en-US" altLang="zh-CN" sz="2000">
                <a:latin typeface="Times New Roman" pitchFamily="18" charset="0"/>
              </a:rPr>
              <a:t>D</a:t>
            </a:r>
            <a:r>
              <a:rPr lang="zh-CN" altLang="en-US" sz="2000">
                <a:latin typeface="Times New Roman" pitchFamily="18" charset="0"/>
              </a:rPr>
              <a:t>、光的微粒说</a:t>
            </a:r>
            <a:r>
              <a:rPr lang="en-US" altLang="zh-CN" sz="2000"/>
              <a:t>—</a:t>
            </a:r>
            <a:r>
              <a:rPr lang="zh-CN" altLang="en-US" sz="2000">
                <a:latin typeface="Times New Roman" pitchFamily="18" charset="0"/>
              </a:rPr>
              <a:t>光的被动说</a:t>
            </a:r>
            <a:r>
              <a:rPr lang="en-US" altLang="zh-CN" sz="2000"/>
              <a:t>—</a:t>
            </a:r>
            <a:r>
              <a:rPr lang="zh-CN" altLang="en-US" sz="2000">
                <a:latin typeface="Times New Roman" pitchFamily="18" charset="0"/>
              </a:rPr>
              <a:t>光的波粒二象说</a:t>
            </a:r>
            <a:endParaRPr lang="zh-CN" altLang="en-US" sz="2000"/>
          </a:p>
          <a:p>
            <a:pPr indent="266700" eaLnBrk="0" hangingPunct="0"/>
            <a:r>
              <a:rPr lang="en-US" altLang="zh-CN" sz="2000">
                <a:latin typeface="Times New Roman" pitchFamily="18" charset="0"/>
              </a:rPr>
              <a:t>E</a:t>
            </a:r>
            <a:r>
              <a:rPr lang="zh-CN" altLang="en-US" sz="2000">
                <a:latin typeface="Times New Roman" pitchFamily="18" charset="0"/>
              </a:rPr>
              <a:t>、生产粮食</a:t>
            </a:r>
            <a:r>
              <a:rPr lang="en-US" altLang="zh-CN" sz="2000"/>
              <a:t>—</a:t>
            </a:r>
            <a:r>
              <a:rPr lang="zh-CN" altLang="en-US" sz="2000">
                <a:latin typeface="Times New Roman" pitchFamily="18" charset="0"/>
              </a:rPr>
              <a:t>粮食被消费</a:t>
            </a:r>
            <a:r>
              <a:rPr lang="en-US" altLang="zh-CN" sz="2000"/>
              <a:t>—</a:t>
            </a:r>
            <a:r>
              <a:rPr lang="zh-CN" altLang="en-US" sz="2000">
                <a:latin typeface="Times New Roman" pitchFamily="18" charset="0"/>
              </a:rPr>
              <a:t>生产粮食</a:t>
            </a:r>
            <a:endParaRPr lang="zh-CN" altLang="en-US" sz="2000"/>
          </a:p>
          <a:p>
            <a:pPr indent="266700" eaLnBrk="0" hangingPunct="0"/>
            <a:r>
              <a:rPr lang="en-US" altLang="zh-CN" sz="2000">
                <a:latin typeface="Times New Roman" pitchFamily="18" charset="0"/>
              </a:rPr>
              <a:t>63</a:t>
            </a:r>
            <a:r>
              <a:rPr lang="zh-CN" altLang="en-US" sz="2000">
                <a:latin typeface="Times New Roman" pitchFamily="18" charset="0"/>
              </a:rPr>
              <a:t>、下列现象属于必然现象的有</a:t>
            </a:r>
            <a:r>
              <a:rPr lang="en-US" altLang="zh-CN" sz="2000">
                <a:latin typeface="Times New Roman" pitchFamily="18" charset="0"/>
              </a:rPr>
              <a:t>(A</a:t>
            </a:r>
            <a:r>
              <a:rPr lang="zh-CN" altLang="en-US" sz="2000">
                <a:latin typeface="Times New Roman" pitchFamily="18" charset="0"/>
              </a:rPr>
              <a:t>、</a:t>
            </a:r>
            <a:r>
              <a:rPr lang="en-US" altLang="zh-CN" sz="2000">
                <a:latin typeface="Times New Roman" pitchFamily="18" charset="0"/>
              </a:rPr>
              <a:t>B</a:t>
            </a:r>
            <a:r>
              <a:rPr lang="zh-CN" altLang="en-US" sz="2000">
                <a:latin typeface="Times New Roman" pitchFamily="18" charset="0"/>
              </a:rPr>
              <a:t>、</a:t>
            </a:r>
            <a:r>
              <a:rPr lang="en-US" altLang="zh-CN" sz="2000">
                <a:latin typeface="Times New Roman" pitchFamily="18" charset="0"/>
              </a:rPr>
              <a:t>C</a:t>
            </a:r>
            <a:r>
              <a:rPr lang="zh-CN" altLang="en-US" sz="2000">
                <a:latin typeface="Times New Roman" pitchFamily="18" charset="0"/>
              </a:rPr>
              <a:t>、</a:t>
            </a:r>
            <a:r>
              <a:rPr lang="en-US" altLang="zh-CN" sz="2000">
                <a:latin typeface="Times New Roman" pitchFamily="18" charset="0"/>
              </a:rPr>
              <a:t>D</a:t>
            </a:r>
            <a:r>
              <a:rPr lang="zh-CN" altLang="en-US" sz="2000">
                <a:latin typeface="Times New Roman" pitchFamily="18" charset="0"/>
              </a:rPr>
              <a:t>、</a:t>
            </a:r>
            <a:r>
              <a:rPr lang="en-US" altLang="zh-CN" sz="2000">
                <a:latin typeface="Times New Roman" pitchFamily="18" charset="0"/>
              </a:rPr>
              <a:t>E)</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、种瓜得瓜，种豆得豆    </a:t>
            </a:r>
            <a:r>
              <a:rPr lang="en-US" altLang="zh-CN" sz="2000">
                <a:latin typeface="Times New Roman" pitchFamily="18" charset="0"/>
              </a:rPr>
              <a:t>B</a:t>
            </a:r>
            <a:r>
              <a:rPr lang="zh-CN" altLang="en-US" sz="2000">
                <a:latin typeface="Times New Roman" pitchFamily="18" charset="0"/>
              </a:rPr>
              <a:t>、要自由就要遵守纪律</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、既有闪电，就有雷声   </a:t>
            </a:r>
            <a:r>
              <a:rPr lang="en-US" altLang="zh-CN" sz="2000">
                <a:latin typeface="Times New Roman" pitchFamily="18" charset="0"/>
              </a:rPr>
              <a:t>D</a:t>
            </a:r>
            <a:r>
              <a:rPr lang="zh-CN" altLang="en-US" sz="2000">
                <a:latin typeface="Times New Roman" pitchFamily="18" charset="0"/>
              </a:rPr>
              <a:t>、哪里有压迫，哪里就有反抗</a:t>
            </a:r>
            <a:endParaRPr lang="zh-CN" altLang="en-US" sz="2000"/>
          </a:p>
          <a:p>
            <a:pPr indent="266700" eaLnBrk="0" hangingPunct="0"/>
            <a:r>
              <a:rPr lang="en-US" altLang="zh-CN" sz="2000">
                <a:latin typeface="Times New Roman" pitchFamily="18" charset="0"/>
              </a:rPr>
              <a:t>E</a:t>
            </a:r>
            <a:r>
              <a:rPr lang="zh-CN" altLang="en-US" sz="2000">
                <a:latin typeface="Times New Roman" pitchFamily="18" charset="0"/>
              </a:rPr>
              <a:t>、没有耕耘，哪来收获</a:t>
            </a:r>
            <a:endParaRPr lang="zh-CN" altLang="en-US" sz="2000"/>
          </a:p>
          <a:p>
            <a:pPr indent="266700" eaLnBrk="0" hangingPunct="0"/>
            <a:r>
              <a:rPr lang="en-US" altLang="zh-CN" sz="2000">
                <a:latin typeface="Times New Roman" pitchFamily="18" charset="0"/>
              </a:rPr>
              <a:t>64</a:t>
            </a:r>
            <a:r>
              <a:rPr lang="zh-CN" altLang="en-US" sz="2000">
                <a:latin typeface="Times New Roman" pitchFamily="18" charset="0"/>
              </a:rPr>
              <a:t>、唯物辩证法就其本身来说是批判的、革命的，因为它</a:t>
            </a:r>
            <a:r>
              <a:rPr lang="en-US" altLang="zh-CN" sz="2000">
                <a:latin typeface="Times New Roman" pitchFamily="18" charset="0"/>
              </a:rPr>
              <a:t>(A</a:t>
            </a:r>
            <a:r>
              <a:rPr lang="zh-CN" altLang="en-US" sz="2000">
                <a:latin typeface="Times New Roman" pitchFamily="18" charset="0"/>
              </a:rPr>
              <a:t>、</a:t>
            </a:r>
            <a:r>
              <a:rPr lang="en-US" altLang="zh-CN" sz="2000">
                <a:latin typeface="Times New Roman" pitchFamily="18" charset="0"/>
              </a:rPr>
              <a:t>B</a:t>
            </a:r>
            <a:r>
              <a:rPr lang="zh-CN" altLang="en-US" sz="2000">
                <a:latin typeface="Times New Roman" pitchFamily="18" charset="0"/>
              </a:rPr>
              <a:t>、</a:t>
            </a:r>
            <a:r>
              <a:rPr lang="en-US" altLang="zh-CN" sz="2000">
                <a:latin typeface="Times New Roman" pitchFamily="18" charset="0"/>
              </a:rPr>
              <a:t>E)</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、认为凡是现存的都是应当灭亡的</a:t>
            </a:r>
            <a:endParaRPr lang="zh-CN" altLang="en-US" sz="2000"/>
          </a:p>
          <a:p>
            <a:pPr indent="266700" eaLnBrk="0" hangingPunct="0"/>
            <a:r>
              <a:rPr lang="en-US" altLang="zh-CN" sz="2000">
                <a:latin typeface="Times New Roman" pitchFamily="18" charset="0"/>
              </a:rPr>
              <a:t>B</a:t>
            </a:r>
            <a:r>
              <a:rPr lang="zh-CN" altLang="en-US" sz="2000">
                <a:latin typeface="Times New Roman" pitchFamily="18" charset="0"/>
              </a:rPr>
              <a:t>、对每一种既成的形式都从其暂时性方面去理解和对待</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、认为事物的变化发展只有间断性，没有连续性</a:t>
            </a:r>
            <a:endParaRPr lang="zh-CN" altLang="en-US" sz="2000"/>
          </a:p>
          <a:p>
            <a:pPr indent="266700" eaLnBrk="0" hangingPunct="0"/>
            <a:r>
              <a:rPr lang="en-US" altLang="zh-CN" sz="2000">
                <a:latin typeface="Times New Roman" pitchFamily="18" charset="0"/>
              </a:rPr>
              <a:t>D</a:t>
            </a:r>
            <a:r>
              <a:rPr lang="zh-CN" altLang="en-US" sz="2000">
                <a:latin typeface="Times New Roman" pitchFamily="18" charset="0"/>
              </a:rPr>
              <a:t>、认为凡是存在的都是合理的</a:t>
            </a:r>
            <a:endParaRPr lang="zh-CN" altLang="en-US" sz="2000"/>
          </a:p>
          <a:p>
            <a:pPr indent="266700" eaLnBrk="0" hangingPunct="0"/>
            <a:r>
              <a:rPr lang="en-US" altLang="zh-CN" sz="2000">
                <a:latin typeface="Times New Roman" pitchFamily="18" charset="0"/>
              </a:rPr>
              <a:t>E</a:t>
            </a:r>
            <a:r>
              <a:rPr lang="zh-CN" altLang="en-US" sz="2000">
                <a:latin typeface="Times New Roman" pitchFamily="18" charset="0"/>
              </a:rPr>
              <a:t>、在对现存事物的肯定理解中同时包含着否定的理解</a:t>
            </a:r>
            <a:endParaRPr lang="zh-CN" altLang="en-US" sz="2000"/>
          </a:p>
          <a:p>
            <a:pPr indent="266700" eaLnBrk="0" hangingPunct="0"/>
            <a:r>
              <a:rPr lang="en-US" altLang="zh-CN" sz="2000">
                <a:latin typeface="Times New Roman" pitchFamily="18" charset="0"/>
              </a:rPr>
              <a:t>65</a:t>
            </a:r>
            <a:r>
              <a:rPr lang="zh-CN" altLang="en-US" sz="2000">
                <a:latin typeface="Times New Roman" pitchFamily="18" charset="0"/>
              </a:rPr>
              <a:t>、作为改造世界活动的实践，其特点是</a:t>
            </a:r>
            <a:r>
              <a:rPr lang="en-US" altLang="zh-CN" sz="2000">
                <a:latin typeface="Times New Roman" pitchFamily="18" charset="0"/>
              </a:rPr>
              <a:t>(A</a:t>
            </a:r>
            <a:r>
              <a:rPr lang="zh-CN" altLang="en-US" sz="2000">
                <a:latin typeface="Times New Roman" pitchFamily="18" charset="0"/>
              </a:rPr>
              <a:t>、</a:t>
            </a:r>
            <a:r>
              <a:rPr lang="en-US" altLang="zh-CN" sz="2000">
                <a:latin typeface="Times New Roman" pitchFamily="18" charset="0"/>
              </a:rPr>
              <a:t>B</a:t>
            </a:r>
            <a:r>
              <a:rPr lang="zh-CN" altLang="en-US" sz="2000">
                <a:latin typeface="Times New Roman" pitchFamily="18" charset="0"/>
              </a:rPr>
              <a:t>、</a:t>
            </a:r>
            <a:r>
              <a:rPr lang="en-US" altLang="zh-CN" sz="2000">
                <a:latin typeface="Times New Roman" pitchFamily="18" charset="0"/>
              </a:rPr>
              <a:t>C</a:t>
            </a:r>
            <a:r>
              <a:rPr lang="zh-CN" altLang="en-US" sz="2000">
                <a:latin typeface="Times New Roman" pitchFamily="18" charset="0"/>
              </a:rPr>
              <a:t>、</a:t>
            </a:r>
            <a:r>
              <a:rPr lang="en-US" altLang="zh-CN" sz="2000">
                <a:latin typeface="Times New Roman" pitchFamily="18" charset="0"/>
              </a:rPr>
              <a:t>D)</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、社会历史性   </a:t>
            </a:r>
            <a:r>
              <a:rPr lang="en-US" altLang="zh-CN" sz="2000">
                <a:latin typeface="Times New Roman" pitchFamily="18" charset="0"/>
              </a:rPr>
              <a:t>B</a:t>
            </a:r>
            <a:r>
              <a:rPr lang="zh-CN" altLang="en-US" sz="2000">
                <a:latin typeface="Times New Roman" pitchFamily="18" charset="0"/>
              </a:rPr>
              <a:t>、客观物质性</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、直接现实性   </a:t>
            </a:r>
            <a:r>
              <a:rPr lang="en-US" altLang="zh-CN" sz="2000">
                <a:latin typeface="Times New Roman" pitchFamily="18" charset="0"/>
              </a:rPr>
              <a:t>D</a:t>
            </a:r>
            <a:r>
              <a:rPr lang="zh-CN" altLang="en-US" sz="2000">
                <a:latin typeface="Times New Roman" pitchFamily="18" charset="0"/>
              </a:rPr>
              <a:t>、自觉能动性     </a:t>
            </a:r>
            <a:r>
              <a:rPr lang="en-US" altLang="zh-CN" sz="2000">
                <a:latin typeface="Times New Roman" pitchFamily="18" charset="0"/>
              </a:rPr>
              <a:t>E</a:t>
            </a:r>
            <a:r>
              <a:rPr lang="zh-CN" altLang="en-US" sz="2000">
                <a:latin typeface="Times New Roman" pitchFamily="18" charset="0"/>
              </a:rPr>
              <a:t>、主观随意性</a:t>
            </a:r>
            <a:endParaRPr lang="zh-CN" altLang="en-US" sz="2000"/>
          </a:p>
          <a:p>
            <a:pPr indent="266700" eaLnBrk="0" hangingPunct="0"/>
            <a:r>
              <a:rPr lang="en-US" altLang="zh-CN" sz="2000">
                <a:latin typeface="Times New Roman" pitchFamily="18" charset="0"/>
              </a:rPr>
              <a:t>66</a:t>
            </a:r>
            <a:r>
              <a:rPr lang="zh-CN" altLang="en-US" sz="2000">
                <a:latin typeface="Times New Roman" pitchFamily="18" charset="0"/>
              </a:rPr>
              <a:t>、下列哪些活动是最基本的实践活动</a:t>
            </a:r>
            <a:r>
              <a:rPr lang="en-US" altLang="zh-CN" sz="2000">
                <a:latin typeface="Times New Roman" pitchFamily="18" charset="0"/>
              </a:rPr>
              <a:t>(A</a:t>
            </a:r>
            <a:r>
              <a:rPr lang="zh-CN" altLang="en-US" sz="2000">
                <a:latin typeface="Times New Roman" pitchFamily="18" charset="0"/>
              </a:rPr>
              <a:t>、</a:t>
            </a:r>
            <a:r>
              <a:rPr lang="en-US" altLang="zh-CN" sz="2000">
                <a:latin typeface="Times New Roman" pitchFamily="18" charset="0"/>
              </a:rPr>
              <a:t>B</a:t>
            </a:r>
            <a:r>
              <a:rPr lang="zh-CN" altLang="en-US" sz="2000">
                <a:latin typeface="Times New Roman" pitchFamily="18" charset="0"/>
              </a:rPr>
              <a:t>、</a:t>
            </a:r>
            <a:r>
              <a:rPr lang="en-US" altLang="zh-CN" sz="2000">
                <a:latin typeface="Times New Roman" pitchFamily="18" charset="0"/>
              </a:rPr>
              <a:t>C)</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、工人炼钢        </a:t>
            </a:r>
            <a:r>
              <a:rPr lang="en-US" altLang="zh-CN" sz="2000">
                <a:latin typeface="Times New Roman" pitchFamily="18" charset="0"/>
              </a:rPr>
              <a:t>B</a:t>
            </a:r>
            <a:r>
              <a:rPr lang="zh-CN" altLang="en-US" sz="2000">
                <a:latin typeface="Times New Roman" pitchFamily="18" charset="0"/>
              </a:rPr>
              <a:t>、渔民出海捕鱼</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、技术革新的试验  </a:t>
            </a:r>
            <a:r>
              <a:rPr lang="en-US" altLang="zh-CN" sz="2000">
                <a:latin typeface="Times New Roman" pitchFamily="18" charset="0"/>
              </a:rPr>
              <a:t>D</a:t>
            </a:r>
            <a:r>
              <a:rPr lang="zh-CN" altLang="en-US" sz="2000">
                <a:latin typeface="Times New Roman" pitchFamily="18" charset="0"/>
              </a:rPr>
              <a:t>、学生们读书   </a:t>
            </a:r>
            <a:r>
              <a:rPr lang="en-US" altLang="zh-CN" sz="2000">
                <a:latin typeface="Times New Roman" pitchFamily="18" charset="0"/>
              </a:rPr>
              <a:t>E</a:t>
            </a:r>
            <a:r>
              <a:rPr lang="zh-CN" altLang="en-US" sz="2000">
                <a:latin typeface="Times New Roman" pitchFamily="18" charset="0"/>
              </a:rPr>
              <a:t>、运动员跳水</a:t>
            </a:r>
            <a:endParaRPr lang="zh-CN" alt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0" y="58738"/>
            <a:ext cx="9144000" cy="6740525"/>
          </a:xfrm>
          <a:prstGeom prst="rect">
            <a:avLst/>
          </a:prstGeom>
          <a:noFill/>
          <a:ln w="9525">
            <a:noFill/>
            <a:miter lim="800000"/>
            <a:headEnd/>
            <a:tailEnd/>
          </a:ln>
        </p:spPr>
        <p:txBody>
          <a:bodyPr anchor="ctr">
            <a:spAutoFit/>
          </a:bodyPr>
          <a:lstStyle/>
          <a:p>
            <a:pPr indent="266700"/>
            <a:r>
              <a:rPr lang="en-US" altLang="zh-CN">
                <a:latin typeface="Times New Roman" pitchFamily="18" charset="0"/>
              </a:rPr>
              <a:t>67</a:t>
            </a:r>
            <a:r>
              <a:rPr lang="zh-CN" altLang="en-US">
                <a:latin typeface="Times New Roman" pitchFamily="18" charset="0"/>
              </a:rPr>
              <a:t>、</a:t>
            </a:r>
            <a:r>
              <a:rPr lang="zh-CN" altLang="en-US"/>
              <a:t>“</a:t>
            </a:r>
            <a:r>
              <a:rPr lang="zh-CN" altLang="en-US">
                <a:latin typeface="Times New Roman" pitchFamily="18" charset="0"/>
              </a:rPr>
              <a:t>实践、认识、再实践、再认识</a:t>
            </a:r>
            <a:r>
              <a:rPr lang="zh-CN" altLang="en-US"/>
              <a:t>”</a:t>
            </a:r>
            <a:r>
              <a:rPr lang="zh-CN" altLang="en-US">
                <a:latin typeface="Times New Roman" pitchFamily="18" charset="0"/>
              </a:rPr>
              <a:t>这一认识运动总规律的原理表明</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D)</a:t>
            </a:r>
            <a:endParaRPr lang="en-US" altLang="zh-CN"/>
          </a:p>
          <a:p>
            <a:pPr indent="266700" eaLnBrk="0" hangingPunct="0"/>
            <a:r>
              <a:rPr lang="en-US" altLang="zh-CN">
                <a:latin typeface="Times New Roman" pitchFamily="18" charset="0"/>
              </a:rPr>
              <a:t>A</a:t>
            </a:r>
            <a:r>
              <a:rPr lang="zh-CN" altLang="en-US">
                <a:latin typeface="Times New Roman" pitchFamily="18" charset="0"/>
              </a:rPr>
              <a:t>、人的认识运动具有反复性和发展的无限性</a:t>
            </a:r>
            <a:endParaRPr lang="zh-CN" altLang="en-US"/>
          </a:p>
          <a:p>
            <a:pPr indent="266700" eaLnBrk="0" hangingPunct="0"/>
            <a:r>
              <a:rPr lang="en-US" altLang="zh-CN">
                <a:latin typeface="Times New Roman" pitchFamily="18" charset="0"/>
              </a:rPr>
              <a:t>B</a:t>
            </a:r>
            <a:r>
              <a:rPr lang="zh-CN" altLang="en-US">
                <a:latin typeface="Times New Roman" pitchFamily="18" charset="0"/>
              </a:rPr>
              <a:t>、人的认识运动是主观和客观的矛盾运动</a:t>
            </a:r>
            <a:endParaRPr lang="zh-CN" altLang="en-US"/>
          </a:p>
          <a:p>
            <a:pPr indent="266700" eaLnBrk="0" hangingPunct="0"/>
            <a:r>
              <a:rPr lang="en-US" altLang="zh-CN">
                <a:latin typeface="Times New Roman" pitchFamily="18" charset="0"/>
              </a:rPr>
              <a:t>C</a:t>
            </a:r>
            <a:r>
              <a:rPr lang="zh-CN" altLang="en-US">
                <a:latin typeface="Times New Roman" pitchFamily="18" charset="0"/>
              </a:rPr>
              <a:t>、马克思主义的认识论和党的群众路线的一致性</a:t>
            </a:r>
            <a:endParaRPr lang="zh-CN" altLang="en-US"/>
          </a:p>
          <a:p>
            <a:pPr indent="266700" eaLnBrk="0" hangingPunct="0"/>
            <a:r>
              <a:rPr lang="en-US" altLang="zh-CN">
                <a:latin typeface="Times New Roman" pitchFamily="18" charset="0"/>
              </a:rPr>
              <a:t>D</a:t>
            </a:r>
            <a:r>
              <a:rPr lang="zh-CN" altLang="en-US">
                <a:latin typeface="Times New Roman" pitchFamily="18" charset="0"/>
              </a:rPr>
              <a:t>、认识论和辩证法的一致性</a:t>
            </a:r>
            <a:endParaRPr lang="zh-CN" altLang="en-US"/>
          </a:p>
          <a:p>
            <a:pPr indent="266700" eaLnBrk="0" hangingPunct="0"/>
            <a:r>
              <a:rPr lang="en-US" altLang="zh-CN">
                <a:latin typeface="Times New Roman" pitchFamily="18" charset="0"/>
              </a:rPr>
              <a:t>E</a:t>
            </a:r>
            <a:r>
              <a:rPr lang="zh-CN" altLang="en-US">
                <a:latin typeface="Times New Roman" pitchFamily="18" charset="0"/>
              </a:rPr>
              <a:t>、人类知识是不可靠的</a:t>
            </a:r>
            <a:endParaRPr lang="zh-CN" altLang="en-US"/>
          </a:p>
          <a:p>
            <a:pPr indent="266700" eaLnBrk="0" hangingPunct="0"/>
            <a:r>
              <a:rPr lang="en-US" altLang="zh-CN">
                <a:latin typeface="Times New Roman" pitchFamily="18" charset="0"/>
              </a:rPr>
              <a:t>68</a:t>
            </a:r>
            <a:r>
              <a:rPr lang="zh-CN" altLang="en-US">
                <a:latin typeface="Times New Roman" pitchFamily="18" charset="0"/>
              </a:rPr>
              <a:t>、</a:t>
            </a:r>
            <a:r>
              <a:rPr lang="zh-CN" altLang="en-US"/>
              <a:t>“</a:t>
            </a:r>
            <a:r>
              <a:rPr lang="zh-CN" altLang="en-US">
                <a:latin typeface="Times New Roman" pitchFamily="18" charset="0"/>
              </a:rPr>
              <a:t>实事求是</a:t>
            </a:r>
            <a:r>
              <a:rPr lang="zh-CN" altLang="en-US"/>
              <a:t>”</a:t>
            </a:r>
            <a:r>
              <a:rPr lang="zh-CN" altLang="en-US">
                <a:latin typeface="Times New Roman" pitchFamily="18" charset="0"/>
              </a:rPr>
              <a:t>的重要性在于它是</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D)</a:t>
            </a:r>
            <a:endParaRPr lang="en-US" altLang="zh-CN"/>
          </a:p>
          <a:p>
            <a:pPr indent="266700" eaLnBrk="0" hangingPunct="0"/>
            <a:r>
              <a:rPr lang="en-US" altLang="zh-CN">
                <a:latin typeface="Times New Roman" pitchFamily="18" charset="0"/>
              </a:rPr>
              <a:t>A</a:t>
            </a:r>
            <a:r>
              <a:rPr lang="zh-CN" altLang="en-US">
                <a:latin typeface="Times New Roman" pitchFamily="18" charset="0"/>
              </a:rPr>
              <a:t>、毛泽东思想的灵魂            </a:t>
            </a:r>
            <a:r>
              <a:rPr lang="en-US" altLang="zh-CN">
                <a:latin typeface="Times New Roman" pitchFamily="18" charset="0"/>
              </a:rPr>
              <a:t>B</a:t>
            </a:r>
            <a:r>
              <a:rPr lang="zh-CN" altLang="en-US">
                <a:latin typeface="Times New Roman" pitchFamily="18" charset="0"/>
              </a:rPr>
              <a:t>、党的政治路线的理论基础</a:t>
            </a:r>
            <a:endParaRPr lang="zh-CN" altLang="en-US"/>
          </a:p>
          <a:p>
            <a:pPr indent="266700" eaLnBrk="0" hangingPunct="0"/>
            <a:r>
              <a:rPr lang="en-US" altLang="zh-CN">
                <a:latin typeface="Times New Roman" pitchFamily="18" charset="0"/>
              </a:rPr>
              <a:t>C</a:t>
            </a:r>
            <a:r>
              <a:rPr lang="zh-CN" altLang="en-US">
                <a:latin typeface="Times New Roman" pitchFamily="18" charset="0"/>
              </a:rPr>
              <a:t>、一切工作必须坚持的基本原则  </a:t>
            </a:r>
            <a:r>
              <a:rPr lang="en-US" altLang="zh-CN">
                <a:latin typeface="Times New Roman" pitchFamily="18" charset="0"/>
              </a:rPr>
              <a:t>D</a:t>
            </a:r>
            <a:r>
              <a:rPr lang="zh-CN" altLang="en-US">
                <a:latin typeface="Times New Roman" pitchFamily="18" charset="0"/>
              </a:rPr>
              <a:t>、党的思想路线的核心</a:t>
            </a:r>
            <a:endParaRPr lang="zh-CN" altLang="en-US"/>
          </a:p>
          <a:p>
            <a:pPr indent="266700" eaLnBrk="0" hangingPunct="0"/>
            <a:r>
              <a:rPr lang="en-US" altLang="zh-CN">
                <a:latin typeface="Times New Roman" pitchFamily="18" charset="0"/>
              </a:rPr>
              <a:t>E</a:t>
            </a:r>
            <a:r>
              <a:rPr lang="zh-CN" altLang="en-US">
                <a:latin typeface="Times New Roman" pitchFamily="18" charset="0"/>
              </a:rPr>
              <a:t>、检验真理的尺度</a:t>
            </a:r>
            <a:endParaRPr lang="zh-CN" altLang="en-US"/>
          </a:p>
          <a:p>
            <a:pPr indent="266700" eaLnBrk="0" hangingPunct="0"/>
            <a:r>
              <a:rPr lang="en-US" altLang="zh-CN">
                <a:latin typeface="Times New Roman" pitchFamily="18" charset="0"/>
              </a:rPr>
              <a:t>69</a:t>
            </a:r>
            <a:r>
              <a:rPr lang="zh-CN" altLang="en-US">
                <a:latin typeface="Times New Roman" pitchFamily="18" charset="0"/>
              </a:rPr>
              <a:t>、任何客观真理都具有</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D)</a:t>
            </a:r>
            <a:endParaRPr lang="en-US" altLang="zh-CN"/>
          </a:p>
          <a:p>
            <a:pPr indent="266700" eaLnBrk="0" hangingPunct="0"/>
            <a:r>
              <a:rPr lang="en-US" altLang="zh-CN">
                <a:latin typeface="Times New Roman" pitchFamily="18" charset="0"/>
              </a:rPr>
              <a:t>A</a:t>
            </a:r>
            <a:r>
              <a:rPr lang="zh-CN" altLang="en-US">
                <a:latin typeface="Times New Roman" pitchFamily="18" charset="0"/>
              </a:rPr>
              <a:t>、客观性   </a:t>
            </a:r>
            <a:r>
              <a:rPr lang="en-US" altLang="zh-CN">
                <a:latin typeface="Times New Roman" pitchFamily="18" charset="0"/>
              </a:rPr>
              <a:t>B</a:t>
            </a:r>
            <a:r>
              <a:rPr lang="zh-CN" altLang="en-US">
                <a:latin typeface="Times New Roman" pitchFamily="18" charset="0"/>
              </a:rPr>
              <a:t>、相对性  </a:t>
            </a:r>
            <a:r>
              <a:rPr lang="en-US" altLang="zh-CN">
                <a:latin typeface="Times New Roman" pitchFamily="18" charset="0"/>
              </a:rPr>
              <a:t>C</a:t>
            </a:r>
            <a:r>
              <a:rPr lang="zh-CN" altLang="en-US">
                <a:latin typeface="Times New Roman" pitchFamily="18" charset="0"/>
              </a:rPr>
              <a:t>、绝对性  </a:t>
            </a:r>
            <a:r>
              <a:rPr lang="en-US" altLang="zh-CN">
                <a:latin typeface="Times New Roman" pitchFamily="18" charset="0"/>
              </a:rPr>
              <a:t>D</a:t>
            </a:r>
            <a:r>
              <a:rPr lang="zh-CN" altLang="en-US">
                <a:latin typeface="Times New Roman" pitchFamily="18" charset="0"/>
              </a:rPr>
              <a:t>、具体性  </a:t>
            </a:r>
            <a:r>
              <a:rPr lang="en-US" altLang="zh-CN">
                <a:latin typeface="Times New Roman" pitchFamily="18" charset="0"/>
              </a:rPr>
              <a:t>E</a:t>
            </a:r>
            <a:r>
              <a:rPr lang="zh-CN" altLang="en-US">
                <a:latin typeface="Times New Roman" pitchFamily="18" charset="0"/>
              </a:rPr>
              <a:t>、永恒性</a:t>
            </a:r>
            <a:endParaRPr lang="zh-CN" altLang="en-US"/>
          </a:p>
          <a:p>
            <a:pPr indent="266700" eaLnBrk="0" hangingPunct="0"/>
            <a:r>
              <a:rPr lang="en-US" altLang="zh-CN">
                <a:latin typeface="Times New Roman" pitchFamily="18" charset="0"/>
              </a:rPr>
              <a:t>70</a:t>
            </a:r>
            <a:r>
              <a:rPr lang="zh-CN" altLang="en-US">
                <a:latin typeface="Times New Roman" pitchFamily="18" charset="0"/>
              </a:rPr>
              <a:t>、人类已取得的任何一个真理都是</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D</a:t>
            </a:r>
            <a:r>
              <a:rPr lang="zh-CN" altLang="en-US">
                <a:latin typeface="Times New Roman" pitchFamily="18" charset="0"/>
              </a:rPr>
              <a:t>、</a:t>
            </a:r>
            <a:r>
              <a:rPr lang="en-US" altLang="zh-CN">
                <a:latin typeface="Times New Roman" pitchFamily="18" charset="0"/>
              </a:rPr>
              <a:t>E)</a:t>
            </a:r>
            <a:endParaRPr lang="en-US" altLang="zh-CN"/>
          </a:p>
          <a:p>
            <a:pPr indent="266700" eaLnBrk="0" hangingPunct="0"/>
            <a:r>
              <a:rPr lang="en-US" altLang="zh-CN">
                <a:latin typeface="Times New Roman" pitchFamily="18" charset="0"/>
              </a:rPr>
              <a:t>A</a:t>
            </a:r>
            <a:r>
              <a:rPr lang="zh-CN" altLang="en-US">
                <a:latin typeface="Times New Roman" pitchFamily="18" charset="0"/>
              </a:rPr>
              <a:t>、绝对真理</a:t>
            </a:r>
            <a:r>
              <a:rPr lang="zh-CN" altLang="en-US"/>
              <a:t>“</a:t>
            </a:r>
            <a:r>
              <a:rPr lang="zh-CN" altLang="en-US">
                <a:latin typeface="Times New Roman" pitchFamily="18" charset="0"/>
              </a:rPr>
              <a:t>长河</a:t>
            </a:r>
            <a:r>
              <a:rPr lang="zh-CN" altLang="en-US"/>
              <a:t>”</a:t>
            </a:r>
            <a:r>
              <a:rPr lang="zh-CN" altLang="en-US">
                <a:latin typeface="Times New Roman" pitchFamily="18" charset="0"/>
              </a:rPr>
              <a:t>中的一个颗粒</a:t>
            </a:r>
            <a:endParaRPr lang="zh-CN" altLang="en-US"/>
          </a:p>
          <a:p>
            <a:pPr indent="266700" eaLnBrk="0" hangingPunct="0"/>
            <a:r>
              <a:rPr lang="en-US" altLang="zh-CN">
                <a:latin typeface="Times New Roman" pitchFamily="18" charset="0"/>
              </a:rPr>
              <a:t>B</a:t>
            </a:r>
            <a:r>
              <a:rPr lang="zh-CN" altLang="en-US">
                <a:latin typeface="Times New Roman" pitchFamily="18" charset="0"/>
              </a:rPr>
              <a:t>、绝对真理中的一个环节</a:t>
            </a:r>
            <a:endParaRPr lang="zh-CN" altLang="en-US"/>
          </a:p>
          <a:p>
            <a:pPr indent="266700" eaLnBrk="0" hangingPunct="0"/>
            <a:r>
              <a:rPr lang="en-US" altLang="zh-CN">
                <a:latin typeface="Times New Roman" pitchFamily="18" charset="0"/>
              </a:rPr>
              <a:t>C</a:t>
            </a:r>
            <a:r>
              <a:rPr lang="zh-CN" altLang="en-US">
                <a:latin typeface="Times New Roman" pitchFamily="18" charset="0"/>
              </a:rPr>
              <a:t>、以往实践已达到的认识成果</a:t>
            </a:r>
            <a:endParaRPr lang="zh-CN" altLang="en-US"/>
          </a:p>
          <a:p>
            <a:pPr indent="266700" eaLnBrk="0" hangingPunct="0"/>
            <a:r>
              <a:rPr lang="en-US" altLang="zh-CN">
                <a:latin typeface="Times New Roman" pitchFamily="18" charset="0"/>
              </a:rPr>
              <a:t>D</a:t>
            </a:r>
            <a:r>
              <a:rPr lang="zh-CN" altLang="en-US">
                <a:latin typeface="Times New Roman" pitchFamily="18" charset="0"/>
              </a:rPr>
              <a:t>、进一步迈向绝对真理的起点</a:t>
            </a:r>
            <a:endParaRPr lang="zh-CN" altLang="en-US"/>
          </a:p>
          <a:p>
            <a:pPr indent="266700" eaLnBrk="0" hangingPunct="0"/>
            <a:r>
              <a:rPr lang="en-US" altLang="zh-CN">
                <a:latin typeface="Times New Roman" pitchFamily="18" charset="0"/>
              </a:rPr>
              <a:t>E</a:t>
            </a:r>
            <a:r>
              <a:rPr lang="zh-CN" altLang="en-US">
                <a:latin typeface="Times New Roman" pitchFamily="18" charset="0"/>
              </a:rPr>
              <a:t>、认识过程的一个承前启后的中间站</a:t>
            </a:r>
            <a:endParaRPr lang="zh-CN" altLang="en-US"/>
          </a:p>
          <a:p>
            <a:pPr indent="266700" eaLnBrk="0" hangingPunct="0"/>
            <a:r>
              <a:rPr lang="en-US" altLang="zh-CN">
                <a:latin typeface="Times New Roman" pitchFamily="18" charset="0"/>
              </a:rPr>
              <a:t>71</a:t>
            </a:r>
            <a:r>
              <a:rPr lang="zh-CN" altLang="en-US">
                <a:latin typeface="Times New Roman" pitchFamily="18" charset="0"/>
              </a:rPr>
              <a:t>、绝对真理和相对真理的辩证关系体现着</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endParaRPr lang="en-US" altLang="zh-CN"/>
          </a:p>
          <a:p>
            <a:pPr indent="266700" eaLnBrk="0" hangingPunct="0"/>
            <a:r>
              <a:rPr lang="en-US" altLang="zh-CN">
                <a:latin typeface="Times New Roman" pitchFamily="18" charset="0"/>
              </a:rPr>
              <a:t>A</a:t>
            </a:r>
            <a:r>
              <a:rPr lang="zh-CN" altLang="en-US">
                <a:latin typeface="Times New Roman" pitchFamily="18" charset="0"/>
              </a:rPr>
              <a:t>、唯物主义和辩证法的统一</a:t>
            </a:r>
            <a:endParaRPr lang="zh-CN" altLang="en-US"/>
          </a:p>
          <a:p>
            <a:pPr indent="266700" eaLnBrk="0" hangingPunct="0"/>
            <a:r>
              <a:rPr lang="en-US" altLang="zh-CN">
                <a:latin typeface="Times New Roman" pitchFamily="18" charset="0"/>
              </a:rPr>
              <a:t>B</a:t>
            </a:r>
            <a:r>
              <a:rPr lang="zh-CN" altLang="en-US">
                <a:latin typeface="Times New Roman" pitchFamily="18" charset="0"/>
              </a:rPr>
              <a:t>、认识的有限性和无限性的统一</a:t>
            </a:r>
            <a:endParaRPr lang="zh-CN" altLang="en-US"/>
          </a:p>
          <a:p>
            <a:pPr indent="266700" eaLnBrk="0" hangingPunct="0"/>
            <a:r>
              <a:rPr lang="en-US" altLang="zh-CN">
                <a:latin typeface="Times New Roman" pitchFamily="18" charset="0"/>
              </a:rPr>
              <a:t>C</a:t>
            </a:r>
            <a:r>
              <a:rPr lang="zh-CN" altLang="en-US">
                <a:latin typeface="Times New Roman" pitchFamily="18" charset="0"/>
              </a:rPr>
              <a:t>、认识的至上性和非至上性的统一</a:t>
            </a:r>
            <a:endParaRPr lang="zh-CN" altLang="en-US"/>
          </a:p>
          <a:p>
            <a:pPr indent="266700" eaLnBrk="0" hangingPunct="0"/>
            <a:r>
              <a:rPr lang="en-US" altLang="zh-CN">
                <a:latin typeface="Times New Roman" pitchFamily="18" charset="0"/>
              </a:rPr>
              <a:t>D</a:t>
            </a:r>
            <a:r>
              <a:rPr lang="zh-CN" altLang="en-US">
                <a:latin typeface="Times New Roman" pitchFamily="18" charset="0"/>
              </a:rPr>
              <a:t>、真理的客观内容和主观形式的统一</a:t>
            </a:r>
            <a:endParaRPr lang="zh-CN" altLang="en-US"/>
          </a:p>
          <a:p>
            <a:pPr indent="266700" eaLnBrk="0" hangingPunct="0"/>
            <a:r>
              <a:rPr lang="en-US" altLang="zh-CN">
                <a:latin typeface="Times New Roman" pitchFamily="18" charset="0"/>
              </a:rPr>
              <a:t>E</a:t>
            </a:r>
            <a:r>
              <a:rPr lang="zh-CN" altLang="en-US">
                <a:latin typeface="Times New Roman" pitchFamily="18" charset="0"/>
              </a:rPr>
              <a:t>、理性认识和感性认识的统一</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0" y="612775"/>
            <a:ext cx="9144000" cy="5632450"/>
          </a:xfrm>
          <a:prstGeom prst="rect">
            <a:avLst/>
          </a:prstGeom>
          <a:noFill/>
          <a:ln w="9525">
            <a:noFill/>
            <a:miter lim="800000"/>
            <a:headEnd/>
            <a:tailEnd/>
          </a:ln>
        </p:spPr>
        <p:txBody>
          <a:bodyPr anchor="ctr">
            <a:spAutoFit/>
          </a:bodyPr>
          <a:lstStyle/>
          <a:p>
            <a:pPr indent="266700"/>
            <a:r>
              <a:rPr lang="en-US" altLang="zh-CN" sz="2000">
                <a:latin typeface="Times New Roman" pitchFamily="18" charset="0"/>
              </a:rPr>
              <a:t>72</a:t>
            </a:r>
            <a:r>
              <a:rPr lang="zh-CN" altLang="en-US" sz="2000">
                <a:latin typeface="Times New Roman" pitchFamily="18" charset="0"/>
              </a:rPr>
              <a:t>、坚持主观和客观、理论和实践的具体的、历史的统一，就要</a:t>
            </a:r>
            <a:r>
              <a:rPr lang="en-US" altLang="zh-CN" sz="2000">
                <a:latin typeface="Times New Roman" pitchFamily="18" charset="0"/>
              </a:rPr>
              <a:t>(A</a:t>
            </a:r>
            <a:r>
              <a:rPr lang="zh-CN" altLang="en-US" sz="2000">
                <a:latin typeface="Times New Roman" pitchFamily="18" charset="0"/>
              </a:rPr>
              <a:t>、</a:t>
            </a:r>
            <a:r>
              <a:rPr lang="en-US" altLang="zh-CN" sz="2000">
                <a:latin typeface="Times New Roman" pitchFamily="18" charset="0"/>
              </a:rPr>
              <a:t>B</a:t>
            </a:r>
            <a:r>
              <a:rPr lang="zh-CN" altLang="en-US" sz="2000">
                <a:latin typeface="Times New Roman" pitchFamily="18" charset="0"/>
              </a:rPr>
              <a:t>、</a:t>
            </a:r>
            <a:r>
              <a:rPr lang="en-US" altLang="zh-CN" sz="2000">
                <a:latin typeface="Times New Roman" pitchFamily="18" charset="0"/>
              </a:rPr>
              <a:t>C</a:t>
            </a:r>
            <a:r>
              <a:rPr lang="zh-CN" altLang="en-US" sz="2000">
                <a:latin typeface="Times New Roman" pitchFamily="18" charset="0"/>
              </a:rPr>
              <a:t>、</a:t>
            </a:r>
            <a:r>
              <a:rPr lang="en-US" altLang="zh-CN" sz="2000">
                <a:latin typeface="Times New Roman" pitchFamily="18" charset="0"/>
              </a:rPr>
              <a:t>D</a:t>
            </a:r>
            <a:r>
              <a:rPr lang="zh-CN" altLang="en-US" sz="2000">
                <a:latin typeface="Times New Roman" pitchFamily="18" charset="0"/>
              </a:rPr>
              <a:t>、</a:t>
            </a:r>
            <a:r>
              <a:rPr lang="en-US" altLang="zh-CN" sz="2000">
                <a:latin typeface="Times New Roman" pitchFamily="18" charset="0"/>
              </a:rPr>
              <a:t>E)</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、主观认识同一定条件下的客观实践结合</a:t>
            </a:r>
            <a:endParaRPr lang="zh-CN" altLang="en-US" sz="2000"/>
          </a:p>
          <a:p>
            <a:pPr indent="266700" eaLnBrk="0" hangingPunct="0"/>
            <a:r>
              <a:rPr lang="en-US" altLang="zh-CN" sz="2000">
                <a:latin typeface="Times New Roman" pitchFamily="18" charset="0"/>
              </a:rPr>
              <a:t>B</a:t>
            </a:r>
            <a:r>
              <a:rPr lang="zh-CN" altLang="en-US" sz="2000">
                <a:latin typeface="Times New Roman" pitchFamily="18" charset="0"/>
              </a:rPr>
              <a:t>、主观认识同不断发展变化着的客观实践相适应</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、反对主观认识落后于实践的保守思想</a:t>
            </a:r>
            <a:endParaRPr lang="zh-CN" altLang="en-US" sz="2000"/>
          </a:p>
          <a:p>
            <a:pPr indent="266700" eaLnBrk="0" hangingPunct="0"/>
            <a:r>
              <a:rPr lang="en-US" altLang="zh-CN" sz="2000">
                <a:latin typeface="Times New Roman" pitchFamily="18" charset="0"/>
              </a:rPr>
              <a:t>D</a:t>
            </a:r>
            <a:r>
              <a:rPr lang="zh-CN" altLang="en-US" sz="2000">
                <a:latin typeface="Times New Roman" pitchFamily="18" charset="0"/>
              </a:rPr>
              <a:t>、反对主观认识超越历史阶段强行推移实践过程的冒险错误</a:t>
            </a:r>
            <a:endParaRPr lang="zh-CN" altLang="en-US" sz="2000"/>
          </a:p>
          <a:p>
            <a:pPr indent="266700" eaLnBrk="0" hangingPunct="0"/>
            <a:r>
              <a:rPr lang="en-US" altLang="zh-CN" sz="2000">
                <a:latin typeface="Times New Roman" pitchFamily="18" charset="0"/>
              </a:rPr>
              <a:t>E</a:t>
            </a:r>
            <a:r>
              <a:rPr lang="zh-CN" altLang="en-US" sz="2000">
                <a:latin typeface="Times New Roman" pitchFamily="18" charset="0"/>
              </a:rPr>
              <a:t>、反对一切离开具体历史的</a:t>
            </a:r>
            <a:r>
              <a:rPr lang="zh-CN" altLang="en-US" sz="2000"/>
              <a:t>“</a:t>
            </a:r>
            <a:r>
              <a:rPr lang="zh-CN" altLang="en-US" sz="2000">
                <a:latin typeface="Times New Roman" pitchFamily="18" charset="0"/>
              </a:rPr>
              <a:t>左</a:t>
            </a:r>
            <a:r>
              <a:rPr lang="zh-CN" altLang="en-US" sz="2000"/>
              <a:t>”</a:t>
            </a:r>
            <a:r>
              <a:rPr lang="zh-CN" altLang="en-US" sz="2000">
                <a:latin typeface="Times New Roman" pitchFamily="18" charset="0"/>
              </a:rPr>
              <a:t>或右的错误</a:t>
            </a:r>
            <a:endParaRPr lang="zh-CN" altLang="en-US" sz="2000"/>
          </a:p>
          <a:p>
            <a:pPr indent="266700" eaLnBrk="0" hangingPunct="0"/>
            <a:r>
              <a:rPr lang="en-US" altLang="zh-CN" sz="2000">
                <a:latin typeface="Times New Roman" pitchFamily="18" charset="0"/>
              </a:rPr>
              <a:t>73</a:t>
            </a:r>
            <a:r>
              <a:rPr lang="zh-CN" altLang="en-US" sz="2000">
                <a:latin typeface="Times New Roman" pitchFamily="18" charset="0"/>
              </a:rPr>
              <a:t>、马克思主义认识论认为，主体与客体关系包括</a:t>
            </a:r>
            <a:r>
              <a:rPr lang="en-US" altLang="zh-CN" sz="2000">
                <a:latin typeface="Times New Roman" pitchFamily="18" charset="0"/>
              </a:rPr>
              <a:t>(A</a:t>
            </a:r>
            <a:r>
              <a:rPr lang="zh-CN" altLang="en-US" sz="2000">
                <a:latin typeface="Times New Roman" pitchFamily="18" charset="0"/>
              </a:rPr>
              <a:t>、</a:t>
            </a:r>
            <a:r>
              <a:rPr lang="en-US" altLang="zh-CN" sz="2000">
                <a:latin typeface="Times New Roman" pitchFamily="18" charset="0"/>
              </a:rPr>
              <a:t>B</a:t>
            </a:r>
            <a:r>
              <a:rPr lang="zh-CN" altLang="en-US" sz="2000">
                <a:latin typeface="Times New Roman" pitchFamily="18" charset="0"/>
              </a:rPr>
              <a:t>、</a:t>
            </a:r>
            <a:r>
              <a:rPr lang="en-US" altLang="zh-CN" sz="2000">
                <a:latin typeface="Times New Roman" pitchFamily="18" charset="0"/>
              </a:rPr>
              <a:t>C</a:t>
            </a:r>
            <a:r>
              <a:rPr lang="zh-CN" altLang="en-US" sz="2000">
                <a:latin typeface="Times New Roman" pitchFamily="18" charset="0"/>
              </a:rPr>
              <a:t>、</a:t>
            </a:r>
            <a:r>
              <a:rPr lang="en-US" altLang="zh-CN" sz="2000">
                <a:latin typeface="Times New Roman" pitchFamily="18" charset="0"/>
              </a:rPr>
              <a:t>D)</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、实践关系  </a:t>
            </a:r>
            <a:r>
              <a:rPr lang="en-US" altLang="zh-CN" sz="2000">
                <a:latin typeface="Times New Roman" pitchFamily="18" charset="0"/>
              </a:rPr>
              <a:t>B</a:t>
            </a:r>
            <a:r>
              <a:rPr lang="zh-CN" altLang="en-US" sz="2000">
                <a:latin typeface="Times New Roman" pitchFamily="18" charset="0"/>
              </a:rPr>
              <a:t>、认识关系  </a:t>
            </a:r>
            <a:r>
              <a:rPr lang="en-US" altLang="zh-CN" sz="2000">
                <a:latin typeface="Times New Roman" pitchFamily="18" charset="0"/>
              </a:rPr>
              <a:t>C</a:t>
            </a:r>
            <a:r>
              <a:rPr lang="zh-CN" altLang="en-US" sz="2000">
                <a:latin typeface="Times New Roman" pitchFamily="18" charset="0"/>
              </a:rPr>
              <a:t>、价值关系  </a:t>
            </a:r>
            <a:r>
              <a:rPr lang="en-US" altLang="zh-CN" sz="2000">
                <a:latin typeface="Times New Roman" pitchFamily="18" charset="0"/>
              </a:rPr>
              <a:t>D</a:t>
            </a:r>
            <a:r>
              <a:rPr lang="zh-CN" altLang="en-US" sz="2000">
                <a:latin typeface="Times New Roman" pitchFamily="18" charset="0"/>
              </a:rPr>
              <a:t>、审美关系   </a:t>
            </a:r>
            <a:r>
              <a:rPr lang="en-US" altLang="zh-CN" sz="2000">
                <a:latin typeface="Times New Roman" pitchFamily="18" charset="0"/>
              </a:rPr>
              <a:t>E</a:t>
            </a:r>
            <a:r>
              <a:rPr lang="zh-CN" altLang="en-US" sz="2000">
                <a:latin typeface="Times New Roman" pitchFamily="18" charset="0"/>
              </a:rPr>
              <a:t>、主从关系</a:t>
            </a:r>
            <a:endParaRPr lang="zh-CN" altLang="en-US" sz="2000"/>
          </a:p>
          <a:p>
            <a:pPr indent="266700" eaLnBrk="0" hangingPunct="0"/>
            <a:r>
              <a:rPr lang="en-US" altLang="zh-CN" sz="2000">
                <a:latin typeface="Times New Roman" pitchFamily="18" charset="0"/>
              </a:rPr>
              <a:t>74</a:t>
            </a:r>
            <a:r>
              <a:rPr lang="zh-CN" altLang="en-US" sz="2000">
                <a:latin typeface="Times New Roman" pitchFamily="18" charset="0"/>
              </a:rPr>
              <a:t>、劳动在人类社会发展史中的地位和作用是</a:t>
            </a:r>
            <a:r>
              <a:rPr lang="en-US" altLang="zh-CN" sz="2000">
                <a:latin typeface="Times New Roman" pitchFamily="18" charset="0"/>
              </a:rPr>
              <a:t>(B</a:t>
            </a:r>
            <a:r>
              <a:rPr lang="zh-CN" altLang="en-US" sz="2000">
                <a:latin typeface="Times New Roman" pitchFamily="18" charset="0"/>
              </a:rPr>
              <a:t>、</a:t>
            </a:r>
            <a:r>
              <a:rPr lang="en-US" altLang="zh-CN" sz="2000">
                <a:latin typeface="Times New Roman" pitchFamily="18" charset="0"/>
              </a:rPr>
              <a:t>D</a:t>
            </a:r>
            <a:r>
              <a:rPr lang="zh-CN" altLang="en-US" sz="2000">
                <a:latin typeface="Times New Roman" pitchFamily="18" charset="0"/>
              </a:rPr>
              <a:t>、</a:t>
            </a:r>
            <a:r>
              <a:rPr lang="en-US" altLang="zh-CN" sz="2000">
                <a:latin typeface="Times New Roman" pitchFamily="18" charset="0"/>
              </a:rPr>
              <a:t>E)</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、劳动是一切财富的源泉</a:t>
            </a:r>
            <a:endParaRPr lang="zh-CN" altLang="en-US" sz="2000"/>
          </a:p>
          <a:p>
            <a:pPr indent="266700" eaLnBrk="0" hangingPunct="0"/>
            <a:r>
              <a:rPr lang="en-US" altLang="zh-CN" sz="2000">
                <a:latin typeface="Times New Roman" pitchFamily="18" charset="0"/>
              </a:rPr>
              <a:t>B</a:t>
            </a:r>
            <a:r>
              <a:rPr lang="zh-CN" altLang="en-US" sz="2000">
                <a:latin typeface="Times New Roman" pitchFamily="18" charset="0"/>
              </a:rPr>
              <a:t>、劳动是一切历史的前提和基础</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、劳动是社会活动的全部内容</a:t>
            </a:r>
            <a:endParaRPr lang="zh-CN" altLang="en-US" sz="2000"/>
          </a:p>
          <a:p>
            <a:pPr indent="266700" eaLnBrk="0" hangingPunct="0"/>
            <a:r>
              <a:rPr lang="en-US" altLang="zh-CN" sz="2000">
                <a:latin typeface="Times New Roman" pitchFamily="18" charset="0"/>
              </a:rPr>
              <a:t>D</a:t>
            </a:r>
            <a:r>
              <a:rPr lang="zh-CN" altLang="en-US" sz="2000">
                <a:latin typeface="Times New Roman" pitchFamily="18" charset="0"/>
              </a:rPr>
              <a:t>、劳动发展史是打开全部社会发展史的钥匙</a:t>
            </a:r>
            <a:endParaRPr lang="zh-CN" altLang="en-US" sz="2000"/>
          </a:p>
          <a:p>
            <a:pPr indent="266700" eaLnBrk="0" hangingPunct="0"/>
            <a:r>
              <a:rPr lang="en-US" altLang="zh-CN" sz="2000">
                <a:latin typeface="Times New Roman" pitchFamily="18" charset="0"/>
              </a:rPr>
              <a:t>E</a:t>
            </a:r>
            <a:r>
              <a:rPr lang="zh-CN" altLang="en-US" sz="2000">
                <a:latin typeface="Times New Roman" pitchFamily="18" charset="0"/>
              </a:rPr>
              <a:t>、劳动是人与自然之间物质和能量的交换过程</a:t>
            </a:r>
            <a:endParaRPr lang="zh-CN" altLang="en-US" sz="2000"/>
          </a:p>
          <a:p>
            <a:pPr indent="266700" eaLnBrk="0" hangingPunct="0"/>
            <a:r>
              <a:rPr lang="en-US" altLang="zh-CN" sz="2000">
                <a:latin typeface="Times New Roman" pitchFamily="18" charset="0"/>
              </a:rPr>
              <a:t>75</a:t>
            </a:r>
            <a:r>
              <a:rPr lang="zh-CN" altLang="en-US" sz="2000">
                <a:latin typeface="Times New Roman" pitchFamily="18" charset="0"/>
              </a:rPr>
              <a:t>、唯物辩证法的总特征是</a:t>
            </a:r>
            <a:r>
              <a:rPr lang="en-US" altLang="zh-CN" sz="2000">
                <a:latin typeface="Times New Roman" pitchFamily="18" charset="0"/>
              </a:rPr>
              <a:t>(D</a:t>
            </a:r>
            <a:r>
              <a:rPr lang="zh-CN" altLang="en-US" sz="2000">
                <a:latin typeface="Times New Roman" pitchFamily="18" charset="0"/>
              </a:rPr>
              <a:t>、</a:t>
            </a:r>
            <a:r>
              <a:rPr lang="en-US" altLang="zh-CN" sz="2000">
                <a:latin typeface="Times New Roman" pitchFamily="18" charset="0"/>
              </a:rPr>
              <a:t>E)</a:t>
            </a:r>
            <a:endParaRPr lang="en-US" altLang="zh-CN" sz="2000"/>
          </a:p>
          <a:p>
            <a:pPr indent="266700" eaLnBrk="0" hangingPunct="0"/>
            <a:r>
              <a:rPr lang="en-US" altLang="zh-CN" sz="2000">
                <a:latin typeface="Times New Roman" pitchFamily="18" charset="0"/>
              </a:rPr>
              <a:t>A</a:t>
            </a:r>
            <a:r>
              <a:rPr lang="zh-CN" altLang="en-US" sz="2000">
                <a:latin typeface="Times New Roman" pitchFamily="18" charset="0"/>
              </a:rPr>
              <a:t>、物质决定意识的观点     </a:t>
            </a:r>
            <a:r>
              <a:rPr lang="en-US" altLang="zh-CN" sz="2000">
                <a:latin typeface="Times New Roman" pitchFamily="18" charset="0"/>
              </a:rPr>
              <a:t>B</a:t>
            </a:r>
            <a:r>
              <a:rPr lang="zh-CN" altLang="en-US" sz="2000">
                <a:latin typeface="Times New Roman" pitchFamily="18" charset="0"/>
              </a:rPr>
              <a:t>、意识对物质有能动作用的观点</a:t>
            </a:r>
            <a:endParaRPr lang="zh-CN" altLang="en-US" sz="2000"/>
          </a:p>
          <a:p>
            <a:pPr indent="266700" eaLnBrk="0" hangingPunct="0"/>
            <a:r>
              <a:rPr lang="en-US" altLang="zh-CN" sz="2000">
                <a:latin typeface="Times New Roman" pitchFamily="18" charset="0"/>
              </a:rPr>
              <a:t>C</a:t>
            </a:r>
            <a:r>
              <a:rPr lang="zh-CN" altLang="en-US" sz="2000">
                <a:latin typeface="Times New Roman" pitchFamily="18" charset="0"/>
              </a:rPr>
              <a:t>、矛盾普遍性观点         </a:t>
            </a:r>
            <a:r>
              <a:rPr lang="en-US" altLang="zh-CN" sz="2000">
                <a:latin typeface="Times New Roman" pitchFamily="18" charset="0"/>
              </a:rPr>
              <a:t>D</a:t>
            </a:r>
            <a:r>
              <a:rPr lang="zh-CN" altLang="en-US" sz="2000">
                <a:latin typeface="Times New Roman" pitchFamily="18" charset="0"/>
              </a:rPr>
              <a:t>、普遍联系的观点      </a:t>
            </a:r>
            <a:r>
              <a:rPr lang="en-US" altLang="zh-CN" sz="2000">
                <a:latin typeface="Times New Roman" pitchFamily="18" charset="0"/>
              </a:rPr>
              <a:t>E</a:t>
            </a:r>
            <a:r>
              <a:rPr lang="zh-CN" altLang="en-US" sz="2000">
                <a:latin typeface="Times New Roman" pitchFamily="18" charset="0"/>
              </a:rPr>
              <a:t>、永恒发展的观点</a:t>
            </a:r>
            <a:endParaRPr lang="zh-CN"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0" y="0"/>
            <a:ext cx="9144000" cy="6707188"/>
          </a:xfrm>
          <a:prstGeom prst="rect">
            <a:avLst/>
          </a:prstGeom>
          <a:noFill/>
          <a:ln w="9525">
            <a:noFill/>
            <a:miter lim="800000"/>
            <a:headEnd/>
            <a:tailEnd/>
          </a:ln>
        </p:spPr>
        <p:txBody>
          <a:bodyPr anchor="ctr">
            <a:spAutoFit/>
          </a:bodyPr>
          <a:lstStyle/>
          <a:p>
            <a:pPr indent="266700"/>
            <a:r>
              <a:rPr lang="zh-CN" sz="2000" b="1">
                <a:latin typeface="Times New Roman" pitchFamily="18" charset="0"/>
              </a:rPr>
              <a:t>四、 简答题</a:t>
            </a:r>
            <a:endParaRPr lang="zh-CN" sz="2000"/>
          </a:p>
          <a:p>
            <a:pPr indent="266700" eaLnBrk="0" hangingPunct="0"/>
            <a:r>
              <a:rPr lang="en-US" altLang="zh-CN" sz="2000">
                <a:latin typeface="Times New Roman" pitchFamily="18" charset="0"/>
              </a:rPr>
              <a:t>2</a:t>
            </a:r>
            <a:r>
              <a:rPr lang="zh-CN" altLang="en-US" sz="2000">
                <a:latin typeface="Times New Roman" pitchFamily="18" charset="0"/>
              </a:rPr>
              <a:t>、哲学的基本问题是什么</a:t>
            </a:r>
            <a:r>
              <a:rPr lang="en-US" altLang="zh-CN" sz="2000">
                <a:latin typeface="Times New Roman" pitchFamily="18" charset="0"/>
              </a:rPr>
              <a:t>?</a:t>
            </a:r>
            <a:r>
              <a:rPr lang="zh-CN" altLang="en-US" sz="2000">
                <a:latin typeface="Times New Roman" pitchFamily="18" charset="0"/>
              </a:rPr>
              <a:t>为什么</a:t>
            </a:r>
            <a:r>
              <a:rPr lang="en-US" altLang="zh-CN" sz="2000">
                <a:latin typeface="Times New Roman" pitchFamily="18" charset="0"/>
              </a:rPr>
              <a:t>?</a:t>
            </a:r>
            <a:endParaRPr lang="en-US" altLang="zh-CN" sz="2000"/>
          </a:p>
          <a:p>
            <a:pPr indent="266700" eaLnBrk="0" hangingPunct="0"/>
            <a:r>
              <a:rPr lang="en-US" altLang="zh-CN" sz="2000">
                <a:latin typeface="Times New Roman" pitchFamily="18" charset="0"/>
              </a:rPr>
              <a:t>(1)</a:t>
            </a:r>
            <a:r>
              <a:rPr lang="zh-CN" altLang="en-US" sz="2000">
                <a:latin typeface="Times New Roman" pitchFamily="18" charset="0"/>
              </a:rPr>
              <a:t>哲学基本问题是思维和存在的关系问题，即精神和物质的关系问题。它包括两方面内容。①思维和存在何者为第一性何者为第二性的问题。②思维和存在有无同一性，即思维能否正确反映存在的问题。</a:t>
            </a:r>
            <a:endParaRPr lang="zh-CN" altLang="en-US" sz="2000"/>
          </a:p>
          <a:p>
            <a:pPr indent="266700" eaLnBrk="0" hangingPunct="0"/>
            <a:r>
              <a:rPr lang="en-US" altLang="zh-CN" sz="2000">
                <a:latin typeface="Times New Roman" pitchFamily="18" charset="0"/>
              </a:rPr>
              <a:t>(2)</a:t>
            </a:r>
            <a:r>
              <a:rPr lang="zh-CN" altLang="en-US" sz="2000">
                <a:latin typeface="Times New Roman" pitchFamily="18" charset="0"/>
              </a:rPr>
              <a:t>思维和存在的关系问题之所以是哲学的基本问题，是因为：①物质和精神是对世界上所有现象的最高概括，它们的关系问题是任何哲学派别都不能回避而必须回答的问题。②对思维和存在的关系问题能否正确回答是研究和解决其它一切哲学问题的前提和基础，决定着哲学体系的性质和发展的基本方向。③对思维和存在关系问题的不同回答，是划分唯物主义和唯心主义的根本标准。④思维和存在的关系问题也是人们一切实践活动中要解决的基本问题。</a:t>
            </a:r>
            <a:endParaRPr lang="zh-CN" altLang="en-US" sz="2000"/>
          </a:p>
          <a:p>
            <a:pPr indent="266700" eaLnBrk="0" hangingPunct="0"/>
            <a:r>
              <a:rPr lang="en-US" altLang="zh-CN" sz="2000">
                <a:latin typeface="Times New Roman" pitchFamily="18" charset="0"/>
              </a:rPr>
              <a:t>6</a:t>
            </a:r>
            <a:r>
              <a:rPr lang="zh-CN" altLang="en-US" sz="2000">
                <a:latin typeface="Times New Roman" pitchFamily="18" charset="0"/>
              </a:rPr>
              <a:t>、物质以及马克思主义物质观的理论意义？</a:t>
            </a:r>
            <a:endParaRPr lang="zh-CN" altLang="en-US" sz="2000"/>
          </a:p>
          <a:p>
            <a:pPr indent="266700" eaLnBrk="0" hangingPunct="0"/>
            <a:r>
              <a:rPr lang="en-US" altLang="zh-CN" sz="2000">
                <a:latin typeface="Times New Roman" pitchFamily="18" charset="0"/>
              </a:rPr>
              <a:t>(1)</a:t>
            </a:r>
            <a:r>
              <a:rPr lang="zh-CN" altLang="en-US" sz="2000">
                <a:latin typeface="Times New Roman" pitchFamily="18" charset="0"/>
              </a:rPr>
              <a:t>定义：</a:t>
            </a:r>
            <a:r>
              <a:rPr lang="zh-CN" altLang="en-US" sz="2000"/>
              <a:t>“</a:t>
            </a:r>
            <a:r>
              <a:rPr lang="zh-CN" altLang="en-US" sz="2000">
                <a:latin typeface="Times New Roman" pitchFamily="18" charset="0"/>
              </a:rPr>
              <a:t>物质是标志客观实在的哲学范畴，这种客观实在是人通过感觉感知的，它不依赖于我们的感觉而存在，为我们的感觉所复写、摄影、反映。</a:t>
            </a:r>
            <a:r>
              <a:rPr lang="zh-CN" altLang="en-US" sz="2000"/>
              <a:t>”</a:t>
            </a:r>
            <a:r>
              <a:rPr lang="zh-CN" altLang="en-US" sz="2000">
                <a:latin typeface="Times New Roman" pitchFamily="18" charset="0"/>
              </a:rPr>
              <a:t>在这一定义中，列宁是从物质和意识的关系上来把握物质的。指出哲学上的物质范畴是指不依赖于人的意识而存在并能为人的意识所反映的客观实在。物质的本质特征就是</a:t>
            </a:r>
            <a:r>
              <a:rPr lang="zh-CN" altLang="en-US" sz="2000"/>
              <a:t>“</a:t>
            </a:r>
            <a:r>
              <a:rPr lang="zh-CN" altLang="en-US" sz="2000">
                <a:latin typeface="Times New Roman" pitchFamily="18" charset="0"/>
              </a:rPr>
              <a:t>客观实在性</a:t>
            </a:r>
            <a:r>
              <a:rPr lang="zh-CN" altLang="en-US" sz="2000"/>
              <a:t>”</a:t>
            </a:r>
            <a:r>
              <a:rPr lang="zh-CN" altLang="en-US" sz="2000">
                <a:latin typeface="Times New Roman" pitchFamily="18" charset="0"/>
              </a:rPr>
              <a:t>。</a:t>
            </a:r>
            <a:endParaRPr lang="zh-CN" altLang="en-US" sz="2000"/>
          </a:p>
          <a:p>
            <a:pPr indent="266700" eaLnBrk="0" hangingPunct="0"/>
            <a:r>
              <a:rPr lang="en-US" altLang="zh-CN" sz="2000">
                <a:latin typeface="Times New Roman" pitchFamily="18" charset="0"/>
              </a:rPr>
              <a:t>(2)</a:t>
            </a:r>
            <a:r>
              <a:rPr lang="zh-CN" altLang="en-US" sz="2000">
                <a:latin typeface="Times New Roman" pitchFamily="18" charset="0"/>
              </a:rPr>
              <a:t>意义：第一，坚持了物质的客观实在性原则，坚持了唯物主义一元论，同唯心主义一元论和二元论划清了界限。第二，坚持了能动的反映论和可知论，有力地批判了不可知论。第三，体现了唯物论和辩证法的统一。第四，体现了唯物主义自然观和唯物主义历史观的统一。</a:t>
            </a:r>
            <a:endParaRPr lang="zh-CN"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0" y="168275"/>
            <a:ext cx="9144000" cy="5940425"/>
          </a:xfrm>
          <a:prstGeom prst="rect">
            <a:avLst/>
          </a:prstGeom>
          <a:noFill/>
          <a:ln w="9525">
            <a:noFill/>
            <a:miter lim="800000"/>
            <a:headEnd/>
            <a:tailEnd/>
          </a:ln>
        </p:spPr>
        <p:txBody>
          <a:bodyPr anchor="ctr">
            <a:spAutoFit/>
          </a:bodyPr>
          <a:lstStyle/>
          <a:p>
            <a:pPr indent="266700"/>
            <a:r>
              <a:rPr lang="en-US" altLang="zh-CN" sz="2000">
                <a:latin typeface="Times New Roman" pitchFamily="18" charset="0"/>
              </a:rPr>
              <a:t>15</a:t>
            </a:r>
            <a:r>
              <a:rPr lang="zh-CN" altLang="en-US" sz="2000">
                <a:latin typeface="Times New Roman" pitchFamily="18" charset="0"/>
              </a:rPr>
              <a:t>、如何理解世界普遍联系的原理</a:t>
            </a:r>
            <a:r>
              <a:rPr lang="en-US" altLang="zh-CN" sz="2000">
                <a:latin typeface="Times New Roman" pitchFamily="18" charset="0"/>
              </a:rPr>
              <a:t>?</a:t>
            </a:r>
            <a:endParaRPr lang="en-US" altLang="zh-CN" sz="2000"/>
          </a:p>
          <a:p>
            <a:pPr indent="266700" eaLnBrk="0" hangingPunct="0"/>
            <a:r>
              <a:rPr lang="en-US" altLang="zh-CN" sz="2000">
                <a:latin typeface="Times New Roman" pitchFamily="18" charset="0"/>
              </a:rPr>
              <a:t>(1)</a:t>
            </a:r>
            <a:r>
              <a:rPr lang="zh-CN" altLang="en-US" sz="2000">
                <a:latin typeface="Times New Roman" pitchFamily="18" charset="0"/>
              </a:rPr>
              <a:t>现实世界的任何事物、现象都是处在普遍联系之中的。①从具体事物、现象来看，一切事物、现象都不能孤立地存在，都同周围的其它事物、现象有某种联系或关系；②从整个世界来看，整个世界是一个相互联系的统一整体，普遍联系是客观世界的固有本性，联系是无处不在、无时不有的，是普遍的；③任何事物、现象都是统一的物质世界这个有机整体的不可分的一个部分、一个方面，即都是统一的联系之网上的一部分、成分或环节。</a:t>
            </a:r>
            <a:endParaRPr lang="zh-CN" altLang="en-US" sz="2000"/>
          </a:p>
          <a:p>
            <a:pPr indent="266700" eaLnBrk="0" hangingPunct="0"/>
            <a:r>
              <a:rPr lang="en-US" altLang="zh-CN" sz="2000">
                <a:latin typeface="Times New Roman" pitchFamily="18" charset="0"/>
              </a:rPr>
              <a:t>(2)</a:t>
            </a:r>
            <a:r>
              <a:rPr lang="zh-CN" altLang="en-US" sz="2000">
                <a:latin typeface="Times New Roman" pitchFamily="18" charset="0"/>
              </a:rPr>
              <a:t>联系是以事物之间以及事物内部诸要素之间的差别为前提的。</a:t>
            </a:r>
            <a:endParaRPr lang="zh-CN" altLang="en-US" sz="2000"/>
          </a:p>
          <a:p>
            <a:pPr indent="266700" eaLnBrk="0" hangingPunct="0"/>
            <a:r>
              <a:rPr lang="en-US" altLang="zh-CN" sz="2000">
                <a:latin typeface="Times New Roman" pitchFamily="18" charset="0"/>
              </a:rPr>
              <a:t>(3)</a:t>
            </a:r>
            <a:r>
              <a:rPr lang="zh-CN" altLang="en-US" sz="2000">
                <a:latin typeface="Times New Roman" pitchFamily="18" charset="0"/>
              </a:rPr>
              <a:t>整个世界是联系的统一体，不存在什么绝对分明和固定不变的界限。</a:t>
            </a:r>
            <a:endParaRPr lang="zh-CN" altLang="en-US" sz="2000"/>
          </a:p>
          <a:p>
            <a:pPr indent="266700" eaLnBrk="0" hangingPunct="0"/>
            <a:r>
              <a:rPr lang="en-US" altLang="zh-CN" sz="2000">
                <a:latin typeface="Times New Roman" pitchFamily="18" charset="0"/>
              </a:rPr>
              <a:t>(4)</a:t>
            </a:r>
            <a:r>
              <a:rPr lang="zh-CN" altLang="en-US" sz="2000">
                <a:latin typeface="Times New Roman" pitchFamily="18" charset="0"/>
              </a:rPr>
              <a:t>联系的普遍性已被人类的实践和科学的发展所证明。</a:t>
            </a:r>
            <a:endParaRPr lang="zh-CN" altLang="en-US" sz="2000"/>
          </a:p>
          <a:p>
            <a:pPr indent="266700" eaLnBrk="0" hangingPunct="0"/>
            <a:r>
              <a:rPr lang="en-US" altLang="zh-CN" sz="2000">
                <a:latin typeface="Times New Roman" pitchFamily="18" charset="0"/>
              </a:rPr>
              <a:t>17</a:t>
            </a:r>
            <a:r>
              <a:rPr lang="zh-CN" altLang="en-US" sz="2000">
                <a:latin typeface="Times New Roman" pitchFamily="18" charset="0"/>
              </a:rPr>
              <a:t>、为什么说矛盾是事物发展的动力和源泉</a:t>
            </a:r>
            <a:r>
              <a:rPr lang="en-US" altLang="zh-CN" sz="2000">
                <a:latin typeface="Times New Roman" pitchFamily="18" charset="0"/>
              </a:rPr>
              <a:t>?</a:t>
            </a:r>
            <a:endParaRPr lang="en-US" altLang="zh-CN" sz="2000"/>
          </a:p>
          <a:p>
            <a:pPr indent="266700" eaLnBrk="0" hangingPunct="0"/>
            <a:r>
              <a:rPr lang="zh-CN" altLang="en-US" sz="2000">
                <a:latin typeface="Times New Roman" pitchFamily="18" charset="0"/>
              </a:rPr>
              <a:t>唯物辩证法认为矛盾是事物发展的动力和源泉。</a:t>
            </a:r>
            <a:endParaRPr lang="zh-CN" altLang="en-US" sz="2000"/>
          </a:p>
          <a:p>
            <a:pPr indent="266700" eaLnBrk="0" hangingPunct="0"/>
            <a:r>
              <a:rPr lang="en-US" altLang="zh-CN" sz="2000">
                <a:latin typeface="Times New Roman" pitchFamily="18" charset="0"/>
              </a:rPr>
              <a:t>(1)</a:t>
            </a:r>
            <a:r>
              <a:rPr lang="zh-CN" altLang="en-US" sz="2000">
                <a:latin typeface="Times New Roman" pitchFamily="18" charset="0"/>
              </a:rPr>
              <a:t>矛盾同一性在事物发展中的作用：①为事物的存在和发展提供必要条件；②使矛盾双方在相互作用中各自吸取对方中有利于自身的因素而得到发展；③矛盾双方相互贯通规定了事物发展的基本趋势。</a:t>
            </a:r>
            <a:endParaRPr lang="zh-CN" altLang="en-US" sz="2000"/>
          </a:p>
          <a:p>
            <a:pPr indent="266700" eaLnBrk="0" hangingPunct="0"/>
            <a:r>
              <a:rPr lang="en-US" altLang="zh-CN" sz="2000">
                <a:latin typeface="Times New Roman" pitchFamily="18" charset="0"/>
              </a:rPr>
              <a:t>(2)</a:t>
            </a:r>
            <a:r>
              <a:rPr lang="zh-CN" altLang="en-US" sz="2000">
                <a:latin typeface="Times New Roman" pitchFamily="18" charset="0"/>
              </a:rPr>
              <a:t>矛盾斗争性在事物发展中的作用：①斗争性引起量变，为质变作准备；②斗争性能突破事物的度，促使一事物向它事物转化，引起事物根本性质的变化。</a:t>
            </a:r>
            <a:endParaRPr lang="zh-CN" altLang="en-US" sz="2000"/>
          </a:p>
          <a:p>
            <a:pPr indent="266700" eaLnBrk="0" hangingPunct="0"/>
            <a:r>
              <a:rPr lang="en-US" altLang="zh-CN" sz="2000">
                <a:latin typeface="Times New Roman" pitchFamily="18" charset="0"/>
              </a:rPr>
              <a:t>(3)</a:t>
            </a:r>
            <a:r>
              <a:rPr lang="zh-CN" altLang="en-US" sz="2000">
                <a:latin typeface="Times New Roman" pitchFamily="18" charset="0"/>
              </a:rPr>
              <a:t>矛盾同一性和斗争性相互结合，构成了事物的矛盾运动，推动着事物的发展和变化。所以，发展是对立面的同一和斗争，即矛盾是事物发展的源泉和动力。</a:t>
            </a:r>
            <a:endParaRPr lang="zh-CN"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0" y="58738"/>
            <a:ext cx="9144000" cy="6740525"/>
          </a:xfrm>
          <a:prstGeom prst="rect">
            <a:avLst/>
          </a:prstGeom>
          <a:noFill/>
          <a:ln w="9525">
            <a:noFill/>
            <a:miter lim="800000"/>
            <a:headEnd/>
            <a:tailEnd/>
          </a:ln>
        </p:spPr>
        <p:txBody>
          <a:bodyPr anchor="ctr">
            <a:spAutoFit/>
          </a:bodyPr>
          <a:lstStyle/>
          <a:p>
            <a:pPr indent="266700"/>
            <a:r>
              <a:rPr lang="en-US" altLang="zh-CN">
                <a:latin typeface="Times New Roman" pitchFamily="18" charset="0"/>
              </a:rPr>
              <a:t>18</a:t>
            </a:r>
            <a:r>
              <a:rPr lang="zh-CN" altLang="en-US">
                <a:latin typeface="Times New Roman" pitchFamily="18" charset="0"/>
              </a:rPr>
              <a:t>、为什么说对立统一规律是唯物辩证法的实质和核心</a:t>
            </a:r>
            <a:r>
              <a:rPr lang="en-US" altLang="zh-CN">
                <a:latin typeface="Times New Roman" pitchFamily="18" charset="0"/>
              </a:rPr>
              <a:t>?</a:t>
            </a:r>
            <a:endParaRPr lang="en-US" altLang="zh-CN"/>
          </a:p>
          <a:p>
            <a:pPr indent="266700" eaLnBrk="0" hangingPunct="0"/>
            <a:r>
              <a:rPr lang="en-US" altLang="zh-CN">
                <a:latin typeface="Times New Roman" pitchFamily="18" charset="0"/>
              </a:rPr>
              <a:t>(1)</a:t>
            </a:r>
            <a:r>
              <a:rPr lang="zh-CN" altLang="en-US">
                <a:latin typeface="Times New Roman" pitchFamily="18" charset="0"/>
              </a:rPr>
              <a:t>对立统一规律揭示了事物普遍联系的根本内容和变化发展的内在动力。</a:t>
            </a:r>
            <a:endParaRPr lang="zh-CN" altLang="en-US"/>
          </a:p>
          <a:p>
            <a:pPr indent="266700" eaLnBrk="0" hangingPunct="0"/>
            <a:r>
              <a:rPr lang="en-US" altLang="zh-CN">
                <a:latin typeface="Times New Roman" pitchFamily="18" charset="0"/>
              </a:rPr>
              <a:t>(2)</a:t>
            </a:r>
            <a:r>
              <a:rPr lang="zh-CN" altLang="en-US">
                <a:latin typeface="Times New Roman" pitchFamily="18" charset="0"/>
              </a:rPr>
              <a:t>它是贯穿于唯物辩证法其他规律和范畴的中心线，是理解其它规律和范畴的钥匙。</a:t>
            </a:r>
            <a:endParaRPr lang="zh-CN" altLang="en-US"/>
          </a:p>
          <a:p>
            <a:pPr indent="266700" eaLnBrk="0" hangingPunct="0"/>
            <a:r>
              <a:rPr lang="en-US" altLang="zh-CN">
                <a:latin typeface="Times New Roman" pitchFamily="18" charset="0"/>
              </a:rPr>
              <a:t>(3)</a:t>
            </a:r>
            <a:r>
              <a:rPr lang="zh-CN" altLang="en-US">
                <a:latin typeface="Times New Roman" pitchFamily="18" charset="0"/>
              </a:rPr>
              <a:t>对立统一的方法即矛盾分析方法是认识世界和改造世界最根本的方法。</a:t>
            </a:r>
            <a:endParaRPr lang="zh-CN" altLang="en-US"/>
          </a:p>
          <a:p>
            <a:pPr indent="266700" eaLnBrk="0" hangingPunct="0"/>
            <a:r>
              <a:rPr lang="en-US" altLang="zh-CN">
                <a:latin typeface="Times New Roman" pitchFamily="18" charset="0"/>
              </a:rPr>
              <a:t>(4)</a:t>
            </a:r>
            <a:r>
              <a:rPr lang="zh-CN" altLang="en-US">
                <a:latin typeface="Times New Roman" pitchFamily="18" charset="0"/>
              </a:rPr>
              <a:t>是否承认对立统一规律，是唯物辩证法和形而上学的根本分歧和斗争的焦点、实质。</a:t>
            </a:r>
            <a:endParaRPr lang="zh-CN" altLang="en-US"/>
          </a:p>
          <a:p>
            <a:pPr indent="266700" eaLnBrk="0" hangingPunct="0"/>
            <a:r>
              <a:rPr lang="en-US" altLang="zh-CN">
                <a:latin typeface="Times New Roman" pitchFamily="18" charset="0"/>
              </a:rPr>
              <a:t>40</a:t>
            </a:r>
            <a:r>
              <a:rPr lang="zh-CN" altLang="en-US">
                <a:latin typeface="Times New Roman" pitchFamily="18" charset="0"/>
              </a:rPr>
              <a:t>、为什么说实践是检验真理的唯一标准</a:t>
            </a:r>
            <a:r>
              <a:rPr lang="en-US" altLang="zh-CN">
                <a:latin typeface="Times New Roman" pitchFamily="18" charset="0"/>
              </a:rPr>
              <a:t>?</a:t>
            </a:r>
            <a:r>
              <a:rPr lang="zh-CN" altLang="en-US">
                <a:latin typeface="Times New Roman" pitchFamily="18" charset="0"/>
              </a:rPr>
              <a:t>在我国</a:t>
            </a:r>
            <a:r>
              <a:rPr lang="en-US" altLang="zh-CN">
                <a:latin typeface="Times New Roman" pitchFamily="18" charset="0"/>
              </a:rPr>
              <a:t>1978</a:t>
            </a:r>
            <a:r>
              <a:rPr lang="zh-CN" altLang="en-US">
                <a:latin typeface="Times New Roman" pitchFamily="18" charset="0"/>
              </a:rPr>
              <a:t>年的真理标准问题大讨论的意义是什么</a:t>
            </a:r>
            <a:r>
              <a:rPr lang="en-US" altLang="zh-CN">
                <a:latin typeface="Times New Roman" pitchFamily="18" charset="0"/>
              </a:rPr>
              <a:t>?</a:t>
            </a:r>
            <a:endParaRPr lang="en-US" altLang="zh-CN"/>
          </a:p>
          <a:p>
            <a:pPr indent="266700" eaLnBrk="0" hangingPunct="0"/>
            <a:r>
              <a:rPr lang="en-US" altLang="zh-CN">
                <a:latin typeface="Times New Roman" pitchFamily="18" charset="0"/>
              </a:rPr>
              <a:t>(1)</a:t>
            </a:r>
            <a:r>
              <a:rPr lang="zh-CN" altLang="en-US">
                <a:latin typeface="Times New Roman" pitchFamily="18" charset="0"/>
              </a:rPr>
              <a:t>实践是检验真理的唯一标准，这是由真理的本性和实践的特点决定的。</a:t>
            </a:r>
            <a:endParaRPr lang="zh-CN" altLang="en-US"/>
          </a:p>
          <a:p>
            <a:pPr indent="266700" eaLnBrk="0" hangingPunct="0"/>
            <a:r>
              <a:rPr lang="zh-CN" altLang="en-US">
                <a:latin typeface="Times New Roman" pitchFamily="18" charset="0"/>
              </a:rPr>
              <a:t>①真理的本性要求实践作为检验真理的标准。真理的本性是主观和客观相符合，检验真理就是检验主观和客观是否相符合以及相符合的程度，唯有实践能做到这一点。</a:t>
            </a:r>
            <a:endParaRPr lang="zh-CN" altLang="en-US"/>
          </a:p>
          <a:p>
            <a:pPr indent="266700" eaLnBrk="0" hangingPunct="0"/>
            <a:r>
              <a:rPr lang="zh-CN" altLang="en-US">
                <a:latin typeface="Times New Roman" pitchFamily="18" charset="0"/>
              </a:rPr>
              <a:t>②实践的特点决定了它能够充当检验认识真理性的唯一标准。实践不仅具有普遍性的优点，而且具有直接现实性的优点。实践是主观见之于客观的物质性活动，能把主观认识变成客观现实，实践的这一特点把主观和客观联系起来，从而使人们能把原来的思想、理论与客观现实相对照，直接检验出认识的真理性。一般地说，经过实践检验，主观和客观相符合的认识就是真理，反之就是谬误。因此，我们说实践是检验认识真理性的唯一标准。</a:t>
            </a:r>
            <a:endParaRPr lang="zh-CN" altLang="en-US"/>
          </a:p>
          <a:p>
            <a:pPr indent="266700" eaLnBrk="0" hangingPunct="0"/>
            <a:r>
              <a:rPr lang="en-US" altLang="zh-CN">
                <a:latin typeface="Times New Roman" pitchFamily="18" charset="0"/>
              </a:rPr>
              <a:t>(2)</a:t>
            </a:r>
            <a:r>
              <a:rPr lang="zh-CN" altLang="en-US">
                <a:latin typeface="Times New Roman" pitchFamily="18" charset="0"/>
              </a:rPr>
              <a:t>坚持实践是检验真理的惟一标准，对社会主义现代化建设具有重要意久：①</a:t>
            </a:r>
            <a:r>
              <a:rPr lang="en-US" altLang="zh-CN">
                <a:latin typeface="Times New Roman" pitchFamily="18" charset="0"/>
              </a:rPr>
              <a:t>1978</a:t>
            </a:r>
            <a:r>
              <a:rPr lang="zh-CN" altLang="en-US">
                <a:latin typeface="Times New Roman" pitchFamily="18" charset="0"/>
              </a:rPr>
              <a:t>年我国关于实践是检验真理的唯一标准的大讨论对于全党和全国人民冲破个人崇拜和</a:t>
            </a:r>
            <a:r>
              <a:rPr lang="zh-CN" altLang="en-US"/>
              <a:t>“</a:t>
            </a:r>
            <a:r>
              <a:rPr lang="zh-CN" altLang="en-US">
                <a:latin typeface="Times New Roman" pitchFamily="18" charset="0"/>
              </a:rPr>
              <a:t>两个凡是</a:t>
            </a:r>
            <a:r>
              <a:rPr lang="zh-CN" altLang="en-US"/>
              <a:t>”</a:t>
            </a:r>
            <a:r>
              <a:rPr lang="zh-CN" altLang="en-US">
                <a:latin typeface="Times New Roman" pitchFamily="18" charset="0"/>
              </a:rPr>
              <a:t>的束缚，恢复党的解放思想、实事求是的思想路线十分重要作用，为党的十一届三中全会的召开奠定地思想基础。②真理标准问题大讨化的实质是要不要坚持解放思想、实事求是的问题。只有坚持实践标准，才可能冲破教条主义的束缚，坚持实践证明是正确的东西，放弃实践证明是错误的东西，真正做到实事求是，从而制定正确的路线、方针、政策，不断取得胜利。如果不坚持实践标准，一切从本本出发，思想僵化，迷信盛行，就会亡党亡国。坚持实践标准对今后深化改革仍有十分重要的意义。</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0" y="533400"/>
            <a:ext cx="9144000" cy="5324475"/>
          </a:xfrm>
          <a:prstGeom prst="rect">
            <a:avLst/>
          </a:prstGeom>
          <a:noFill/>
          <a:ln w="9525">
            <a:noFill/>
            <a:miter lim="800000"/>
            <a:headEnd/>
            <a:tailEnd/>
          </a:ln>
          <a:effectLst/>
        </p:spPr>
        <p:txBody>
          <a:bodyPr anchor="ctr">
            <a:spAutoFit/>
          </a:bodyPr>
          <a:lstStyle/>
          <a:p>
            <a:pPr indent="225425">
              <a:defRPr/>
            </a:pPr>
            <a:r>
              <a:rPr lang="zh-CN" sz="2000" b="1" dirty="0">
                <a:latin typeface="Times New Roman" pitchFamily="18" charset="0"/>
                <a:ea typeface="宋体" pitchFamily="2" charset="-122"/>
                <a:cs typeface="宋体" pitchFamily="2" charset="-122"/>
              </a:rPr>
              <a:t>六、论述题</a:t>
            </a:r>
            <a:endParaRPr lang="zh-CN" sz="2000" dirty="0">
              <a:latin typeface="Arial" pitchFamily="34" charset="0"/>
              <a:ea typeface="宋体" pitchFamily="2" charset="-122"/>
              <a:cs typeface="宋体" pitchFamily="2" charset="-122"/>
            </a:endParaRPr>
          </a:p>
          <a:p>
            <a:pPr indent="266700" eaLnBrk="0" hangingPunct="0">
              <a:defRPr/>
            </a:pPr>
            <a:r>
              <a:rPr lang="en-US" altLang="zh-CN" sz="2000" dirty="0">
                <a:latin typeface="Times New Roman" pitchFamily="18" charset="0"/>
                <a:ea typeface="宋体" pitchFamily="2" charset="-122"/>
                <a:cs typeface="宋体" pitchFamily="2" charset="-122"/>
              </a:rPr>
              <a:t>5</a:t>
            </a:r>
            <a:r>
              <a:rPr lang="zh-CN" altLang="en-US" sz="2000" dirty="0">
                <a:latin typeface="Times New Roman" pitchFamily="18" charset="0"/>
                <a:ea typeface="宋体" pitchFamily="2" charset="-122"/>
                <a:cs typeface="宋体" pitchFamily="2" charset="-122"/>
              </a:rPr>
              <a:t>、如何理解发挥主观能动性和尊重客观规律性的辩证关系原理及其重要意义</a:t>
            </a:r>
            <a:r>
              <a:rPr lang="en-US" altLang="zh-CN" sz="2000" dirty="0">
                <a:latin typeface="Times New Roman" pitchFamily="18" charset="0"/>
                <a:ea typeface="宋体" pitchFamily="2" charset="-122"/>
                <a:cs typeface="宋体" pitchFamily="2" charset="-122"/>
              </a:rPr>
              <a:t>?</a:t>
            </a:r>
            <a:endParaRPr lang="en-US" altLang="zh-CN" sz="2000" dirty="0">
              <a:latin typeface="Arial" pitchFamily="34" charset="0"/>
              <a:ea typeface="宋体" pitchFamily="2" charset="-122"/>
              <a:cs typeface="宋体" pitchFamily="2" charset="-122"/>
            </a:endParaRPr>
          </a:p>
          <a:p>
            <a:pPr indent="266700" eaLnBrk="0" hangingPunct="0">
              <a:defRPr/>
            </a:pPr>
            <a:r>
              <a:rPr lang="en-US" altLang="zh-CN" sz="2000" dirty="0">
                <a:latin typeface="Times New Roman" pitchFamily="18" charset="0"/>
                <a:ea typeface="宋体" pitchFamily="2" charset="-122"/>
                <a:cs typeface="宋体" pitchFamily="2" charset="-122"/>
              </a:rPr>
              <a:t>(1)</a:t>
            </a:r>
            <a:r>
              <a:rPr lang="zh-CN" altLang="en-US" sz="2000" dirty="0">
                <a:latin typeface="Times New Roman" pitchFamily="18" charset="0"/>
                <a:ea typeface="宋体" pitchFamily="2" charset="-122"/>
                <a:cs typeface="宋体" pitchFamily="2" charset="-122"/>
              </a:rPr>
              <a:t>发挥主观能动性和尊重客观规律性是辩证统一的关系。所谓发挥主观能动性，是指发挥人的意识在认识世界和改造世界中的能动作用。所谓尊重客观规律性，是指人们在实践活动中要正确地认识和运用客观规律性，按照客观规律办事。</a:t>
            </a:r>
            <a:endParaRPr lang="zh-CN" altLang="en-US" sz="2000" dirty="0">
              <a:latin typeface="Arial" pitchFamily="34" charset="0"/>
              <a:ea typeface="宋体" pitchFamily="2" charset="-122"/>
              <a:cs typeface="宋体" pitchFamily="2" charset="-122"/>
            </a:endParaRPr>
          </a:p>
          <a:p>
            <a:pPr indent="266700" eaLnBrk="0" hangingPunct="0">
              <a:defRPr/>
            </a:pPr>
            <a:r>
              <a:rPr lang="zh-CN" altLang="en-US" sz="2000" dirty="0">
                <a:latin typeface="Times New Roman" pitchFamily="18" charset="0"/>
                <a:ea typeface="宋体" pitchFamily="2" charset="-122"/>
                <a:cs typeface="宋体" pitchFamily="2" charset="-122"/>
              </a:rPr>
              <a:t>二者既相互区别，又相互联系，一方面，认识和尊重客观规律性是正确发挥主观能动性的前提。规律是客观的，它决定着事物发展的基本方向和趋势。人的主观能动性的正确发挥及其发挥程度，归根结底取决于对客观规律正确反映及其尊重的程度，只有尊重规律，按客观规律办事，才能有思想、意志的自由，才能正确地反映和改造世界，否则，就必然受到规律的惩罚。</a:t>
            </a:r>
            <a:endParaRPr lang="zh-CN" altLang="en-US" sz="2000" dirty="0">
              <a:latin typeface="Arial" pitchFamily="34" charset="0"/>
              <a:ea typeface="宋体" pitchFamily="2" charset="-122"/>
              <a:cs typeface="宋体" pitchFamily="2" charset="-122"/>
            </a:endParaRPr>
          </a:p>
          <a:p>
            <a:pPr indent="266700" eaLnBrk="0" hangingPunct="0">
              <a:defRPr/>
            </a:pPr>
            <a:r>
              <a:rPr lang="zh-CN" altLang="en-US" sz="2000" dirty="0">
                <a:latin typeface="Times New Roman" pitchFamily="18" charset="0"/>
                <a:ea typeface="宋体" pitchFamily="2" charset="-122"/>
                <a:cs typeface="宋体" pitchFamily="2" charset="-122"/>
              </a:rPr>
              <a:t>另一方面，发挥主观能动性是正确地认识和运用客观规律性的必要条件。客观规律是深藏于事物内部的、本质的、必然的联系，不是轻而易举就能认识的，只有发挥主观能动性、反复实践、反复研究，才能透过现象认识事物的本质，从偶然中发现必然。利用规律办事的时候也必须发挥主观能动性。因为，当人们利用规律性的认识去指导改造世界的实践时，会遇到困难和阻力，会碰到许多新情况和新问题。这就需要发挥主观能动性去克服这些困难，解决这些新问题，才能达到改造世界的目的。</a:t>
            </a:r>
            <a:endParaRPr lang="zh-CN" altLang="en-US" sz="2000" dirty="0">
              <a:latin typeface="Arial" pitchFamily="34" charset="0"/>
              <a:ea typeface="宋体" pitchFamily="2" charset="-122"/>
              <a:cs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0" y="0"/>
            <a:ext cx="9144000" cy="6911975"/>
          </a:xfrm>
          <a:prstGeom prst="rect">
            <a:avLst/>
          </a:prstGeom>
          <a:noFill/>
          <a:ln w="9525">
            <a:noFill/>
            <a:miter lim="800000"/>
            <a:headEnd/>
            <a:tailEnd/>
          </a:ln>
        </p:spPr>
        <p:txBody>
          <a:bodyPr anchor="ctr">
            <a:spAutoFit/>
          </a:bodyPr>
          <a:lstStyle/>
          <a:p>
            <a:pPr indent="266700"/>
            <a:r>
              <a:rPr lang="en-US" altLang="zh-CN" sz="2400">
                <a:latin typeface="Times New Roman" pitchFamily="18" charset="0"/>
              </a:rPr>
              <a:t>(2)</a:t>
            </a:r>
            <a:r>
              <a:rPr lang="zh-CN" altLang="en-US" sz="2400">
                <a:latin typeface="Times New Roman" pitchFamily="18" charset="0"/>
              </a:rPr>
              <a:t>认识和把握二者辩证统一关系的重要意义。①这一辩证关系的原理对于建设社会主义具有重要指导意义。要求我们在社会主义建设中，一方面要坚持从实际出发、实事求是，按客观规律办事，反对盲动瞎干。另一方面，要在尊重客观规律的基础上，充分地发挥广大人民群众的积极性、主动性和创造性，把人民群众的革命精神和严谨的科学态度结合起来。②这一辩证关系原理是批判唯心主义和机械唯物主义的思想武器。唯心主义夸大意识的能动性，否认规律的客观性，鼓吹唯意志论；机械唯物主义否认人的主观能动性，认为人在客观规律面前只能是消极地服从，从而陷入宿命论。这两种观点，对社会主义建设都是极其有害的。必须以发挥主观能动性和尊重客观规律性的辩证统一关系的原理为武器，给以严肃地批判。</a:t>
            </a:r>
            <a:endParaRPr lang="zh-CN" altLang="en-US" sz="2400"/>
          </a:p>
          <a:p>
            <a:pPr indent="266700" eaLnBrk="0" hangingPunct="0"/>
            <a:r>
              <a:rPr lang="en-US" altLang="zh-CN" sz="2400">
                <a:latin typeface="Times New Roman" pitchFamily="18" charset="0"/>
              </a:rPr>
              <a:t>9</a:t>
            </a:r>
            <a:r>
              <a:rPr lang="zh-CN" altLang="en-US" sz="2400">
                <a:latin typeface="Times New Roman" pitchFamily="18" charset="0"/>
              </a:rPr>
              <a:t>、试论矛盾的普遍性和特殊性的辩证关系原理及其对建设中国特色社会主义的指导意义</a:t>
            </a:r>
            <a:r>
              <a:rPr lang="en-US" altLang="zh-CN" sz="2400">
                <a:latin typeface="Times New Roman" pitchFamily="18" charset="0"/>
              </a:rPr>
              <a:t>?</a:t>
            </a:r>
            <a:endParaRPr lang="en-US" altLang="zh-CN" sz="2400"/>
          </a:p>
          <a:p>
            <a:pPr indent="266700" eaLnBrk="0" hangingPunct="0"/>
            <a:r>
              <a:rPr lang="en-US" altLang="zh-CN" sz="2400">
                <a:latin typeface="Times New Roman" pitchFamily="18" charset="0"/>
              </a:rPr>
              <a:t>(1)</a:t>
            </a:r>
            <a:r>
              <a:rPr lang="zh-CN" altLang="en-US" sz="2400">
                <a:latin typeface="Times New Roman" pitchFamily="18" charset="0"/>
              </a:rPr>
              <a:t>二者相互区别。①矛盾的普遍性是共性、无条件、绝对的、矛盾的特殊性是个性、有条件、相对的。②二者相互联结。共性离不开个性，共性存在于个性之中，没有个性就没有共性；个性也必然与共性相联结而存在，只有个性没有共性的事物也是不存在的。③共性和个性在一定条件下能够相互转化。</a:t>
            </a:r>
            <a:endParaRPr lang="zh-CN"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0" y="511175"/>
            <a:ext cx="9144000" cy="5264150"/>
          </a:xfrm>
          <a:prstGeom prst="rect">
            <a:avLst/>
          </a:prstGeom>
          <a:noFill/>
          <a:ln w="9525">
            <a:noFill/>
            <a:miter lim="800000"/>
            <a:headEnd/>
            <a:tailEnd/>
          </a:ln>
        </p:spPr>
        <p:txBody>
          <a:bodyPr anchor="ctr">
            <a:spAutoFit/>
          </a:bodyPr>
          <a:lstStyle/>
          <a:p>
            <a:pPr indent="266700"/>
            <a:r>
              <a:rPr lang="en-US" altLang="zh-CN" sz="2400">
                <a:latin typeface="Times New Roman" pitchFamily="18" charset="0"/>
              </a:rPr>
              <a:t>(2)</a:t>
            </a:r>
            <a:r>
              <a:rPr lang="zh-CN" altLang="en-US" sz="2400">
                <a:latin typeface="Times New Roman" pitchFamily="18" charset="0"/>
              </a:rPr>
              <a:t>矛盾普遍性和矛盾特殊性辩证关系原理，对建设有中国特色社会主义具有重大指导意义。①建设中国特色的社会主义有两层含义：一是社会主义，一是中国特色。作为社会主义，其基本特征是生产资料社会主义公有制，无产阶级专政，共产党的领导，以马克思主义为指导的社会意识形态等，从辩证法的观点看，这些属于矛盾的普遍性。所谓中国特色，就是中国的具体特点和国情，当前我国最大的国情就是正处在社会主义建设的初级阶段，经济相对落后，底子薄、人口多、耕地少，科学技术不发达等。我们要从这种特殊的国情实际来制定建设的路线、方针、政策，这就坚持了矛盾的特殊性。②建设中国特色的社会主义理论充分体现了矛盾普遍性和矛盾特殊性辩证统一关系的原理，又符合中国的实际。③只有掌握矛盾的普遍性和矛盾特殊性的辩证关系原理，克服割裂二者关系的片面性错误，才能深刻理解并自觉贯彻建设有中国特色的社会主义的理论，把社会主义建设事业推向更高的发展阶段。</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0" y="87313"/>
            <a:ext cx="9144000" cy="6683375"/>
          </a:xfrm>
          <a:prstGeom prst="rect">
            <a:avLst/>
          </a:prstGeom>
          <a:noFill/>
          <a:ln w="9525">
            <a:noFill/>
            <a:miter lim="800000"/>
            <a:headEnd/>
            <a:tailEnd/>
          </a:ln>
        </p:spPr>
        <p:txBody>
          <a:bodyPr anchor="ctr">
            <a:spAutoFit/>
          </a:bodyPr>
          <a:lstStyle/>
          <a:p>
            <a:pPr indent="266700"/>
            <a:r>
              <a:rPr lang="en-US" altLang="zh-CN">
                <a:latin typeface="Times New Roman" pitchFamily="18" charset="0"/>
              </a:rPr>
              <a:t>C</a:t>
            </a:r>
            <a:r>
              <a:rPr lang="zh-CN" altLang="en-US">
                <a:latin typeface="Times New Roman" pitchFamily="18" charset="0"/>
              </a:rPr>
              <a:t>、矛盾的共性和个性的关系      </a:t>
            </a:r>
            <a:r>
              <a:rPr lang="en-US" altLang="zh-CN">
                <a:latin typeface="Times New Roman" pitchFamily="18" charset="0"/>
              </a:rPr>
              <a:t>D</a:t>
            </a:r>
            <a:r>
              <a:rPr lang="zh-CN" altLang="en-US">
                <a:latin typeface="Times New Roman" pitchFamily="18" charset="0"/>
              </a:rPr>
              <a:t>、主要矛盾和次要矛盾的关系</a:t>
            </a:r>
            <a:endParaRPr lang="zh-CN" altLang="en-US"/>
          </a:p>
          <a:p>
            <a:pPr indent="266700" eaLnBrk="0" hangingPunct="0"/>
            <a:r>
              <a:rPr lang="en-US" altLang="zh-CN">
                <a:latin typeface="Times New Roman" pitchFamily="18" charset="0"/>
              </a:rPr>
              <a:t>15</a:t>
            </a:r>
            <a:r>
              <a:rPr lang="zh-CN" altLang="en-US">
                <a:latin typeface="Times New Roman" pitchFamily="18" charset="0"/>
              </a:rPr>
              <a:t>、一切真理都既是相对的又是绝对的，这是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、相对主义的观点              </a:t>
            </a:r>
            <a:r>
              <a:rPr lang="en-US" altLang="zh-CN">
                <a:latin typeface="Times New Roman" pitchFamily="18" charset="0"/>
              </a:rPr>
              <a:t>B</a:t>
            </a:r>
            <a:r>
              <a:rPr lang="zh-CN" altLang="en-US">
                <a:latin typeface="Times New Roman" pitchFamily="18" charset="0"/>
              </a:rPr>
              <a:t>、不可知论的观点</a:t>
            </a:r>
            <a:endParaRPr lang="zh-CN" altLang="en-US"/>
          </a:p>
          <a:p>
            <a:pPr indent="266700" eaLnBrk="0" hangingPunct="0"/>
            <a:r>
              <a:rPr lang="en-US" altLang="zh-CN">
                <a:latin typeface="Times New Roman" pitchFamily="18" charset="0"/>
              </a:rPr>
              <a:t>C</a:t>
            </a:r>
            <a:r>
              <a:rPr lang="zh-CN" altLang="en-US">
                <a:latin typeface="Times New Roman" pitchFamily="18" charset="0"/>
              </a:rPr>
              <a:t>、诡辩论的观点                </a:t>
            </a:r>
            <a:r>
              <a:rPr lang="en-US" altLang="zh-CN">
                <a:latin typeface="Times New Roman" pitchFamily="18" charset="0"/>
              </a:rPr>
              <a:t>D</a:t>
            </a:r>
            <a:r>
              <a:rPr lang="zh-CN" altLang="en-US">
                <a:latin typeface="Times New Roman" pitchFamily="18" charset="0"/>
              </a:rPr>
              <a:t>、辩证唯物主义的观点</a:t>
            </a:r>
            <a:endParaRPr lang="zh-CN" altLang="en-US"/>
          </a:p>
          <a:p>
            <a:pPr indent="266700" eaLnBrk="0" hangingPunct="0"/>
            <a:r>
              <a:rPr lang="en-US" altLang="zh-CN">
                <a:latin typeface="Times New Roman" pitchFamily="18" charset="0"/>
              </a:rPr>
              <a:t>16</a:t>
            </a:r>
            <a:r>
              <a:rPr lang="zh-CN" altLang="en-US">
                <a:latin typeface="Times New Roman" pitchFamily="18" charset="0"/>
              </a:rPr>
              <a:t>、</a:t>
            </a:r>
            <a:r>
              <a:rPr lang="zh-CN" altLang="en-US"/>
              <a:t>“</a:t>
            </a:r>
            <a:r>
              <a:rPr lang="zh-CN" altLang="en-US">
                <a:latin typeface="Times New Roman" pitchFamily="18" charset="0"/>
              </a:rPr>
              <a:t>假象和真象一样具有客观性</a:t>
            </a:r>
            <a:r>
              <a:rPr lang="zh-CN" altLang="en-US"/>
              <a:t>”</a:t>
            </a:r>
            <a:r>
              <a:rPr lang="zh-CN" altLang="en-US">
                <a:latin typeface="Times New Roman" pitchFamily="18" charset="0"/>
              </a:rPr>
              <a:t>，这是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、形而上学观点                </a:t>
            </a:r>
            <a:r>
              <a:rPr lang="en-US" altLang="zh-CN">
                <a:latin typeface="Times New Roman" pitchFamily="18" charset="0"/>
              </a:rPr>
              <a:t>B</a:t>
            </a:r>
            <a:r>
              <a:rPr lang="zh-CN" altLang="en-US">
                <a:latin typeface="Times New Roman" pitchFamily="18" charset="0"/>
              </a:rPr>
              <a:t>、诡辩论观点</a:t>
            </a:r>
            <a:endParaRPr lang="zh-CN" altLang="en-US"/>
          </a:p>
          <a:p>
            <a:pPr indent="266700" eaLnBrk="0" hangingPunct="0"/>
            <a:r>
              <a:rPr lang="en-US" altLang="zh-CN">
                <a:latin typeface="Times New Roman" pitchFamily="18" charset="0"/>
              </a:rPr>
              <a:t>C</a:t>
            </a:r>
            <a:r>
              <a:rPr lang="zh-CN" altLang="en-US">
                <a:latin typeface="Times New Roman" pitchFamily="18" charset="0"/>
              </a:rPr>
              <a:t>、折衷主义观点                </a:t>
            </a:r>
            <a:r>
              <a:rPr lang="en-US" altLang="zh-CN">
                <a:latin typeface="Times New Roman" pitchFamily="18" charset="0"/>
              </a:rPr>
              <a:t>D</a:t>
            </a:r>
            <a:r>
              <a:rPr lang="zh-CN" altLang="en-US">
                <a:latin typeface="Times New Roman" pitchFamily="18" charset="0"/>
              </a:rPr>
              <a:t>、唯物辩证法观点</a:t>
            </a:r>
            <a:endParaRPr lang="zh-CN" altLang="en-US"/>
          </a:p>
          <a:p>
            <a:pPr indent="266700" eaLnBrk="0" hangingPunct="0"/>
            <a:r>
              <a:rPr lang="en-US" altLang="zh-CN">
                <a:latin typeface="Times New Roman" pitchFamily="18" charset="0"/>
              </a:rPr>
              <a:t>17</a:t>
            </a:r>
            <a:r>
              <a:rPr lang="zh-CN" altLang="en-US">
                <a:latin typeface="Times New Roman" pitchFamily="18" charset="0"/>
              </a:rPr>
              <a:t>、对不可知论及其他一切哲学上的怪论最令人信服的驳斥是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、社会实践                    </a:t>
            </a:r>
            <a:r>
              <a:rPr lang="en-US" altLang="zh-CN">
                <a:latin typeface="Times New Roman" pitchFamily="18" charset="0"/>
              </a:rPr>
              <a:t>B</a:t>
            </a:r>
            <a:r>
              <a:rPr lang="zh-CN" altLang="en-US">
                <a:latin typeface="Times New Roman" pitchFamily="18" charset="0"/>
              </a:rPr>
              <a:t>、权威的理论</a:t>
            </a:r>
            <a:endParaRPr lang="zh-CN" altLang="en-US"/>
          </a:p>
          <a:p>
            <a:pPr indent="266700" eaLnBrk="0" hangingPunct="0"/>
            <a:r>
              <a:rPr lang="en-US" altLang="zh-CN">
                <a:latin typeface="Times New Roman" pitchFamily="18" charset="0"/>
              </a:rPr>
              <a:t>C</a:t>
            </a:r>
            <a:r>
              <a:rPr lang="zh-CN" altLang="en-US">
                <a:latin typeface="Times New Roman" pitchFamily="18" charset="0"/>
              </a:rPr>
              <a:t>、圣人之言                    </a:t>
            </a:r>
            <a:r>
              <a:rPr lang="en-US" altLang="zh-CN">
                <a:latin typeface="Times New Roman" pitchFamily="18" charset="0"/>
              </a:rPr>
              <a:t>D</a:t>
            </a:r>
            <a:r>
              <a:rPr lang="zh-CN" altLang="en-US">
                <a:latin typeface="Times New Roman" pitchFamily="18" charset="0"/>
              </a:rPr>
              <a:t>、伟人的真知灼见</a:t>
            </a:r>
            <a:endParaRPr lang="zh-CN" altLang="en-US"/>
          </a:p>
          <a:p>
            <a:pPr indent="266700" eaLnBrk="0" hangingPunct="0"/>
            <a:r>
              <a:rPr lang="en-US" altLang="zh-CN">
                <a:latin typeface="Times New Roman" pitchFamily="18" charset="0"/>
              </a:rPr>
              <a:t>18</a:t>
            </a:r>
            <a:r>
              <a:rPr lang="zh-CN" altLang="en-US">
                <a:latin typeface="Times New Roman" pitchFamily="18" charset="0"/>
              </a:rPr>
              <a:t>、直接决定人类社会生活过程的是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、地理环境                    </a:t>
            </a:r>
            <a:r>
              <a:rPr lang="en-US" altLang="zh-CN">
                <a:latin typeface="Times New Roman" pitchFamily="18" charset="0"/>
              </a:rPr>
              <a:t>B</a:t>
            </a:r>
            <a:r>
              <a:rPr lang="zh-CN" altLang="en-US">
                <a:latin typeface="Times New Roman" pitchFamily="18" charset="0"/>
              </a:rPr>
              <a:t>、人口状况</a:t>
            </a:r>
            <a:endParaRPr lang="zh-CN" altLang="en-US"/>
          </a:p>
          <a:p>
            <a:pPr indent="266700" eaLnBrk="0" hangingPunct="0"/>
            <a:r>
              <a:rPr lang="en-US" altLang="zh-CN">
                <a:latin typeface="Times New Roman" pitchFamily="18" charset="0"/>
              </a:rPr>
              <a:t>C</a:t>
            </a:r>
            <a:r>
              <a:rPr lang="zh-CN" altLang="en-US">
                <a:latin typeface="Times New Roman" pitchFamily="18" charset="0"/>
              </a:rPr>
              <a:t>、生产方式                    </a:t>
            </a:r>
            <a:r>
              <a:rPr lang="en-US" altLang="zh-CN">
                <a:latin typeface="Times New Roman" pitchFamily="18" charset="0"/>
              </a:rPr>
              <a:t>D</a:t>
            </a:r>
            <a:r>
              <a:rPr lang="zh-CN" altLang="en-US">
                <a:latin typeface="Times New Roman" pitchFamily="18" charset="0"/>
              </a:rPr>
              <a:t>、社会的政治制度</a:t>
            </a:r>
            <a:endParaRPr lang="zh-CN" altLang="en-US"/>
          </a:p>
          <a:p>
            <a:pPr indent="266700" eaLnBrk="0" hangingPunct="0"/>
            <a:r>
              <a:rPr lang="en-US" altLang="zh-CN">
                <a:latin typeface="Times New Roman" pitchFamily="18" charset="0"/>
              </a:rPr>
              <a:t>19</a:t>
            </a:r>
            <a:r>
              <a:rPr lang="zh-CN" altLang="en-US">
                <a:latin typeface="Times New Roman" pitchFamily="18" charset="0"/>
              </a:rPr>
              <a:t>、社会历史离不开人的活动，因此社会规律</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、是主观的</a:t>
            </a:r>
            <a:endParaRPr lang="zh-CN" altLang="en-US"/>
          </a:p>
          <a:p>
            <a:pPr indent="266700" eaLnBrk="0" hangingPunct="0"/>
            <a:r>
              <a:rPr lang="en-US" altLang="zh-CN">
                <a:latin typeface="Times New Roman" pitchFamily="18" charset="0"/>
              </a:rPr>
              <a:t>B</a:t>
            </a:r>
            <a:r>
              <a:rPr lang="zh-CN" altLang="en-US">
                <a:latin typeface="Times New Roman" pitchFamily="18" charset="0"/>
              </a:rPr>
              <a:t>、是人可以任意改变的</a:t>
            </a:r>
            <a:endParaRPr lang="zh-CN" altLang="en-US"/>
          </a:p>
          <a:p>
            <a:pPr indent="266700" eaLnBrk="0" hangingPunct="0"/>
            <a:r>
              <a:rPr lang="en-US" altLang="zh-CN">
                <a:latin typeface="Times New Roman" pitchFamily="18" charset="0"/>
              </a:rPr>
              <a:t>C</a:t>
            </a:r>
            <a:r>
              <a:rPr lang="zh-CN" altLang="en-US">
                <a:latin typeface="Times New Roman" pitchFamily="18" charset="0"/>
              </a:rPr>
              <a:t>、同自然规律一样不以人的意志为转移</a:t>
            </a:r>
            <a:endParaRPr lang="zh-CN" altLang="en-US"/>
          </a:p>
          <a:p>
            <a:pPr indent="266700" eaLnBrk="0" hangingPunct="0"/>
            <a:r>
              <a:rPr lang="en-US" altLang="zh-CN">
                <a:latin typeface="Times New Roman" pitchFamily="18" charset="0"/>
              </a:rPr>
              <a:t>D</a:t>
            </a:r>
            <a:r>
              <a:rPr lang="zh-CN" altLang="en-US">
                <a:latin typeface="Times New Roman" pitchFamily="18" charset="0"/>
              </a:rPr>
              <a:t>、对人的活动不起制约作用</a:t>
            </a:r>
            <a:endParaRPr lang="zh-CN" altLang="en-US"/>
          </a:p>
          <a:p>
            <a:pPr indent="266700" eaLnBrk="0" hangingPunct="0"/>
            <a:r>
              <a:rPr lang="en-US" altLang="zh-CN">
                <a:latin typeface="Times New Roman" pitchFamily="18" charset="0"/>
              </a:rPr>
              <a:t>20</a:t>
            </a:r>
            <a:r>
              <a:rPr lang="zh-CN" altLang="en-US">
                <a:latin typeface="Times New Roman" pitchFamily="18" charset="0"/>
              </a:rPr>
              <a:t>、</a:t>
            </a:r>
            <a:r>
              <a:rPr lang="zh-CN" altLang="en-US"/>
              <a:t>“</a:t>
            </a:r>
            <a:r>
              <a:rPr lang="zh-CN" altLang="en-US">
                <a:latin typeface="Times New Roman" pitchFamily="18" charset="0"/>
              </a:rPr>
              <a:t>先王以土与金木水火杂，以成百物</a:t>
            </a:r>
            <a:r>
              <a:rPr lang="zh-CN" altLang="en-US"/>
              <a:t>”</a:t>
            </a:r>
            <a:r>
              <a:rPr lang="zh-CN" altLang="en-US">
                <a:latin typeface="Times New Roman" pitchFamily="18" charset="0"/>
              </a:rPr>
              <a:t>，这是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、神秘主义观点             </a:t>
            </a:r>
            <a:r>
              <a:rPr lang="en-US" altLang="zh-CN">
                <a:latin typeface="Times New Roman" pitchFamily="18" charset="0"/>
              </a:rPr>
              <a:t>B</a:t>
            </a:r>
            <a:r>
              <a:rPr lang="zh-CN" altLang="en-US">
                <a:latin typeface="Times New Roman" pitchFamily="18" charset="0"/>
              </a:rPr>
              <a:t>、朴素唯物主义观点</a:t>
            </a:r>
            <a:endParaRPr lang="zh-CN" altLang="en-US"/>
          </a:p>
          <a:p>
            <a:pPr indent="266700" eaLnBrk="0" hangingPunct="0"/>
            <a:r>
              <a:rPr lang="en-US" altLang="zh-CN">
                <a:latin typeface="Times New Roman" pitchFamily="18" charset="0"/>
              </a:rPr>
              <a:t>C</a:t>
            </a:r>
            <a:r>
              <a:rPr lang="zh-CN" altLang="en-US">
                <a:latin typeface="Times New Roman" pitchFamily="18" charset="0"/>
              </a:rPr>
              <a:t>、唯心主义观点             </a:t>
            </a:r>
            <a:r>
              <a:rPr lang="en-US" altLang="zh-CN">
                <a:latin typeface="Times New Roman" pitchFamily="18" charset="0"/>
              </a:rPr>
              <a:t>D</a:t>
            </a:r>
            <a:r>
              <a:rPr lang="zh-CN" altLang="en-US">
                <a:latin typeface="Times New Roman" pitchFamily="18" charset="0"/>
              </a:rPr>
              <a:t>、庸俗唯物主义观点</a:t>
            </a:r>
            <a:endParaRPr lang="zh-CN" altLang="en-US"/>
          </a:p>
          <a:p>
            <a:pPr indent="266700" eaLnBrk="0" hangingPunct="0"/>
            <a:r>
              <a:rPr lang="en-US" altLang="zh-CN">
                <a:latin typeface="Times New Roman" pitchFamily="18" charset="0"/>
              </a:rPr>
              <a:t>21</a:t>
            </a:r>
            <a:r>
              <a:rPr lang="zh-CN" altLang="en-US">
                <a:latin typeface="Times New Roman" pitchFamily="18" charset="0"/>
              </a:rPr>
              <a:t>、社会存在是指</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、地理环境                 </a:t>
            </a:r>
            <a:r>
              <a:rPr lang="en-US" altLang="zh-CN">
                <a:latin typeface="Times New Roman" pitchFamily="18" charset="0"/>
              </a:rPr>
              <a:t>B</a:t>
            </a:r>
            <a:r>
              <a:rPr lang="zh-CN" altLang="en-US">
                <a:latin typeface="Times New Roman" pitchFamily="18" charset="0"/>
              </a:rPr>
              <a:t>、人口因素</a:t>
            </a:r>
            <a:endParaRPr lang="zh-CN" altLang="en-US"/>
          </a:p>
          <a:p>
            <a:pPr indent="266700" eaLnBrk="0" hangingPunct="0"/>
            <a:r>
              <a:rPr lang="en-US" altLang="zh-CN">
                <a:latin typeface="Times New Roman" pitchFamily="18" charset="0"/>
              </a:rPr>
              <a:t>C</a:t>
            </a:r>
            <a:r>
              <a:rPr lang="zh-CN" altLang="en-US">
                <a:latin typeface="Times New Roman" pitchFamily="18" charset="0"/>
              </a:rPr>
              <a:t>、政治制度                 </a:t>
            </a:r>
            <a:r>
              <a:rPr lang="en-US" altLang="zh-CN">
                <a:latin typeface="Times New Roman" pitchFamily="18" charset="0"/>
              </a:rPr>
              <a:t>D</a:t>
            </a:r>
            <a:r>
              <a:rPr lang="zh-CN" altLang="en-US">
                <a:latin typeface="Times New Roman" pitchFamily="18" charset="0"/>
              </a:rPr>
              <a:t>、社会物质生活条件</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0" y="587375"/>
            <a:ext cx="9144000" cy="5632450"/>
          </a:xfrm>
          <a:prstGeom prst="rect">
            <a:avLst/>
          </a:prstGeom>
          <a:noFill/>
          <a:ln w="9525">
            <a:noFill/>
            <a:miter lim="800000"/>
            <a:headEnd/>
            <a:tailEnd/>
          </a:ln>
        </p:spPr>
        <p:txBody>
          <a:bodyPr anchor="ctr">
            <a:spAutoFit/>
          </a:bodyPr>
          <a:lstStyle/>
          <a:p>
            <a:pPr indent="266700"/>
            <a:r>
              <a:rPr lang="en-US" altLang="zh-CN" sz="2400">
                <a:latin typeface="Times New Roman" pitchFamily="18" charset="0"/>
              </a:rPr>
              <a:t>13</a:t>
            </a:r>
            <a:r>
              <a:rPr lang="zh-CN" altLang="en-US" sz="2400">
                <a:latin typeface="Times New Roman" pitchFamily="18" charset="0"/>
              </a:rPr>
              <a:t>、运用事物发展前进性和曲折性辩证统一原理说明如何正确认识社会主义的前途。</a:t>
            </a:r>
            <a:endParaRPr lang="zh-CN" altLang="en-US" sz="2400"/>
          </a:p>
          <a:p>
            <a:pPr indent="266700" eaLnBrk="0" hangingPunct="0"/>
            <a:r>
              <a:rPr lang="en-US" altLang="zh-CN" sz="2400">
                <a:latin typeface="Times New Roman" pitchFamily="18" charset="0"/>
              </a:rPr>
              <a:t>(1)</a:t>
            </a:r>
            <a:r>
              <a:rPr lang="zh-CN" altLang="en-US" sz="2400">
                <a:latin typeface="Times New Roman" pitchFamily="18" charset="0"/>
              </a:rPr>
              <a:t>事物发展的基本方向是前进上升的。因为事物在其发展过程中的每一次辩证否定都是新事物对旧事物的克服和战胜；新事物既克服了旧事物中的消极因素，又保留和发扬了旧事物中的积极因素，把事物推向更高的发展阶段；并为事物的进一步发展和完善创造了条件。</a:t>
            </a:r>
            <a:endParaRPr lang="zh-CN" altLang="en-US" sz="2400"/>
          </a:p>
          <a:p>
            <a:pPr indent="266700" eaLnBrk="0" hangingPunct="0"/>
            <a:r>
              <a:rPr lang="en-US" altLang="zh-CN" sz="2400">
                <a:latin typeface="Times New Roman" pitchFamily="18" charset="0"/>
              </a:rPr>
              <a:t>(2)</a:t>
            </a:r>
            <a:r>
              <a:rPr lang="zh-CN" altLang="en-US" sz="2400">
                <a:latin typeface="Times New Roman" pitchFamily="18" charset="0"/>
              </a:rPr>
              <a:t>事物发展的具体道路是曲折的。这是因为：①以更高发展阶段回复为特征的周期性本身就体现了事物发展道路上的曲折性。②新事物战胜旧事物不是一帆风顺、一次完成的，要经历斗争、失败、再斗争、直至胜利的长期曲折发展过程。③在特殊的条件下，新事物还可能被旧事物战胜，遭受挫折或暂时的失败。这也是曲折性的表现。</a:t>
            </a:r>
            <a:endParaRPr lang="zh-CN" altLang="en-US" sz="2400"/>
          </a:p>
          <a:p>
            <a:pPr indent="266700" eaLnBrk="0" hangingPunct="0"/>
            <a:r>
              <a:rPr lang="en-US" altLang="zh-CN" sz="2400">
                <a:latin typeface="Times New Roman" pitchFamily="18" charset="0"/>
              </a:rPr>
              <a:t>(3)</a:t>
            </a:r>
            <a:r>
              <a:rPr lang="zh-CN" altLang="en-US" sz="2400">
                <a:latin typeface="Times New Roman" pitchFamily="18" charset="0"/>
              </a:rPr>
              <a:t>总之，事物发展是前进性和曲折性的统一，呈现出螺旋式上升或波浪式前进的过程。</a:t>
            </a:r>
            <a:endParaRPr lang="zh-CN" alt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0" y="854075"/>
            <a:ext cx="9144000" cy="5262563"/>
          </a:xfrm>
          <a:prstGeom prst="rect">
            <a:avLst/>
          </a:prstGeom>
          <a:noFill/>
          <a:ln w="9525">
            <a:noFill/>
            <a:miter lim="800000"/>
            <a:headEnd/>
            <a:tailEnd/>
          </a:ln>
        </p:spPr>
        <p:txBody>
          <a:bodyPr anchor="ctr">
            <a:spAutoFit/>
          </a:bodyPr>
          <a:lstStyle/>
          <a:p>
            <a:pPr indent="266700"/>
            <a:r>
              <a:rPr lang="en-US" altLang="zh-CN" sz="2400">
                <a:latin typeface="Times New Roman" pitchFamily="18" charset="0"/>
              </a:rPr>
              <a:t>(4)</a:t>
            </a:r>
            <a:r>
              <a:rPr lang="zh-CN" altLang="en-US" sz="2400">
                <a:latin typeface="Times New Roman" pitchFamily="18" charset="0"/>
              </a:rPr>
              <a:t>事物发展是前进性和曲折性辩证统一的原理，对于正确认识社会主义的前途有重要指导意义。①这一原理告诉我们要对社会主义的胜利充满坚定的信心。因为社会主义是具有远大前途和强大生命力的新事物；社会主义社会的产生、发展和最终胜利，符合社会发展的客观规律；它得到广大人民群众的拥护和支持，所以，它无论遇到怎样的艰难险阻最终必然会胜利。②这一原理还告诉我们在建设社会主义的过程中要准备走曲折的路。因为，社会主义建设事业前无古人，我们缺乏建设的经验，我们是在经济、科技相对比较落后的基础上开始进行建设的；现实社会主义国家还受到资本主义国家的包围和</a:t>
            </a:r>
            <a:r>
              <a:rPr lang="zh-CN" altLang="en-US" sz="2400"/>
              <a:t>“</a:t>
            </a:r>
            <a:r>
              <a:rPr lang="zh-CN" altLang="en-US" sz="2400">
                <a:latin typeface="Times New Roman" pitchFamily="18" charset="0"/>
              </a:rPr>
              <a:t>和平演变</a:t>
            </a:r>
            <a:r>
              <a:rPr lang="zh-CN" altLang="en-US" sz="2400"/>
              <a:t>”</a:t>
            </a:r>
            <a:r>
              <a:rPr lang="zh-CN" altLang="en-US" sz="2400">
                <a:latin typeface="Times New Roman" pitchFamily="18" charset="0"/>
              </a:rPr>
              <a:t>，所以，社会主义现代化建设任务艰巨，困难重重，前进道路上有曲折在所难免。</a:t>
            </a:r>
            <a:endParaRPr lang="zh-CN" altLang="en-US" sz="2400"/>
          </a:p>
          <a:p>
            <a:pPr indent="266700" eaLnBrk="0" hangingPunct="0"/>
            <a:r>
              <a:rPr lang="en-US" altLang="zh-CN" sz="2400">
                <a:latin typeface="Times New Roman" pitchFamily="18" charset="0"/>
              </a:rPr>
              <a:t>(5)</a:t>
            </a:r>
            <a:r>
              <a:rPr lang="zh-CN" altLang="en-US" sz="2400">
                <a:latin typeface="Times New Roman" pitchFamily="18" charset="0"/>
              </a:rPr>
              <a:t>我们要把对社会主义必胜的坚定信心和灵活的斗争策略结合起来。反对形而上学的直线论和循环论，反对实践中的盲目乐观主义和悲观主义。</a:t>
            </a:r>
            <a:endParaRPr lang="zh-CN"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0" y="-125413"/>
            <a:ext cx="9144000" cy="7108826"/>
          </a:xfrm>
          <a:prstGeom prst="rect">
            <a:avLst/>
          </a:prstGeom>
          <a:noFill/>
          <a:ln w="9525">
            <a:noFill/>
            <a:miter lim="800000"/>
            <a:headEnd/>
            <a:tailEnd/>
          </a:ln>
        </p:spPr>
        <p:txBody>
          <a:bodyPr anchor="ctr">
            <a:spAutoFit/>
          </a:bodyPr>
          <a:lstStyle/>
          <a:p>
            <a:pPr indent="266700"/>
            <a:r>
              <a:rPr lang="en-US" altLang="zh-CN" sz="2400">
                <a:latin typeface="Times New Roman" pitchFamily="18" charset="0"/>
              </a:rPr>
              <a:t>15</a:t>
            </a:r>
            <a:r>
              <a:rPr lang="zh-CN" altLang="en-US" sz="2400">
                <a:latin typeface="Times New Roman" pitchFamily="18" charset="0"/>
              </a:rPr>
              <a:t>、如何理解感性认识和理性认识的辩证关系</a:t>
            </a:r>
            <a:r>
              <a:rPr lang="en-US" altLang="zh-CN" sz="2400">
                <a:latin typeface="Times New Roman" pitchFamily="18" charset="0"/>
              </a:rPr>
              <a:t>?</a:t>
            </a:r>
            <a:r>
              <a:rPr lang="zh-CN" altLang="en-US" sz="2400">
                <a:latin typeface="Times New Roman" pitchFamily="18" charset="0"/>
              </a:rPr>
              <a:t>运用这一原理批判唯理论、经验论和教条主义、经验主义的错误。</a:t>
            </a:r>
            <a:endParaRPr lang="zh-CN" altLang="en-US" sz="2400"/>
          </a:p>
          <a:p>
            <a:pPr indent="266700" eaLnBrk="0" hangingPunct="0"/>
            <a:r>
              <a:rPr lang="en-US" altLang="zh-CN" sz="2400">
                <a:latin typeface="Times New Roman" pitchFamily="18" charset="0"/>
              </a:rPr>
              <a:t>(1)</a:t>
            </a:r>
            <a:r>
              <a:rPr lang="zh-CN" altLang="en-US" sz="2400">
                <a:latin typeface="Times New Roman" pitchFamily="18" charset="0"/>
              </a:rPr>
              <a:t>对立表现在：感性认识是指由于客观事物直接作用于主体的感觉器官而产生的关于事物的现象、外部联系和各个片面的认识。理论认识是指主体通过对感性材料的抽象概括而产生的关于事物的本质、内部联系和全体的认识。</a:t>
            </a:r>
            <a:endParaRPr lang="zh-CN" altLang="en-US" sz="2400"/>
          </a:p>
          <a:p>
            <a:pPr indent="266700" eaLnBrk="0" hangingPunct="0"/>
            <a:r>
              <a:rPr lang="en-US" altLang="zh-CN" sz="2400">
                <a:latin typeface="Times New Roman" pitchFamily="18" charset="0"/>
              </a:rPr>
              <a:t>(2)</a:t>
            </a:r>
            <a:r>
              <a:rPr lang="zh-CN" altLang="en-US" sz="2400">
                <a:latin typeface="Times New Roman" pitchFamily="18" charset="0"/>
              </a:rPr>
              <a:t>感性认识和理性认识又是统一的。①理性认识依赖于感性认识。这是认识论中的唯物论。②感性认识有待了发展到理性认识。这是认识论中的辩证法。③感性认识和理性认识相互包含、相互渗透。</a:t>
            </a:r>
            <a:endParaRPr lang="zh-CN" altLang="en-US" sz="2400"/>
          </a:p>
          <a:p>
            <a:pPr indent="266700" eaLnBrk="0" hangingPunct="0"/>
            <a:r>
              <a:rPr lang="en-US" altLang="zh-CN" sz="2400">
                <a:latin typeface="Times New Roman" pitchFamily="18" charset="0"/>
              </a:rPr>
              <a:t>(3)</a:t>
            </a:r>
            <a:r>
              <a:rPr lang="zh-CN" altLang="en-US" sz="2400">
                <a:latin typeface="Times New Roman" pitchFamily="18" charset="0"/>
              </a:rPr>
              <a:t>哲学上的唯理论和经验论割裂了感性认识和理性认识的辩证统一关系，因而是错误的。经验论只承认感性认识的可靠性，否认理性认识的可靠性，否认感性认识上升到理性认识的必要性。唯理论只承认理性认识的可靠性，否认感性认识的可靠性，否认理性认识依赖于感性认识。它们虽各有片面真理性，但在认识论的总体上都是错误的。经验论和唯理论都有唯物和唯心之分。</a:t>
            </a:r>
            <a:endParaRPr lang="zh-CN" altLang="en-US" sz="2400"/>
          </a:p>
          <a:p>
            <a:pPr indent="266700" eaLnBrk="0" hangingPunct="0"/>
            <a:r>
              <a:rPr lang="en-US" altLang="zh-CN" sz="2400">
                <a:latin typeface="Times New Roman" pitchFamily="18" charset="0"/>
              </a:rPr>
              <a:t>(4)</a:t>
            </a:r>
            <a:r>
              <a:rPr lang="zh-CN" altLang="en-US" sz="2400">
                <a:latin typeface="Times New Roman" pitchFamily="18" charset="0"/>
              </a:rPr>
              <a:t>实际工作中的教条主义和经验主义类似唯理论和经验论，因而错误。我们要坚持感性认识和理性认识的辩证统一，坚持理论和实践的统一。</a:t>
            </a:r>
            <a:endParaRPr lang="zh-CN"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0" y="971550"/>
            <a:ext cx="9144000" cy="5018088"/>
          </a:xfrm>
          <a:prstGeom prst="rect">
            <a:avLst/>
          </a:prstGeom>
          <a:noFill/>
          <a:ln w="9525">
            <a:noFill/>
            <a:miter lim="800000"/>
            <a:headEnd/>
            <a:tailEnd/>
          </a:ln>
        </p:spPr>
        <p:txBody>
          <a:bodyPr anchor="ctr">
            <a:spAutoFit/>
          </a:bodyPr>
          <a:lstStyle/>
          <a:p>
            <a:pPr indent="266700"/>
            <a:r>
              <a:rPr lang="en-US" altLang="zh-CN" sz="2000">
                <a:latin typeface="Times New Roman" pitchFamily="18" charset="0"/>
              </a:rPr>
              <a:t>17</a:t>
            </a:r>
            <a:r>
              <a:rPr lang="zh-CN" altLang="en-US" sz="2000">
                <a:latin typeface="Times New Roman" pitchFamily="18" charset="0"/>
              </a:rPr>
              <a:t>、试论实践标准是确定性和不确定性的统一以及坚持这一原理的意义。</a:t>
            </a:r>
            <a:endParaRPr lang="zh-CN" altLang="en-US" sz="2000"/>
          </a:p>
          <a:p>
            <a:pPr indent="266700" eaLnBrk="0" hangingPunct="0"/>
            <a:r>
              <a:rPr lang="en-US" altLang="zh-CN" sz="2000">
                <a:latin typeface="Times New Roman" pitchFamily="18" charset="0"/>
              </a:rPr>
              <a:t>(1)</a:t>
            </a:r>
            <a:r>
              <a:rPr lang="zh-CN" altLang="en-US" sz="2000">
                <a:latin typeface="Times New Roman" pitchFamily="18" charset="0"/>
              </a:rPr>
              <a:t>坚持实践标准是确定性和不确定性的统一，就是在真理标准问题上坚持了辩证法。实践标准的绝对性、确定性是指：实践是检验真理的唯一标准，此外没有别的标准；无限发展着的实践对一切认识都能作出最终的检验，真理终将被证实，谬误终将被驳倒。实践标准的相对性、不确定性是指：一定历史条件下的实践都是有局限性的，不可能对现有理论都能作出确定的检验；在一定历史条件下的实践证实的真理也只具有相对近似的正确性，还需要继续接受新的实践的检验。</a:t>
            </a:r>
            <a:endParaRPr lang="zh-CN" altLang="en-US" sz="2000"/>
          </a:p>
          <a:p>
            <a:pPr indent="266700" eaLnBrk="0" hangingPunct="0"/>
            <a:r>
              <a:rPr lang="en-US" altLang="zh-CN" sz="2000">
                <a:latin typeface="Times New Roman" pitchFamily="18" charset="0"/>
              </a:rPr>
              <a:t>(2)</a:t>
            </a:r>
            <a:r>
              <a:rPr lang="zh-CN" altLang="en-US" sz="2000">
                <a:latin typeface="Times New Roman" pitchFamily="18" charset="0"/>
              </a:rPr>
              <a:t>坚持实践标准确定性和不确定性的统一，就要反对实践标准上的片面性观点。如果片面夸大实践标准的绝对性、确定性，否认实践标准的相对性、不确定性，就会把在一定历史条件下被实践证明了的真理视为不再发展的终极真理，甚至把它当成检验其他认识是不是真理的标准，这样不仅使真理变成了僵死的教条，而且还会扼杀其他新提出的理论，堵塞真理发展的道路，陷入形而上学绝对主义的泥坑。如果片面夸大实践标准的相对性、不确定性，否认实践标准的绝对性、确定性，就会从根本上否认实践是检验真理的唯一标准，否认真理的客观性、绝对性，抹煞真理和谬误的区别，把一切认识都看成是主观任意的东西，最后必然导致相对主义、主观唯心主义和不可知论。</a:t>
            </a:r>
            <a:endParaRPr lang="zh-CN" alt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0" y="920750"/>
            <a:ext cx="9144000" cy="5016500"/>
          </a:xfrm>
          <a:prstGeom prst="rect">
            <a:avLst/>
          </a:prstGeom>
          <a:noFill/>
          <a:ln w="9525">
            <a:noFill/>
            <a:miter lim="800000"/>
            <a:headEnd/>
            <a:tailEnd/>
          </a:ln>
        </p:spPr>
        <p:txBody>
          <a:bodyPr anchor="ctr">
            <a:spAutoFit/>
          </a:bodyPr>
          <a:lstStyle/>
          <a:p>
            <a:pPr indent="266700"/>
            <a:r>
              <a:rPr lang="en-US" altLang="zh-CN" sz="2000">
                <a:latin typeface="Times New Roman" pitchFamily="18" charset="0"/>
              </a:rPr>
              <a:t>19</a:t>
            </a:r>
            <a:r>
              <a:rPr lang="zh-CN" altLang="en-US" sz="2000">
                <a:latin typeface="Times New Roman" pitchFamily="18" charset="0"/>
              </a:rPr>
              <a:t>、为什么说马克思主义认识论和党的群众路线是一致的</a:t>
            </a:r>
            <a:r>
              <a:rPr lang="en-US" altLang="zh-CN" sz="2000">
                <a:latin typeface="Times New Roman" pitchFamily="18" charset="0"/>
              </a:rPr>
              <a:t>?</a:t>
            </a:r>
            <a:r>
              <a:rPr lang="zh-CN" altLang="en-US" sz="2000">
                <a:latin typeface="Times New Roman" pitchFamily="18" charset="0"/>
              </a:rPr>
              <a:t>坚持党的群众路线对于加强党的建设有何重要意义</a:t>
            </a:r>
            <a:r>
              <a:rPr lang="en-US" altLang="zh-CN" sz="2000">
                <a:latin typeface="Times New Roman" pitchFamily="18" charset="0"/>
              </a:rPr>
              <a:t>?</a:t>
            </a:r>
            <a:endParaRPr lang="en-US" altLang="zh-CN" sz="2000"/>
          </a:p>
          <a:p>
            <a:pPr indent="266700" eaLnBrk="0" hangingPunct="0"/>
            <a:r>
              <a:rPr lang="en-US" altLang="zh-CN" sz="2000">
                <a:latin typeface="Times New Roman" pitchFamily="18" charset="0"/>
              </a:rPr>
              <a:t>(1)</a:t>
            </a:r>
            <a:r>
              <a:rPr lang="zh-CN" altLang="en-US" sz="2000">
                <a:latin typeface="Times New Roman" pitchFamily="18" charset="0"/>
              </a:rPr>
              <a:t>马克思主义认识论是以实践为基础的能动的反映论。它的根本特征是以社会实践为基础。在实践基础上获得感性认识，从感性认识能动地上升为理性认识，理性认识又能动地指导实践，通过实践并发展检验真理。实践、认识、再实践、再认识，循环往复，以至无穷。党的群众路线是</a:t>
            </a:r>
            <a:r>
              <a:rPr lang="zh-CN" altLang="en-US" sz="2000"/>
              <a:t>“</a:t>
            </a:r>
            <a:r>
              <a:rPr lang="zh-CN" altLang="en-US" sz="2000">
                <a:latin typeface="Times New Roman" pitchFamily="18" charset="0"/>
              </a:rPr>
              <a:t>一切为了群众，一切依靠群众，从群众中来，到群众中去</a:t>
            </a:r>
            <a:r>
              <a:rPr lang="zh-CN" altLang="en-US" sz="2000"/>
              <a:t>”</a:t>
            </a:r>
            <a:r>
              <a:rPr lang="zh-CN" altLang="en-US" sz="2000">
                <a:latin typeface="Times New Roman" pitchFamily="18" charset="0"/>
              </a:rPr>
              <a:t>。</a:t>
            </a:r>
            <a:endParaRPr lang="zh-CN" altLang="en-US" sz="2000"/>
          </a:p>
          <a:p>
            <a:pPr indent="266700" eaLnBrk="0" hangingPunct="0"/>
            <a:r>
              <a:rPr lang="en-US" altLang="zh-CN" sz="2000">
                <a:latin typeface="Times New Roman" pitchFamily="18" charset="0"/>
              </a:rPr>
              <a:t>(2)</a:t>
            </a:r>
            <a:r>
              <a:rPr lang="zh-CN" altLang="en-US" sz="2000">
                <a:latin typeface="Times New Roman" pitchFamily="18" charset="0"/>
              </a:rPr>
              <a:t>马克思主义认识论是党的群众路线的重要理论基础，党的群众路线是马克思主义认识论在领导工作中创造性运用和具体表现，二者有机统一。①</a:t>
            </a:r>
            <a:r>
              <a:rPr lang="zh-CN" altLang="en-US" sz="2000"/>
              <a:t>“</a:t>
            </a:r>
            <a:r>
              <a:rPr lang="zh-CN" altLang="en-US" sz="2000">
                <a:latin typeface="Times New Roman" pitchFamily="18" charset="0"/>
              </a:rPr>
              <a:t>一切为了群众，一切依靠群众</a:t>
            </a:r>
            <a:r>
              <a:rPr lang="zh-CN" altLang="en-US" sz="2000"/>
              <a:t>”</a:t>
            </a:r>
            <a:r>
              <a:rPr lang="zh-CN" altLang="en-US" sz="2000">
                <a:latin typeface="Times New Roman" pitchFamily="18" charset="0"/>
              </a:rPr>
              <a:t>生动地体现了实践和认识的主体都是人民群众的观点。②</a:t>
            </a:r>
            <a:r>
              <a:rPr lang="zh-CN" altLang="en-US" sz="2000"/>
              <a:t>“</a:t>
            </a:r>
            <a:r>
              <a:rPr lang="zh-CN" altLang="en-US" sz="2000">
                <a:latin typeface="Times New Roman" pitchFamily="18" charset="0"/>
              </a:rPr>
              <a:t>从群众中来</a:t>
            </a:r>
            <a:r>
              <a:rPr lang="zh-CN" altLang="en-US" sz="2000"/>
              <a:t>”</a:t>
            </a:r>
            <a:r>
              <a:rPr lang="zh-CN" altLang="en-US" sz="2000">
                <a:latin typeface="Times New Roman" pitchFamily="18" charset="0"/>
              </a:rPr>
              <a:t>表明人民群众的实践是正确认识的来源，是党制定路线、方针、政策的基础和出发点，这是由实践到认识的过程。③</a:t>
            </a:r>
            <a:r>
              <a:rPr lang="zh-CN" altLang="en-US" sz="2000"/>
              <a:t>“</a:t>
            </a:r>
            <a:r>
              <a:rPr lang="zh-CN" altLang="en-US" sz="2000">
                <a:latin typeface="Times New Roman" pitchFamily="18" charset="0"/>
              </a:rPr>
              <a:t>到群众中去</a:t>
            </a:r>
            <a:r>
              <a:rPr lang="zh-CN" altLang="en-US" sz="2000"/>
              <a:t>”</a:t>
            </a:r>
            <a:r>
              <a:rPr lang="zh-CN" altLang="en-US" sz="2000">
                <a:latin typeface="Times New Roman" pitchFamily="18" charset="0"/>
              </a:rPr>
              <a:t>就是把形成的思想、理论、路线、方针、政策运用到实践中去，指导群众实践，依靠群众的实践来检验，这是理性认识能动地指导实践的过程。④坚持不断地</a:t>
            </a:r>
            <a:r>
              <a:rPr lang="zh-CN" altLang="en-US" sz="2000"/>
              <a:t>“</a:t>
            </a:r>
            <a:r>
              <a:rPr lang="zh-CN" altLang="en-US" sz="2000">
                <a:latin typeface="Times New Roman" pitchFamily="18" charset="0"/>
              </a:rPr>
              <a:t>从群众中来、到群众中去</a:t>
            </a:r>
            <a:r>
              <a:rPr lang="zh-CN" altLang="en-US" sz="2000"/>
              <a:t>”</a:t>
            </a:r>
            <a:r>
              <a:rPr lang="zh-CN" altLang="en-US" sz="2000">
                <a:latin typeface="Times New Roman" pitchFamily="18" charset="0"/>
              </a:rPr>
              <a:t>、</a:t>
            </a:r>
            <a:r>
              <a:rPr lang="zh-CN" altLang="en-US" sz="2000"/>
              <a:t>“</a:t>
            </a:r>
            <a:r>
              <a:rPr lang="zh-CN" altLang="en-US" sz="2000">
                <a:latin typeface="Times New Roman" pitchFamily="18" charset="0"/>
              </a:rPr>
              <a:t>集中起来，坚持下去</a:t>
            </a:r>
            <a:r>
              <a:rPr lang="zh-CN" altLang="en-US" sz="2000"/>
              <a:t>”</a:t>
            </a:r>
            <a:r>
              <a:rPr lang="zh-CN" altLang="en-US" sz="2000">
                <a:latin typeface="Times New Roman" pitchFamily="18" charset="0"/>
              </a:rPr>
              <a:t>，就是</a:t>
            </a:r>
            <a:r>
              <a:rPr lang="zh-CN" altLang="en-US" sz="2000"/>
              <a:t>“</a:t>
            </a:r>
            <a:r>
              <a:rPr lang="zh-CN" altLang="en-US" sz="2000">
                <a:latin typeface="Times New Roman" pitchFamily="18" charset="0"/>
              </a:rPr>
              <a:t>实践、认识、再实践、再认识</a:t>
            </a:r>
            <a:r>
              <a:rPr lang="zh-CN" altLang="en-US" sz="2000"/>
              <a:t>”</a:t>
            </a:r>
            <a:r>
              <a:rPr lang="zh-CN" altLang="en-US" sz="2000">
                <a:latin typeface="Times New Roman" pitchFamily="18" charset="0"/>
              </a:rPr>
              <a:t>循环往复，无限发展的认识运动的基本过程和总规律。</a:t>
            </a:r>
            <a:endParaRPr lang="zh-CN" alt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0" y="79375"/>
            <a:ext cx="9144000" cy="6556375"/>
          </a:xfrm>
          <a:prstGeom prst="rect">
            <a:avLst/>
          </a:prstGeom>
          <a:noFill/>
          <a:ln w="9525">
            <a:noFill/>
            <a:miter lim="800000"/>
            <a:headEnd/>
            <a:tailEnd/>
          </a:ln>
        </p:spPr>
        <p:txBody>
          <a:bodyPr anchor="ctr">
            <a:spAutoFit/>
          </a:bodyPr>
          <a:lstStyle/>
          <a:p>
            <a:pPr indent="304800"/>
            <a:r>
              <a:rPr lang="zh-CN" sz="2000" b="1">
                <a:solidFill>
                  <a:srgbClr val="0000FF"/>
                </a:solidFill>
                <a:latin typeface="Times New Roman" pitchFamily="18" charset="0"/>
              </a:rPr>
              <a:t>第三章</a:t>
            </a:r>
            <a:r>
              <a:rPr lang="zh-CN" altLang="en-US" sz="2000" b="1">
                <a:solidFill>
                  <a:srgbClr val="0000FF"/>
                </a:solidFill>
                <a:latin typeface="Times New Roman" pitchFamily="18" charset="0"/>
              </a:rPr>
              <a:t>  历史唯物主义</a:t>
            </a:r>
            <a:endParaRPr lang="zh-CN" altLang="en-US" sz="2000"/>
          </a:p>
          <a:p>
            <a:pPr indent="304800" eaLnBrk="0" hangingPunct="0"/>
            <a:r>
              <a:rPr lang="zh-CN" altLang="en-US" sz="2000" b="1">
                <a:latin typeface="Times New Roman" pitchFamily="18" charset="0"/>
              </a:rPr>
              <a:t>一、单项选择题</a:t>
            </a:r>
            <a:endParaRPr lang="zh-CN" altLang="en-US" sz="2000"/>
          </a:p>
          <a:p>
            <a:pPr indent="304800" eaLnBrk="0" hangingPunct="0"/>
            <a:r>
              <a:rPr lang="en-US" altLang="zh-CN" sz="2000">
                <a:latin typeface="Times New Roman" pitchFamily="18" charset="0"/>
              </a:rPr>
              <a:t>1</a:t>
            </a:r>
            <a:r>
              <a:rPr lang="zh-CN" altLang="en-US" sz="2000">
                <a:latin typeface="Times New Roman" pitchFamily="18" charset="0"/>
              </a:rPr>
              <a:t>、人类社会历史发展的决定力量是</a:t>
            </a:r>
            <a:r>
              <a:rPr lang="en-US" altLang="zh-CN" sz="2000">
                <a:latin typeface="Times New Roman" pitchFamily="18" charset="0"/>
              </a:rPr>
              <a:t>(A)    </a:t>
            </a:r>
            <a:endParaRPr lang="en-US" altLang="zh-CN" sz="2000"/>
          </a:p>
          <a:p>
            <a:pPr indent="304800" eaLnBrk="0" hangingPunct="0"/>
            <a:r>
              <a:rPr lang="en-US" altLang="zh-CN" sz="2000">
                <a:latin typeface="Times New Roman" pitchFamily="18" charset="0"/>
              </a:rPr>
              <a:t>A</a:t>
            </a:r>
            <a:r>
              <a:rPr lang="zh-CN" altLang="en-US" sz="2000">
                <a:latin typeface="Times New Roman" pitchFamily="18" charset="0"/>
              </a:rPr>
              <a:t>、生产方式    </a:t>
            </a:r>
            <a:r>
              <a:rPr lang="en-US" altLang="zh-CN" sz="2000">
                <a:latin typeface="Times New Roman" pitchFamily="18" charset="0"/>
              </a:rPr>
              <a:t>B</a:t>
            </a:r>
            <a:r>
              <a:rPr lang="zh-CN" altLang="en-US" sz="2000">
                <a:latin typeface="Times New Roman" pitchFamily="18" charset="0"/>
              </a:rPr>
              <a:t>、地理条件    </a:t>
            </a:r>
            <a:r>
              <a:rPr lang="en-US" altLang="zh-CN" sz="2000">
                <a:latin typeface="Times New Roman" pitchFamily="18" charset="0"/>
              </a:rPr>
              <a:t>C</a:t>
            </a:r>
            <a:r>
              <a:rPr lang="zh-CN" altLang="en-US" sz="2000">
                <a:latin typeface="Times New Roman" pitchFamily="18" charset="0"/>
              </a:rPr>
              <a:t>、社会意识    </a:t>
            </a:r>
            <a:r>
              <a:rPr lang="en-US" altLang="zh-CN" sz="2000">
                <a:latin typeface="Times New Roman" pitchFamily="18" charset="0"/>
              </a:rPr>
              <a:t>D</a:t>
            </a:r>
            <a:r>
              <a:rPr lang="zh-CN" altLang="en-US" sz="2000">
                <a:latin typeface="Times New Roman" pitchFamily="18" charset="0"/>
              </a:rPr>
              <a:t>、人口规律</a:t>
            </a:r>
            <a:endParaRPr lang="zh-CN" altLang="en-US" sz="2000"/>
          </a:p>
          <a:p>
            <a:pPr indent="304800" eaLnBrk="0" hangingPunct="0"/>
            <a:r>
              <a:rPr lang="en-US" altLang="zh-CN" sz="2000">
                <a:latin typeface="Times New Roman" pitchFamily="18" charset="0"/>
              </a:rPr>
              <a:t>2</a:t>
            </a:r>
            <a:r>
              <a:rPr lang="zh-CN" altLang="en-US" sz="2000">
                <a:latin typeface="Times New Roman" pitchFamily="18" charset="0"/>
              </a:rPr>
              <a:t>、社会意识相对独立性的最突出表现是它</a:t>
            </a:r>
            <a:r>
              <a:rPr lang="en-US" altLang="zh-CN" sz="2000">
                <a:latin typeface="Times New Roman" pitchFamily="18" charset="0"/>
              </a:rPr>
              <a:t>(C)</a:t>
            </a:r>
            <a:endParaRPr lang="en-US" altLang="zh-CN" sz="2000"/>
          </a:p>
          <a:p>
            <a:pPr indent="304800" eaLnBrk="0" hangingPunct="0"/>
            <a:r>
              <a:rPr lang="en-US" altLang="zh-CN" sz="2000">
                <a:latin typeface="Times New Roman" pitchFamily="18" charset="0"/>
              </a:rPr>
              <a:t>A</a:t>
            </a:r>
            <a:r>
              <a:rPr lang="zh-CN" altLang="en-US" sz="2000">
                <a:latin typeface="Times New Roman" pitchFamily="18" charset="0"/>
              </a:rPr>
              <a:t>、同社会存在发展的不同步性</a:t>
            </a:r>
            <a:endParaRPr lang="zh-CN" altLang="en-US" sz="2000"/>
          </a:p>
          <a:p>
            <a:pPr indent="304800" eaLnBrk="0" hangingPunct="0"/>
            <a:r>
              <a:rPr lang="en-US" altLang="zh-CN" sz="2000">
                <a:latin typeface="Times New Roman" pitchFamily="18" charset="0"/>
              </a:rPr>
              <a:t>B</a:t>
            </a:r>
            <a:r>
              <a:rPr lang="zh-CN" altLang="en-US" sz="2000">
                <a:latin typeface="Times New Roman" pitchFamily="18" charset="0"/>
              </a:rPr>
              <a:t>、具有历史的继承性</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、对社会存在具有能动的反作用</a:t>
            </a:r>
            <a:endParaRPr lang="zh-CN" altLang="en-US" sz="2000"/>
          </a:p>
          <a:p>
            <a:pPr indent="304800" eaLnBrk="0" hangingPunct="0"/>
            <a:r>
              <a:rPr lang="en-US" altLang="zh-CN" sz="2000">
                <a:latin typeface="Times New Roman" pitchFamily="18" charset="0"/>
              </a:rPr>
              <a:t>D</a:t>
            </a:r>
            <a:r>
              <a:rPr lang="zh-CN" altLang="en-US" sz="2000">
                <a:latin typeface="Times New Roman" pitchFamily="18" charset="0"/>
              </a:rPr>
              <a:t>、同社会经济的发展具有不平衡性</a:t>
            </a:r>
            <a:endParaRPr lang="zh-CN" altLang="en-US" sz="2000"/>
          </a:p>
          <a:p>
            <a:pPr indent="304800" eaLnBrk="0" hangingPunct="0"/>
            <a:r>
              <a:rPr lang="en-US" altLang="zh-CN" sz="2000">
                <a:latin typeface="Times New Roman" pitchFamily="18" charset="0"/>
              </a:rPr>
              <a:t>3</a:t>
            </a:r>
            <a:r>
              <a:rPr lang="zh-CN" altLang="en-US" sz="2000">
                <a:latin typeface="Times New Roman" pitchFamily="18" charset="0"/>
              </a:rPr>
              <a:t>、、我国社会主义初级阶段实行以公有制为主体、多种所有制经济共同发展的基本经济制度，促进了生产力的发展，说明实行这种制度遵循了（ </a:t>
            </a:r>
            <a:r>
              <a:rPr lang="en-US" altLang="zh-CN" sz="2000">
                <a:latin typeface="Times New Roman" pitchFamily="18" charset="0"/>
              </a:rPr>
              <a:t>C </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 生产力决定生产关系的原理       </a:t>
            </a:r>
            <a:r>
              <a:rPr lang="en-US" altLang="zh-CN" sz="2000">
                <a:latin typeface="Times New Roman" pitchFamily="18" charset="0"/>
              </a:rPr>
              <a:t>B</a:t>
            </a:r>
            <a:r>
              <a:rPr lang="zh-CN" altLang="en-US" sz="2000">
                <a:latin typeface="Times New Roman" pitchFamily="18" charset="0"/>
              </a:rPr>
              <a:t>、 经济基础决定上层建筑的原理 </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 社会存在决定社会意识的原理     </a:t>
            </a:r>
            <a:r>
              <a:rPr lang="en-US" altLang="zh-CN" sz="2000">
                <a:latin typeface="Times New Roman" pitchFamily="18" charset="0"/>
              </a:rPr>
              <a:t>D</a:t>
            </a:r>
            <a:r>
              <a:rPr lang="zh-CN" altLang="en-US" sz="2000">
                <a:latin typeface="Times New Roman" pitchFamily="18" charset="0"/>
              </a:rPr>
              <a:t>、经济制度决定生产力状况的原理 </a:t>
            </a:r>
            <a:endParaRPr lang="zh-CN" altLang="en-US" sz="2000"/>
          </a:p>
          <a:p>
            <a:pPr indent="304800" eaLnBrk="0" hangingPunct="0"/>
            <a:r>
              <a:rPr lang="en-US" altLang="zh-CN" sz="2000">
                <a:latin typeface="Times New Roman" pitchFamily="18" charset="0"/>
              </a:rPr>
              <a:t>4</a:t>
            </a:r>
            <a:r>
              <a:rPr lang="zh-CN" altLang="en-US" sz="2000">
                <a:latin typeface="Times New Roman" pitchFamily="18" charset="0"/>
              </a:rPr>
              <a:t>、划分两种历史观的根本标准是（</a:t>
            </a:r>
            <a:r>
              <a:rPr lang="en-US" altLang="zh-CN" sz="2000">
                <a:latin typeface="Times New Roman" pitchFamily="18" charset="0"/>
              </a:rPr>
              <a:t>C</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、是否承认人类社会内部的矛盾   </a:t>
            </a:r>
            <a:r>
              <a:rPr lang="en-US" altLang="zh-CN" sz="2000">
                <a:latin typeface="Times New Roman" pitchFamily="18" charset="0"/>
              </a:rPr>
              <a:t>B</a:t>
            </a:r>
            <a:r>
              <a:rPr lang="zh-CN" altLang="en-US" sz="2000">
                <a:latin typeface="Times New Roman" pitchFamily="18" charset="0"/>
              </a:rPr>
              <a:t>、是否承认阶级斗争在社会发展中的决定作用</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、是否承认社会存在决定社会意识</a:t>
            </a:r>
            <a:r>
              <a:rPr lang="en-US" altLang="zh-CN" sz="2000">
                <a:latin typeface="Times New Roman" pitchFamily="18" charset="0"/>
              </a:rPr>
              <a:t>D</a:t>
            </a:r>
            <a:r>
              <a:rPr lang="zh-CN" altLang="en-US" sz="2000">
                <a:latin typeface="Times New Roman" pitchFamily="18" charset="0"/>
              </a:rPr>
              <a:t>、是否承认国家是阶级矛盾不可调和的产物</a:t>
            </a:r>
            <a:endParaRPr lang="zh-CN" altLang="en-US" sz="2000"/>
          </a:p>
          <a:p>
            <a:pPr indent="304800" eaLnBrk="0" hangingPunct="0"/>
            <a:r>
              <a:rPr lang="en-US" altLang="zh-CN" sz="2000">
                <a:latin typeface="Times New Roman" pitchFamily="18" charset="0"/>
              </a:rPr>
              <a:t>5</a:t>
            </a:r>
            <a:r>
              <a:rPr lang="zh-CN" altLang="en-US" sz="2000">
                <a:latin typeface="Times New Roman" pitchFamily="18" charset="0"/>
              </a:rPr>
              <a:t>、理解全部人类社会发展史的钥匙是（</a:t>
            </a:r>
            <a:r>
              <a:rPr lang="en-US" altLang="zh-CN" sz="2000">
                <a:latin typeface="Times New Roman" pitchFamily="18" charset="0"/>
              </a:rPr>
              <a:t>C</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、生产关系的发展史              </a:t>
            </a:r>
            <a:r>
              <a:rPr lang="en-US" altLang="zh-CN" sz="2000">
                <a:latin typeface="Times New Roman" pitchFamily="18" charset="0"/>
              </a:rPr>
              <a:t>B</a:t>
            </a:r>
            <a:r>
              <a:rPr lang="zh-CN" altLang="en-US" sz="2000">
                <a:latin typeface="Times New Roman" pitchFamily="18" charset="0"/>
              </a:rPr>
              <a:t>、社会意识的发展史 </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、生产劳动的发展史              </a:t>
            </a:r>
            <a:r>
              <a:rPr lang="en-US" altLang="zh-CN" sz="2000">
                <a:latin typeface="Times New Roman" pitchFamily="18" charset="0"/>
              </a:rPr>
              <a:t>D</a:t>
            </a:r>
            <a:r>
              <a:rPr lang="zh-CN" altLang="en-US" sz="2000">
                <a:latin typeface="Times New Roman" pitchFamily="18" charset="0"/>
              </a:rPr>
              <a:t>、阶级斗争的发展史</a:t>
            </a:r>
            <a:endParaRPr lang="zh-CN" alt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0" y="134938"/>
            <a:ext cx="9144000" cy="6464300"/>
          </a:xfrm>
          <a:prstGeom prst="rect">
            <a:avLst/>
          </a:prstGeom>
          <a:noFill/>
          <a:ln w="9525">
            <a:noFill/>
            <a:miter lim="800000"/>
            <a:headEnd/>
            <a:tailEnd/>
          </a:ln>
        </p:spPr>
        <p:txBody>
          <a:bodyPr anchor="ctr">
            <a:spAutoFit/>
          </a:bodyPr>
          <a:lstStyle/>
          <a:p>
            <a:pPr indent="304800"/>
            <a:r>
              <a:rPr lang="en-US" altLang="zh-CN">
                <a:latin typeface="Times New Roman" pitchFamily="18" charset="0"/>
              </a:rPr>
              <a:t>6</a:t>
            </a:r>
            <a:r>
              <a:rPr lang="zh-CN" altLang="en-US">
                <a:latin typeface="Times New Roman" pitchFamily="18" charset="0"/>
              </a:rPr>
              <a:t>、生产关系是指（</a:t>
            </a:r>
            <a:r>
              <a:rPr lang="en-US" altLang="zh-CN">
                <a:latin typeface="Times New Roman" pitchFamily="18" charset="0"/>
              </a:rPr>
              <a:t>A</a:t>
            </a:r>
            <a:r>
              <a:rPr lang="zh-CN" altLang="en-US">
                <a:latin typeface="Times New Roman" pitchFamily="18" charset="0"/>
              </a:rPr>
              <a:t>）</a:t>
            </a:r>
            <a:endParaRPr lang="zh-CN" altLang="en-US"/>
          </a:p>
          <a:p>
            <a:pPr indent="304800" eaLnBrk="0" hangingPunct="0"/>
            <a:r>
              <a:rPr lang="en-US" altLang="zh-CN">
                <a:latin typeface="Times New Roman" pitchFamily="18" charset="0"/>
              </a:rPr>
              <a:t>A</a:t>
            </a:r>
            <a:r>
              <a:rPr lang="zh-CN" altLang="en-US">
                <a:latin typeface="Times New Roman" pitchFamily="18" charset="0"/>
              </a:rPr>
              <a:t>、人们在物质资料生产过程中结成的经济关系      </a:t>
            </a:r>
            <a:r>
              <a:rPr lang="en-US" altLang="zh-CN">
                <a:latin typeface="Times New Roman" pitchFamily="18" charset="0"/>
              </a:rPr>
              <a:t>B</a:t>
            </a:r>
            <a:r>
              <a:rPr lang="zh-CN" altLang="en-US">
                <a:latin typeface="Times New Roman" pitchFamily="18" charset="0"/>
              </a:rPr>
              <a:t>、人与自然的关系</a:t>
            </a:r>
            <a:endParaRPr lang="zh-CN" altLang="en-US"/>
          </a:p>
          <a:p>
            <a:pPr indent="304800" eaLnBrk="0" hangingPunct="0"/>
            <a:r>
              <a:rPr lang="en-US" altLang="zh-CN">
                <a:latin typeface="Times New Roman" pitchFamily="18" charset="0"/>
              </a:rPr>
              <a:t>C</a:t>
            </a:r>
            <a:r>
              <a:rPr lang="zh-CN" altLang="en-US">
                <a:latin typeface="Times New Roman" pitchFamily="18" charset="0"/>
              </a:rPr>
              <a:t>、人类征服自然、改造自然的过程                </a:t>
            </a:r>
            <a:r>
              <a:rPr lang="en-US" altLang="zh-CN">
                <a:latin typeface="Times New Roman" pitchFamily="18" charset="0"/>
              </a:rPr>
              <a:t>D</a:t>
            </a:r>
            <a:r>
              <a:rPr lang="zh-CN" altLang="en-US">
                <a:latin typeface="Times New Roman" pitchFamily="18" charset="0"/>
              </a:rPr>
              <a:t>、体力劳动与脑力劳动的关系</a:t>
            </a:r>
            <a:endParaRPr lang="zh-CN" altLang="en-US"/>
          </a:p>
          <a:p>
            <a:pPr indent="304800" eaLnBrk="0" hangingPunct="0"/>
            <a:r>
              <a:rPr lang="en-US" altLang="zh-CN">
                <a:latin typeface="Times New Roman" pitchFamily="18" charset="0"/>
              </a:rPr>
              <a:t>7</a:t>
            </a:r>
            <a:r>
              <a:rPr lang="zh-CN" altLang="en-US">
                <a:latin typeface="Times New Roman" pitchFamily="18" charset="0"/>
              </a:rPr>
              <a:t>、生产资料所有制的基本类型是（</a:t>
            </a:r>
            <a:r>
              <a:rPr lang="en-US" altLang="zh-CN">
                <a:latin typeface="Times New Roman" pitchFamily="18" charset="0"/>
              </a:rPr>
              <a:t>D</a:t>
            </a:r>
            <a:r>
              <a:rPr lang="zh-CN" altLang="en-US">
                <a:latin typeface="Times New Roman" pitchFamily="18" charset="0"/>
              </a:rPr>
              <a:t>）</a:t>
            </a:r>
            <a:endParaRPr lang="zh-CN" altLang="en-US"/>
          </a:p>
          <a:p>
            <a:pPr indent="304800" eaLnBrk="0" hangingPunct="0"/>
            <a:r>
              <a:rPr lang="en-US" altLang="zh-CN">
                <a:latin typeface="Times New Roman" pitchFamily="18" charset="0"/>
              </a:rPr>
              <a:t>A</a:t>
            </a:r>
            <a:r>
              <a:rPr lang="zh-CN" altLang="en-US">
                <a:latin typeface="Times New Roman" pitchFamily="18" charset="0"/>
              </a:rPr>
              <a:t>、国家所有制和集体所有制           </a:t>
            </a:r>
            <a:r>
              <a:rPr lang="en-US" altLang="zh-CN">
                <a:latin typeface="Times New Roman" pitchFamily="18" charset="0"/>
              </a:rPr>
              <a:t>B</a:t>
            </a:r>
            <a:r>
              <a:rPr lang="zh-CN" altLang="en-US">
                <a:latin typeface="Times New Roman" pitchFamily="18" charset="0"/>
              </a:rPr>
              <a:t>、集体所有制和个体所有制</a:t>
            </a:r>
            <a:endParaRPr lang="zh-CN" altLang="en-US"/>
          </a:p>
          <a:p>
            <a:pPr indent="304800" eaLnBrk="0" hangingPunct="0"/>
            <a:r>
              <a:rPr lang="en-US" altLang="zh-CN">
                <a:latin typeface="Times New Roman" pitchFamily="18" charset="0"/>
              </a:rPr>
              <a:t>C</a:t>
            </a:r>
            <a:r>
              <a:rPr lang="zh-CN" altLang="en-US">
                <a:latin typeface="Times New Roman" pitchFamily="18" charset="0"/>
              </a:rPr>
              <a:t>、资本主义所有制和社会主义所有制   </a:t>
            </a:r>
            <a:r>
              <a:rPr lang="en-US" altLang="zh-CN">
                <a:latin typeface="Times New Roman" pitchFamily="18" charset="0"/>
              </a:rPr>
              <a:t>D</a:t>
            </a:r>
            <a:r>
              <a:rPr lang="zh-CN" altLang="en-US">
                <a:latin typeface="Times New Roman" pitchFamily="18" charset="0"/>
              </a:rPr>
              <a:t>、公有制和私有制</a:t>
            </a:r>
            <a:endParaRPr lang="zh-CN" altLang="en-US"/>
          </a:p>
          <a:p>
            <a:pPr indent="304800" eaLnBrk="0" hangingPunct="0"/>
            <a:r>
              <a:rPr lang="en-US" altLang="zh-CN">
                <a:latin typeface="Times New Roman" pitchFamily="18" charset="0"/>
              </a:rPr>
              <a:t>8</a:t>
            </a:r>
            <a:r>
              <a:rPr lang="zh-CN" altLang="en-US">
                <a:latin typeface="Times New Roman" pitchFamily="18" charset="0"/>
              </a:rPr>
              <a:t>、在生产关系中起决定作用的是</a:t>
            </a:r>
            <a:r>
              <a:rPr lang="en-US" altLang="zh-CN">
                <a:latin typeface="Times New Roman" pitchFamily="18" charset="0"/>
              </a:rPr>
              <a:t>(A)</a:t>
            </a:r>
            <a:endParaRPr lang="en-US" altLang="zh-CN"/>
          </a:p>
          <a:p>
            <a:pPr indent="304800" eaLnBrk="0" hangingPunct="0"/>
            <a:r>
              <a:rPr lang="en-US" altLang="zh-CN">
                <a:latin typeface="Times New Roman" pitchFamily="18" charset="0"/>
              </a:rPr>
              <a:t>A</a:t>
            </a:r>
            <a:r>
              <a:rPr lang="zh-CN" altLang="en-US">
                <a:latin typeface="Times New Roman" pitchFamily="18" charset="0"/>
              </a:rPr>
              <a:t>、生产资料所有制          </a:t>
            </a:r>
            <a:r>
              <a:rPr lang="en-US" altLang="zh-CN">
                <a:latin typeface="Times New Roman" pitchFamily="18" charset="0"/>
              </a:rPr>
              <a:t>B</a:t>
            </a:r>
            <a:r>
              <a:rPr lang="zh-CN" altLang="en-US">
                <a:latin typeface="Times New Roman" pitchFamily="18" charset="0"/>
              </a:rPr>
              <a:t>、产品的分配和交换</a:t>
            </a:r>
            <a:endParaRPr lang="zh-CN" altLang="en-US"/>
          </a:p>
          <a:p>
            <a:pPr indent="304800" eaLnBrk="0" hangingPunct="0"/>
            <a:r>
              <a:rPr lang="en-US" altLang="zh-CN">
                <a:latin typeface="Times New Roman" pitchFamily="18" charset="0"/>
              </a:rPr>
              <a:t>C</a:t>
            </a:r>
            <a:r>
              <a:rPr lang="zh-CN" altLang="en-US">
                <a:latin typeface="Times New Roman" pitchFamily="18" charset="0"/>
              </a:rPr>
              <a:t>、在生产中人与人的关系    </a:t>
            </a:r>
            <a:r>
              <a:rPr lang="en-US" altLang="zh-CN">
                <a:latin typeface="Times New Roman" pitchFamily="18" charset="0"/>
              </a:rPr>
              <a:t>D</a:t>
            </a:r>
            <a:r>
              <a:rPr lang="zh-CN" altLang="en-US">
                <a:latin typeface="Times New Roman" pitchFamily="18" charset="0"/>
              </a:rPr>
              <a:t>、管理者和生产者的不同地位</a:t>
            </a:r>
            <a:endParaRPr lang="zh-CN" altLang="en-US"/>
          </a:p>
          <a:p>
            <a:pPr indent="304800" eaLnBrk="0" hangingPunct="0"/>
            <a:r>
              <a:rPr lang="en-US" altLang="zh-CN">
                <a:latin typeface="Times New Roman" pitchFamily="18" charset="0"/>
              </a:rPr>
              <a:t>9</a:t>
            </a:r>
            <a:r>
              <a:rPr lang="zh-CN" altLang="en-US">
                <a:latin typeface="Times New Roman" pitchFamily="18" charset="0"/>
              </a:rPr>
              <a:t>、</a:t>
            </a:r>
            <a:r>
              <a:rPr lang="zh-CN" altLang="en-US"/>
              <a:t>“</a:t>
            </a:r>
            <a:r>
              <a:rPr lang="zh-CN" altLang="en-US">
                <a:latin typeface="Times New Roman" pitchFamily="18" charset="0"/>
              </a:rPr>
              <a:t>手推磨产生的是封建主的社会，蒸汽磨产生的是工业资本家的社会</a:t>
            </a:r>
            <a:r>
              <a:rPr lang="zh-CN" altLang="en-US"/>
              <a:t>”</a:t>
            </a:r>
            <a:r>
              <a:rPr lang="zh-CN" altLang="en-US">
                <a:latin typeface="Times New Roman" pitchFamily="18" charset="0"/>
              </a:rPr>
              <a:t>，这句话揭示了</a:t>
            </a:r>
            <a:r>
              <a:rPr lang="en-US" altLang="zh-CN">
                <a:latin typeface="Times New Roman" pitchFamily="18" charset="0"/>
              </a:rPr>
              <a:t>(D)</a:t>
            </a:r>
            <a:endParaRPr lang="en-US" altLang="zh-CN"/>
          </a:p>
          <a:p>
            <a:pPr indent="304800" eaLnBrk="0" hangingPunct="0"/>
            <a:r>
              <a:rPr lang="en-US" altLang="zh-CN">
                <a:latin typeface="Times New Roman" pitchFamily="18" charset="0"/>
              </a:rPr>
              <a:t>A</a:t>
            </a:r>
            <a:r>
              <a:rPr lang="zh-CN" altLang="en-US">
                <a:latin typeface="Times New Roman" pitchFamily="18" charset="0"/>
              </a:rPr>
              <a:t>、生产工具是衡量生产力水平的重要尺度</a:t>
            </a:r>
            <a:endParaRPr lang="zh-CN" altLang="en-US"/>
          </a:p>
          <a:p>
            <a:pPr indent="304800" eaLnBrk="0" hangingPunct="0"/>
            <a:r>
              <a:rPr lang="en-US" altLang="zh-CN">
                <a:latin typeface="Times New Roman" pitchFamily="18" charset="0"/>
              </a:rPr>
              <a:t>B</a:t>
            </a:r>
            <a:r>
              <a:rPr lang="zh-CN" altLang="en-US">
                <a:latin typeface="Times New Roman" pitchFamily="18" charset="0"/>
              </a:rPr>
              <a:t>、科学技术是第一生产力</a:t>
            </a:r>
            <a:endParaRPr lang="zh-CN" altLang="en-US"/>
          </a:p>
          <a:p>
            <a:pPr indent="304800" eaLnBrk="0" hangingPunct="0"/>
            <a:r>
              <a:rPr lang="en-US" altLang="zh-CN">
                <a:latin typeface="Times New Roman" pitchFamily="18" charset="0"/>
              </a:rPr>
              <a:t>C</a:t>
            </a:r>
            <a:r>
              <a:rPr lang="zh-CN" altLang="en-US">
                <a:latin typeface="Times New Roman" pitchFamily="18" charset="0"/>
              </a:rPr>
              <a:t>、社会形态的更替有其一定的顺序性</a:t>
            </a:r>
            <a:endParaRPr lang="zh-CN" altLang="en-US"/>
          </a:p>
          <a:p>
            <a:pPr indent="304800" eaLnBrk="0" hangingPunct="0"/>
            <a:r>
              <a:rPr lang="en-US" altLang="zh-CN">
                <a:latin typeface="Times New Roman" pitchFamily="18" charset="0"/>
              </a:rPr>
              <a:t>D</a:t>
            </a:r>
            <a:r>
              <a:rPr lang="zh-CN" altLang="en-US">
                <a:latin typeface="Times New Roman" pitchFamily="18" charset="0"/>
              </a:rPr>
              <a:t>、物质生产的发展需要建立相应的生产关系</a:t>
            </a:r>
            <a:endParaRPr lang="zh-CN" altLang="en-US"/>
          </a:p>
          <a:p>
            <a:pPr indent="304800" eaLnBrk="0" hangingPunct="0"/>
            <a:r>
              <a:rPr lang="en-US" altLang="zh-CN">
                <a:latin typeface="Times New Roman" pitchFamily="18" charset="0"/>
              </a:rPr>
              <a:t>10</a:t>
            </a:r>
            <a:r>
              <a:rPr lang="zh-CN" altLang="en-US">
                <a:latin typeface="Times New Roman" pitchFamily="18" charset="0"/>
              </a:rPr>
              <a:t>、社会形态的发展是自然历史过程的含义（</a:t>
            </a:r>
            <a:r>
              <a:rPr lang="en-US" altLang="zh-CN">
                <a:latin typeface="Times New Roman" pitchFamily="18" charset="0"/>
              </a:rPr>
              <a:t>D</a:t>
            </a:r>
            <a:r>
              <a:rPr lang="zh-CN" altLang="en-US">
                <a:latin typeface="Times New Roman" pitchFamily="18" charset="0"/>
              </a:rPr>
              <a:t>）</a:t>
            </a:r>
            <a:endParaRPr lang="zh-CN" altLang="en-US"/>
          </a:p>
          <a:p>
            <a:pPr indent="304800" eaLnBrk="0" hangingPunct="0"/>
            <a:r>
              <a:rPr lang="en-US" altLang="zh-CN">
                <a:latin typeface="Times New Roman" pitchFamily="18" charset="0"/>
              </a:rPr>
              <a:t>A</a:t>
            </a:r>
            <a:r>
              <a:rPr lang="zh-CN" altLang="en-US">
                <a:latin typeface="Times New Roman" pitchFamily="18" charset="0"/>
              </a:rPr>
              <a:t>、社会发展史和自然界的发展史是完全相同的 </a:t>
            </a:r>
            <a:endParaRPr lang="zh-CN" altLang="en-US"/>
          </a:p>
          <a:p>
            <a:pPr indent="304800" eaLnBrk="0" hangingPunct="0"/>
            <a:r>
              <a:rPr lang="en-US" altLang="zh-CN">
                <a:latin typeface="Times New Roman" pitchFamily="18" charset="0"/>
              </a:rPr>
              <a:t>B</a:t>
            </a:r>
            <a:r>
              <a:rPr lang="zh-CN" altLang="en-US">
                <a:latin typeface="Times New Roman" pitchFamily="18" charset="0"/>
              </a:rPr>
              <a:t>、社会发展的进程不受人们的主观意志的影响</a:t>
            </a:r>
            <a:endParaRPr lang="zh-CN" altLang="en-US"/>
          </a:p>
          <a:p>
            <a:pPr indent="304800" eaLnBrk="0" hangingPunct="0"/>
            <a:r>
              <a:rPr lang="en-US" altLang="zh-CN">
                <a:latin typeface="Times New Roman" pitchFamily="18" charset="0"/>
              </a:rPr>
              <a:t>C</a:t>
            </a:r>
            <a:r>
              <a:rPr lang="zh-CN" altLang="en-US">
                <a:latin typeface="Times New Roman" pitchFamily="18" charset="0"/>
              </a:rPr>
              <a:t>、社会发展是一个不包含偶然性的必然过程</a:t>
            </a:r>
            <a:endParaRPr lang="zh-CN" altLang="en-US"/>
          </a:p>
          <a:p>
            <a:pPr indent="304800" eaLnBrk="0" hangingPunct="0"/>
            <a:r>
              <a:rPr lang="en-US" altLang="zh-CN">
                <a:latin typeface="Times New Roman" pitchFamily="18" charset="0"/>
              </a:rPr>
              <a:t>D</a:t>
            </a:r>
            <a:r>
              <a:rPr lang="zh-CN" altLang="en-US">
                <a:latin typeface="Times New Roman" pitchFamily="18" charset="0"/>
              </a:rPr>
              <a:t>、人类社会的发展像自然界的一样有其客观规律</a:t>
            </a:r>
            <a:endParaRPr lang="zh-CN" altLang="en-US"/>
          </a:p>
          <a:p>
            <a:pPr indent="304800" eaLnBrk="0" hangingPunct="0"/>
            <a:r>
              <a:rPr lang="en-US" altLang="zh-CN">
                <a:latin typeface="Times New Roman" pitchFamily="18" charset="0"/>
              </a:rPr>
              <a:t>11</a:t>
            </a:r>
            <a:r>
              <a:rPr lang="zh-CN" altLang="en-US">
                <a:latin typeface="Times New Roman" pitchFamily="18" charset="0"/>
              </a:rPr>
              <a:t>、社会经济形态的发展是一种自然历史过程，这个观点（</a:t>
            </a:r>
            <a:r>
              <a:rPr lang="en-US" altLang="zh-CN">
                <a:latin typeface="Times New Roman" pitchFamily="18" charset="0"/>
              </a:rPr>
              <a:t>D</a:t>
            </a:r>
            <a:r>
              <a:rPr lang="zh-CN" altLang="en-US">
                <a:latin typeface="Times New Roman" pitchFamily="18" charset="0"/>
              </a:rPr>
              <a:t>）</a:t>
            </a:r>
            <a:endParaRPr lang="zh-CN" altLang="en-US"/>
          </a:p>
          <a:p>
            <a:pPr indent="304800" eaLnBrk="0" hangingPunct="0"/>
            <a:r>
              <a:rPr lang="en-US" altLang="zh-CN">
                <a:latin typeface="Times New Roman" pitchFamily="18" charset="0"/>
              </a:rPr>
              <a:t>A</a:t>
            </a:r>
            <a:r>
              <a:rPr lang="zh-CN" altLang="en-US">
                <a:latin typeface="Times New Roman" pitchFamily="18" charset="0"/>
              </a:rPr>
              <a:t>、辩证法的正确观点                   </a:t>
            </a:r>
            <a:r>
              <a:rPr lang="en-US" altLang="zh-CN">
                <a:latin typeface="Times New Roman" pitchFamily="18" charset="0"/>
              </a:rPr>
              <a:t>B</a:t>
            </a:r>
            <a:r>
              <a:rPr lang="zh-CN" altLang="en-US">
                <a:latin typeface="Times New Roman" pitchFamily="18" charset="0"/>
              </a:rPr>
              <a:t>、机械唯物主义的错误观点 </a:t>
            </a:r>
            <a:endParaRPr lang="zh-CN" altLang="en-US"/>
          </a:p>
          <a:p>
            <a:pPr indent="304800" eaLnBrk="0" hangingPunct="0"/>
            <a:r>
              <a:rPr lang="en-US" altLang="zh-CN">
                <a:latin typeface="Times New Roman" pitchFamily="18" charset="0"/>
              </a:rPr>
              <a:t>C</a:t>
            </a:r>
            <a:r>
              <a:rPr lang="zh-CN" altLang="en-US">
                <a:latin typeface="Times New Roman" pitchFamily="18" charset="0"/>
              </a:rPr>
              <a:t>、形而上学唯物主义的错误观点         </a:t>
            </a:r>
            <a:r>
              <a:rPr lang="en-US" altLang="zh-CN">
                <a:latin typeface="Times New Roman" pitchFamily="18" charset="0"/>
              </a:rPr>
              <a:t>D</a:t>
            </a:r>
            <a:r>
              <a:rPr lang="zh-CN" altLang="en-US">
                <a:latin typeface="Times New Roman" pitchFamily="18" charset="0"/>
              </a:rPr>
              <a:t>、历史唯物主义的正确观点</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0" y="639763"/>
            <a:ext cx="9144000" cy="5324475"/>
          </a:xfrm>
          <a:prstGeom prst="rect">
            <a:avLst/>
          </a:prstGeom>
          <a:noFill/>
          <a:ln w="9525">
            <a:noFill/>
            <a:miter lim="800000"/>
            <a:headEnd/>
            <a:tailEnd/>
          </a:ln>
        </p:spPr>
        <p:txBody>
          <a:bodyPr anchor="ctr">
            <a:spAutoFit/>
          </a:bodyPr>
          <a:lstStyle/>
          <a:p>
            <a:pPr indent="304800"/>
            <a:r>
              <a:rPr lang="en-US" altLang="zh-CN" sz="2000">
                <a:latin typeface="Times New Roman" pitchFamily="18" charset="0"/>
              </a:rPr>
              <a:t>12</a:t>
            </a:r>
            <a:r>
              <a:rPr lang="zh-CN" altLang="en-US" sz="2000">
                <a:latin typeface="Times New Roman" pitchFamily="18" charset="0"/>
              </a:rPr>
              <a:t>、社会发展的基本动力是（</a:t>
            </a:r>
            <a:r>
              <a:rPr lang="en-US" altLang="zh-CN" sz="2000">
                <a:latin typeface="Times New Roman" pitchFamily="18" charset="0"/>
              </a:rPr>
              <a:t>C</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、阶级斗争   </a:t>
            </a:r>
            <a:r>
              <a:rPr lang="en-US" altLang="zh-CN" sz="2000">
                <a:latin typeface="Times New Roman" pitchFamily="18" charset="0"/>
              </a:rPr>
              <a:t>B</a:t>
            </a:r>
            <a:r>
              <a:rPr lang="zh-CN" altLang="en-US" sz="2000">
                <a:latin typeface="Times New Roman" pitchFamily="18" charset="0"/>
              </a:rPr>
              <a:t>、科学技术   </a:t>
            </a:r>
            <a:r>
              <a:rPr lang="en-US" altLang="zh-CN" sz="2000">
                <a:latin typeface="Times New Roman" pitchFamily="18" charset="0"/>
              </a:rPr>
              <a:t>C</a:t>
            </a:r>
            <a:r>
              <a:rPr lang="zh-CN" altLang="en-US" sz="2000">
                <a:latin typeface="Times New Roman" pitchFamily="18" charset="0"/>
              </a:rPr>
              <a:t>、社会基本矛盾  </a:t>
            </a:r>
            <a:r>
              <a:rPr lang="en-US" altLang="zh-CN" sz="2000">
                <a:latin typeface="Times New Roman" pitchFamily="18" charset="0"/>
              </a:rPr>
              <a:t>D</a:t>
            </a:r>
            <a:r>
              <a:rPr lang="zh-CN" altLang="en-US" sz="2000">
                <a:latin typeface="Times New Roman" pitchFamily="18" charset="0"/>
              </a:rPr>
              <a:t>、人民群众</a:t>
            </a:r>
            <a:endParaRPr lang="zh-CN" altLang="en-US" sz="2000"/>
          </a:p>
          <a:p>
            <a:pPr indent="304800" eaLnBrk="0" hangingPunct="0"/>
            <a:r>
              <a:rPr lang="en-US" altLang="zh-CN" sz="2000">
                <a:latin typeface="Times New Roman" pitchFamily="18" charset="0"/>
              </a:rPr>
              <a:t>13</a:t>
            </a:r>
            <a:r>
              <a:rPr lang="zh-CN" altLang="en-US" sz="2000">
                <a:latin typeface="Times New Roman" pitchFamily="18" charset="0"/>
              </a:rPr>
              <a:t>、十一届三中全会以来，我党制定的一系列正确的路线、方针、政策促进了我国经济的迅猛发展，这说明</a:t>
            </a:r>
            <a:r>
              <a:rPr lang="en-US" altLang="zh-CN" sz="2000">
                <a:latin typeface="Times New Roman" pitchFamily="18" charset="0"/>
              </a:rPr>
              <a:t>(C)</a:t>
            </a:r>
            <a:endParaRPr lang="en-US" altLang="zh-CN" sz="2000"/>
          </a:p>
          <a:p>
            <a:pPr indent="304800" eaLnBrk="0" hangingPunct="0"/>
            <a:r>
              <a:rPr lang="en-US" altLang="zh-CN" sz="2000">
                <a:latin typeface="Times New Roman" pitchFamily="18" charset="0"/>
              </a:rPr>
              <a:t>A</a:t>
            </a:r>
            <a:r>
              <a:rPr lang="zh-CN" altLang="en-US" sz="2000">
                <a:latin typeface="Times New Roman" pitchFamily="18" charset="0"/>
              </a:rPr>
              <a:t>、经济基础发展的道路是由上层建筑决定的</a:t>
            </a:r>
            <a:endParaRPr lang="zh-CN" altLang="en-US" sz="2000"/>
          </a:p>
          <a:p>
            <a:pPr indent="304800" eaLnBrk="0" hangingPunct="0"/>
            <a:r>
              <a:rPr lang="en-US" altLang="zh-CN" sz="2000">
                <a:latin typeface="Times New Roman" pitchFamily="18" charset="0"/>
              </a:rPr>
              <a:t>B</a:t>
            </a:r>
            <a:r>
              <a:rPr lang="zh-CN" altLang="en-US" sz="2000">
                <a:latin typeface="Times New Roman" pitchFamily="18" charset="0"/>
              </a:rPr>
              <a:t>、上层建筑的发展决定经济基础的发展方向</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、上层建筑对经济基础具有积极的能动作用</a:t>
            </a:r>
            <a:endParaRPr lang="zh-CN" altLang="en-US" sz="2000"/>
          </a:p>
          <a:p>
            <a:pPr indent="304800" eaLnBrk="0" hangingPunct="0"/>
            <a:r>
              <a:rPr lang="en-US" altLang="zh-CN" sz="2000">
                <a:latin typeface="Times New Roman" pitchFamily="18" charset="0"/>
              </a:rPr>
              <a:t>D</a:t>
            </a:r>
            <a:r>
              <a:rPr lang="zh-CN" altLang="en-US" sz="2000">
                <a:latin typeface="Times New Roman" pitchFamily="18" charset="0"/>
              </a:rPr>
              <a:t>、社会主义社会的发展不受经济基础决定上层建筑规律的制约</a:t>
            </a:r>
            <a:endParaRPr lang="zh-CN" altLang="en-US" sz="2000"/>
          </a:p>
          <a:p>
            <a:pPr indent="304800" eaLnBrk="0" hangingPunct="0"/>
            <a:r>
              <a:rPr lang="en-US" altLang="zh-CN" sz="2000">
                <a:latin typeface="Times New Roman" pitchFamily="18" charset="0"/>
              </a:rPr>
              <a:t>14</a:t>
            </a:r>
            <a:r>
              <a:rPr lang="zh-CN" altLang="en-US" sz="2000">
                <a:latin typeface="Times New Roman" pitchFamily="18" charset="0"/>
              </a:rPr>
              <a:t>、社会基本矛盾运动的最终原因是（</a:t>
            </a:r>
            <a:r>
              <a:rPr lang="en-US" altLang="zh-CN" sz="2000">
                <a:latin typeface="Times New Roman" pitchFamily="18" charset="0"/>
              </a:rPr>
              <a:t>B</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、生产关系的发展史  </a:t>
            </a:r>
            <a:r>
              <a:rPr lang="en-US" altLang="zh-CN" sz="2000">
                <a:latin typeface="Times New Roman" pitchFamily="18" charset="0"/>
              </a:rPr>
              <a:t>B</a:t>
            </a:r>
            <a:r>
              <a:rPr lang="zh-CN" altLang="en-US" sz="2000">
                <a:latin typeface="Times New Roman" pitchFamily="18" charset="0"/>
              </a:rPr>
              <a:t>、生产力的发展  </a:t>
            </a:r>
            <a:r>
              <a:rPr lang="en-US" altLang="zh-CN" sz="2000">
                <a:latin typeface="Times New Roman" pitchFamily="18" charset="0"/>
              </a:rPr>
              <a:t>C</a:t>
            </a:r>
            <a:r>
              <a:rPr lang="zh-CN" altLang="en-US" sz="2000">
                <a:latin typeface="Times New Roman" pitchFamily="18" charset="0"/>
              </a:rPr>
              <a:t>、上层建筑的发展 </a:t>
            </a:r>
            <a:r>
              <a:rPr lang="en-US" altLang="zh-CN" sz="2000">
                <a:latin typeface="Times New Roman" pitchFamily="18" charset="0"/>
              </a:rPr>
              <a:t>D</a:t>
            </a:r>
            <a:r>
              <a:rPr lang="zh-CN" altLang="en-US" sz="2000">
                <a:latin typeface="Times New Roman" pitchFamily="18" charset="0"/>
              </a:rPr>
              <a:t>、经济基础的发展</a:t>
            </a:r>
            <a:endParaRPr lang="zh-CN" altLang="en-US" sz="2000"/>
          </a:p>
          <a:p>
            <a:pPr indent="304800" eaLnBrk="0" hangingPunct="0"/>
            <a:r>
              <a:rPr lang="en-US" altLang="zh-CN" sz="2000">
                <a:latin typeface="Times New Roman" pitchFamily="18" charset="0"/>
              </a:rPr>
              <a:t>15</a:t>
            </a:r>
            <a:r>
              <a:rPr lang="zh-CN" altLang="en-US" sz="2000">
                <a:latin typeface="Times New Roman" pitchFamily="18" charset="0"/>
              </a:rPr>
              <a:t>、生产关系的变革根源于（</a:t>
            </a:r>
            <a:r>
              <a:rPr lang="en-US" altLang="zh-CN" sz="2000">
                <a:latin typeface="Times New Roman" pitchFamily="18" charset="0"/>
              </a:rPr>
              <a:t>D</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、先进思想理论的形成               </a:t>
            </a:r>
            <a:r>
              <a:rPr lang="en-US" altLang="zh-CN" sz="2000">
                <a:latin typeface="Times New Roman" pitchFamily="18" charset="0"/>
              </a:rPr>
              <a:t>B</a:t>
            </a:r>
            <a:r>
              <a:rPr lang="zh-CN" altLang="en-US" sz="2000">
                <a:latin typeface="Times New Roman" pitchFamily="18" charset="0"/>
              </a:rPr>
              <a:t>、新的生产关系已经出现  </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、人们进行自觉的革命活动           </a:t>
            </a:r>
            <a:r>
              <a:rPr lang="en-US" altLang="zh-CN" sz="2000">
                <a:latin typeface="Times New Roman" pitchFamily="18" charset="0"/>
              </a:rPr>
              <a:t>D</a:t>
            </a:r>
            <a:r>
              <a:rPr lang="zh-CN" altLang="en-US" sz="2000">
                <a:latin typeface="Times New Roman" pitchFamily="18" charset="0"/>
              </a:rPr>
              <a:t>、生产力发展的客观要求</a:t>
            </a:r>
            <a:endParaRPr lang="zh-CN" altLang="en-US" sz="2000"/>
          </a:p>
          <a:p>
            <a:pPr indent="304800" eaLnBrk="0" hangingPunct="0"/>
            <a:r>
              <a:rPr lang="en-US" altLang="zh-CN" sz="2000">
                <a:latin typeface="Times New Roman" pitchFamily="18" charset="0"/>
              </a:rPr>
              <a:t>16</a:t>
            </a:r>
            <a:r>
              <a:rPr lang="zh-CN" altLang="en-US" sz="2000">
                <a:latin typeface="Times New Roman" pitchFamily="18" charset="0"/>
              </a:rPr>
              <a:t>、判断一种生产关系是否先进的标志是（</a:t>
            </a:r>
            <a:r>
              <a:rPr lang="en-US" altLang="zh-CN" sz="2000">
                <a:latin typeface="Times New Roman" pitchFamily="18" charset="0"/>
              </a:rPr>
              <a:t>C</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、公有制还是私有制                    </a:t>
            </a:r>
            <a:r>
              <a:rPr lang="en-US" altLang="zh-CN" sz="2000">
                <a:latin typeface="Times New Roman" pitchFamily="18" charset="0"/>
              </a:rPr>
              <a:t>B</a:t>
            </a:r>
            <a:r>
              <a:rPr lang="zh-CN" altLang="en-US" sz="2000">
                <a:latin typeface="Times New Roman" pitchFamily="18" charset="0"/>
              </a:rPr>
              <a:t>、公有制水平的高低    </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、是否适合生产力的性质和发展要求      </a:t>
            </a:r>
            <a:r>
              <a:rPr lang="en-US" altLang="zh-CN" sz="2000">
                <a:latin typeface="Times New Roman" pitchFamily="18" charset="0"/>
              </a:rPr>
              <a:t>D</a:t>
            </a:r>
            <a:r>
              <a:rPr lang="zh-CN" altLang="en-US" sz="2000">
                <a:latin typeface="Times New Roman" pitchFamily="18" charset="0"/>
              </a:rPr>
              <a:t>、劳动产品分配是否公平</a:t>
            </a:r>
            <a:endParaRPr lang="zh-CN" alt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0" y="2967038"/>
            <a:ext cx="9144000" cy="923925"/>
          </a:xfrm>
          <a:prstGeom prst="rect">
            <a:avLst/>
          </a:prstGeom>
          <a:noFill/>
          <a:ln w="9525">
            <a:noFill/>
            <a:miter lim="800000"/>
            <a:headEnd/>
            <a:tailEnd/>
          </a:ln>
        </p:spPr>
        <p:txBody>
          <a:bodyPr anchor="ctr">
            <a:spAutoFit/>
          </a:bodyPr>
          <a:lstStyle/>
          <a:p>
            <a:pPr indent="304800"/>
            <a:endParaRPr lang="en-US" altLang="zh-CN" sz="1200">
              <a:latin typeface="Times New Roman" pitchFamily="18" charset="0"/>
            </a:endParaRPr>
          </a:p>
          <a:p>
            <a:pPr indent="304800"/>
            <a:endParaRPr lang="en-US" altLang="zh-CN" sz="1200">
              <a:latin typeface="Times New Roman" pitchFamily="18" charset="0"/>
            </a:endParaRPr>
          </a:p>
          <a:p>
            <a:pPr indent="304800"/>
            <a:endParaRPr lang="en-US" altLang="zh-CN" sz="1200">
              <a:latin typeface="Times New Roman" pitchFamily="18" charset="0"/>
            </a:endParaRPr>
          </a:p>
          <a:p>
            <a:pPr indent="304800" eaLnBrk="0" hangingPunct="0"/>
            <a:endParaRPr lang="zh-CN" altLang="en-US"/>
          </a:p>
        </p:txBody>
      </p:sp>
      <p:sp>
        <p:nvSpPr>
          <p:cNvPr id="51202" name="Rectangle 2"/>
          <p:cNvSpPr>
            <a:spLocks noChangeArrowheads="1"/>
          </p:cNvSpPr>
          <p:nvPr/>
        </p:nvSpPr>
        <p:spPr bwMode="auto">
          <a:xfrm>
            <a:off x="0" y="141288"/>
            <a:ext cx="9144000" cy="6248400"/>
          </a:xfrm>
          <a:prstGeom prst="rect">
            <a:avLst/>
          </a:prstGeom>
          <a:noFill/>
          <a:ln w="9525">
            <a:noFill/>
            <a:miter lim="800000"/>
            <a:headEnd/>
            <a:tailEnd/>
          </a:ln>
        </p:spPr>
        <p:txBody>
          <a:bodyPr anchor="ctr">
            <a:spAutoFit/>
          </a:bodyPr>
          <a:lstStyle/>
          <a:p>
            <a:pPr indent="304800"/>
            <a:r>
              <a:rPr lang="en-US" altLang="zh-CN" sz="2000">
                <a:latin typeface="Times New Roman" pitchFamily="18" charset="0"/>
              </a:rPr>
              <a:t>17</a:t>
            </a:r>
            <a:r>
              <a:rPr lang="zh-CN" altLang="en-US" sz="2000">
                <a:latin typeface="Times New Roman" pitchFamily="18" charset="0"/>
              </a:rPr>
              <a:t>、生产关系必须适合生产力状况的规律（</a:t>
            </a:r>
            <a:r>
              <a:rPr lang="en-US" altLang="zh-CN" sz="2000">
                <a:latin typeface="Times New Roman" pitchFamily="18" charset="0"/>
              </a:rPr>
              <a:t>ABCE</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、揭示了人类社会发展的内在动力</a:t>
            </a:r>
            <a:endParaRPr lang="zh-CN" altLang="en-US" sz="2000"/>
          </a:p>
          <a:p>
            <a:pPr indent="304800" eaLnBrk="0" hangingPunct="0"/>
            <a:r>
              <a:rPr lang="en-US" altLang="zh-CN" sz="2000">
                <a:latin typeface="Times New Roman" pitchFamily="18" charset="0"/>
              </a:rPr>
              <a:t>B</a:t>
            </a:r>
            <a:r>
              <a:rPr lang="zh-CN" altLang="en-US" sz="2000">
                <a:latin typeface="Times New Roman" pitchFamily="18" charset="0"/>
              </a:rPr>
              <a:t>、是生产力与生产关系之间内在的、本质的必然联系</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、是人类社会发展最基本、最普遍的规律</a:t>
            </a:r>
            <a:endParaRPr lang="zh-CN" altLang="en-US" sz="2000"/>
          </a:p>
          <a:p>
            <a:pPr indent="304800" eaLnBrk="0" hangingPunct="0"/>
            <a:r>
              <a:rPr lang="en-US" altLang="zh-CN" sz="2000">
                <a:latin typeface="Times New Roman" pitchFamily="18" charset="0"/>
              </a:rPr>
              <a:t>D</a:t>
            </a:r>
            <a:r>
              <a:rPr lang="zh-CN" altLang="en-US" sz="2000">
                <a:latin typeface="Times New Roman" pitchFamily="18" charset="0"/>
              </a:rPr>
              <a:t>、是阶级社会特有的规律</a:t>
            </a:r>
            <a:endParaRPr lang="zh-CN" altLang="en-US" sz="2000"/>
          </a:p>
          <a:p>
            <a:pPr indent="304800" eaLnBrk="0" hangingPunct="0"/>
            <a:r>
              <a:rPr lang="en-US" altLang="zh-CN" sz="2000">
                <a:latin typeface="Times New Roman" pitchFamily="18" charset="0"/>
              </a:rPr>
              <a:t>E</a:t>
            </a:r>
            <a:r>
              <a:rPr lang="zh-CN" altLang="en-US" sz="2000">
                <a:latin typeface="Times New Roman" pitchFamily="18" charset="0"/>
              </a:rPr>
              <a:t>、是无产阶级政党制定正确的路线、方针、政策的理论依据</a:t>
            </a:r>
            <a:endParaRPr lang="zh-CN" altLang="en-US" sz="2000"/>
          </a:p>
          <a:p>
            <a:pPr indent="304800" eaLnBrk="0" hangingPunct="0"/>
            <a:r>
              <a:rPr lang="en-US" altLang="zh-CN" sz="2000">
                <a:latin typeface="Times New Roman" pitchFamily="18" charset="0"/>
              </a:rPr>
              <a:t>18</a:t>
            </a:r>
            <a:r>
              <a:rPr lang="zh-CN" altLang="en-US" sz="2000">
                <a:latin typeface="Times New Roman" pitchFamily="18" charset="0"/>
              </a:rPr>
              <a:t>、下列各项属于上层建筑的有（</a:t>
            </a:r>
            <a:r>
              <a:rPr lang="en-US" altLang="zh-CN" sz="2000">
                <a:latin typeface="Times New Roman" pitchFamily="18" charset="0"/>
              </a:rPr>
              <a:t>ABDE</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、全国人民代表大会  </a:t>
            </a:r>
            <a:r>
              <a:rPr lang="en-US" altLang="zh-CN" sz="2000">
                <a:latin typeface="Times New Roman" pitchFamily="18" charset="0"/>
              </a:rPr>
              <a:t>B</a:t>
            </a:r>
            <a:r>
              <a:rPr lang="zh-CN" altLang="en-US" sz="2000">
                <a:latin typeface="Times New Roman" pitchFamily="18" charset="0"/>
              </a:rPr>
              <a:t>、监狱 </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、语言学   </a:t>
            </a:r>
            <a:r>
              <a:rPr lang="en-US" altLang="zh-CN" sz="2000">
                <a:latin typeface="Times New Roman" pitchFamily="18" charset="0"/>
              </a:rPr>
              <a:t>D</a:t>
            </a:r>
            <a:r>
              <a:rPr lang="zh-CN" altLang="en-US" sz="2000">
                <a:latin typeface="Times New Roman" pitchFamily="18" charset="0"/>
              </a:rPr>
              <a:t>、法院  </a:t>
            </a:r>
            <a:r>
              <a:rPr lang="en-US" altLang="zh-CN" sz="2000">
                <a:latin typeface="Times New Roman" pitchFamily="18" charset="0"/>
              </a:rPr>
              <a:t>E</a:t>
            </a:r>
            <a:r>
              <a:rPr lang="zh-CN" altLang="en-US" sz="2000">
                <a:latin typeface="Times New Roman" pitchFamily="18" charset="0"/>
              </a:rPr>
              <a:t>、哲学</a:t>
            </a:r>
            <a:endParaRPr lang="zh-CN" altLang="en-US" sz="2000"/>
          </a:p>
          <a:p>
            <a:pPr indent="304800" eaLnBrk="0" hangingPunct="0"/>
            <a:r>
              <a:rPr lang="en-US" altLang="zh-CN" sz="2000">
                <a:latin typeface="Times New Roman" pitchFamily="18" charset="0"/>
              </a:rPr>
              <a:t>19</a:t>
            </a:r>
            <a:r>
              <a:rPr lang="zh-CN" altLang="en-US" sz="2000">
                <a:latin typeface="Times New Roman" pitchFamily="18" charset="0"/>
              </a:rPr>
              <a:t>、政治上层建筑与观念上层建筑的关系是（</a:t>
            </a:r>
            <a:r>
              <a:rPr lang="en-US" altLang="zh-CN" sz="2000">
                <a:latin typeface="Times New Roman" pitchFamily="18" charset="0"/>
              </a:rPr>
              <a:t>BC</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、前者是后者的根源        </a:t>
            </a:r>
            <a:r>
              <a:rPr lang="en-US" altLang="zh-CN" sz="2000">
                <a:latin typeface="Times New Roman" pitchFamily="18" charset="0"/>
              </a:rPr>
              <a:t>B</a:t>
            </a:r>
            <a:r>
              <a:rPr lang="zh-CN" altLang="en-US" sz="2000">
                <a:latin typeface="Times New Roman" pitchFamily="18" charset="0"/>
              </a:rPr>
              <a:t>、前者在后者的指导下建立</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、后者受前者的影响和作用  </a:t>
            </a:r>
            <a:r>
              <a:rPr lang="en-US" altLang="zh-CN" sz="2000">
                <a:latin typeface="Times New Roman" pitchFamily="18" charset="0"/>
              </a:rPr>
              <a:t>D</a:t>
            </a:r>
            <a:r>
              <a:rPr lang="zh-CN" altLang="en-US" sz="2000">
                <a:latin typeface="Times New Roman" pitchFamily="18" charset="0"/>
              </a:rPr>
              <a:t>、前者第一性，后者第二性</a:t>
            </a:r>
            <a:endParaRPr lang="zh-CN" altLang="en-US" sz="2000"/>
          </a:p>
          <a:p>
            <a:pPr indent="304800" eaLnBrk="0" hangingPunct="0"/>
            <a:r>
              <a:rPr lang="en-US" altLang="zh-CN" sz="2000">
                <a:latin typeface="Times New Roman" pitchFamily="18" charset="0"/>
              </a:rPr>
              <a:t>E</a:t>
            </a:r>
            <a:r>
              <a:rPr lang="zh-CN" altLang="en-US" sz="2000">
                <a:latin typeface="Times New Roman" pitchFamily="18" charset="0"/>
              </a:rPr>
              <a:t>、前者属物质范畴，后者属思想范畴</a:t>
            </a:r>
            <a:endParaRPr lang="zh-CN" altLang="en-US" sz="2000"/>
          </a:p>
          <a:p>
            <a:pPr indent="304800" eaLnBrk="0" hangingPunct="0"/>
            <a:r>
              <a:rPr lang="en-US" altLang="zh-CN" sz="2000">
                <a:latin typeface="Times New Roman" pitchFamily="18" charset="0"/>
              </a:rPr>
              <a:t>20</a:t>
            </a:r>
            <a:r>
              <a:rPr lang="zh-CN" altLang="en-US" sz="2000">
                <a:latin typeface="Times New Roman" pitchFamily="18" charset="0"/>
              </a:rPr>
              <a:t>、上层建筑对经济基础的能动作用在于</a:t>
            </a:r>
            <a:r>
              <a:rPr lang="en-US" altLang="zh-CN" sz="2000">
                <a:latin typeface="Times New Roman" pitchFamily="18" charset="0"/>
              </a:rPr>
              <a:t>(ABC)</a:t>
            </a:r>
            <a:endParaRPr lang="en-US" altLang="zh-CN" sz="2000"/>
          </a:p>
          <a:p>
            <a:pPr indent="304800" eaLnBrk="0" hangingPunct="0"/>
            <a:r>
              <a:rPr lang="en-US" altLang="zh-CN" sz="2000">
                <a:latin typeface="Times New Roman" pitchFamily="18" charset="0"/>
              </a:rPr>
              <a:t>A</a:t>
            </a:r>
            <a:r>
              <a:rPr lang="zh-CN" altLang="en-US" sz="2000">
                <a:latin typeface="Times New Roman" pitchFamily="18" charset="0"/>
              </a:rPr>
              <a:t>、它为自己的经济基础服务</a:t>
            </a:r>
            <a:endParaRPr lang="zh-CN" altLang="en-US" sz="2000"/>
          </a:p>
          <a:p>
            <a:pPr indent="304800" eaLnBrk="0" hangingPunct="0"/>
            <a:r>
              <a:rPr lang="en-US" altLang="zh-CN" sz="2000">
                <a:latin typeface="Times New Roman" pitchFamily="18" charset="0"/>
              </a:rPr>
              <a:t>B</a:t>
            </a:r>
            <a:r>
              <a:rPr lang="zh-CN" altLang="en-US" sz="2000">
                <a:latin typeface="Times New Roman" pitchFamily="18" charset="0"/>
              </a:rPr>
              <a:t>、它要促进自己经济基础的形成、巩固和发展</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、它要排除自己经济基础的对立物</a:t>
            </a:r>
            <a:endParaRPr lang="zh-CN" altLang="en-US" sz="2000"/>
          </a:p>
          <a:p>
            <a:pPr indent="304800" eaLnBrk="0" hangingPunct="0"/>
            <a:r>
              <a:rPr lang="en-US" altLang="zh-CN" sz="2000">
                <a:latin typeface="Times New Roman" pitchFamily="18" charset="0"/>
              </a:rPr>
              <a:t>D</a:t>
            </a:r>
            <a:r>
              <a:rPr lang="zh-CN" altLang="en-US" sz="2000">
                <a:latin typeface="Times New Roman" pitchFamily="18" charset="0"/>
              </a:rPr>
              <a:t>、它决定自己所服务的经济基础的性质</a:t>
            </a:r>
            <a:endParaRPr lang="zh-CN" altLang="en-US" sz="2000"/>
          </a:p>
          <a:p>
            <a:pPr indent="304800" eaLnBrk="0" hangingPunct="0"/>
            <a:r>
              <a:rPr lang="en-US" altLang="zh-CN" sz="2000">
                <a:latin typeface="Times New Roman" pitchFamily="18" charset="0"/>
              </a:rPr>
              <a:t>E</a:t>
            </a:r>
            <a:r>
              <a:rPr lang="zh-CN" altLang="en-US" sz="2000">
                <a:latin typeface="Times New Roman" pitchFamily="18" charset="0"/>
              </a:rPr>
              <a:t>、它决定经济基础的发展变化</a:t>
            </a:r>
            <a:endParaRPr lang="zh-CN" altLang="en-US" sz="2000"/>
          </a:p>
          <a:p>
            <a:pPr indent="304800" eaLnBrk="0" hangingPunct="0"/>
            <a:endParaRPr lang="zh-CN" altLang="en-US"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0" y="-3175"/>
            <a:ext cx="9144000" cy="6864350"/>
          </a:xfrm>
          <a:prstGeom prst="rect">
            <a:avLst/>
          </a:prstGeom>
          <a:noFill/>
          <a:ln w="9525">
            <a:noFill/>
            <a:miter lim="800000"/>
            <a:headEnd/>
            <a:tailEnd/>
          </a:ln>
        </p:spPr>
        <p:txBody>
          <a:bodyPr anchor="ctr">
            <a:spAutoFit/>
          </a:bodyPr>
          <a:lstStyle/>
          <a:p>
            <a:pPr indent="304800"/>
            <a:r>
              <a:rPr lang="en-US" altLang="zh-CN" sz="2000">
                <a:latin typeface="Times New Roman" pitchFamily="18" charset="0"/>
              </a:rPr>
              <a:t>21</a:t>
            </a:r>
            <a:r>
              <a:rPr lang="zh-CN" altLang="en-US" sz="2000">
                <a:latin typeface="Times New Roman" pitchFamily="18" charset="0"/>
              </a:rPr>
              <a:t>、经济基础决定上层建筑表现在（</a:t>
            </a:r>
            <a:r>
              <a:rPr lang="en-US" altLang="zh-CN" sz="2000">
                <a:latin typeface="Times New Roman" pitchFamily="18" charset="0"/>
              </a:rPr>
              <a:t>CDE</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、经济基础的变更会立即引起整个上层建筑发生根本变革</a:t>
            </a:r>
            <a:endParaRPr lang="zh-CN" altLang="en-US" sz="2000"/>
          </a:p>
          <a:p>
            <a:pPr indent="304800" eaLnBrk="0" hangingPunct="0"/>
            <a:r>
              <a:rPr lang="en-US" altLang="zh-CN" sz="2000">
                <a:latin typeface="Times New Roman" pitchFamily="18" charset="0"/>
              </a:rPr>
              <a:t>B</a:t>
            </a:r>
            <a:r>
              <a:rPr lang="zh-CN" altLang="en-US" sz="2000">
                <a:latin typeface="Times New Roman" pitchFamily="18" charset="0"/>
              </a:rPr>
              <a:t>、经济基础决定上层建筑不具有独立性</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、经济基础决定上层建筑的产生</a:t>
            </a:r>
            <a:endParaRPr lang="zh-CN" altLang="en-US" sz="2000"/>
          </a:p>
          <a:p>
            <a:pPr indent="304800" eaLnBrk="0" hangingPunct="0"/>
            <a:r>
              <a:rPr lang="en-US" altLang="zh-CN" sz="2000">
                <a:latin typeface="Times New Roman" pitchFamily="18" charset="0"/>
              </a:rPr>
              <a:t>D</a:t>
            </a:r>
            <a:r>
              <a:rPr lang="zh-CN" altLang="en-US" sz="2000">
                <a:latin typeface="Times New Roman" pitchFamily="18" charset="0"/>
              </a:rPr>
              <a:t>、经济基础的性质决定上层建筑的性质</a:t>
            </a:r>
            <a:endParaRPr lang="zh-CN" altLang="en-US" sz="2000"/>
          </a:p>
          <a:p>
            <a:pPr indent="304800" eaLnBrk="0" hangingPunct="0"/>
            <a:r>
              <a:rPr lang="en-US" altLang="zh-CN" sz="2000">
                <a:latin typeface="Times New Roman" pitchFamily="18" charset="0"/>
              </a:rPr>
              <a:t>E</a:t>
            </a:r>
            <a:r>
              <a:rPr lang="zh-CN" altLang="en-US" sz="2000">
                <a:latin typeface="Times New Roman" pitchFamily="18" charset="0"/>
              </a:rPr>
              <a:t>、经济基础的变化，决定上层建筑的变化</a:t>
            </a:r>
            <a:endParaRPr lang="zh-CN" altLang="en-US" sz="2000"/>
          </a:p>
          <a:p>
            <a:pPr indent="304800" eaLnBrk="0" hangingPunct="0"/>
            <a:r>
              <a:rPr lang="en-US" altLang="zh-CN" sz="2000">
                <a:latin typeface="Times New Roman" pitchFamily="18" charset="0"/>
              </a:rPr>
              <a:t>22</a:t>
            </a:r>
            <a:r>
              <a:rPr lang="zh-CN" altLang="en-US" sz="2000">
                <a:latin typeface="Times New Roman" pitchFamily="18" charset="0"/>
              </a:rPr>
              <a:t>、马克思主义的社会形态理论指出</a:t>
            </a:r>
            <a:r>
              <a:rPr lang="en-US" altLang="zh-CN" sz="2000">
                <a:latin typeface="Times New Roman" pitchFamily="18" charset="0"/>
              </a:rPr>
              <a:t>(AB)</a:t>
            </a:r>
            <a:endParaRPr lang="en-US" altLang="zh-CN" sz="2000"/>
          </a:p>
          <a:p>
            <a:pPr indent="304800" eaLnBrk="0" hangingPunct="0"/>
            <a:r>
              <a:rPr lang="en-US" altLang="zh-CN" sz="2000">
                <a:latin typeface="Times New Roman" pitchFamily="18" charset="0"/>
              </a:rPr>
              <a:t>A</a:t>
            </a:r>
            <a:r>
              <a:rPr lang="zh-CN" altLang="en-US" sz="2000">
                <a:latin typeface="Times New Roman" pitchFamily="18" charset="0"/>
              </a:rPr>
              <a:t>、社会形态是具体的、历史的  </a:t>
            </a:r>
            <a:r>
              <a:rPr lang="en-US" altLang="zh-CN" sz="2000">
                <a:latin typeface="Times New Roman" pitchFamily="18" charset="0"/>
              </a:rPr>
              <a:t>B</a:t>
            </a:r>
            <a:r>
              <a:rPr lang="zh-CN" altLang="en-US" sz="2000">
                <a:latin typeface="Times New Roman" pitchFamily="18" charset="0"/>
              </a:rPr>
              <a:t>、社会形态是有机的统一整体</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、社会形态是永恒的不变的    </a:t>
            </a:r>
            <a:r>
              <a:rPr lang="en-US" altLang="zh-CN" sz="2000">
                <a:latin typeface="Times New Roman" pitchFamily="18" charset="0"/>
              </a:rPr>
              <a:t>D</a:t>
            </a:r>
            <a:r>
              <a:rPr lang="zh-CN" altLang="en-US" sz="2000">
                <a:latin typeface="Times New Roman" pitchFamily="18" charset="0"/>
              </a:rPr>
              <a:t>、社会形态是超社会的、超历史的</a:t>
            </a:r>
            <a:endParaRPr lang="zh-CN" altLang="en-US" sz="2000"/>
          </a:p>
          <a:p>
            <a:pPr indent="304800" eaLnBrk="0" hangingPunct="0"/>
            <a:r>
              <a:rPr lang="en-US" altLang="zh-CN" sz="2000">
                <a:latin typeface="Times New Roman" pitchFamily="18" charset="0"/>
              </a:rPr>
              <a:t>23</a:t>
            </a:r>
            <a:r>
              <a:rPr lang="zh-CN" altLang="en-US" sz="2000">
                <a:latin typeface="Times New Roman" pitchFamily="18" charset="0"/>
              </a:rPr>
              <a:t>、马克思对阶级斗争学说的新贡献是</a:t>
            </a:r>
            <a:r>
              <a:rPr lang="en-US" altLang="zh-CN" sz="2000">
                <a:latin typeface="Times New Roman" pitchFamily="18" charset="0"/>
              </a:rPr>
              <a:t>(CD)    </a:t>
            </a:r>
            <a:endParaRPr lang="en-US" altLang="zh-CN" sz="2000"/>
          </a:p>
          <a:p>
            <a:pPr indent="304800" eaLnBrk="0" hangingPunct="0"/>
            <a:r>
              <a:rPr lang="en-US" altLang="zh-CN" sz="2000">
                <a:latin typeface="Times New Roman" pitchFamily="18" charset="0"/>
              </a:rPr>
              <a:t>A</a:t>
            </a:r>
            <a:r>
              <a:rPr lang="zh-CN" altLang="en-US" sz="2000">
                <a:latin typeface="Times New Roman" pitchFamily="18" charset="0"/>
              </a:rPr>
              <a:t>、发现阶级和阶级斗争的存在   </a:t>
            </a:r>
            <a:r>
              <a:rPr lang="en-US" altLang="zh-CN" sz="2000">
                <a:latin typeface="Times New Roman" pitchFamily="18" charset="0"/>
              </a:rPr>
              <a:t>B</a:t>
            </a:r>
            <a:r>
              <a:rPr lang="zh-CN" altLang="en-US" sz="2000">
                <a:latin typeface="Times New Roman" pitchFamily="18" charset="0"/>
              </a:rPr>
              <a:t>、指出阶级斗争的长期性    </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、论证了阶级的存在与生产发展的一定历史阶段相联系    </a:t>
            </a:r>
            <a:endParaRPr lang="zh-CN" altLang="en-US" sz="2000"/>
          </a:p>
          <a:p>
            <a:pPr indent="304800" eaLnBrk="0" hangingPunct="0"/>
            <a:r>
              <a:rPr lang="en-US" altLang="zh-CN" sz="2000">
                <a:latin typeface="Times New Roman" pitchFamily="18" charset="0"/>
              </a:rPr>
              <a:t>D</a:t>
            </a:r>
            <a:r>
              <a:rPr lang="zh-CN" altLang="en-US" sz="2000">
                <a:latin typeface="Times New Roman" pitchFamily="18" charset="0"/>
              </a:rPr>
              <a:t>、说明阶级斗争必然导致无产阶级专政    </a:t>
            </a:r>
            <a:endParaRPr lang="zh-CN" altLang="en-US" sz="2000"/>
          </a:p>
          <a:p>
            <a:pPr indent="304800" eaLnBrk="0" hangingPunct="0"/>
            <a:r>
              <a:rPr lang="en-US" altLang="zh-CN" sz="2000">
                <a:latin typeface="Times New Roman" pitchFamily="18" charset="0"/>
              </a:rPr>
              <a:t>24</a:t>
            </a:r>
            <a:r>
              <a:rPr lang="zh-CN" altLang="en-US" sz="2000">
                <a:latin typeface="Times New Roman" pitchFamily="18" charset="0"/>
              </a:rPr>
              <a:t>、</a:t>
            </a:r>
            <a:r>
              <a:rPr lang="zh-CN" altLang="en-US" sz="2000"/>
              <a:t>“</a:t>
            </a:r>
            <a:r>
              <a:rPr lang="zh-CN" altLang="en-US" sz="2000">
                <a:latin typeface="Times New Roman" pitchFamily="18" charset="0"/>
              </a:rPr>
              <a:t>如果资本主义的灭亡是由科学保证了的，为什么还要费那么大的力气去为它安排葬礼呢</a:t>
            </a:r>
            <a:r>
              <a:rPr lang="en-US" altLang="zh-CN" sz="2000">
                <a:latin typeface="Times New Roman" pitchFamily="18" charset="0"/>
              </a:rPr>
              <a:t>?</a:t>
            </a:r>
            <a:r>
              <a:rPr lang="en-US" altLang="zh-CN" sz="2000"/>
              <a:t>”</a:t>
            </a:r>
            <a:r>
              <a:rPr lang="zh-CN" altLang="en-US" sz="2000">
                <a:latin typeface="Times New Roman" pitchFamily="18" charset="0"/>
              </a:rPr>
              <a:t>这种观点的错误在于</a:t>
            </a:r>
            <a:r>
              <a:rPr lang="en-US" altLang="zh-CN" sz="2000">
                <a:latin typeface="Times New Roman" pitchFamily="18" charset="0"/>
              </a:rPr>
              <a:t>(AB)    </a:t>
            </a:r>
            <a:endParaRPr lang="en-US" altLang="zh-CN" sz="2000"/>
          </a:p>
          <a:p>
            <a:pPr indent="304800" eaLnBrk="0" hangingPunct="0"/>
            <a:r>
              <a:rPr lang="en-US" altLang="zh-CN" sz="2000">
                <a:latin typeface="Times New Roman" pitchFamily="18" charset="0"/>
              </a:rPr>
              <a:t>A</a:t>
            </a:r>
            <a:r>
              <a:rPr lang="zh-CN" altLang="en-US" sz="2000">
                <a:latin typeface="Times New Roman" pitchFamily="18" charset="0"/>
              </a:rPr>
              <a:t>、抹煞社会规律实现的特点    </a:t>
            </a:r>
            <a:r>
              <a:rPr lang="en-US" altLang="zh-CN" sz="2000">
                <a:latin typeface="Times New Roman" pitchFamily="18" charset="0"/>
              </a:rPr>
              <a:t>B</a:t>
            </a:r>
            <a:r>
              <a:rPr lang="zh-CN" altLang="en-US" sz="2000">
                <a:latin typeface="Times New Roman" pitchFamily="18" charset="0"/>
              </a:rPr>
              <a:t>、否认革命在社会质变中的作用    </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、否认历史观上的决定论原则  </a:t>
            </a:r>
            <a:r>
              <a:rPr lang="en-US" altLang="zh-CN" sz="2000">
                <a:latin typeface="Times New Roman" pitchFamily="18" charset="0"/>
              </a:rPr>
              <a:t>D</a:t>
            </a:r>
            <a:r>
              <a:rPr lang="zh-CN" altLang="en-US" sz="2000">
                <a:latin typeface="Times New Roman" pitchFamily="18" charset="0"/>
              </a:rPr>
              <a:t>、否定科学是推动历史前进的革命力量   </a:t>
            </a:r>
            <a:endParaRPr lang="zh-CN" altLang="en-US" sz="2000"/>
          </a:p>
          <a:p>
            <a:pPr indent="304800" eaLnBrk="0" hangingPunct="0"/>
            <a:r>
              <a:rPr lang="en-US" altLang="zh-CN" sz="2000">
                <a:latin typeface="Times New Roman" pitchFamily="18" charset="0"/>
              </a:rPr>
              <a:t>25</a:t>
            </a:r>
            <a:r>
              <a:rPr lang="zh-CN" altLang="en-US" sz="2000">
                <a:latin typeface="Times New Roman" pitchFamily="18" charset="0"/>
              </a:rPr>
              <a:t>、科学技术在高度发展的同时，也带来了全球性问题，这一观点表明</a:t>
            </a:r>
            <a:r>
              <a:rPr lang="en-US" altLang="zh-CN" sz="2000">
                <a:latin typeface="Times New Roman" pitchFamily="18" charset="0"/>
              </a:rPr>
              <a:t>(BC)  </a:t>
            </a:r>
            <a:endParaRPr lang="en-US" altLang="zh-CN" sz="2000"/>
          </a:p>
          <a:p>
            <a:pPr indent="304800" eaLnBrk="0" hangingPunct="0"/>
            <a:r>
              <a:rPr lang="en-US" altLang="zh-CN" sz="2000">
                <a:latin typeface="Times New Roman" pitchFamily="18" charset="0"/>
              </a:rPr>
              <a:t>A</a:t>
            </a:r>
            <a:r>
              <a:rPr lang="zh-CN" altLang="en-US" sz="2000">
                <a:latin typeface="Times New Roman" pitchFamily="18" charset="0"/>
              </a:rPr>
              <a:t>、全球性问题是科学技术的直接结果   </a:t>
            </a:r>
            <a:r>
              <a:rPr lang="en-US" altLang="zh-CN" sz="2000">
                <a:latin typeface="Times New Roman" pitchFamily="18" charset="0"/>
              </a:rPr>
              <a:t>B</a:t>
            </a:r>
            <a:r>
              <a:rPr lang="zh-CN" altLang="en-US" sz="2000">
                <a:latin typeface="Times New Roman" pitchFamily="18" charset="0"/>
              </a:rPr>
              <a:t>、全球性问题不是科学技术的直接结果    </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、科学技术的进步是主要的           </a:t>
            </a:r>
            <a:r>
              <a:rPr lang="en-US" altLang="zh-CN" sz="2000">
                <a:latin typeface="Times New Roman" pitchFamily="18" charset="0"/>
              </a:rPr>
              <a:t>D</a:t>
            </a:r>
            <a:r>
              <a:rPr lang="zh-CN" altLang="en-US" sz="2000">
                <a:latin typeface="Times New Roman" pitchFamily="18" charset="0"/>
              </a:rPr>
              <a:t>、科学技术是当代人的</a:t>
            </a:r>
            <a:r>
              <a:rPr lang="zh-CN" altLang="en-US" sz="2000"/>
              <a:t>“</a:t>
            </a:r>
            <a:r>
              <a:rPr lang="zh-CN" altLang="en-US" sz="2000">
                <a:latin typeface="Times New Roman" pitchFamily="18" charset="0"/>
              </a:rPr>
              <a:t>非人化</a:t>
            </a:r>
            <a:r>
              <a:rPr lang="zh-CN" altLang="en-US" sz="2000"/>
              <a:t>”</a:t>
            </a:r>
            <a:r>
              <a:rPr lang="zh-CN" altLang="en-US" sz="2000">
                <a:latin typeface="Times New Roman" pitchFamily="18" charset="0"/>
              </a:rPr>
              <a:t>的根源    </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0" y="15875"/>
            <a:ext cx="9144000" cy="6683375"/>
          </a:xfrm>
          <a:prstGeom prst="rect">
            <a:avLst/>
          </a:prstGeom>
          <a:noFill/>
          <a:ln w="9525">
            <a:noFill/>
            <a:miter lim="800000"/>
            <a:headEnd/>
            <a:tailEnd/>
          </a:ln>
        </p:spPr>
        <p:txBody>
          <a:bodyPr anchor="ctr">
            <a:spAutoFit/>
          </a:bodyPr>
          <a:lstStyle/>
          <a:p>
            <a:pPr indent="266700"/>
            <a:r>
              <a:rPr lang="en-US" altLang="zh-CN">
                <a:latin typeface="Times New Roman" pitchFamily="18" charset="0"/>
              </a:rPr>
              <a:t>22</a:t>
            </a:r>
            <a:r>
              <a:rPr lang="zh-CN" altLang="en-US">
                <a:latin typeface="Times New Roman" pitchFamily="18" charset="0"/>
              </a:rPr>
              <a:t>、杰出的历史人物对社会历史的发展起</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、加速或延缓的作用         </a:t>
            </a:r>
            <a:r>
              <a:rPr lang="en-US" altLang="zh-CN">
                <a:latin typeface="Times New Roman" pitchFamily="18" charset="0"/>
              </a:rPr>
              <a:t>B</a:t>
            </a:r>
            <a:r>
              <a:rPr lang="zh-CN" altLang="en-US">
                <a:latin typeface="Times New Roman" pitchFamily="18" charset="0"/>
              </a:rPr>
              <a:t>、改变历史发展方向的作用</a:t>
            </a:r>
            <a:endParaRPr lang="zh-CN" altLang="en-US"/>
          </a:p>
          <a:p>
            <a:pPr indent="266700" eaLnBrk="0" hangingPunct="0"/>
            <a:r>
              <a:rPr lang="en-US" altLang="zh-CN">
                <a:latin typeface="Times New Roman" pitchFamily="18" charset="0"/>
              </a:rPr>
              <a:t>C</a:t>
            </a:r>
            <a:r>
              <a:rPr lang="zh-CN" altLang="en-US">
                <a:latin typeface="Times New Roman" pitchFamily="18" charset="0"/>
              </a:rPr>
              <a:t>、决定性的作用             </a:t>
            </a:r>
            <a:r>
              <a:rPr lang="en-US" altLang="zh-CN">
                <a:latin typeface="Times New Roman" pitchFamily="18" charset="0"/>
              </a:rPr>
              <a:t>D</a:t>
            </a:r>
            <a:r>
              <a:rPr lang="zh-CN" altLang="en-US">
                <a:latin typeface="Times New Roman" pitchFamily="18" charset="0"/>
              </a:rPr>
              <a:t>、改变历史客观进程的作用</a:t>
            </a:r>
            <a:endParaRPr lang="zh-CN" altLang="en-US"/>
          </a:p>
          <a:p>
            <a:pPr indent="266700" eaLnBrk="0" hangingPunct="0"/>
            <a:r>
              <a:rPr lang="en-US" altLang="zh-CN">
                <a:latin typeface="Times New Roman" pitchFamily="18" charset="0"/>
              </a:rPr>
              <a:t>23</a:t>
            </a:r>
            <a:r>
              <a:rPr lang="zh-CN" altLang="en-US">
                <a:latin typeface="Times New Roman" pitchFamily="18" charset="0"/>
              </a:rPr>
              <a:t>、人在价值关系中</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、只能是价值的享受者       </a:t>
            </a:r>
            <a:r>
              <a:rPr lang="en-US" altLang="zh-CN">
                <a:latin typeface="Times New Roman" pitchFamily="18" charset="0"/>
              </a:rPr>
              <a:t>B</a:t>
            </a:r>
            <a:r>
              <a:rPr lang="zh-CN" altLang="en-US">
                <a:latin typeface="Times New Roman" pitchFamily="18" charset="0"/>
              </a:rPr>
              <a:t>、只能是价值的创造者</a:t>
            </a:r>
            <a:endParaRPr lang="zh-CN" altLang="en-US"/>
          </a:p>
          <a:p>
            <a:pPr indent="266700" eaLnBrk="0" hangingPunct="0"/>
            <a:r>
              <a:rPr lang="en-US" altLang="zh-CN">
                <a:latin typeface="Times New Roman" pitchFamily="18" charset="0"/>
              </a:rPr>
              <a:t>C</a:t>
            </a:r>
            <a:r>
              <a:rPr lang="zh-CN" altLang="en-US">
                <a:latin typeface="Times New Roman" pitchFamily="18" charset="0"/>
              </a:rPr>
              <a:t>、只能是价值的追求者       </a:t>
            </a:r>
            <a:r>
              <a:rPr lang="en-US" altLang="zh-CN">
                <a:latin typeface="Times New Roman" pitchFamily="18" charset="0"/>
              </a:rPr>
              <a:t>D</a:t>
            </a:r>
            <a:r>
              <a:rPr lang="zh-CN" altLang="en-US">
                <a:latin typeface="Times New Roman" pitchFamily="18" charset="0"/>
              </a:rPr>
              <a:t>、既是价值主体又是价值客体</a:t>
            </a:r>
            <a:endParaRPr lang="zh-CN" altLang="en-US"/>
          </a:p>
          <a:p>
            <a:pPr indent="266700" eaLnBrk="0" hangingPunct="0"/>
            <a:r>
              <a:rPr lang="en-US" altLang="zh-CN">
                <a:latin typeface="Times New Roman" pitchFamily="18" charset="0"/>
              </a:rPr>
              <a:t>24</a:t>
            </a:r>
            <a:r>
              <a:rPr lang="zh-CN" altLang="en-US">
                <a:latin typeface="Times New Roman" pitchFamily="18" charset="0"/>
              </a:rPr>
              <a:t>、就意识的能动性而言，</a:t>
            </a:r>
            <a:r>
              <a:rPr lang="zh-CN" altLang="en-US"/>
              <a:t>“</a:t>
            </a:r>
            <a:r>
              <a:rPr lang="zh-CN" altLang="en-US">
                <a:latin typeface="Times New Roman" pitchFamily="18" charset="0"/>
              </a:rPr>
              <a:t>人的意识不仅反映客观世界，而且创造客观世界</a:t>
            </a:r>
            <a:r>
              <a:rPr lang="zh-CN" altLang="en-US"/>
              <a:t>”</a:t>
            </a:r>
            <a:r>
              <a:rPr lang="zh-CN" altLang="en-US">
                <a:latin typeface="Times New Roman" pitchFamily="18" charset="0"/>
              </a:rPr>
              <a:t>，这种观点</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、夸大了意识的作用                   </a:t>
            </a:r>
            <a:r>
              <a:rPr lang="en-US" altLang="zh-CN">
                <a:latin typeface="Times New Roman" pitchFamily="18" charset="0"/>
              </a:rPr>
              <a:t>B</a:t>
            </a:r>
            <a:r>
              <a:rPr lang="zh-CN" altLang="en-US">
                <a:latin typeface="Times New Roman" pitchFamily="18" charset="0"/>
              </a:rPr>
              <a:t>、是唯意志主义的一种表现</a:t>
            </a:r>
            <a:endParaRPr lang="zh-CN" altLang="en-US"/>
          </a:p>
          <a:p>
            <a:pPr indent="266700" eaLnBrk="0" hangingPunct="0"/>
            <a:r>
              <a:rPr lang="en-US" altLang="zh-CN">
                <a:latin typeface="Times New Roman" pitchFamily="18" charset="0"/>
              </a:rPr>
              <a:t>C</a:t>
            </a:r>
            <a:r>
              <a:rPr lang="zh-CN" altLang="en-US">
                <a:latin typeface="Times New Roman" pitchFamily="18" charset="0"/>
              </a:rPr>
              <a:t>、是对意识能动作用的一种正确的揭示   </a:t>
            </a:r>
            <a:r>
              <a:rPr lang="en-US" altLang="zh-CN">
                <a:latin typeface="Times New Roman" pitchFamily="18" charset="0"/>
              </a:rPr>
              <a:t>D</a:t>
            </a:r>
            <a:r>
              <a:rPr lang="zh-CN" altLang="en-US">
                <a:latin typeface="Times New Roman" pitchFamily="18" charset="0"/>
              </a:rPr>
              <a:t>、是唯心主义哲学的一种表现</a:t>
            </a:r>
            <a:endParaRPr lang="zh-CN" altLang="en-US"/>
          </a:p>
          <a:p>
            <a:pPr indent="266700" eaLnBrk="0" hangingPunct="0"/>
            <a:r>
              <a:rPr lang="en-US" altLang="zh-CN">
                <a:latin typeface="Times New Roman" pitchFamily="18" charset="0"/>
              </a:rPr>
              <a:t>25</a:t>
            </a:r>
            <a:r>
              <a:rPr lang="zh-CN" altLang="en-US">
                <a:latin typeface="Times New Roman" pitchFamily="18" charset="0"/>
              </a:rPr>
              <a:t>、</a:t>
            </a:r>
            <a:r>
              <a:rPr lang="zh-CN" altLang="en-US"/>
              <a:t>“</a:t>
            </a:r>
            <a:r>
              <a:rPr lang="zh-CN" altLang="en-US">
                <a:latin typeface="Times New Roman" pitchFamily="18" charset="0"/>
              </a:rPr>
              <a:t>世界不是既成事物的集合体，而是过程的集合体。</a:t>
            </a:r>
            <a:r>
              <a:rPr lang="zh-CN" altLang="en-US"/>
              <a:t>”</a:t>
            </a:r>
            <a:r>
              <a:rPr lang="zh-CN" altLang="en-US">
                <a:latin typeface="Times New Roman" pitchFamily="18" charset="0"/>
              </a:rPr>
              <a:t>这是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、主观唯心主义的观点       </a:t>
            </a:r>
            <a:r>
              <a:rPr lang="en-US" altLang="zh-CN">
                <a:latin typeface="Times New Roman" pitchFamily="18" charset="0"/>
              </a:rPr>
              <a:t>B</a:t>
            </a:r>
            <a:r>
              <a:rPr lang="zh-CN" altLang="en-US">
                <a:latin typeface="Times New Roman" pitchFamily="18" charset="0"/>
              </a:rPr>
              <a:t>、唯物辩证法的观点</a:t>
            </a:r>
            <a:endParaRPr lang="zh-CN" altLang="en-US"/>
          </a:p>
          <a:p>
            <a:pPr indent="266700" eaLnBrk="0" hangingPunct="0"/>
            <a:r>
              <a:rPr lang="en-US" altLang="zh-CN">
                <a:latin typeface="Times New Roman" pitchFamily="18" charset="0"/>
              </a:rPr>
              <a:t>C</a:t>
            </a:r>
            <a:r>
              <a:rPr lang="zh-CN" altLang="en-US">
                <a:latin typeface="Times New Roman" pitchFamily="18" charset="0"/>
              </a:rPr>
              <a:t>、客观唯心主义的观点       </a:t>
            </a:r>
            <a:r>
              <a:rPr lang="en-US" altLang="zh-CN">
                <a:latin typeface="Times New Roman" pitchFamily="18" charset="0"/>
              </a:rPr>
              <a:t>D</a:t>
            </a:r>
            <a:r>
              <a:rPr lang="zh-CN" altLang="en-US">
                <a:latin typeface="Times New Roman" pitchFamily="18" charset="0"/>
              </a:rPr>
              <a:t>、朴素唯物主义的观点</a:t>
            </a:r>
            <a:endParaRPr lang="zh-CN" altLang="en-US"/>
          </a:p>
          <a:p>
            <a:pPr indent="266700" eaLnBrk="0" hangingPunct="0"/>
            <a:r>
              <a:rPr lang="en-US" altLang="zh-CN">
                <a:latin typeface="Times New Roman" pitchFamily="18" charset="0"/>
              </a:rPr>
              <a:t>26</a:t>
            </a:r>
            <a:r>
              <a:rPr lang="zh-CN" altLang="en-US">
                <a:latin typeface="Times New Roman" pitchFamily="18" charset="0"/>
              </a:rPr>
              <a:t>、黑格尔哲学思想的合理内核是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、唯心主义的哲学体系</a:t>
            </a:r>
            <a:endParaRPr lang="zh-CN" altLang="en-US"/>
          </a:p>
          <a:p>
            <a:pPr indent="266700" eaLnBrk="0" hangingPunct="0"/>
            <a:r>
              <a:rPr lang="en-US" altLang="zh-CN">
                <a:latin typeface="Times New Roman" pitchFamily="18" charset="0"/>
              </a:rPr>
              <a:t>B</a:t>
            </a:r>
            <a:r>
              <a:rPr lang="zh-CN" altLang="en-US">
                <a:latin typeface="Times New Roman" pitchFamily="18" charset="0"/>
              </a:rPr>
              <a:t>、关于普遍联系、运动发展和猜测到事物发展有规律的思想</a:t>
            </a:r>
            <a:endParaRPr lang="zh-CN" altLang="en-US"/>
          </a:p>
          <a:p>
            <a:pPr indent="266700" eaLnBrk="0" hangingPunct="0"/>
            <a:r>
              <a:rPr lang="en-US" altLang="zh-CN">
                <a:latin typeface="Times New Roman" pitchFamily="18" charset="0"/>
              </a:rPr>
              <a:t>C</a:t>
            </a:r>
            <a:r>
              <a:rPr lang="zh-CN" altLang="en-US">
                <a:latin typeface="Times New Roman" pitchFamily="18" charset="0"/>
              </a:rPr>
              <a:t>、把自己的哲学看成是人类认识的终结</a:t>
            </a:r>
            <a:endParaRPr lang="zh-CN" altLang="en-US"/>
          </a:p>
          <a:p>
            <a:pPr indent="266700" eaLnBrk="0" hangingPunct="0"/>
            <a:r>
              <a:rPr lang="en-US" altLang="zh-CN">
                <a:latin typeface="Times New Roman" pitchFamily="18" charset="0"/>
              </a:rPr>
              <a:t>D</a:t>
            </a:r>
            <a:r>
              <a:rPr lang="zh-CN" altLang="en-US">
                <a:latin typeface="Times New Roman" pitchFamily="18" charset="0"/>
              </a:rPr>
              <a:t>、意识具有能动性的思想</a:t>
            </a:r>
            <a:endParaRPr lang="zh-CN" altLang="en-US"/>
          </a:p>
          <a:p>
            <a:pPr indent="266700" eaLnBrk="0" hangingPunct="0"/>
            <a:r>
              <a:rPr lang="en-US" altLang="zh-CN">
                <a:latin typeface="Times New Roman" pitchFamily="18" charset="0"/>
              </a:rPr>
              <a:t>27</a:t>
            </a:r>
            <a:r>
              <a:rPr lang="zh-CN" altLang="en-US">
                <a:latin typeface="Times New Roman" pitchFamily="18" charset="0"/>
              </a:rPr>
              <a:t>、费尔巴哈哲学思想的基本内核是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、坚持唯物主义原则         </a:t>
            </a:r>
            <a:r>
              <a:rPr lang="en-US" altLang="zh-CN">
                <a:latin typeface="Times New Roman" pitchFamily="18" charset="0"/>
              </a:rPr>
              <a:t>B</a:t>
            </a:r>
            <a:r>
              <a:rPr lang="zh-CN" altLang="en-US">
                <a:latin typeface="Times New Roman" pitchFamily="18" charset="0"/>
              </a:rPr>
              <a:t>、坚持唯心史观</a:t>
            </a:r>
            <a:endParaRPr lang="zh-CN" altLang="en-US"/>
          </a:p>
          <a:p>
            <a:pPr indent="266700" eaLnBrk="0" hangingPunct="0"/>
            <a:r>
              <a:rPr lang="en-US" altLang="zh-CN">
                <a:latin typeface="Times New Roman" pitchFamily="18" charset="0"/>
              </a:rPr>
              <a:t>C</a:t>
            </a:r>
            <a:r>
              <a:rPr lang="zh-CN" altLang="en-US">
                <a:latin typeface="Times New Roman" pitchFamily="18" charset="0"/>
              </a:rPr>
              <a:t>、坚持人本主义思想         </a:t>
            </a:r>
            <a:r>
              <a:rPr lang="en-US" altLang="zh-CN">
                <a:latin typeface="Times New Roman" pitchFamily="18" charset="0"/>
              </a:rPr>
              <a:t>D</a:t>
            </a:r>
            <a:r>
              <a:rPr lang="zh-CN" altLang="en-US">
                <a:latin typeface="Times New Roman" pitchFamily="18" charset="0"/>
              </a:rPr>
              <a:t>、坚持形而上学思想</a:t>
            </a:r>
            <a:endParaRPr lang="zh-CN" altLang="en-US"/>
          </a:p>
          <a:p>
            <a:pPr indent="266700" eaLnBrk="0" hangingPunct="0"/>
            <a:r>
              <a:rPr lang="en-US" altLang="zh-CN">
                <a:latin typeface="Times New Roman" pitchFamily="18" charset="0"/>
              </a:rPr>
              <a:t>28</a:t>
            </a:r>
            <a:r>
              <a:rPr lang="zh-CN" altLang="en-US">
                <a:latin typeface="Times New Roman" pitchFamily="18" charset="0"/>
              </a:rPr>
              <a:t>、唯心主义的两种基本形式是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、朴素的唯心主义和形而上学的唯心主义</a:t>
            </a:r>
            <a:endParaRPr lang="zh-CN" altLang="en-US"/>
          </a:p>
          <a:p>
            <a:pPr indent="266700" eaLnBrk="0" hangingPunct="0"/>
            <a:r>
              <a:rPr lang="en-US" altLang="zh-CN">
                <a:latin typeface="Times New Roman" pitchFamily="18" charset="0"/>
              </a:rPr>
              <a:t>B</a:t>
            </a:r>
            <a:r>
              <a:rPr lang="zh-CN" altLang="en-US">
                <a:latin typeface="Times New Roman" pitchFamily="18" charset="0"/>
              </a:rPr>
              <a:t>、辩证的唯心主义和历史的唯心主义</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0" y="-23813"/>
            <a:ext cx="9144000" cy="6864351"/>
          </a:xfrm>
          <a:prstGeom prst="rect">
            <a:avLst/>
          </a:prstGeom>
          <a:noFill/>
          <a:ln w="9525">
            <a:noFill/>
            <a:miter lim="800000"/>
            <a:headEnd/>
            <a:tailEnd/>
          </a:ln>
        </p:spPr>
        <p:txBody>
          <a:bodyPr anchor="ctr">
            <a:spAutoFit/>
          </a:bodyPr>
          <a:lstStyle/>
          <a:p>
            <a:pPr indent="304800" eaLnBrk="0" hangingPunct="0">
              <a:tabLst>
                <a:tab pos="4260850" algn="l"/>
              </a:tabLst>
            </a:pPr>
            <a:r>
              <a:rPr lang="en-US" altLang="zh-CN" sz="2000">
                <a:latin typeface="Times New Roman" pitchFamily="18" charset="0"/>
              </a:rPr>
              <a:t>26</a:t>
            </a:r>
            <a:r>
              <a:rPr lang="zh-CN" altLang="en-US" sz="2000">
                <a:latin typeface="Times New Roman" pitchFamily="18" charset="0"/>
              </a:rPr>
              <a:t>、阶级实质上是一个</a:t>
            </a:r>
            <a:r>
              <a:rPr lang="en-US" altLang="zh-CN" sz="2000">
                <a:latin typeface="Times New Roman" pitchFamily="18" charset="0"/>
              </a:rPr>
              <a:t>(B)</a:t>
            </a:r>
            <a:endParaRPr lang="en-US" altLang="zh-CN" sz="2000"/>
          </a:p>
          <a:p>
            <a:pPr indent="304800" eaLnBrk="0" hangingPunct="0">
              <a:tabLst>
                <a:tab pos="4260850" algn="l"/>
              </a:tabLst>
            </a:pPr>
            <a:r>
              <a:rPr lang="en-US" altLang="zh-CN" sz="2000">
                <a:latin typeface="Times New Roman" pitchFamily="18" charset="0"/>
              </a:rPr>
              <a:t>A</a:t>
            </a:r>
            <a:r>
              <a:rPr lang="zh-CN" altLang="en-US" sz="2000">
                <a:latin typeface="Times New Roman" pitchFamily="18" charset="0"/>
              </a:rPr>
              <a:t>、思想范畴    </a:t>
            </a:r>
            <a:r>
              <a:rPr lang="en-US" altLang="zh-CN" sz="2000">
                <a:latin typeface="Times New Roman" pitchFamily="18" charset="0"/>
              </a:rPr>
              <a:t>B</a:t>
            </a:r>
            <a:r>
              <a:rPr lang="zh-CN" altLang="en-US" sz="2000">
                <a:latin typeface="Times New Roman" pitchFamily="18" charset="0"/>
              </a:rPr>
              <a:t>、经济范畴    </a:t>
            </a:r>
            <a:r>
              <a:rPr lang="en-US" altLang="zh-CN" sz="2000">
                <a:latin typeface="Times New Roman" pitchFamily="18" charset="0"/>
              </a:rPr>
              <a:t>C</a:t>
            </a:r>
            <a:r>
              <a:rPr lang="zh-CN" altLang="en-US" sz="2000">
                <a:latin typeface="Times New Roman" pitchFamily="18" charset="0"/>
              </a:rPr>
              <a:t>、政治范畴    </a:t>
            </a:r>
            <a:r>
              <a:rPr lang="en-US" altLang="zh-CN" sz="2000">
                <a:latin typeface="Times New Roman" pitchFamily="18" charset="0"/>
              </a:rPr>
              <a:t>D</a:t>
            </a:r>
            <a:r>
              <a:rPr lang="zh-CN" altLang="en-US" sz="2000">
                <a:latin typeface="Times New Roman" pitchFamily="18" charset="0"/>
              </a:rPr>
              <a:t>、文化范畴</a:t>
            </a:r>
            <a:endParaRPr lang="zh-CN" altLang="en-US" sz="2000"/>
          </a:p>
          <a:p>
            <a:pPr indent="304800" eaLnBrk="0" hangingPunct="0">
              <a:tabLst>
                <a:tab pos="4260850" algn="l"/>
              </a:tabLst>
            </a:pPr>
            <a:r>
              <a:rPr lang="en-US" altLang="zh-CN" sz="2000">
                <a:latin typeface="Times New Roman" pitchFamily="18" charset="0"/>
              </a:rPr>
              <a:t>27</a:t>
            </a:r>
            <a:r>
              <a:rPr lang="zh-CN" altLang="en-US" sz="2000">
                <a:latin typeface="Times New Roman" pitchFamily="18" charset="0"/>
              </a:rPr>
              <a:t>、五种社会形态划分法的根据主要是（</a:t>
            </a:r>
            <a:r>
              <a:rPr lang="en-US" altLang="zh-CN" sz="2000">
                <a:latin typeface="Times New Roman" pitchFamily="18" charset="0"/>
              </a:rPr>
              <a:t>A</a:t>
            </a:r>
            <a:r>
              <a:rPr lang="zh-CN" altLang="en-US" sz="2000">
                <a:latin typeface="Times New Roman" pitchFamily="18" charset="0"/>
              </a:rPr>
              <a:t>）</a:t>
            </a:r>
            <a:endParaRPr lang="zh-CN" altLang="en-US" sz="2000"/>
          </a:p>
          <a:p>
            <a:pPr indent="304800" eaLnBrk="0" hangingPunct="0">
              <a:tabLst>
                <a:tab pos="4260850" algn="l"/>
              </a:tabLst>
            </a:pPr>
            <a:r>
              <a:rPr lang="en-US" altLang="zh-CN" sz="2000">
                <a:latin typeface="Times New Roman" pitchFamily="18" charset="0"/>
              </a:rPr>
              <a:t>A</a:t>
            </a:r>
            <a:r>
              <a:rPr lang="zh-CN" altLang="en-US" sz="2000">
                <a:latin typeface="Times New Roman" pitchFamily="18" charset="0"/>
              </a:rPr>
              <a:t>、生产关系的不同性质         </a:t>
            </a:r>
            <a:r>
              <a:rPr lang="en-US" altLang="zh-CN" sz="2000">
                <a:latin typeface="Times New Roman" pitchFamily="18" charset="0"/>
              </a:rPr>
              <a:t>B</a:t>
            </a:r>
            <a:r>
              <a:rPr lang="zh-CN" altLang="en-US" sz="2000">
                <a:latin typeface="Times New Roman" pitchFamily="18" charset="0"/>
              </a:rPr>
              <a:t>、社会主体的人的发展状况   </a:t>
            </a:r>
            <a:endParaRPr lang="zh-CN" altLang="en-US" sz="2000"/>
          </a:p>
          <a:p>
            <a:pPr indent="304800" eaLnBrk="0" hangingPunct="0">
              <a:tabLst>
                <a:tab pos="4260850" algn="l"/>
              </a:tabLst>
            </a:pPr>
            <a:r>
              <a:rPr lang="en-US" altLang="zh-CN" sz="2000">
                <a:latin typeface="Times New Roman" pitchFamily="18" charset="0"/>
              </a:rPr>
              <a:t>C</a:t>
            </a:r>
            <a:r>
              <a:rPr lang="zh-CN" altLang="en-US" sz="2000">
                <a:latin typeface="Times New Roman" pitchFamily="18" charset="0"/>
              </a:rPr>
              <a:t>、社会的阶级关系             </a:t>
            </a:r>
            <a:r>
              <a:rPr lang="en-US" altLang="zh-CN" sz="2000">
                <a:latin typeface="Times New Roman" pitchFamily="18" charset="0"/>
              </a:rPr>
              <a:t>D</a:t>
            </a:r>
            <a:r>
              <a:rPr lang="zh-CN" altLang="en-US" sz="2000">
                <a:latin typeface="Times New Roman" pitchFamily="18" charset="0"/>
              </a:rPr>
              <a:t>、生产力的发展水平</a:t>
            </a:r>
            <a:endParaRPr lang="zh-CN" altLang="en-US" sz="2000"/>
          </a:p>
          <a:p>
            <a:pPr indent="304800" eaLnBrk="0" hangingPunct="0">
              <a:tabLst>
                <a:tab pos="4260850" algn="l"/>
              </a:tabLst>
            </a:pPr>
            <a:r>
              <a:rPr lang="en-US" altLang="zh-CN" sz="2000">
                <a:latin typeface="Times New Roman" pitchFamily="18" charset="0"/>
              </a:rPr>
              <a:t>28</a:t>
            </a:r>
            <a:r>
              <a:rPr lang="zh-CN" altLang="en-US" sz="2000">
                <a:latin typeface="Times New Roman" pitchFamily="18" charset="0"/>
              </a:rPr>
              <a:t>、社会分裂为阶级的根本原因是（</a:t>
            </a:r>
            <a:r>
              <a:rPr lang="en-US" altLang="zh-CN" sz="2000">
                <a:latin typeface="Times New Roman" pitchFamily="18" charset="0"/>
              </a:rPr>
              <a:t>D</a:t>
            </a:r>
            <a:r>
              <a:rPr lang="zh-CN" altLang="en-US" sz="2000">
                <a:latin typeface="Times New Roman" pitchFamily="18" charset="0"/>
              </a:rPr>
              <a:t>）</a:t>
            </a:r>
            <a:endParaRPr lang="zh-CN" altLang="en-US" sz="2000"/>
          </a:p>
          <a:p>
            <a:pPr indent="304800" eaLnBrk="0" hangingPunct="0">
              <a:tabLst>
                <a:tab pos="4260850" algn="l"/>
              </a:tabLst>
            </a:pPr>
            <a:r>
              <a:rPr lang="en-US" altLang="zh-CN" sz="2000">
                <a:latin typeface="Times New Roman" pitchFamily="18" charset="0"/>
              </a:rPr>
              <a:t>A</a:t>
            </a:r>
            <a:r>
              <a:rPr lang="zh-CN" altLang="en-US" sz="2000">
                <a:latin typeface="Times New Roman" pitchFamily="18" charset="0"/>
              </a:rPr>
              <a:t>、一部分人对另一部分人使用暴力的结果    </a:t>
            </a:r>
            <a:r>
              <a:rPr lang="en-US" altLang="zh-CN" sz="2000">
                <a:latin typeface="Times New Roman" pitchFamily="18" charset="0"/>
              </a:rPr>
              <a:t>B</a:t>
            </a:r>
            <a:r>
              <a:rPr lang="zh-CN" altLang="en-US" sz="2000">
                <a:latin typeface="Times New Roman" pitchFamily="18" charset="0"/>
              </a:rPr>
              <a:t>、产品分配不均的结果</a:t>
            </a:r>
            <a:endParaRPr lang="zh-CN" altLang="en-US" sz="2000"/>
          </a:p>
          <a:p>
            <a:pPr indent="304800" eaLnBrk="0" hangingPunct="0">
              <a:tabLst>
                <a:tab pos="4260850" algn="l"/>
              </a:tabLst>
            </a:pPr>
            <a:r>
              <a:rPr lang="en-US" altLang="zh-CN" sz="2000">
                <a:latin typeface="Times New Roman" pitchFamily="18" charset="0"/>
              </a:rPr>
              <a:t>C</a:t>
            </a:r>
            <a:r>
              <a:rPr lang="zh-CN" altLang="en-US" sz="2000">
                <a:latin typeface="Times New Roman" pitchFamily="18" charset="0"/>
              </a:rPr>
              <a:t>、在生产中出现了指挥者和执行者的结果   </a:t>
            </a:r>
            <a:r>
              <a:rPr lang="en-US" altLang="zh-CN" sz="2000">
                <a:latin typeface="Times New Roman" pitchFamily="18" charset="0"/>
              </a:rPr>
              <a:t>D</a:t>
            </a:r>
            <a:r>
              <a:rPr lang="zh-CN" altLang="en-US" sz="2000">
                <a:latin typeface="Times New Roman" pitchFamily="18" charset="0"/>
              </a:rPr>
              <a:t>、出现了剩余产品和私有制的结果</a:t>
            </a:r>
            <a:endParaRPr lang="zh-CN" altLang="en-US" sz="2000"/>
          </a:p>
          <a:p>
            <a:pPr indent="304800" eaLnBrk="0" hangingPunct="0">
              <a:tabLst>
                <a:tab pos="4260850" algn="l"/>
              </a:tabLst>
            </a:pPr>
            <a:r>
              <a:rPr lang="en-US" altLang="zh-CN" sz="2000">
                <a:latin typeface="Times New Roman" pitchFamily="18" charset="0"/>
              </a:rPr>
              <a:t>29</a:t>
            </a:r>
            <a:r>
              <a:rPr lang="zh-CN" altLang="en-US" sz="2000">
                <a:latin typeface="Times New Roman" pitchFamily="18" charset="0"/>
              </a:rPr>
              <a:t>、唯物史观和唯心史观在谁是历史的创造者问题上的根本对立在于（</a:t>
            </a:r>
            <a:r>
              <a:rPr lang="en-US" altLang="zh-CN" sz="2000">
                <a:latin typeface="Times New Roman" pitchFamily="18" charset="0"/>
              </a:rPr>
              <a:t>C</a:t>
            </a:r>
            <a:r>
              <a:rPr lang="zh-CN" altLang="en-US" sz="2000">
                <a:latin typeface="Times New Roman" pitchFamily="18" charset="0"/>
              </a:rPr>
              <a:t>）</a:t>
            </a:r>
            <a:endParaRPr lang="zh-CN" altLang="en-US" sz="2000"/>
          </a:p>
          <a:p>
            <a:pPr indent="304800" eaLnBrk="0" hangingPunct="0">
              <a:tabLst>
                <a:tab pos="4260850" algn="l"/>
              </a:tabLst>
            </a:pPr>
            <a:r>
              <a:rPr lang="en-US" altLang="zh-CN" sz="2000">
                <a:latin typeface="Times New Roman" pitchFamily="18" charset="0"/>
              </a:rPr>
              <a:t>A</a:t>
            </a:r>
            <a:r>
              <a:rPr lang="zh-CN" altLang="en-US" sz="2000">
                <a:latin typeface="Times New Roman" pitchFamily="18" charset="0"/>
              </a:rPr>
              <a:t>、是否承认意识的能动作用       </a:t>
            </a:r>
            <a:r>
              <a:rPr lang="en-US" altLang="zh-CN" sz="2000">
                <a:latin typeface="Times New Roman" pitchFamily="18" charset="0"/>
              </a:rPr>
              <a:t>B</a:t>
            </a:r>
            <a:r>
              <a:rPr lang="zh-CN" altLang="en-US" sz="2000">
                <a:latin typeface="Times New Roman" pitchFamily="18" charset="0"/>
              </a:rPr>
              <a:t>、是否承认生产力是社会发展的最终决定力量</a:t>
            </a:r>
            <a:r>
              <a:rPr lang="en-US" altLang="zh-CN" sz="2000">
                <a:latin typeface="Times New Roman" pitchFamily="18" charset="0"/>
              </a:rPr>
              <a:t>C</a:t>
            </a:r>
            <a:r>
              <a:rPr lang="zh-CN" altLang="en-US" sz="2000">
                <a:latin typeface="Times New Roman" pitchFamily="18" charset="0"/>
              </a:rPr>
              <a:t>、是否承认人民群众是历史的创造者</a:t>
            </a:r>
            <a:r>
              <a:rPr lang="en-US" altLang="zh-CN" sz="2000">
                <a:latin typeface="Times New Roman" pitchFamily="18" charset="0"/>
              </a:rPr>
              <a:t>D</a:t>
            </a:r>
            <a:r>
              <a:rPr lang="zh-CN" altLang="en-US" sz="2000">
                <a:latin typeface="Times New Roman" pitchFamily="18" charset="0"/>
              </a:rPr>
              <a:t>、是否承认阶级斗争是阶级社会发展的最直接动力</a:t>
            </a:r>
            <a:endParaRPr lang="zh-CN" altLang="en-US" sz="2000"/>
          </a:p>
          <a:p>
            <a:pPr indent="304800" eaLnBrk="0" hangingPunct="0">
              <a:tabLst>
                <a:tab pos="4260850" algn="l"/>
              </a:tabLst>
            </a:pPr>
            <a:r>
              <a:rPr lang="en-US" altLang="zh-CN" sz="2000">
                <a:latin typeface="Times New Roman" pitchFamily="18" charset="0"/>
              </a:rPr>
              <a:t>30</a:t>
            </a:r>
            <a:r>
              <a:rPr lang="zh-CN" altLang="en-US" sz="2000">
                <a:latin typeface="Times New Roman" pitchFamily="18" charset="0"/>
              </a:rPr>
              <a:t>、英雄创造历史观点的前提是（</a:t>
            </a:r>
            <a:r>
              <a:rPr lang="en-US" altLang="zh-CN" sz="2000">
                <a:latin typeface="Times New Roman" pitchFamily="18" charset="0"/>
              </a:rPr>
              <a:t>A</a:t>
            </a:r>
            <a:r>
              <a:rPr lang="zh-CN" altLang="en-US" sz="2000">
                <a:latin typeface="Times New Roman" pitchFamily="18" charset="0"/>
              </a:rPr>
              <a:t>）</a:t>
            </a:r>
            <a:endParaRPr lang="zh-CN" altLang="en-US" sz="2000"/>
          </a:p>
          <a:p>
            <a:pPr indent="304800" eaLnBrk="0" hangingPunct="0">
              <a:tabLst>
                <a:tab pos="4260850" algn="l"/>
              </a:tabLst>
            </a:pPr>
            <a:r>
              <a:rPr lang="en-US" altLang="zh-CN" sz="2000">
                <a:latin typeface="Times New Roman" pitchFamily="18" charset="0"/>
              </a:rPr>
              <a:t>A</a:t>
            </a:r>
            <a:r>
              <a:rPr lang="zh-CN" altLang="en-US" sz="2000">
                <a:latin typeface="Times New Roman" pitchFamily="18" charset="0"/>
              </a:rPr>
              <a:t>、社会意识决定社会存在           </a:t>
            </a:r>
            <a:r>
              <a:rPr lang="en-US" altLang="zh-CN" sz="2000">
                <a:latin typeface="Times New Roman" pitchFamily="18" charset="0"/>
              </a:rPr>
              <a:t>B</a:t>
            </a:r>
            <a:r>
              <a:rPr lang="zh-CN" altLang="en-US" sz="2000">
                <a:latin typeface="Times New Roman" pitchFamily="18" charset="0"/>
              </a:rPr>
              <a:t>、社会意识有能动的反作用</a:t>
            </a:r>
            <a:endParaRPr lang="zh-CN" altLang="en-US" sz="2000"/>
          </a:p>
          <a:p>
            <a:pPr indent="304800" eaLnBrk="0" hangingPunct="0">
              <a:tabLst>
                <a:tab pos="4260850" algn="l"/>
              </a:tabLst>
            </a:pPr>
            <a:r>
              <a:rPr lang="en-US" altLang="zh-CN" sz="2000">
                <a:latin typeface="Times New Roman" pitchFamily="18" charset="0"/>
              </a:rPr>
              <a:t>C</a:t>
            </a:r>
            <a:r>
              <a:rPr lang="zh-CN" altLang="en-US" sz="2000">
                <a:latin typeface="Times New Roman" pitchFamily="18" charset="0"/>
              </a:rPr>
              <a:t>、社会运动是受偶然性支配的       </a:t>
            </a:r>
            <a:r>
              <a:rPr lang="en-US" altLang="zh-CN" sz="2000">
                <a:latin typeface="Times New Roman" pitchFamily="18" charset="0"/>
              </a:rPr>
              <a:t>D</a:t>
            </a:r>
            <a:r>
              <a:rPr lang="zh-CN" altLang="en-US" sz="2000">
                <a:latin typeface="Times New Roman" pitchFamily="18" charset="0"/>
              </a:rPr>
              <a:t>、人是社会运动的主体</a:t>
            </a:r>
            <a:endParaRPr lang="zh-CN" altLang="en-US" sz="2000"/>
          </a:p>
          <a:p>
            <a:pPr indent="304800" eaLnBrk="0" hangingPunct="0">
              <a:tabLst>
                <a:tab pos="4260850" algn="l"/>
              </a:tabLst>
            </a:pPr>
            <a:r>
              <a:rPr lang="en-US" altLang="zh-CN" sz="2000">
                <a:latin typeface="Times New Roman" pitchFamily="18" charset="0"/>
              </a:rPr>
              <a:t>31</a:t>
            </a:r>
            <a:r>
              <a:rPr lang="zh-CN" altLang="en-US" sz="2000">
                <a:latin typeface="Times New Roman" pitchFamily="18" charset="0"/>
              </a:rPr>
              <a:t>、认为人民群众的创造活动受社会历史的制约的观点是（</a:t>
            </a:r>
            <a:r>
              <a:rPr lang="en-US" altLang="zh-CN" sz="2000">
                <a:latin typeface="Times New Roman" pitchFamily="18" charset="0"/>
              </a:rPr>
              <a:t>D</a:t>
            </a:r>
            <a:r>
              <a:rPr lang="zh-CN" altLang="en-US" sz="2000">
                <a:latin typeface="Times New Roman" pitchFamily="18" charset="0"/>
              </a:rPr>
              <a:t>）</a:t>
            </a:r>
            <a:endParaRPr lang="zh-CN" altLang="en-US" sz="2000"/>
          </a:p>
          <a:p>
            <a:pPr indent="304800" eaLnBrk="0" hangingPunct="0">
              <a:tabLst>
                <a:tab pos="4260850" algn="l"/>
              </a:tabLst>
            </a:pPr>
            <a:r>
              <a:rPr lang="en-US" altLang="zh-CN" sz="2000">
                <a:latin typeface="Times New Roman" pitchFamily="18" charset="0"/>
              </a:rPr>
              <a:t>A</a:t>
            </a:r>
            <a:r>
              <a:rPr lang="zh-CN" altLang="en-US" sz="2000">
                <a:latin typeface="Times New Roman" pitchFamily="18" charset="0"/>
              </a:rPr>
              <a:t>、宿命论观点                </a:t>
            </a:r>
            <a:r>
              <a:rPr lang="en-US" altLang="zh-CN" sz="2000">
                <a:latin typeface="Times New Roman" pitchFamily="18" charset="0"/>
              </a:rPr>
              <a:t>B</a:t>
            </a:r>
            <a:r>
              <a:rPr lang="zh-CN" altLang="en-US" sz="2000">
                <a:latin typeface="Times New Roman" pitchFamily="18" charset="0"/>
              </a:rPr>
              <a:t>、天命论观点  	</a:t>
            </a:r>
            <a:endParaRPr lang="zh-CN" altLang="en-US" sz="2000"/>
          </a:p>
          <a:p>
            <a:pPr indent="304800" eaLnBrk="0" hangingPunct="0">
              <a:tabLst>
                <a:tab pos="4260850" algn="l"/>
              </a:tabLst>
            </a:pPr>
            <a:r>
              <a:rPr lang="en-US" altLang="zh-CN" sz="2000">
                <a:latin typeface="Times New Roman" pitchFamily="18" charset="0"/>
              </a:rPr>
              <a:t>C</a:t>
            </a:r>
            <a:r>
              <a:rPr lang="zh-CN" altLang="en-US" sz="2000">
                <a:latin typeface="Times New Roman" pitchFamily="18" charset="0"/>
              </a:rPr>
              <a:t>、形而上学唯物主义的观点  </a:t>
            </a:r>
            <a:r>
              <a:rPr lang="en-US" altLang="zh-CN" sz="2000">
                <a:latin typeface="Times New Roman" pitchFamily="18" charset="0"/>
              </a:rPr>
              <a:t>D</a:t>
            </a:r>
            <a:r>
              <a:rPr lang="zh-CN" altLang="en-US" sz="2000">
                <a:latin typeface="Times New Roman" pitchFamily="18" charset="0"/>
              </a:rPr>
              <a:t>、历史唯物主义观点</a:t>
            </a:r>
            <a:endParaRPr lang="zh-CN" altLang="en-US" sz="2000"/>
          </a:p>
          <a:p>
            <a:pPr indent="304800" eaLnBrk="0" hangingPunct="0">
              <a:tabLst>
                <a:tab pos="4260850" algn="l"/>
              </a:tabLst>
            </a:pPr>
            <a:r>
              <a:rPr lang="en-US" altLang="zh-CN" sz="2000">
                <a:latin typeface="Times New Roman" pitchFamily="18" charset="0"/>
              </a:rPr>
              <a:t>32</a:t>
            </a:r>
            <a:r>
              <a:rPr lang="zh-CN" altLang="en-US" sz="2000">
                <a:latin typeface="Times New Roman" pitchFamily="18" charset="0"/>
              </a:rPr>
              <a:t>、人民群众是历史的创造者，其根本原因在于人民群众</a:t>
            </a:r>
            <a:r>
              <a:rPr lang="en-US" altLang="zh-CN" sz="2000">
                <a:latin typeface="Times New Roman" pitchFamily="18" charset="0"/>
              </a:rPr>
              <a:t>(B)</a:t>
            </a:r>
            <a:endParaRPr lang="en-US" altLang="zh-CN" sz="2000"/>
          </a:p>
          <a:p>
            <a:pPr indent="304800" eaLnBrk="0" hangingPunct="0">
              <a:tabLst>
                <a:tab pos="4260850" algn="l"/>
              </a:tabLst>
            </a:pPr>
            <a:r>
              <a:rPr lang="en-US" altLang="zh-CN" sz="2000">
                <a:latin typeface="Times New Roman" pitchFamily="18" charset="0"/>
              </a:rPr>
              <a:t>A</a:t>
            </a:r>
            <a:r>
              <a:rPr lang="zh-CN" altLang="en-US" sz="2000">
                <a:latin typeface="Times New Roman" pitchFamily="18" charset="0"/>
              </a:rPr>
              <a:t>、占人口大多数    </a:t>
            </a:r>
            <a:r>
              <a:rPr lang="en-US" altLang="zh-CN" sz="2000">
                <a:latin typeface="Times New Roman" pitchFamily="18" charset="0"/>
              </a:rPr>
              <a:t>B</a:t>
            </a:r>
            <a:r>
              <a:rPr lang="zh-CN" altLang="en-US" sz="2000">
                <a:latin typeface="Times New Roman" pitchFamily="18" charset="0"/>
              </a:rPr>
              <a:t>、是社会生产力的体现者</a:t>
            </a:r>
            <a:endParaRPr lang="zh-CN" altLang="en-US" sz="2000"/>
          </a:p>
          <a:p>
            <a:pPr indent="304800" eaLnBrk="0" hangingPunct="0">
              <a:tabLst>
                <a:tab pos="4260850" algn="l"/>
              </a:tabLst>
            </a:pPr>
            <a:r>
              <a:rPr lang="en-US" altLang="zh-CN" sz="2000">
                <a:latin typeface="Times New Roman" pitchFamily="18" charset="0"/>
              </a:rPr>
              <a:t>C</a:t>
            </a:r>
            <a:r>
              <a:rPr lang="zh-CN" altLang="en-US" sz="2000">
                <a:latin typeface="Times New Roman" pitchFamily="18" charset="0"/>
              </a:rPr>
              <a:t>、具有先进思想    </a:t>
            </a:r>
            <a:r>
              <a:rPr lang="en-US" altLang="zh-CN" sz="2000">
                <a:latin typeface="Times New Roman" pitchFamily="18" charset="0"/>
              </a:rPr>
              <a:t>D</a:t>
            </a:r>
            <a:r>
              <a:rPr lang="zh-CN" altLang="en-US" sz="2000">
                <a:latin typeface="Times New Roman" pitchFamily="18" charset="0"/>
              </a:rPr>
              <a:t>、掌握历史发展规律</a:t>
            </a:r>
            <a:endParaRPr lang="zh-CN" altLang="en-US"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ChangeArrowheads="1"/>
          </p:cNvSpPr>
          <p:nvPr/>
        </p:nvSpPr>
        <p:spPr bwMode="auto">
          <a:xfrm>
            <a:off x="0" y="-3175"/>
            <a:ext cx="9144000" cy="6864350"/>
          </a:xfrm>
          <a:prstGeom prst="rect">
            <a:avLst/>
          </a:prstGeom>
          <a:noFill/>
          <a:ln w="9525">
            <a:noFill/>
            <a:miter lim="800000"/>
            <a:headEnd/>
            <a:tailEnd/>
          </a:ln>
        </p:spPr>
        <p:txBody>
          <a:bodyPr anchor="ctr">
            <a:spAutoFit/>
          </a:bodyPr>
          <a:lstStyle/>
          <a:p>
            <a:pPr indent="304800">
              <a:tabLst>
                <a:tab pos="5111750" algn="r"/>
              </a:tabLst>
            </a:pPr>
            <a:r>
              <a:rPr lang="en-US" altLang="zh-CN" sz="2000">
                <a:latin typeface="Times New Roman" pitchFamily="18" charset="0"/>
              </a:rPr>
              <a:t>33</a:t>
            </a:r>
            <a:r>
              <a:rPr lang="zh-CN" altLang="en-US" sz="2000">
                <a:latin typeface="Times New Roman" pitchFamily="18" charset="0"/>
              </a:rPr>
              <a:t>、制约人民群众创造历史的决定性条件是</a:t>
            </a:r>
            <a:r>
              <a:rPr lang="en-US" altLang="zh-CN" sz="2000">
                <a:latin typeface="Times New Roman" pitchFamily="18" charset="0"/>
              </a:rPr>
              <a:t>(A)</a:t>
            </a:r>
            <a:endParaRPr lang="en-US" altLang="zh-CN" sz="2000"/>
          </a:p>
          <a:p>
            <a:pPr indent="304800" eaLnBrk="0" hangingPunct="0">
              <a:tabLst>
                <a:tab pos="5111750" algn="r"/>
              </a:tabLst>
            </a:pPr>
            <a:r>
              <a:rPr lang="en-US" altLang="zh-CN" sz="2000">
                <a:latin typeface="Times New Roman" pitchFamily="18" charset="0"/>
              </a:rPr>
              <a:t>A</a:t>
            </a:r>
            <a:r>
              <a:rPr lang="zh-CN" altLang="en-US" sz="2000">
                <a:latin typeface="Times New Roman" pitchFamily="18" charset="0"/>
              </a:rPr>
              <a:t>、经济条件    </a:t>
            </a:r>
            <a:r>
              <a:rPr lang="en-US" altLang="zh-CN" sz="2000">
                <a:latin typeface="Times New Roman" pitchFamily="18" charset="0"/>
              </a:rPr>
              <a:t>B</a:t>
            </a:r>
            <a:r>
              <a:rPr lang="zh-CN" altLang="en-US" sz="2000">
                <a:latin typeface="Times New Roman" pitchFamily="18" charset="0"/>
              </a:rPr>
              <a:t>、法律制度    </a:t>
            </a:r>
            <a:r>
              <a:rPr lang="en-US" altLang="zh-CN" sz="2000">
                <a:latin typeface="Times New Roman" pitchFamily="18" charset="0"/>
              </a:rPr>
              <a:t>C</a:t>
            </a:r>
            <a:r>
              <a:rPr lang="zh-CN" altLang="en-US" sz="2000">
                <a:latin typeface="Times New Roman" pitchFamily="18" charset="0"/>
              </a:rPr>
              <a:t>、传统观念    </a:t>
            </a:r>
            <a:r>
              <a:rPr lang="en-US" altLang="zh-CN" sz="2000">
                <a:latin typeface="Times New Roman" pitchFamily="18" charset="0"/>
              </a:rPr>
              <a:t>D</a:t>
            </a:r>
            <a:r>
              <a:rPr lang="zh-CN" altLang="en-US" sz="2000">
                <a:latin typeface="Times New Roman" pitchFamily="18" charset="0"/>
              </a:rPr>
              <a:t>、文化水平</a:t>
            </a:r>
            <a:endParaRPr lang="zh-CN" altLang="en-US" sz="2000"/>
          </a:p>
          <a:p>
            <a:pPr indent="304800" eaLnBrk="0" hangingPunct="0">
              <a:tabLst>
                <a:tab pos="5111750" algn="r"/>
              </a:tabLst>
            </a:pPr>
            <a:r>
              <a:rPr lang="en-US" altLang="zh-CN" sz="2000">
                <a:latin typeface="Times New Roman" pitchFamily="18" charset="0"/>
              </a:rPr>
              <a:t>34</a:t>
            </a:r>
            <a:r>
              <a:rPr lang="zh-CN" altLang="en-US" sz="2000">
                <a:latin typeface="Times New Roman" pitchFamily="18" charset="0"/>
              </a:rPr>
              <a:t>、历史上杰出人物的产生</a:t>
            </a:r>
            <a:r>
              <a:rPr lang="en-US" altLang="zh-CN" sz="2000">
                <a:latin typeface="Times New Roman" pitchFamily="18" charset="0"/>
              </a:rPr>
              <a:t>(C)</a:t>
            </a:r>
            <a:endParaRPr lang="en-US" altLang="zh-CN" sz="2000"/>
          </a:p>
          <a:p>
            <a:pPr indent="304800" eaLnBrk="0" hangingPunct="0">
              <a:tabLst>
                <a:tab pos="5111750" algn="r"/>
              </a:tabLst>
            </a:pPr>
            <a:r>
              <a:rPr lang="en-US" altLang="zh-CN" sz="2000">
                <a:latin typeface="Times New Roman" pitchFamily="18" charset="0"/>
              </a:rPr>
              <a:t>A</a:t>
            </a:r>
            <a:r>
              <a:rPr lang="zh-CN" altLang="en-US" sz="2000">
                <a:latin typeface="Times New Roman" pitchFamily="18" charset="0"/>
              </a:rPr>
              <a:t>、纯粹偶然的    </a:t>
            </a:r>
            <a:r>
              <a:rPr lang="en-US" altLang="zh-CN" sz="2000">
                <a:latin typeface="Times New Roman" pitchFamily="18" charset="0"/>
              </a:rPr>
              <a:t>B</a:t>
            </a:r>
            <a:r>
              <a:rPr lang="zh-CN" altLang="en-US" sz="2000">
                <a:latin typeface="Times New Roman" pitchFamily="18" charset="0"/>
              </a:rPr>
              <a:t>、纯粹必然的</a:t>
            </a:r>
            <a:endParaRPr lang="zh-CN" altLang="en-US" sz="2000"/>
          </a:p>
          <a:p>
            <a:pPr indent="304800" eaLnBrk="0" hangingPunct="0">
              <a:tabLst>
                <a:tab pos="5111750" algn="r"/>
              </a:tabLst>
            </a:pPr>
            <a:r>
              <a:rPr lang="en-US" altLang="zh-CN" sz="2000">
                <a:latin typeface="Times New Roman" pitchFamily="18" charset="0"/>
              </a:rPr>
              <a:t>C</a:t>
            </a:r>
            <a:r>
              <a:rPr lang="zh-CN" altLang="en-US" sz="2000">
                <a:latin typeface="Times New Roman" pitchFamily="18" charset="0"/>
              </a:rPr>
              <a:t>、偶然与必然的统一    </a:t>
            </a:r>
            <a:r>
              <a:rPr lang="en-US" altLang="zh-CN" sz="2000">
                <a:latin typeface="Times New Roman" pitchFamily="18" charset="0"/>
              </a:rPr>
              <a:t>D</a:t>
            </a:r>
            <a:r>
              <a:rPr lang="zh-CN" altLang="en-US" sz="2000">
                <a:latin typeface="Times New Roman" pitchFamily="18" charset="0"/>
              </a:rPr>
              <a:t>、有的是偶然有的是必然</a:t>
            </a:r>
            <a:endParaRPr lang="zh-CN" altLang="en-US" sz="2000"/>
          </a:p>
          <a:p>
            <a:pPr indent="304800" eaLnBrk="0" hangingPunct="0">
              <a:tabLst>
                <a:tab pos="5111750" algn="r"/>
              </a:tabLst>
            </a:pPr>
            <a:r>
              <a:rPr lang="en-US" altLang="zh-CN" sz="2000">
                <a:latin typeface="Times New Roman" pitchFamily="18" charset="0"/>
              </a:rPr>
              <a:t>35</a:t>
            </a:r>
            <a:r>
              <a:rPr lang="zh-CN" altLang="en-US" sz="2000">
                <a:latin typeface="Times New Roman" pitchFamily="18" charset="0"/>
              </a:rPr>
              <a:t>、唯物史观认为，所谓自由是指（</a:t>
            </a:r>
            <a:r>
              <a:rPr lang="en-US" altLang="zh-CN" sz="2000">
                <a:latin typeface="Times New Roman" pitchFamily="18" charset="0"/>
              </a:rPr>
              <a:t>C</a:t>
            </a:r>
            <a:r>
              <a:rPr lang="zh-CN" altLang="en-US" sz="2000">
                <a:latin typeface="Times New Roman" pitchFamily="18" charset="0"/>
              </a:rPr>
              <a:t>）</a:t>
            </a:r>
            <a:endParaRPr lang="zh-CN" altLang="en-US" sz="2000"/>
          </a:p>
          <a:p>
            <a:pPr indent="304800" eaLnBrk="0" hangingPunct="0">
              <a:tabLst>
                <a:tab pos="5111750" algn="r"/>
              </a:tabLst>
            </a:pPr>
            <a:r>
              <a:rPr lang="en-US" altLang="zh-CN" sz="2000">
                <a:latin typeface="Times New Roman" pitchFamily="18" charset="0"/>
              </a:rPr>
              <a:t>A</a:t>
            </a:r>
            <a:r>
              <a:rPr lang="zh-CN" altLang="en-US" sz="2000">
                <a:latin typeface="Times New Roman" pitchFamily="18" charset="0"/>
              </a:rPr>
              <a:t>、人们摆脱了客观规律的限制  </a:t>
            </a:r>
            <a:r>
              <a:rPr lang="en-US" altLang="zh-CN" sz="2000">
                <a:latin typeface="Times New Roman" pitchFamily="18" charset="0"/>
              </a:rPr>
              <a:t>B</a:t>
            </a:r>
            <a:r>
              <a:rPr lang="zh-CN" altLang="en-US" sz="2000">
                <a:latin typeface="Times New Roman" pitchFamily="18" charset="0"/>
              </a:rPr>
              <a:t>、人们可以随心所欲的创造历史  </a:t>
            </a:r>
            <a:endParaRPr lang="zh-CN" altLang="en-US" sz="2000"/>
          </a:p>
          <a:p>
            <a:pPr indent="304800" eaLnBrk="0" hangingPunct="0">
              <a:tabLst>
                <a:tab pos="5111750" algn="r"/>
              </a:tabLst>
            </a:pPr>
            <a:r>
              <a:rPr lang="en-US" altLang="zh-CN" sz="2000">
                <a:latin typeface="Times New Roman" pitchFamily="18" charset="0"/>
              </a:rPr>
              <a:t>C</a:t>
            </a:r>
            <a:r>
              <a:rPr lang="zh-CN" altLang="en-US" sz="2000">
                <a:latin typeface="Times New Roman" pitchFamily="18" charset="0"/>
              </a:rPr>
              <a:t>、人们对客观规律的认识和对客观规律的改造  </a:t>
            </a:r>
            <a:r>
              <a:rPr lang="en-US" altLang="zh-CN" sz="2000">
                <a:latin typeface="Times New Roman" pitchFamily="18" charset="0"/>
              </a:rPr>
              <a:t>D</a:t>
            </a:r>
            <a:r>
              <a:rPr lang="zh-CN" altLang="en-US" sz="2000">
                <a:latin typeface="Times New Roman" pitchFamily="18" charset="0"/>
              </a:rPr>
              <a:t>、人们可以自主的创造和消灭规律</a:t>
            </a:r>
            <a:endParaRPr lang="zh-CN" altLang="en-US" sz="2000"/>
          </a:p>
          <a:p>
            <a:pPr indent="304800" eaLnBrk="0" hangingPunct="0">
              <a:tabLst>
                <a:tab pos="5111750" algn="r"/>
              </a:tabLst>
            </a:pPr>
            <a:r>
              <a:rPr lang="en-US" altLang="zh-CN" sz="2000">
                <a:latin typeface="Times New Roman" pitchFamily="18" charset="0"/>
              </a:rPr>
              <a:t>36</a:t>
            </a:r>
            <a:r>
              <a:rPr lang="zh-CN" altLang="en-US" sz="2000">
                <a:latin typeface="Times New Roman" pitchFamily="18" charset="0"/>
              </a:rPr>
              <a:t>、认为人在任何意义上都没有自由，一切都是由必然所注定的观点，必然导致（</a:t>
            </a:r>
            <a:r>
              <a:rPr lang="en-US" altLang="zh-CN" sz="2000">
                <a:latin typeface="Times New Roman" pitchFamily="18" charset="0"/>
              </a:rPr>
              <a:t>B</a:t>
            </a:r>
            <a:r>
              <a:rPr lang="zh-CN" altLang="en-US" sz="2000">
                <a:latin typeface="Times New Roman" pitchFamily="18" charset="0"/>
              </a:rPr>
              <a:t>）</a:t>
            </a:r>
            <a:endParaRPr lang="zh-CN" altLang="en-US" sz="2000"/>
          </a:p>
          <a:p>
            <a:pPr indent="304800" eaLnBrk="0" hangingPunct="0">
              <a:tabLst>
                <a:tab pos="5111750" algn="r"/>
              </a:tabLst>
            </a:pPr>
            <a:r>
              <a:rPr lang="en-US" altLang="zh-CN" sz="2000">
                <a:latin typeface="Times New Roman" pitchFamily="18" charset="0"/>
              </a:rPr>
              <a:t>A</a:t>
            </a:r>
            <a:r>
              <a:rPr lang="zh-CN" altLang="en-US" sz="2000">
                <a:latin typeface="Times New Roman" pitchFamily="18" charset="0"/>
              </a:rPr>
              <a:t>、唯意志论   </a:t>
            </a:r>
            <a:r>
              <a:rPr lang="en-US" altLang="zh-CN" sz="2000">
                <a:latin typeface="Times New Roman" pitchFamily="18" charset="0"/>
              </a:rPr>
              <a:t>B</a:t>
            </a:r>
            <a:r>
              <a:rPr lang="zh-CN" altLang="en-US" sz="2000">
                <a:latin typeface="Times New Roman" pitchFamily="18" charset="0"/>
              </a:rPr>
              <a:t>、宿命论  </a:t>
            </a:r>
            <a:r>
              <a:rPr lang="en-US" altLang="zh-CN" sz="2000">
                <a:latin typeface="Times New Roman" pitchFamily="18" charset="0"/>
              </a:rPr>
              <a:t>C</a:t>
            </a:r>
            <a:r>
              <a:rPr lang="zh-CN" altLang="en-US" sz="2000">
                <a:latin typeface="Times New Roman" pitchFamily="18" charset="0"/>
              </a:rPr>
              <a:t>、唯物论  </a:t>
            </a:r>
            <a:r>
              <a:rPr lang="en-US" altLang="zh-CN" sz="2000">
                <a:latin typeface="Times New Roman" pitchFamily="18" charset="0"/>
              </a:rPr>
              <a:t>D</a:t>
            </a:r>
            <a:r>
              <a:rPr lang="zh-CN" altLang="en-US" sz="2000">
                <a:latin typeface="Times New Roman" pitchFamily="18" charset="0"/>
              </a:rPr>
              <a:t>、历史唯物主义</a:t>
            </a:r>
            <a:endParaRPr lang="zh-CN" altLang="en-US" sz="2000"/>
          </a:p>
          <a:p>
            <a:pPr indent="304800" eaLnBrk="0" hangingPunct="0">
              <a:tabLst>
                <a:tab pos="5111750" algn="r"/>
              </a:tabLst>
            </a:pPr>
            <a:r>
              <a:rPr lang="en-US" altLang="zh-CN" sz="2000">
                <a:latin typeface="Times New Roman" pitchFamily="18" charset="0"/>
              </a:rPr>
              <a:t>37</a:t>
            </a:r>
            <a:r>
              <a:rPr lang="zh-CN" altLang="en-US" sz="2000">
                <a:latin typeface="Times New Roman" pitchFamily="18" charset="0"/>
              </a:rPr>
              <a:t>、人类解放就是（</a:t>
            </a:r>
            <a:r>
              <a:rPr lang="en-US" altLang="zh-CN" sz="2000">
                <a:latin typeface="Times New Roman" pitchFamily="18" charset="0"/>
              </a:rPr>
              <a:t>C</a:t>
            </a:r>
            <a:r>
              <a:rPr lang="zh-CN" altLang="en-US" sz="2000">
                <a:latin typeface="Times New Roman" pitchFamily="18" charset="0"/>
              </a:rPr>
              <a:t>）</a:t>
            </a:r>
            <a:endParaRPr lang="zh-CN" altLang="en-US" sz="2000"/>
          </a:p>
          <a:p>
            <a:pPr indent="304800" eaLnBrk="0" hangingPunct="0">
              <a:tabLst>
                <a:tab pos="5111750" algn="r"/>
              </a:tabLst>
            </a:pPr>
            <a:r>
              <a:rPr lang="en-US" altLang="zh-CN" sz="2000">
                <a:latin typeface="Times New Roman" pitchFamily="18" charset="0"/>
              </a:rPr>
              <a:t>A</a:t>
            </a:r>
            <a:r>
              <a:rPr lang="zh-CN" altLang="en-US" sz="2000">
                <a:latin typeface="Times New Roman" pitchFamily="18" charset="0"/>
              </a:rPr>
              <a:t>、实现绝对自由                      </a:t>
            </a:r>
            <a:r>
              <a:rPr lang="en-US" altLang="zh-CN" sz="2000">
                <a:latin typeface="Times New Roman" pitchFamily="18" charset="0"/>
              </a:rPr>
              <a:t>B</a:t>
            </a:r>
            <a:r>
              <a:rPr lang="zh-CN" altLang="en-US" sz="2000">
                <a:latin typeface="Times New Roman" pitchFamily="18" charset="0"/>
              </a:rPr>
              <a:t>、摆脱规律的支配   </a:t>
            </a:r>
            <a:endParaRPr lang="zh-CN" altLang="en-US" sz="2000"/>
          </a:p>
          <a:p>
            <a:pPr indent="304800" eaLnBrk="0" hangingPunct="0">
              <a:tabLst>
                <a:tab pos="5111750" algn="r"/>
              </a:tabLst>
            </a:pPr>
            <a:r>
              <a:rPr lang="en-US" altLang="zh-CN" sz="2000">
                <a:latin typeface="Times New Roman" pitchFamily="18" charset="0"/>
              </a:rPr>
              <a:t>C</a:t>
            </a:r>
            <a:r>
              <a:rPr lang="zh-CN" altLang="en-US" sz="2000">
                <a:latin typeface="Times New Roman" pitchFamily="18" charset="0"/>
              </a:rPr>
              <a:t>、摆脱盲目必然性和社会关系的奴役    </a:t>
            </a:r>
            <a:r>
              <a:rPr lang="en-US" altLang="zh-CN" sz="2000">
                <a:latin typeface="Times New Roman" pitchFamily="18" charset="0"/>
              </a:rPr>
              <a:t>D</a:t>
            </a:r>
            <a:r>
              <a:rPr lang="zh-CN" altLang="en-US" sz="2000">
                <a:latin typeface="Times New Roman" pitchFamily="18" charset="0"/>
              </a:rPr>
              <a:t>、不受任何束缚</a:t>
            </a:r>
            <a:endParaRPr lang="zh-CN" altLang="en-US" sz="2000"/>
          </a:p>
          <a:p>
            <a:pPr indent="304800" eaLnBrk="0" hangingPunct="0">
              <a:tabLst>
                <a:tab pos="5111750" algn="r"/>
              </a:tabLst>
            </a:pPr>
            <a:r>
              <a:rPr lang="en-US" altLang="zh-CN" sz="2000">
                <a:latin typeface="Times New Roman" pitchFamily="18" charset="0"/>
              </a:rPr>
              <a:t>38</a:t>
            </a:r>
            <a:r>
              <a:rPr lang="zh-CN" altLang="en-US" sz="2000">
                <a:latin typeface="Times New Roman" pitchFamily="18" charset="0"/>
              </a:rPr>
              <a:t>、从总体上和根本上说，人的解放程度总是要受到（</a:t>
            </a:r>
            <a:r>
              <a:rPr lang="en-US" altLang="zh-CN" sz="2000">
                <a:latin typeface="Times New Roman" pitchFamily="18" charset="0"/>
              </a:rPr>
              <a:t>A</a:t>
            </a:r>
            <a:r>
              <a:rPr lang="zh-CN" altLang="en-US" sz="2000">
                <a:latin typeface="Times New Roman" pitchFamily="18" charset="0"/>
              </a:rPr>
              <a:t>）</a:t>
            </a:r>
            <a:endParaRPr lang="zh-CN" altLang="en-US" sz="2000"/>
          </a:p>
          <a:p>
            <a:pPr indent="304800" eaLnBrk="0" hangingPunct="0">
              <a:tabLst>
                <a:tab pos="5111750" algn="r"/>
              </a:tabLst>
            </a:pPr>
            <a:r>
              <a:rPr lang="en-US" altLang="zh-CN" sz="2000">
                <a:latin typeface="Times New Roman" pitchFamily="18" charset="0"/>
              </a:rPr>
              <a:t>A</a:t>
            </a:r>
            <a:r>
              <a:rPr lang="zh-CN" altLang="en-US" sz="2000">
                <a:latin typeface="Times New Roman" pitchFamily="18" charset="0"/>
              </a:rPr>
              <a:t>、生产发展的制约            </a:t>
            </a:r>
            <a:r>
              <a:rPr lang="en-US" altLang="zh-CN" sz="2000">
                <a:latin typeface="Times New Roman" pitchFamily="18" charset="0"/>
              </a:rPr>
              <a:t>B</a:t>
            </a:r>
            <a:r>
              <a:rPr lang="zh-CN" altLang="en-US" sz="2000">
                <a:latin typeface="Times New Roman" pitchFamily="18" charset="0"/>
              </a:rPr>
              <a:t>、生产关系的制约   </a:t>
            </a:r>
            <a:endParaRPr lang="zh-CN" altLang="en-US" sz="2000"/>
          </a:p>
          <a:p>
            <a:pPr indent="304800" eaLnBrk="0" hangingPunct="0">
              <a:tabLst>
                <a:tab pos="5111750" algn="r"/>
              </a:tabLst>
            </a:pPr>
            <a:r>
              <a:rPr lang="en-US" altLang="zh-CN" sz="2000">
                <a:latin typeface="Times New Roman" pitchFamily="18" charset="0"/>
              </a:rPr>
              <a:t>C</a:t>
            </a:r>
            <a:r>
              <a:rPr lang="zh-CN" altLang="en-US" sz="2000">
                <a:latin typeface="Times New Roman" pitchFamily="18" charset="0"/>
              </a:rPr>
              <a:t>、社会进步的制约            </a:t>
            </a:r>
            <a:r>
              <a:rPr lang="en-US" altLang="zh-CN" sz="2000">
                <a:latin typeface="Times New Roman" pitchFamily="18" charset="0"/>
              </a:rPr>
              <a:t>D</a:t>
            </a:r>
            <a:r>
              <a:rPr lang="zh-CN" altLang="en-US" sz="2000">
                <a:latin typeface="Times New Roman" pitchFamily="18" charset="0"/>
              </a:rPr>
              <a:t>、上层建筑的制约</a:t>
            </a:r>
            <a:endParaRPr lang="zh-CN" altLang="en-US" sz="2000"/>
          </a:p>
          <a:p>
            <a:pPr indent="304800" eaLnBrk="0" hangingPunct="0">
              <a:tabLst>
                <a:tab pos="5111750" algn="r"/>
              </a:tabLst>
            </a:pPr>
            <a:r>
              <a:rPr lang="zh-CN" altLang="en-US" sz="2000" b="1">
                <a:latin typeface="Times New Roman" pitchFamily="18" charset="0"/>
              </a:rPr>
              <a:t>二、多项选择题</a:t>
            </a:r>
            <a:endParaRPr lang="zh-CN" altLang="en-US" sz="2000"/>
          </a:p>
          <a:p>
            <a:pPr indent="304800" eaLnBrk="0" hangingPunct="0">
              <a:tabLst>
                <a:tab pos="5111750" algn="r"/>
              </a:tabLst>
            </a:pPr>
            <a:r>
              <a:rPr lang="en-US" altLang="zh-CN" sz="2000">
                <a:latin typeface="Times New Roman" pitchFamily="18" charset="0"/>
              </a:rPr>
              <a:t>1</a:t>
            </a:r>
            <a:r>
              <a:rPr lang="zh-CN" altLang="en-US" sz="2000">
                <a:latin typeface="Times New Roman" pitchFamily="18" charset="0"/>
              </a:rPr>
              <a:t>、社会存在包括</a:t>
            </a:r>
            <a:r>
              <a:rPr lang="en-US" altLang="zh-CN" sz="2000">
                <a:latin typeface="Times New Roman" pitchFamily="18" charset="0"/>
              </a:rPr>
              <a:t>(ABC)</a:t>
            </a:r>
            <a:endParaRPr lang="en-US" altLang="zh-CN" sz="2000"/>
          </a:p>
          <a:p>
            <a:pPr indent="304800" eaLnBrk="0" hangingPunct="0">
              <a:tabLst>
                <a:tab pos="5111750" algn="r"/>
              </a:tabLst>
            </a:pPr>
            <a:r>
              <a:rPr lang="en-US" altLang="zh-CN" sz="2000">
                <a:latin typeface="Times New Roman" pitchFamily="18" charset="0"/>
              </a:rPr>
              <a:t>A</a:t>
            </a:r>
            <a:r>
              <a:rPr lang="zh-CN" altLang="en-US" sz="2000">
                <a:latin typeface="Times New Roman" pitchFamily="18" charset="0"/>
              </a:rPr>
              <a:t>、社会生活的各种物质条件    </a:t>
            </a:r>
            <a:r>
              <a:rPr lang="en-US" altLang="zh-CN" sz="2000">
                <a:latin typeface="Times New Roman" pitchFamily="18" charset="0"/>
              </a:rPr>
              <a:t>B</a:t>
            </a:r>
            <a:r>
              <a:rPr lang="zh-CN" altLang="en-US" sz="2000">
                <a:latin typeface="Times New Roman" pitchFamily="18" charset="0"/>
              </a:rPr>
              <a:t>、社会生活的物质生产活动</a:t>
            </a:r>
            <a:endParaRPr lang="zh-CN" altLang="en-US" sz="2000"/>
          </a:p>
          <a:p>
            <a:pPr indent="304800" eaLnBrk="0" hangingPunct="0">
              <a:tabLst>
                <a:tab pos="5111750" algn="r"/>
              </a:tabLst>
            </a:pPr>
            <a:r>
              <a:rPr lang="en-US" altLang="zh-CN" sz="2000">
                <a:latin typeface="Times New Roman" pitchFamily="18" charset="0"/>
              </a:rPr>
              <a:t>C</a:t>
            </a:r>
            <a:r>
              <a:rPr lang="zh-CN" altLang="en-US" sz="2000">
                <a:latin typeface="Times New Roman" pitchFamily="18" charset="0"/>
              </a:rPr>
              <a:t>、经济关系                  </a:t>
            </a:r>
            <a:r>
              <a:rPr lang="en-US" altLang="zh-CN" sz="2000">
                <a:latin typeface="Times New Roman" pitchFamily="18" charset="0"/>
              </a:rPr>
              <a:t>D</a:t>
            </a:r>
            <a:r>
              <a:rPr lang="zh-CN" altLang="en-US" sz="2000">
                <a:latin typeface="Times New Roman" pitchFamily="18" charset="0"/>
              </a:rPr>
              <a:t>、全部社会关系	</a:t>
            </a:r>
            <a:endParaRPr lang="zh-CN" altLang="en-US"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0" y="293688"/>
            <a:ext cx="7550150" cy="6740525"/>
          </a:xfrm>
          <a:prstGeom prst="rect">
            <a:avLst/>
          </a:prstGeom>
          <a:noFill/>
          <a:ln w="9525">
            <a:noFill/>
            <a:miter lim="800000"/>
            <a:headEnd/>
            <a:tailEnd/>
          </a:ln>
        </p:spPr>
        <p:txBody>
          <a:bodyPr anchor="ctr">
            <a:spAutoFit/>
          </a:bodyPr>
          <a:lstStyle/>
          <a:p>
            <a:pPr indent="304800"/>
            <a:r>
              <a:rPr lang="en-US" altLang="zh-CN">
                <a:latin typeface="Times New Roman" pitchFamily="18" charset="0"/>
              </a:rPr>
              <a:t>2</a:t>
            </a:r>
            <a:r>
              <a:rPr lang="zh-CN" altLang="en-US">
                <a:latin typeface="Times New Roman" pitchFamily="18" charset="0"/>
              </a:rPr>
              <a:t>、人类对地理环境的依赖主要表现在（</a:t>
            </a:r>
            <a:r>
              <a:rPr lang="en-US" altLang="zh-CN">
                <a:latin typeface="Times New Roman" pitchFamily="18" charset="0"/>
              </a:rPr>
              <a:t>ABC</a:t>
            </a:r>
            <a:r>
              <a:rPr lang="zh-CN" altLang="en-US">
                <a:latin typeface="Times New Roman" pitchFamily="18" charset="0"/>
              </a:rPr>
              <a:t>）</a:t>
            </a:r>
            <a:endParaRPr lang="zh-CN" altLang="en-US"/>
          </a:p>
          <a:p>
            <a:pPr indent="304800" eaLnBrk="0" hangingPunct="0"/>
            <a:r>
              <a:rPr lang="en-US" altLang="zh-CN">
                <a:latin typeface="Times New Roman" pitchFamily="18" charset="0"/>
              </a:rPr>
              <a:t>A</a:t>
            </a:r>
            <a:r>
              <a:rPr lang="zh-CN" altLang="en-US">
                <a:latin typeface="Times New Roman" pitchFamily="18" charset="0"/>
              </a:rPr>
              <a:t>、离开适合人类生存的地理环境，人类就无法生存</a:t>
            </a:r>
            <a:endParaRPr lang="zh-CN" altLang="en-US"/>
          </a:p>
          <a:p>
            <a:pPr indent="304800" eaLnBrk="0" hangingPunct="0"/>
            <a:r>
              <a:rPr lang="en-US" altLang="zh-CN">
                <a:latin typeface="Times New Roman" pitchFamily="18" charset="0"/>
              </a:rPr>
              <a:t>B</a:t>
            </a:r>
            <a:r>
              <a:rPr lang="zh-CN" altLang="en-US">
                <a:latin typeface="Times New Roman" pitchFamily="18" charset="0"/>
              </a:rPr>
              <a:t>、地理环境为人类提供生活资料</a:t>
            </a:r>
            <a:endParaRPr lang="zh-CN" altLang="en-US"/>
          </a:p>
          <a:p>
            <a:pPr indent="304800" eaLnBrk="0" hangingPunct="0"/>
            <a:r>
              <a:rPr lang="en-US" altLang="zh-CN">
                <a:latin typeface="Times New Roman" pitchFamily="18" charset="0"/>
              </a:rPr>
              <a:t>C</a:t>
            </a:r>
            <a:r>
              <a:rPr lang="zh-CN" altLang="en-US">
                <a:latin typeface="Times New Roman" pitchFamily="18" charset="0"/>
              </a:rPr>
              <a:t>、地球环境为人类提供生产建设的资源</a:t>
            </a:r>
            <a:endParaRPr lang="zh-CN" altLang="en-US"/>
          </a:p>
          <a:p>
            <a:pPr indent="304800" eaLnBrk="0" hangingPunct="0"/>
            <a:r>
              <a:rPr lang="en-US" altLang="zh-CN">
                <a:latin typeface="Times New Roman" pitchFamily="18" charset="0"/>
              </a:rPr>
              <a:t>D</a:t>
            </a:r>
            <a:r>
              <a:rPr lang="zh-CN" altLang="en-US">
                <a:latin typeface="Times New Roman" pitchFamily="18" charset="0"/>
              </a:rPr>
              <a:t>、地理环境是人类生存发展的决定力量</a:t>
            </a:r>
            <a:endParaRPr lang="zh-CN" altLang="en-US"/>
          </a:p>
          <a:p>
            <a:pPr indent="304800" eaLnBrk="0" hangingPunct="0"/>
            <a:r>
              <a:rPr lang="en-US" altLang="zh-CN">
                <a:latin typeface="Times New Roman" pitchFamily="18" charset="0"/>
              </a:rPr>
              <a:t>E</a:t>
            </a:r>
            <a:r>
              <a:rPr lang="zh-CN" altLang="en-US">
                <a:latin typeface="Times New Roman" pitchFamily="18" charset="0"/>
              </a:rPr>
              <a:t>、地理环境是社会变革的根本原因</a:t>
            </a:r>
            <a:endParaRPr lang="zh-CN" altLang="en-US"/>
          </a:p>
          <a:p>
            <a:pPr indent="304800" eaLnBrk="0" hangingPunct="0"/>
            <a:r>
              <a:rPr lang="en-US" altLang="zh-CN">
                <a:latin typeface="Times New Roman" pitchFamily="18" charset="0"/>
              </a:rPr>
              <a:t>3</a:t>
            </a:r>
            <a:r>
              <a:rPr lang="zh-CN" altLang="en-US">
                <a:latin typeface="Times New Roman" pitchFamily="18" charset="0"/>
              </a:rPr>
              <a:t>、人口因素对社会发展的作用主要表现为（</a:t>
            </a:r>
            <a:r>
              <a:rPr lang="en-US" altLang="zh-CN">
                <a:latin typeface="Times New Roman" pitchFamily="18" charset="0"/>
              </a:rPr>
              <a:t>CDE</a:t>
            </a:r>
            <a:r>
              <a:rPr lang="zh-CN" altLang="en-US">
                <a:latin typeface="Times New Roman" pitchFamily="18" charset="0"/>
              </a:rPr>
              <a:t>）</a:t>
            </a:r>
            <a:endParaRPr lang="zh-CN" altLang="en-US"/>
          </a:p>
          <a:p>
            <a:pPr indent="304800" eaLnBrk="0" hangingPunct="0"/>
            <a:r>
              <a:rPr lang="en-US" altLang="zh-CN">
                <a:latin typeface="Times New Roman" pitchFamily="18" charset="0"/>
              </a:rPr>
              <a:t>A</a:t>
            </a:r>
            <a:r>
              <a:rPr lang="zh-CN" altLang="en-US">
                <a:latin typeface="Times New Roman" pitchFamily="18" charset="0"/>
              </a:rPr>
              <a:t>、它是引起社会制度变革的根本原因</a:t>
            </a:r>
            <a:endParaRPr lang="zh-CN" altLang="en-US"/>
          </a:p>
          <a:p>
            <a:pPr indent="304800" eaLnBrk="0" hangingPunct="0"/>
            <a:r>
              <a:rPr lang="en-US" altLang="zh-CN">
                <a:latin typeface="Times New Roman" pitchFamily="18" charset="0"/>
              </a:rPr>
              <a:t>B</a:t>
            </a:r>
            <a:r>
              <a:rPr lang="zh-CN" altLang="en-US">
                <a:latin typeface="Times New Roman" pitchFamily="18" charset="0"/>
              </a:rPr>
              <a:t>、它是社会发展的决定力量</a:t>
            </a:r>
            <a:endParaRPr lang="zh-CN" altLang="en-US"/>
          </a:p>
          <a:p>
            <a:pPr indent="304800" eaLnBrk="0" hangingPunct="0"/>
            <a:r>
              <a:rPr lang="en-US" altLang="zh-CN">
                <a:latin typeface="Times New Roman" pitchFamily="18" charset="0"/>
              </a:rPr>
              <a:t>C</a:t>
            </a:r>
            <a:r>
              <a:rPr lang="zh-CN" altLang="en-US">
                <a:latin typeface="Times New Roman" pitchFamily="18" charset="0"/>
              </a:rPr>
              <a:t>、它是社会存在和发展的必要条件</a:t>
            </a:r>
            <a:endParaRPr lang="zh-CN" altLang="en-US"/>
          </a:p>
          <a:p>
            <a:pPr indent="304800" eaLnBrk="0" hangingPunct="0"/>
            <a:r>
              <a:rPr lang="en-US" altLang="zh-CN">
                <a:latin typeface="Times New Roman" pitchFamily="18" charset="0"/>
              </a:rPr>
              <a:t>D</a:t>
            </a:r>
            <a:r>
              <a:rPr lang="zh-CN" altLang="en-US">
                <a:latin typeface="Times New Roman" pitchFamily="18" charset="0"/>
              </a:rPr>
              <a:t>、它是社会物质生产的自然基础</a:t>
            </a:r>
            <a:endParaRPr lang="zh-CN" altLang="en-US"/>
          </a:p>
          <a:p>
            <a:pPr indent="304800" eaLnBrk="0" hangingPunct="0"/>
            <a:r>
              <a:rPr lang="en-US" altLang="zh-CN">
                <a:latin typeface="Times New Roman" pitchFamily="18" charset="0"/>
              </a:rPr>
              <a:t>E</a:t>
            </a:r>
            <a:r>
              <a:rPr lang="zh-CN" altLang="en-US">
                <a:latin typeface="Times New Roman" pitchFamily="18" charset="0"/>
              </a:rPr>
              <a:t>、它能加速和延缓社会的发展</a:t>
            </a:r>
            <a:endParaRPr lang="zh-CN" altLang="en-US"/>
          </a:p>
          <a:p>
            <a:pPr indent="304800" eaLnBrk="0" hangingPunct="0"/>
            <a:r>
              <a:rPr lang="en-US" altLang="zh-CN">
                <a:latin typeface="Times New Roman" pitchFamily="18" charset="0"/>
              </a:rPr>
              <a:t>4</a:t>
            </a:r>
            <a:r>
              <a:rPr lang="zh-CN" altLang="en-US">
                <a:latin typeface="Times New Roman" pitchFamily="18" charset="0"/>
              </a:rPr>
              <a:t>、社会意识的相对独立性表现为</a:t>
            </a:r>
            <a:r>
              <a:rPr lang="en-US" altLang="zh-CN">
                <a:latin typeface="Times New Roman" pitchFamily="18" charset="0"/>
              </a:rPr>
              <a:t>(ABCD)</a:t>
            </a:r>
            <a:endParaRPr lang="en-US" altLang="zh-CN"/>
          </a:p>
          <a:p>
            <a:pPr indent="304800" eaLnBrk="0" hangingPunct="0"/>
            <a:r>
              <a:rPr lang="en-US" altLang="zh-CN">
                <a:latin typeface="Times New Roman" pitchFamily="18" charset="0"/>
              </a:rPr>
              <a:t>A</a:t>
            </a:r>
            <a:r>
              <a:rPr lang="zh-CN" altLang="en-US">
                <a:latin typeface="Times New Roman" pitchFamily="18" charset="0"/>
              </a:rPr>
              <a:t>、它的发展变化与社会存在的发展变化不完全同步</a:t>
            </a:r>
            <a:endParaRPr lang="zh-CN" altLang="en-US"/>
          </a:p>
          <a:p>
            <a:pPr indent="304800" eaLnBrk="0" hangingPunct="0"/>
            <a:r>
              <a:rPr lang="en-US" altLang="zh-CN">
                <a:latin typeface="Times New Roman" pitchFamily="18" charset="0"/>
              </a:rPr>
              <a:t>B</a:t>
            </a:r>
            <a:r>
              <a:rPr lang="zh-CN" altLang="en-US">
                <a:latin typeface="Times New Roman" pitchFamily="18" charset="0"/>
              </a:rPr>
              <a:t>、它与社会经济水平之间发展上的不平衡性</a:t>
            </a:r>
            <a:endParaRPr lang="zh-CN" altLang="en-US"/>
          </a:p>
          <a:p>
            <a:pPr indent="304800" eaLnBrk="0" hangingPunct="0"/>
            <a:r>
              <a:rPr lang="en-US" altLang="zh-CN">
                <a:latin typeface="Times New Roman" pitchFamily="18" charset="0"/>
              </a:rPr>
              <a:t>C</a:t>
            </a:r>
            <a:r>
              <a:rPr lang="zh-CN" altLang="en-US">
                <a:latin typeface="Times New Roman" pitchFamily="18" charset="0"/>
              </a:rPr>
              <a:t>、它的发展往往具有历史继承性</a:t>
            </a:r>
            <a:endParaRPr lang="zh-CN" altLang="en-US"/>
          </a:p>
          <a:p>
            <a:pPr indent="304800" eaLnBrk="0" hangingPunct="0"/>
            <a:r>
              <a:rPr lang="en-US" altLang="zh-CN">
                <a:latin typeface="Times New Roman" pitchFamily="18" charset="0"/>
              </a:rPr>
              <a:t>D</a:t>
            </a:r>
            <a:r>
              <a:rPr lang="zh-CN" altLang="en-US">
                <a:latin typeface="Times New Roman" pitchFamily="18" charset="0"/>
              </a:rPr>
              <a:t>、各种社会意识形式之间的相互作用和影响    </a:t>
            </a:r>
            <a:endParaRPr lang="zh-CN" altLang="en-US"/>
          </a:p>
          <a:p>
            <a:pPr indent="304800" eaLnBrk="0" hangingPunct="0"/>
            <a:r>
              <a:rPr lang="en-US" altLang="zh-CN">
                <a:latin typeface="Times New Roman" pitchFamily="18" charset="0"/>
              </a:rPr>
              <a:t>5</a:t>
            </a:r>
            <a:r>
              <a:rPr lang="zh-CN" altLang="en-US">
                <a:latin typeface="Times New Roman" pitchFamily="18" charset="0"/>
              </a:rPr>
              <a:t>、社会意识对社会存在的依赖性表现在（</a:t>
            </a:r>
            <a:r>
              <a:rPr lang="en-US" altLang="zh-CN">
                <a:latin typeface="Times New Roman" pitchFamily="18" charset="0"/>
              </a:rPr>
              <a:t>ABD</a:t>
            </a:r>
            <a:r>
              <a:rPr lang="zh-CN" altLang="en-US">
                <a:latin typeface="Times New Roman" pitchFamily="18" charset="0"/>
              </a:rPr>
              <a:t>）</a:t>
            </a:r>
            <a:endParaRPr lang="zh-CN" altLang="en-US"/>
          </a:p>
          <a:p>
            <a:pPr indent="304800" eaLnBrk="0" hangingPunct="0"/>
            <a:r>
              <a:rPr lang="en-US" altLang="zh-CN">
                <a:latin typeface="Times New Roman" pitchFamily="18" charset="0"/>
              </a:rPr>
              <a:t>A</a:t>
            </a:r>
            <a:r>
              <a:rPr lang="zh-CN" altLang="en-US">
                <a:latin typeface="Times New Roman" pitchFamily="18" charset="0"/>
              </a:rPr>
              <a:t>、社会意识的内容来源于社会存在    </a:t>
            </a:r>
            <a:r>
              <a:rPr lang="en-US" altLang="zh-CN">
                <a:latin typeface="Times New Roman" pitchFamily="18" charset="0"/>
              </a:rPr>
              <a:t>B</a:t>
            </a:r>
            <a:r>
              <a:rPr lang="zh-CN" altLang="en-US">
                <a:latin typeface="Times New Roman" pitchFamily="18" charset="0"/>
              </a:rPr>
              <a:t>、社会意识随社会存在的发展而发展</a:t>
            </a:r>
            <a:endParaRPr lang="zh-CN" altLang="en-US"/>
          </a:p>
          <a:p>
            <a:pPr indent="304800" eaLnBrk="0" hangingPunct="0"/>
            <a:r>
              <a:rPr lang="en-US" altLang="zh-CN">
                <a:latin typeface="Times New Roman" pitchFamily="18" charset="0"/>
              </a:rPr>
              <a:t>C</a:t>
            </a:r>
            <a:r>
              <a:rPr lang="zh-CN" altLang="en-US">
                <a:latin typeface="Times New Roman" pitchFamily="18" charset="0"/>
              </a:rPr>
              <a:t>、社会意识是对科学文化的反映  </a:t>
            </a:r>
            <a:endParaRPr lang="zh-CN" altLang="en-US"/>
          </a:p>
          <a:p>
            <a:pPr indent="304800" eaLnBrk="0" hangingPunct="0"/>
            <a:r>
              <a:rPr lang="en-US" altLang="zh-CN">
                <a:latin typeface="Times New Roman" pitchFamily="18" charset="0"/>
              </a:rPr>
              <a:t>D</a:t>
            </a:r>
            <a:r>
              <a:rPr lang="zh-CN" altLang="en-US">
                <a:latin typeface="Times New Roman" pitchFamily="18" charset="0"/>
              </a:rPr>
              <a:t>、社会意识是对物质资料生产方式的反映</a:t>
            </a:r>
            <a:endParaRPr lang="zh-CN" altLang="en-US"/>
          </a:p>
          <a:p>
            <a:pPr indent="304800" eaLnBrk="0" hangingPunct="0"/>
            <a:r>
              <a:rPr lang="en-US" altLang="zh-CN">
                <a:latin typeface="Times New Roman" pitchFamily="18" charset="0"/>
              </a:rPr>
              <a:t>E</a:t>
            </a:r>
            <a:r>
              <a:rPr lang="zh-CN" altLang="en-US">
                <a:latin typeface="Times New Roman" pitchFamily="18" charset="0"/>
              </a:rPr>
              <a:t>、社会意识是对统治阶级意志的反映</a:t>
            </a:r>
            <a:endParaRPr lang="zh-CN" altLang="zh-CN">
              <a:latin typeface="Calibri" pitchFamily="34" charset="0"/>
            </a:endParaRPr>
          </a:p>
          <a:p>
            <a:pPr indent="304800" eaLnBrk="0" hangingPunct="0"/>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0" y="209550"/>
            <a:ext cx="9144000" cy="6462713"/>
          </a:xfrm>
          <a:prstGeom prst="rect">
            <a:avLst/>
          </a:prstGeom>
          <a:noFill/>
          <a:ln w="9525">
            <a:noFill/>
            <a:miter lim="800000"/>
            <a:headEnd/>
            <a:tailEnd/>
          </a:ln>
        </p:spPr>
        <p:txBody>
          <a:bodyPr anchor="ctr">
            <a:spAutoFit/>
          </a:bodyPr>
          <a:lstStyle/>
          <a:p>
            <a:pPr indent="304800"/>
            <a:r>
              <a:rPr lang="en-US" altLang="zh-CN">
                <a:latin typeface="Times New Roman" pitchFamily="18" charset="0"/>
              </a:rPr>
              <a:t>6</a:t>
            </a:r>
            <a:r>
              <a:rPr lang="zh-CN" altLang="en-US">
                <a:latin typeface="Times New Roman" pitchFamily="18" charset="0"/>
              </a:rPr>
              <a:t>、先进的社会意识对社会存在之所以能起促进作用在于（</a:t>
            </a:r>
            <a:r>
              <a:rPr lang="en-US" altLang="zh-CN">
                <a:latin typeface="Times New Roman" pitchFamily="18" charset="0"/>
              </a:rPr>
              <a:t>ABC</a:t>
            </a:r>
            <a:r>
              <a:rPr lang="zh-CN" altLang="en-US">
                <a:latin typeface="Times New Roman" pitchFamily="18" charset="0"/>
              </a:rPr>
              <a:t>）</a:t>
            </a:r>
            <a:endParaRPr lang="zh-CN" altLang="en-US"/>
          </a:p>
          <a:p>
            <a:pPr indent="304800" eaLnBrk="0" hangingPunct="0"/>
            <a:r>
              <a:rPr lang="en-US" altLang="zh-CN">
                <a:latin typeface="Times New Roman" pitchFamily="18" charset="0"/>
              </a:rPr>
              <a:t>A</a:t>
            </a:r>
            <a:r>
              <a:rPr lang="zh-CN" altLang="en-US">
                <a:latin typeface="Times New Roman" pitchFamily="18" charset="0"/>
              </a:rPr>
              <a:t>、它正确反映了社会发展规律   </a:t>
            </a:r>
            <a:r>
              <a:rPr lang="en-US" altLang="zh-CN">
                <a:latin typeface="Times New Roman" pitchFamily="18" charset="0"/>
              </a:rPr>
              <a:t>B</a:t>
            </a:r>
            <a:r>
              <a:rPr lang="zh-CN" altLang="en-US">
                <a:latin typeface="Times New Roman" pitchFamily="18" charset="0"/>
              </a:rPr>
              <a:t>、它反映了人民群众的利益、愿望和要求</a:t>
            </a:r>
            <a:endParaRPr lang="zh-CN" altLang="en-US"/>
          </a:p>
          <a:p>
            <a:pPr indent="304800" eaLnBrk="0" hangingPunct="0"/>
            <a:r>
              <a:rPr lang="en-US" altLang="zh-CN">
                <a:latin typeface="Times New Roman" pitchFamily="18" charset="0"/>
              </a:rPr>
              <a:t>C</a:t>
            </a:r>
            <a:r>
              <a:rPr lang="zh-CN" altLang="en-US">
                <a:latin typeface="Times New Roman" pitchFamily="18" charset="0"/>
              </a:rPr>
              <a:t>、它能被群众所掌握           </a:t>
            </a:r>
            <a:r>
              <a:rPr lang="en-US" altLang="zh-CN">
                <a:latin typeface="Times New Roman" pitchFamily="18" charset="0"/>
              </a:rPr>
              <a:t>D</a:t>
            </a:r>
            <a:r>
              <a:rPr lang="zh-CN" altLang="en-US">
                <a:latin typeface="Times New Roman" pitchFamily="18" charset="0"/>
              </a:rPr>
              <a:t>、它有相对独立性</a:t>
            </a:r>
            <a:endParaRPr lang="zh-CN" altLang="en-US"/>
          </a:p>
          <a:p>
            <a:pPr indent="304800" eaLnBrk="0" hangingPunct="0"/>
            <a:r>
              <a:rPr lang="en-US" altLang="zh-CN">
                <a:latin typeface="Times New Roman" pitchFamily="18" charset="0"/>
              </a:rPr>
              <a:t>E</a:t>
            </a:r>
            <a:r>
              <a:rPr lang="zh-CN" altLang="en-US">
                <a:latin typeface="Times New Roman" pitchFamily="18" charset="0"/>
              </a:rPr>
              <a:t>、它不完全受具体的社会存在的制约</a:t>
            </a:r>
            <a:endParaRPr lang="zh-CN" altLang="en-US"/>
          </a:p>
          <a:p>
            <a:pPr indent="304800" eaLnBrk="0" hangingPunct="0"/>
            <a:r>
              <a:rPr lang="en-US" altLang="zh-CN">
                <a:latin typeface="Times New Roman" pitchFamily="18" charset="0"/>
              </a:rPr>
              <a:t>7</a:t>
            </a:r>
            <a:r>
              <a:rPr lang="zh-CN" altLang="en-US">
                <a:latin typeface="Times New Roman" pitchFamily="18" charset="0"/>
              </a:rPr>
              <a:t>、</a:t>
            </a:r>
            <a:r>
              <a:rPr lang="en-US" altLang="zh-CN">
                <a:latin typeface="Times New Roman" pitchFamily="18" charset="0"/>
              </a:rPr>
              <a:t>18</a:t>
            </a:r>
            <a:r>
              <a:rPr lang="zh-CN" altLang="en-US">
                <a:latin typeface="Times New Roman" pitchFamily="18" charset="0"/>
              </a:rPr>
              <a:t>世纪，经济上落后的国家法国在哲学上和政治思想领域方面取得的成就，超过了当时经济上先进的英国，这表明</a:t>
            </a:r>
            <a:r>
              <a:rPr lang="en-US" altLang="zh-CN">
                <a:latin typeface="Times New Roman" pitchFamily="18" charset="0"/>
              </a:rPr>
              <a:t>(CD)</a:t>
            </a:r>
            <a:endParaRPr lang="en-US" altLang="zh-CN"/>
          </a:p>
          <a:p>
            <a:pPr indent="304800" eaLnBrk="0" hangingPunct="0"/>
            <a:r>
              <a:rPr lang="en-US" altLang="zh-CN">
                <a:latin typeface="Times New Roman" pitchFamily="18" charset="0"/>
              </a:rPr>
              <a:t>A</a:t>
            </a:r>
            <a:r>
              <a:rPr lang="zh-CN" altLang="en-US">
                <a:latin typeface="Times New Roman" pitchFamily="18" charset="0"/>
              </a:rPr>
              <a:t>、社会意识的发展不依赖社会经济</a:t>
            </a:r>
            <a:endParaRPr lang="zh-CN" altLang="en-US"/>
          </a:p>
          <a:p>
            <a:pPr indent="304800" eaLnBrk="0" hangingPunct="0"/>
            <a:r>
              <a:rPr lang="en-US" altLang="zh-CN">
                <a:latin typeface="Times New Roman" pitchFamily="18" charset="0"/>
              </a:rPr>
              <a:t>B</a:t>
            </a:r>
            <a:r>
              <a:rPr lang="zh-CN" altLang="en-US">
                <a:latin typeface="Times New Roman" pitchFamily="18" charset="0"/>
              </a:rPr>
              <a:t>、社会意识并不决定社会存在</a:t>
            </a:r>
            <a:endParaRPr lang="zh-CN" altLang="en-US"/>
          </a:p>
          <a:p>
            <a:pPr indent="304800" eaLnBrk="0" hangingPunct="0"/>
            <a:r>
              <a:rPr lang="en-US" altLang="zh-CN">
                <a:latin typeface="Times New Roman" pitchFamily="18" charset="0"/>
              </a:rPr>
              <a:t>C</a:t>
            </a:r>
            <a:r>
              <a:rPr lang="zh-CN" altLang="en-US">
                <a:latin typeface="Times New Roman" pitchFamily="18" charset="0"/>
              </a:rPr>
              <a:t>、社会意识具有相对独立性</a:t>
            </a:r>
            <a:endParaRPr lang="zh-CN" altLang="en-US"/>
          </a:p>
          <a:p>
            <a:pPr indent="304800" eaLnBrk="0" hangingPunct="0"/>
            <a:r>
              <a:rPr lang="en-US" altLang="zh-CN">
                <a:latin typeface="Times New Roman" pitchFamily="18" charset="0"/>
              </a:rPr>
              <a:t>D</a:t>
            </a:r>
            <a:r>
              <a:rPr lang="zh-CN" altLang="en-US">
                <a:latin typeface="Times New Roman" pitchFamily="18" charset="0"/>
              </a:rPr>
              <a:t>、社会意识的发展和经济的发展并不是完全对应的</a:t>
            </a:r>
            <a:endParaRPr lang="zh-CN" altLang="en-US"/>
          </a:p>
          <a:p>
            <a:pPr indent="304800" eaLnBrk="0" hangingPunct="0"/>
            <a:r>
              <a:rPr lang="en-US" altLang="zh-CN">
                <a:latin typeface="Times New Roman" pitchFamily="18" charset="0"/>
              </a:rPr>
              <a:t>8</a:t>
            </a:r>
            <a:r>
              <a:rPr lang="zh-CN" altLang="en-US">
                <a:latin typeface="Times New Roman" pitchFamily="18" charset="0"/>
              </a:rPr>
              <a:t>、历史上历史唯心主义长期存在并占统治地位的根源有（</a:t>
            </a:r>
            <a:r>
              <a:rPr lang="en-US" altLang="zh-CN">
                <a:latin typeface="Times New Roman" pitchFamily="18" charset="0"/>
              </a:rPr>
              <a:t>ABCD</a:t>
            </a:r>
            <a:r>
              <a:rPr lang="zh-CN" altLang="en-US">
                <a:latin typeface="Times New Roman" pitchFamily="18" charset="0"/>
              </a:rPr>
              <a:t>）</a:t>
            </a:r>
            <a:endParaRPr lang="zh-CN" altLang="en-US"/>
          </a:p>
          <a:p>
            <a:pPr indent="304800" eaLnBrk="0" hangingPunct="0"/>
            <a:r>
              <a:rPr lang="en-US" altLang="zh-CN">
                <a:latin typeface="Times New Roman" pitchFamily="18" charset="0"/>
              </a:rPr>
              <a:t>A</a:t>
            </a:r>
            <a:r>
              <a:rPr lang="zh-CN" altLang="en-US">
                <a:latin typeface="Times New Roman" pitchFamily="18" charset="0"/>
              </a:rPr>
              <a:t>、认识的表面性、片面性、直线性</a:t>
            </a:r>
            <a:endParaRPr lang="zh-CN" altLang="en-US"/>
          </a:p>
          <a:p>
            <a:pPr indent="304800" eaLnBrk="0" hangingPunct="0"/>
            <a:r>
              <a:rPr lang="en-US" altLang="zh-CN">
                <a:latin typeface="Times New Roman" pitchFamily="18" charset="0"/>
              </a:rPr>
              <a:t>B</a:t>
            </a:r>
            <a:r>
              <a:rPr lang="zh-CN" altLang="en-US">
                <a:latin typeface="Times New Roman" pitchFamily="18" charset="0"/>
              </a:rPr>
              <a:t>、自发分工的存在</a:t>
            </a:r>
            <a:endParaRPr lang="zh-CN" altLang="en-US"/>
          </a:p>
          <a:p>
            <a:pPr indent="304800" eaLnBrk="0" hangingPunct="0"/>
            <a:r>
              <a:rPr lang="en-US" altLang="zh-CN">
                <a:latin typeface="Times New Roman" pitchFamily="18" charset="0"/>
              </a:rPr>
              <a:t>C</a:t>
            </a:r>
            <a:r>
              <a:rPr lang="zh-CN" altLang="en-US">
                <a:latin typeface="Times New Roman" pitchFamily="18" charset="0"/>
              </a:rPr>
              <a:t>、阶级压迫和剥削阶级的偏见</a:t>
            </a:r>
            <a:endParaRPr lang="zh-CN" altLang="en-US"/>
          </a:p>
          <a:p>
            <a:pPr indent="304800" eaLnBrk="0" hangingPunct="0"/>
            <a:r>
              <a:rPr lang="en-US" altLang="zh-CN">
                <a:latin typeface="Times New Roman" pitchFamily="18" charset="0"/>
              </a:rPr>
              <a:t>D</a:t>
            </a:r>
            <a:r>
              <a:rPr lang="zh-CN" altLang="en-US">
                <a:latin typeface="Times New Roman" pitchFamily="18" charset="0"/>
              </a:rPr>
              <a:t>、生产力水平低、生产规模狭小</a:t>
            </a:r>
            <a:endParaRPr lang="zh-CN" altLang="en-US"/>
          </a:p>
          <a:p>
            <a:pPr indent="304800" eaLnBrk="0" hangingPunct="0"/>
            <a:r>
              <a:rPr lang="en-US" altLang="zh-CN">
                <a:latin typeface="Times New Roman" pitchFamily="18" charset="0"/>
              </a:rPr>
              <a:t>E</a:t>
            </a:r>
            <a:r>
              <a:rPr lang="zh-CN" altLang="en-US">
                <a:latin typeface="Times New Roman" pitchFamily="18" charset="0"/>
              </a:rPr>
              <a:t>、农民和手工业者的阶级局限性</a:t>
            </a:r>
            <a:endParaRPr lang="zh-CN" altLang="en-US"/>
          </a:p>
          <a:p>
            <a:pPr indent="304800" eaLnBrk="0" hangingPunct="0"/>
            <a:r>
              <a:rPr lang="en-US" altLang="zh-CN">
                <a:latin typeface="Times New Roman" pitchFamily="18" charset="0"/>
              </a:rPr>
              <a:t>9</a:t>
            </a:r>
            <a:r>
              <a:rPr lang="zh-CN" altLang="en-US">
                <a:latin typeface="Times New Roman" pitchFamily="18" charset="0"/>
              </a:rPr>
              <a:t>、生产劳动的发展史是理解全部人类历史的钥匙，是因为（</a:t>
            </a:r>
            <a:r>
              <a:rPr lang="en-US" altLang="zh-CN">
                <a:latin typeface="Times New Roman" pitchFamily="18" charset="0"/>
              </a:rPr>
              <a:t>ABCDE</a:t>
            </a:r>
            <a:r>
              <a:rPr lang="zh-CN" altLang="en-US">
                <a:latin typeface="Times New Roman" pitchFamily="18" charset="0"/>
              </a:rPr>
              <a:t>）</a:t>
            </a:r>
            <a:endParaRPr lang="zh-CN" altLang="en-US"/>
          </a:p>
          <a:p>
            <a:pPr indent="304800" eaLnBrk="0" hangingPunct="0"/>
            <a:r>
              <a:rPr lang="en-US" altLang="zh-CN">
                <a:latin typeface="Times New Roman" pitchFamily="18" charset="0"/>
              </a:rPr>
              <a:t>A</a:t>
            </a:r>
            <a:r>
              <a:rPr lang="zh-CN" altLang="en-US">
                <a:latin typeface="Times New Roman" pitchFamily="18" charset="0"/>
              </a:rPr>
              <a:t>、劳动是推动自然界向人类社会飞跃，促使社会形成的决定性力量</a:t>
            </a:r>
            <a:endParaRPr lang="zh-CN" altLang="en-US"/>
          </a:p>
          <a:p>
            <a:pPr indent="304800" eaLnBrk="0" hangingPunct="0"/>
            <a:r>
              <a:rPr lang="en-US" altLang="zh-CN">
                <a:latin typeface="Times New Roman" pitchFamily="18" charset="0"/>
              </a:rPr>
              <a:t>B</a:t>
            </a:r>
            <a:r>
              <a:rPr lang="zh-CN" altLang="en-US">
                <a:latin typeface="Times New Roman" pitchFamily="18" charset="0"/>
              </a:rPr>
              <a:t>、劳动是人们全部社会关系形成和发展的基础</a:t>
            </a:r>
            <a:endParaRPr lang="zh-CN" altLang="en-US"/>
          </a:p>
          <a:p>
            <a:pPr indent="304800" eaLnBrk="0" hangingPunct="0"/>
            <a:r>
              <a:rPr lang="en-US" altLang="zh-CN">
                <a:latin typeface="Times New Roman" pitchFamily="18" charset="0"/>
              </a:rPr>
              <a:t>C</a:t>
            </a:r>
            <a:r>
              <a:rPr lang="zh-CN" altLang="en-US">
                <a:latin typeface="Times New Roman" pitchFamily="18" charset="0"/>
              </a:rPr>
              <a:t>、劳动是全部社会生活的源泉</a:t>
            </a:r>
            <a:endParaRPr lang="zh-CN" altLang="en-US"/>
          </a:p>
          <a:p>
            <a:pPr indent="304800" eaLnBrk="0" hangingPunct="0"/>
            <a:r>
              <a:rPr lang="en-US" altLang="zh-CN">
                <a:latin typeface="Times New Roman" pitchFamily="18" charset="0"/>
              </a:rPr>
              <a:t>D</a:t>
            </a:r>
            <a:r>
              <a:rPr lang="zh-CN" altLang="en-US">
                <a:latin typeface="Times New Roman" pitchFamily="18" charset="0"/>
              </a:rPr>
              <a:t>、从生产劳动的观点来考察人类历史，才能客观、全面的揭示人类社会的辩证过程及其规律性</a:t>
            </a:r>
            <a:endParaRPr lang="zh-CN" altLang="en-US"/>
          </a:p>
          <a:p>
            <a:pPr indent="304800" eaLnBrk="0" hangingPunct="0"/>
            <a:r>
              <a:rPr lang="en-US" altLang="zh-CN">
                <a:latin typeface="Times New Roman" pitchFamily="18" charset="0"/>
              </a:rPr>
              <a:t>E</a:t>
            </a:r>
            <a:r>
              <a:rPr lang="zh-CN" altLang="en-US">
                <a:latin typeface="Times New Roman" pitchFamily="18" charset="0"/>
              </a:rPr>
              <a:t>、劳动是理解全部人类历史奥秘的中心线索</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ChangeArrowheads="1"/>
          </p:cNvSpPr>
          <p:nvPr/>
        </p:nvSpPr>
        <p:spPr bwMode="auto">
          <a:xfrm>
            <a:off x="0" y="336550"/>
            <a:ext cx="9144000" cy="5908675"/>
          </a:xfrm>
          <a:prstGeom prst="rect">
            <a:avLst/>
          </a:prstGeom>
          <a:noFill/>
          <a:ln w="9525">
            <a:noFill/>
            <a:miter lim="800000"/>
            <a:headEnd/>
            <a:tailEnd/>
          </a:ln>
        </p:spPr>
        <p:txBody>
          <a:bodyPr anchor="ctr">
            <a:spAutoFit/>
          </a:bodyPr>
          <a:lstStyle/>
          <a:p>
            <a:pPr indent="304800"/>
            <a:r>
              <a:rPr lang="en-US" altLang="zh-CN">
                <a:latin typeface="Times New Roman" pitchFamily="18" charset="0"/>
              </a:rPr>
              <a:t>10</a:t>
            </a:r>
            <a:r>
              <a:rPr lang="zh-CN" altLang="en-US">
                <a:latin typeface="Times New Roman" pitchFamily="18" charset="0"/>
              </a:rPr>
              <a:t>、马克思说：</a:t>
            </a:r>
            <a:r>
              <a:rPr lang="zh-CN" altLang="en-US"/>
              <a:t>“</a:t>
            </a:r>
            <a:r>
              <a:rPr lang="zh-CN" altLang="en-US">
                <a:latin typeface="Times New Roman" pitchFamily="18" charset="0"/>
              </a:rPr>
              <a:t>无论哪一种社会形态，在它所能容纳的全部生产力发挥出来以前，是决不会灭亡的；而新的更高的生产关系，在它存在的物质条件在旧社会的胞胎里成熟以前，是决不会出现的。</a:t>
            </a:r>
            <a:r>
              <a:rPr lang="zh-CN" altLang="en-US"/>
              <a:t>”</a:t>
            </a:r>
            <a:r>
              <a:rPr lang="zh-CN" altLang="en-US">
                <a:latin typeface="Times New Roman" pitchFamily="18" charset="0"/>
              </a:rPr>
              <a:t>这段话说明</a:t>
            </a:r>
            <a:r>
              <a:rPr lang="en-US" altLang="zh-CN">
                <a:latin typeface="Times New Roman" pitchFamily="18" charset="0"/>
              </a:rPr>
              <a:t>(ABCD)</a:t>
            </a:r>
            <a:endParaRPr lang="en-US" altLang="zh-CN"/>
          </a:p>
          <a:p>
            <a:pPr indent="304800" eaLnBrk="0" hangingPunct="0"/>
            <a:r>
              <a:rPr lang="en-US" altLang="zh-CN">
                <a:latin typeface="Times New Roman" pitchFamily="18" charset="0"/>
              </a:rPr>
              <a:t>A</a:t>
            </a:r>
            <a:r>
              <a:rPr lang="zh-CN" altLang="en-US">
                <a:latin typeface="Times New Roman" pitchFamily="18" charset="0"/>
              </a:rPr>
              <a:t>、生产力的发展是促使社会形态更替的最终原因</a:t>
            </a:r>
            <a:endParaRPr lang="zh-CN" altLang="en-US"/>
          </a:p>
          <a:p>
            <a:pPr indent="304800" eaLnBrk="0" hangingPunct="0"/>
            <a:r>
              <a:rPr lang="en-US" altLang="zh-CN">
                <a:latin typeface="Times New Roman" pitchFamily="18" charset="0"/>
              </a:rPr>
              <a:t>B</a:t>
            </a:r>
            <a:r>
              <a:rPr lang="zh-CN" altLang="en-US">
                <a:latin typeface="Times New Roman" pitchFamily="18" charset="0"/>
              </a:rPr>
              <a:t>、一种新的生产关系的产生需要客观的物质条件的成熟</a:t>
            </a:r>
            <a:endParaRPr lang="zh-CN" altLang="en-US"/>
          </a:p>
          <a:p>
            <a:pPr indent="304800" eaLnBrk="0" hangingPunct="0"/>
            <a:r>
              <a:rPr lang="en-US" altLang="zh-CN">
                <a:latin typeface="Times New Roman" pitchFamily="18" charset="0"/>
              </a:rPr>
              <a:t>C</a:t>
            </a:r>
            <a:r>
              <a:rPr lang="zh-CN" altLang="en-US">
                <a:latin typeface="Times New Roman" pitchFamily="18" charset="0"/>
              </a:rPr>
              <a:t>、无论哪一种社会形态，当它还能够促进生产力发展时，是不会灭亡的</a:t>
            </a:r>
            <a:endParaRPr lang="zh-CN" altLang="en-US"/>
          </a:p>
          <a:p>
            <a:pPr indent="304800" eaLnBrk="0" hangingPunct="0"/>
            <a:r>
              <a:rPr lang="en-US" altLang="zh-CN">
                <a:latin typeface="Times New Roman" pitchFamily="18" charset="0"/>
              </a:rPr>
              <a:t>D</a:t>
            </a:r>
            <a:r>
              <a:rPr lang="zh-CN" altLang="en-US">
                <a:latin typeface="Times New Roman" pitchFamily="18" charset="0"/>
              </a:rPr>
              <a:t>、社会形态总是具体的、历史的</a:t>
            </a:r>
            <a:endParaRPr lang="zh-CN" altLang="en-US"/>
          </a:p>
          <a:p>
            <a:pPr indent="304800" eaLnBrk="0" hangingPunct="0"/>
            <a:r>
              <a:rPr lang="en-US" altLang="zh-CN">
                <a:latin typeface="Times New Roman" pitchFamily="18" charset="0"/>
              </a:rPr>
              <a:t>11</a:t>
            </a:r>
            <a:r>
              <a:rPr lang="zh-CN" altLang="en-US">
                <a:latin typeface="Times New Roman" pitchFamily="18" charset="0"/>
              </a:rPr>
              <a:t>、生产关系的客观性是指</a:t>
            </a:r>
            <a:r>
              <a:rPr lang="en-US" altLang="zh-CN">
                <a:latin typeface="Times New Roman" pitchFamily="18" charset="0"/>
              </a:rPr>
              <a:t>(ABCD)</a:t>
            </a:r>
            <a:endParaRPr lang="en-US" altLang="zh-CN"/>
          </a:p>
          <a:p>
            <a:pPr indent="304800" eaLnBrk="0" hangingPunct="0"/>
            <a:r>
              <a:rPr lang="en-US" altLang="zh-CN">
                <a:latin typeface="Times New Roman" pitchFamily="18" charset="0"/>
              </a:rPr>
              <a:t>A</a:t>
            </a:r>
            <a:r>
              <a:rPr lang="zh-CN" altLang="en-US">
                <a:latin typeface="Times New Roman" pitchFamily="18" charset="0"/>
              </a:rPr>
              <a:t>、人们不能自由选择生产关系</a:t>
            </a:r>
            <a:endParaRPr lang="zh-CN" altLang="en-US"/>
          </a:p>
          <a:p>
            <a:pPr indent="304800" eaLnBrk="0" hangingPunct="0"/>
            <a:r>
              <a:rPr lang="en-US" altLang="zh-CN">
                <a:latin typeface="Times New Roman" pitchFamily="18" charset="0"/>
              </a:rPr>
              <a:t>B</a:t>
            </a:r>
            <a:r>
              <a:rPr lang="zh-CN" altLang="en-US">
                <a:latin typeface="Times New Roman" pitchFamily="18" charset="0"/>
              </a:rPr>
              <a:t>、人们不能随意创造或消灭某种生产关系</a:t>
            </a:r>
            <a:endParaRPr lang="zh-CN" altLang="en-US"/>
          </a:p>
          <a:p>
            <a:pPr indent="304800" eaLnBrk="0" hangingPunct="0"/>
            <a:r>
              <a:rPr lang="en-US" altLang="zh-CN">
                <a:latin typeface="Times New Roman" pitchFamily="18" charset="0"/>
              </a:rPr>
              <a:t>C</a:t>
            </a:r>
            <a:r>
              <a:rPr lang="zh-CN" altLang="en-US">
                <a:latin typeface="Times New Roman" pitchFamily="18" charset="0"/>
              </a:rPr>
              <a:t>、生产关系是社会有机体中客观实在的组成部分</a:t>
            </a:r>
            <a:endParaRPr lang="zh-CN" altLang="en-US"/>
          </a:p>
          <a:p>
            <a:pPr indent="304800" eaLnBrk="0" hangingPunct="0"/>
            <a:r>
              <a:rPr lang="en-US" altLang="zh-CN">
                <a:latin typeface="Times New Roman" pitchFamily="18" charset="0"/>
              </a:rPr>
              <a:t>D</a:t>
            </a:r>
            <a:r>
              <a:rPr lang="zh-CN" altLang="en-US">
                <a:latin typeface="Times New Roman" pitchFamily="18" charset="0"/>
              </a:rPr>
              <a:t>、生产关系是社会上层建筑的物质基础</a:t>
            </a:r>
            <a:endParaRPr lang="zh-CN" altLang="en-US"/>
          </a:p>
          <a:p>
            <a:pPr indent="304800" eaLnBrk="0" hangingPunct="0"/>
            <a:r>
              <a:rPr lang="en-US" altLang="zh-CN">
                <a:latin typeface="Times New Roman" pitchFamily="18" charset="0"/>
              </a:rPr>
              <a:t>12</a:t>
            </a:r>
            <a:r>
              <a:rPr lang="zh-CN" altLang="en-US">
                <a:latin typeface="Times New Roman" pitchFamily="18" charset="0"/>
              </a:rPr>
              <a:t>、科学技术也是生产力，因为</a:t>
            </a:r>
            <a:r>
              <a:rPr lang="en-US" altLang="zh-CN">
                <a:latin typeface="Times New Roman" pitchFamily="18" charset="0"/>
              </a:rPr>
              <a:t>(ACD)</a:t>
            </a:r>
            <a:endParaRPr lang="en-US" altLang="zh-CN"/>
          </a:p>
          <a:p>
            <a:pPr indent="304800" eaLnBrk="0" hangingPunct="0"/>
            <a:r>
              <a:rPr lang="en-US" altLang="zh-CN">
                <a:latin typeface="Times New Roman" pitchFamily="18" charset="0"/>
              </a:rPr>
              <a:t>A</a:t>
            </a:r>
            <a:r>
              <a:rPr lang="zh-CN" altLang="en-US">
                <a:latin typeface="Times New Roman" pitchFamily="18" charset="0"/>
              </a:rPr>
              <a:t>、它能引起劳动对象的变革，促进劳动者素质的提高</a:t>
            </a:r>
            <a:endParaRPr lang="zh-CN" altLang="en-US"/>
          </a:p>
          <a:p>
            <a:pPr indent="304800" eaLnBrk="0" hangingPunct="0"/>
            <a:r>
              <a:rPr lang="en-US" altLang="zh-CN">
                <a:latin typeface="Times New Roman" pitchFamily="18" charset="0"/>
              </a:rPr>
              <a:t>B</a:t>
            </a:r>
            <a:r>
              <a:rPr lang="zh-CN" altLang="en-US">
                <a:latin typeface="Times New Roman" pitchFamily="18" charset="0"/>
              </a:rPr>
              <a:t>、它属于上层建筑  </a:t>
            </a:r>
            <a:r>
              <a:rPr lang="en-US" altLang="zh-CN">
                <a:latin typeface="Times New Roman" pitchFamily="18" charset="0"/>
              </a:rPr>
              <a:t>C</a:t>
            </a:r>
            <a:r>
              <a:rPr lang="zh-CN" altLang="en-US">
                <a:latin typeface="Times New Roman" pitchFamily="18" charset="0"/>
              </a:rPr>
              <a:t>、它可以提高劳动生产率  </a:t>
            </a:r>
            <a:r>
              <a:rPr lang="en-US" altLang="zh-CN">
                <a:latin typeface="Times New Roman" pitchFamily="18" charset="0"/>
              </a:rPr>
              <a:t>D</a:t>
            </a:r>
            <a:r>
              <a:rPr lang="zh-CN" altLang="en-US">
                <a:latin typeface="Times New Roman" pitchFamily="18" charset="0"/>
              </a:rPr>
              <a:t>、它可以提高管理效率</a:t>
            </a:r>
            <a:endParaRPr lang="zh-CN" altLang="en-US"/>
          </a:p>
          <a:p>
            <a:pPr indent="304800" eaLnBrk="0" hangingPunct="0"/>
            <a:r>
              <a:rPr lang="en-US" altLang="zh-CN">
                <a:latin typeface="Times New Roman" pitchFamily="18" charset="0"/>
              </a:rPr>
              <a:t>13</a:t>
            </a:r>
            <a:r>
              <a:rPr lang="zh-CN" altLang="en-US">
                <a:latin typeface="Times New Roman" pitchFamily="18" charset="0"/>
              </a:rPr>
              <a:t>、</a:t>
            </a:r>
            <a:r>
              <a:rPr lang="zh-CN" altLang="en-US"/>
              <a:t>“</a:t>
            </a:r>
            <a:r>
              <a:rPr lang="zh-CN" altLang="en-US">
                <a:latin typeface="Times New Roman" pitchFamily="18" charset="0"/>
              </a:rPr>
              <a:t>科学技术是第一生产力</a:t>
            </a:r>
            <a:r>
              <a:rPr lang="zh-CN" altLang="en-US"/>
              <a:t>”</a:t>
            </a:r>
            <a:r>
              <a:rPr lang="zh-CN" altLang="en-US">
                <a:latin typeface="Times New Roman" pitchFamily="18" charset="0"/>
              </a:rPr>
              <a:t>的基本涵义有（</a:t>
            </a:r>
            <a:r>
              <a:rPr lang="en-US" altLang="zh-CN">
                <a:latin typeface="Times New Roman" pitchFamily="18" charset="0"/>
              </a:rPr>
              <a:t>ABD</a:t>
            </a:r>
            <a:r>
              <a:rPr lang="zh-CN" altLang="en-US">
                <a:latin typeface="Times New Roman" pitchFamily="18" charset="0"/>
              </a:rPr>
              <a:t>）</a:t>
            </a:r>
            <a:endParaRPr lang="zh-CN" altLang="en-US"/>
          </a:p>
          <a:p>
            <a:pPr indent="304800" eaLnBrk="0" hangingPunct="0"/>
            <a:r>
              <a:rPr lang="en-US" altLang="zh-CN">
                <a:latin typeface="Times New Roman" pitchFamily="18" charset="0"/>
              </a:rPr>
              <a:t>A</a:t>
            </a:r>
            <a:r>
              <a:rPr lang="zh-CN" altLang="en-US">
                <a:latin typeface="Times New Roman" pitchFamily="18" charset="0"/>
              </a:rPr>
              <a:t>、科学渗透于现代生产力系统的各类要素之中</a:t>
            </a:r>
            <a:endParaRPr lang="zh-CN" altLang="en-US"/>
          </a:p>
          <a:p>
            <a:pPr indent="304800" eaLnBrk="0" hangingPunct="0"/>
            <a:r>
              <a:rPr lang="en-US" altLang="zh-CN">
                <a:latin typeface="Times New Roman" pitchFamily="18" charset="0"/>
              </a:rPr>
              <a:t>B</a:t>
            </a:r>
            <a:r>
              <a:rPr lang="zh-CN" altLang="en-US">
                <a:latin typeface="Times New Roman" pitchFamily="18" charset="0"/>
              </a:rPr>
              <a:t>、科学对生产力的发展具有主导作用或超前作用</a:t>
            </a:r>
            <a:endParaRPr lang="zh-CN" altLang="en-US"/>
          </a:p>
          <a:p>
            <a:pPr indent="304800" eaLnBrk="0" hangingPunct="0"/>
            <a:r>
              <a:rPr lang="en-US" altLang="zh-CN">
                <a:latin typeface="Times New Roman" pitchFamily="18" charset="0"/>
              </a:rPr>
              <a:t>C</a:t>
            </a:r>
            <a:r>
              <a:rPr lang="zh-CN" altLang="en-US">
                <a:latin typeface="Times New Roman" pitchFamily="18" charset="0"/>
              </a:rPr>
              <a:t>、科学技术在任何时代对物质生产都具有主导作用</a:t>
            </a:r>
            <a:endParaRPr lang="zh-CN" altLang="en-US"/>
          </a:p>
          <a:p>
            <a:pPr indent="304800" eaLnBrk="0" hangingPunct="0"/>
            <a:r>
              <a:rPr lang="en-US" altLang="zh-CN">
                <a:latin typeface="Times New Roman" pitchFamily="18" charset="0"/>
              </a:rPr>
              <a:t>D</a:t>
            </a:r>
            <a:r>
              <a:rPr lang="zh-CN" altLang="en-US">
                <a:latin typeface="Times New Roman" pitchFamily="18" charset="0"/>
              </a:rPr>
              <a:t>、科技进步是推动生产力发展的重大杠杆</a:t>
            </a:r>
            <a:endParaRPr lang="zh-CN" altLang="en-US"/>
          </a:p>
          <a:p>
            <a:pPr indent="304800" eaLnBrk="0" hangingPunct="0"/>
            <a:r>
              <a:rPr lang="en-US" altLang="zh-CN">
                <a:latin typeface="Times New Roman" pitchFamily="18" charset="0"/>
              </a:rPr>
              <a:t>E</a:t>
            </a:r>
            <a:r>
              <a:rPr lang="zh-CN" altLang="en-US">
                <a:latin typeface="Times New Roman" pitchFamily="18" charset="0"/>
              </a:rPr>
              <a:t>、科学技术是生产力的独立的、直接的要素</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0" y="139700"/>
            <a:ext cx="9144000" cy="6554788"/>
          </a:xfrm>
          <a:prstGeom prst="rect">
            <a:avLst/>
          </a:prstGeom>
          <a:noFill/>
          <a:ln w="9525">
            <a:noFill/>
            <a:miter lim="800000"/>
            <a:headEnd/>
            <a:tailEnd/>
          </a:ln>
        </p:spPr>
        <p:txBody>
          <a:bodyPr anchor="ctr">
            <a:spAutoFit/>
          </a:bodyPr>
          <a:lstStyle/>
          <a:p>
            <a:pPr indent="304800"/>
            <a:r>
              <a:rPr lang="en-US" altLang="zh-CN" sz="2000">
                <a:latin typeface="Times New Roman" pitchFamily="18" charset="0"/>
              </a:rPr>
              <a:t>14</a:t>
            </a:r>
            <a:r>
              <a:rPr lang="zh-CN" altLang="en-US" sz="2000">
                <a:latin typeface="Times New Roman" pitchFamily="18" charset="0"/>
              </a:rPr>
              <a:t>、在生产力和生产关系的相互关系中</a:t>
            </a:r>
            <a:r>
              <a:rPr lang="en-US" altLang="zh-CN" sz="2000">
                <a:latin typeface="Times New Roman" pitchFamily="18" charset="0"/>
              </a:rPr>
              <a:t>(AD)</a:t>
            </a:r>
            <a:endParaRPr lang="en-US" altLang="zh-CN" sz="2000"/>
          </a:p>
          <a:p>
            <a:pPr indent="304800" eaLnBrk="0" hangingPunct="0"/>
            <a:r>
              <a:rPr lang="en-US" altLang="zh-CN" sz="2000">
                <a:latin typeface="Times New Roman" pitchFamily="18" charset="0"/>
              </a:rPr>
              <a:t>A</a:t>
            </a:r>
            <a:r>
              <a:rPr lang="zh-CN" altLang="en-US" sz="2000">
                <a:latin typeface="Times New Roman" pitchFamily="18" charset="0"/>
              </a:rPr>
              <a:t>、生产力决定生产关系   </a:t>
            </a:r>
            <a:r>
              <a:rPr lang="en-US" altLang="zh-CN" sz="2000">
                <a:latin typeface="Times New Roman" pitchFamily="18" charset="0"/>
              </a:rPr>
              <a:t>B</a:t>
            </a:r>
            <a:r>
              <a:rPr lang="zh-CN" altLang="en-US" sz="2000">
                <a:latin typeface="Times New Roman" pitchFamily="18" charset="0"/>
              </a:rPr>
              <a:t>、生产关系决定生产力</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、生产关系决定生产力，生产关系也决定生产力</a:t>
            </a:r>
            <a:endParaRPr lang="zh-CN" altLang="en-US" sz="2000"/>
          </a:p>
          <a:p>
            <a:pPr indent="304800" eaLnBrk="0" hangingPunct="0"/>
            <a:r>
              <a:rPr lang="en-US" altLang="zh-CN" sz="2000">
                <a:latin typeface="Times New Roman" pitchFamily="18" charset="0"/>
              </a:rPr>
              <a:t>D</a:t>
            </a:r>
            <a:r>
              <a:rPr lang="zh-CN" altLang="en-US" sz="2000">
                <a:latin typeface="Times New Roman" pitchFamily="18" charset="0"/>
              </a:rPr>
              <a:t>、适合生产力状况的生产关系推动生产力的发展</a:t>
            </a:r>
            <a:endParaRPr lang="zh-CN" altLang="en-US" sz="2000"/>
          </a:p>
          <a:p>
            <a:pPr indent="304800" eaLnBrk="0" hangingPunct="0"/>
            <a:r>
              <a:rPr lang="en-US" altLang="zh-CN" sz="2000">
                <a:latin typeface="Times New Roman" pitchFamily="18" charset="0"/>
              </a:rPr>
              <a:t>15</a:t>
            </a:r>
            <a:r>
              <a:rPr lang="zh-CN" altLang="en-US" sz="2000">
                <a:latin typeface="Times New Roman" pitchFamily="18" charset="0"/>
              </a:rPr>
              <a:t>、下列各项属于生产力和生产关系辩证关系的内容有（</a:t>
            </a:r>
            <a:r>
              <a:rPr lang="en-US" altLang="zh-CN" sz="2000">
                <a:latin typeface="Times New Roman" pitchFamily="18" charset="0"/>
              </a:rPr>
              <a:t>ABCD</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、生产力的性质决定生产关系的性质</a:t>
            </a:r>
            <a:endParaRPr lang="zh-CN" altLang="en-US" sz="2000"/>
          </a:p>
          <a:p>
            <a:pPr indent="304800" eaLnBrk="0" hangingPunct="0"/>
            <a:r>
              <a:rPr lang="en-US" altLang="zh-CN" sz="2000">
                <a:latin typeface="Times New Roman" pitchFamily="18" charset="0"/>
              </a:rPr>
              <a:t>B</a:t>
            </a:r>
            <a:r>
              <a:rPr lang="zh-CN" altLang="en-US" sz="2000">
                <a:latin typeface="Times New Roman" pitchFamily="18" charset="0"/>
              </a:rPr>
              <a:t>、适合生产力性质和发展要求的先进生产关系，促进生产力的发展</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、不适合生产力性质和发展要求的落后生产关系，阻碍生产力的发展</a:t>
            </a:r>
            <a:endParaRPr lang="zh-CN" altLang="en-US" sz="2000"/>
          </a:p>
          <a:p>
            <a:pPr indent="304800" eaLnBrk="0" hangingPunct="0"/>
            <a:r>
              <a:rPr lang="en-US" altLang="zh-CN" sz="2000">
                <a:latin typeface="Times New Roman" pitchFamily="18" charset="0"/>
              </a:rPr>
              <a:t>D</a:t>
            </a:r>
            <a:r>
              <a:rPr lang="zh-CN" altLang="en-US" sz="2000">
                <a:latin typeface="Times New Roman" pitchFamily="18" charset="0"/>
              </a:rPr>
              <a:t>、生产力必须在一定的生产关系中存在</a:t>
            </a:r>
            <a:endParaRPr lang="zh-CN" altLang="en-US" sz="2000"/>
          </a:p>
          <a:p>
            <a:pPr indent="304800" eaLnBrk="0" hangingPunct="0"/>
            <a:r>
              <a:rPr lang="en-US" altLang="zh-CN" sz="2000">
                <a:latin typeface="Times New Roman" pitchFamily="18" charset="0"/>
              </a:rPr>
              <a:t>E</a:t>
            </a:r>
            <a:r>
              <a:rPr lang="zh-CN" altLang="en-US" sz="2000">
                <a:latin typeface="Times New Roman" pitchFamily="18" charset="0"/>
              </a:rPr>
              <a:t>、生产关系限制了生产力的发展</a:t>
            </a:r>
            <a:endParaRPr lang="zh-CN" altLang="en-US" sz="2000"/>
          </a:p>
          <a:p>
            <a:pPr indent="304800" eaLnBrk="0" hangingPunct="0"/>
            <a:r>
              <a:rPr lang="en-US" altLang="zh-CN" sz="2000">
                <a:latin typeface="Times New Roman" pitchFamily="18" charset="0"/>
              </a:rPr>
              <a:t>16</a:t>
            </a:r>
            <a:r>
              <a:rPr lang="zh-CN" altLang="en-US" sz="2000">
                <a:latin typeface="Times New Roman" pitchFamily="18" charset="0"/>
              </a:rPr>
              <a:t>、生产力与生产关系、经济基础与上层建筑的矛盾之所以是社会的基本矛盾，因为它们（</a:t>
            </a:r>
            <a:r>
              <a:rPr lang="en-US" altLang="zh-CN" sz="2000">
                <a:latin typeface="Times New Roman" pitchFamily="18" charset="0"/>
              </a:rPr>
              <a:t>ABCDE</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、决定其它一切社会矛盾        </a:t>
            </a:r>
            <a:r>
              <a:rPr lang="en-US" altLang="zh-CN" sz="2000">
                <a:latin typeface="Times New Roman" pitchFamily="18" charset="0"/>
              </a:rPr>
              <a:t>B</a:t>
            </a:r>
            <a:r>
              <a:rPr lang="zh-CN" altLang="en-US" sz="2000">
                <a:latin typeface="Times New Roman" pitchFamily="18" charset="0"/>
              </a:rPr>
              <a:t>、存在于一切社会形态之中</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、贯穿于每一个社会形态的始终  </a:t>
            </a:r>
            <a:r>
              <a:rPr lang="en-US" altLang="zh-CN" sz="2000">
                <a:latin typeface="Times New Roman" pitchFamily="18" charset="0"/>
              </a:rPr>
              <a:t>D</a:t>
            </a:r>
            <a:r>
              <a:rPr lang="zh-CN" altLang="en-US" sz="2000">
                <a:latin typeface="Times New Roman" pitchFamily="18" charset="0"/>
              </a:rPr>
              <a:t>、是推动社会发展的基本动力</a:t>
            </a:r>
            <a:endParaRPr lang="zh-CN" altLang="en-US" sz="2000"/>
          </a:p>
          <a:p>
            <a:pPr indent="304800" eaLnBrk="0" hangingPunct="0"/>
            <a:r>
              <a:rPr lang="en-US" altLang="zh-CN" sz="2000">
                <a:latin typeface="Times New Roman" pitchFamily="18" charset="0"/>
              </a:rPr>
              <a:t>E</a:t>
            </a:r>
            <a:r>
              <a:rPr lang="zh-CN" altLang="en-US" sz="2000">
                <a:latin typeface="Times New Roman" pitchFamily="18" charset="0"/>
              </a:rPr>
              <a:t>、决定社会发展的客观趋势</a:t>
            </a:r>
            <a:endParaRPr lang="zh-CN" altLang="en-US" sz="2000"/>
          </a:p>
          <a:p>
            <a:pPr indent="304800" eaLnBrk="0" hangingPunct="0"/>
            <a:r>
              <a:rPr lang="en-US" altLang="zh-CN" sz="2000">
                <a:latin typeface="Times New Roman" pitchFamily="18" charset="0"/>
              </a:rPr>
              <a:t>17</a:t>
            </a:r>
            <a:r>
              <a:rPr lang="zh-CN" altLang="en-US" sz="2000">
                <a:latin typeface="Times New Roman" pitchFamily="18" charset="0"/>
              </a:rPr>
              <a:t>、生产关系必须适合生产力状况的规律（</a:t>
            </a:r>
            <a:r>
              <a:rPr lang="en-US" altLang="zh-CN" sz="2000">
                <a:latin typeface="Times New Roman" pitchFamily="18" charset="0"/>
              </a:rPr>
              <a:t>ABCE</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、揭示了人类社会发展的内在动力</a:t>
            </a:r>
            <a:endParaRPr lang="zh-CN" altLang="en-US" sz="2000"/>
          </a:p>
          <a:p>
            <a:pPr indent="304800" eaLnBrk="0" hangingPunct="0"/>
            <a:r>
              <a:rPr lang="en-US" altLang="zh-CN" sz="2000">
                <a:latin typeface="Times New Roman" pitchFamily="18" charset="0"/>
              </a:rPr>
              <a:t>B</a:t>
            </a:r>
            <a:r>
              <a:rPr lang="zh-CN" altLang="en-US" sz="2000">
                <a:latin typeface="Times New Roman" pitchFamily="18" charset="0"/>
              </a:rPr>
              <a:t>、是生产力与生产关系之间内在的、本质的必然联系</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、是人类社会发展最基本、最普遍的规律</a:t>
            </a:r>
            <a:endParaRPr lang="zh-CN" altLang="en-US" sz="2000"/>
          </a:p>
          <a:p>
            <a:pPr indent="304800" eaLnBrk="0" hangingPunct="0"/>
            <a:r>
              <a:rPr lang="en-US" altLang="zh-CN" sz="2000">
                <a:latin typeface="Times New Roman" pitchFamily="18" charset="0"/>
              </a:rPr>
              <a:t>D</a:t>
            </a:r>
            <a:r>
              <a:rPr lang="zh-CN" altLang="en-US" sz="2000">
                <a:latin typeface="Times New Roman" pitchFamily="18" charset="0"/>
              </a:rPr>
              <a:t>、是阶级社会特有的规律</a:t>
            </a:r>
            <a:endParaRPr lang="zh-CN" altLang="en-US" sz="2000"/>
          </a:p>
          <a:p>
            <a:pPr indent="304800" eaLnBrk="0" hangingPunct="0"/>
            <a:r>
              <a:rPr lang="en-US" altLang="zh-CN" sz="2000">
                <a:latin typeface="Times New Roman" pitchFamily="18" charset="0"/>
              </a:rPr>
              <a:t>E</a:t>
            </a:r>
            <a:r>
              <a:rPr lang="zh-CN" altLang="en-US" sz="2000">
                <a:latin typeface="Times New Roman" pitchFamily="18" charset="0"/>
              </a:rPr>
              <a:t>、是无产阶级政党制定正确的路线、方针、政策的理论依据</a:t>
            </a:r>
            <a:endParaRPr lang="zh-CN" altLang="en-US"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0" y="285750"/>
            <a:ext cx="9144000" cy="6113463"/>
          </a:xfrm>
          <a:prstGeom prst="rect">
            <a:avLst/>
          </a:prstGeom>
          <a:noFill/>
          <a:ln w="9525">
            <a:noFill/>
            <a:miter lim="800000"/>
            <a:headEnd/>
            <a:tailEnd/>
          </a:ln>
        </p:spPr>
        <p:txBody>
          <a:bodyPr anchor="ctr">
            <a:spAutoFit/>
          </a:bodyPr>
          <a:lstStyle/>
          <a:p>
            <a:pPr indent="304800"/>
            <a:r>
              <a:rPr lang="en-US" altLang="zh-CN" sz="2000">
                <a:latin typeface="Times New Roman" pitchFamily="18" charset="0"/>
              </a:rPr>
              <a:t>18</a:t>
            </a:r>
            <a:r>
              <a:rPr lang="zh-CN" altLang="en-US" sz="2000">
                <a:latin typeface="Times New Roman" pitchFamily="18" charset="0"/>
              </a:rPr>
              <a:t>、下列各项属于上层建筑的有（</a:t>
            </a:r>
            <a:r>
              <a:rPr lang="en-US" altLang="zh-CN" sz="2000">
                <a:latin typeface="Times New Roman" pitchFamily="18" charset="0"/>
              </a:rPr>
              <a:t>ABDE</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、全国人民代表大会  </a:t>
            </a:r>
            <a:r>
              <a:rPr lang="en-US" altLang="zh-CN" sz="2000">
                <a:latin typeface="Times New Roman" pitchFamily="18" charset="0"/>
              </a:rPr>
              <a:t>B</a:t>
            </a:r>
            <a:r>
              <a:rPr lang="zh-CN" altLang="en-US" sz="2000">
                <a:latin typeface="Times New Roman" pitchFamily="18" charset="0"/>
              </a:rPr>
              <a:t>、监狱 </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、语言学   </a:t>
            </a:r>
            <a:r>
              <a:rPr lang="en-US" altLang="zh-CN" sz="2000">
                <a:latin typeface="Times New Roman" pitchFamily="18" charset="0"/>
              </a:rPr>
              <a:t>D</a:t>
            </a:r>
            <a:r>
              <a:rPr lang="zh-CN" altLang="en-US" sz="2000">
                <a:latin typeface="Times New Roman" pitchFamily="18" charset="0"/>
              </a:rPr>
              <a:t>、法院  </a:t>
            </a:r>
            <a:r>
              <a:rPr lang="en-US" altLang="zh-CN" sz="2000">
                <a:latin typeface="Times New Roman" pitchFamily="18" charset="0"/>
              </a:rPr>
              <a:t>E</a:t>
            </a:r>
            <a:r>
              <a:rPr lang="zh-CN" altLang="en-US" sz="2000">
                <a:latin typeface="Times New Roman" pitchFamily="18" charset="0"/>
              </a:rPr>
              <a:t>、哲学</a:t>
            </a:r>
            <a:endParaRPr lang="zh-CN" altLang="en-US" sz="2000"/>
          </a:p>
          <a:p>
            <a:pPr indent="304800" eaLnBrk="0" hangingPunct="0"/>
            <a:r>
              <a:rPr lang="en-US" altLang="zh-CN" sz="2000">
                <a:latin typeface="Times New Roman" pitchFamily="18" charset="0"/>
              </a:rPr>
              <a:t>19</a:t>
            </a:r>
            <a:r>
              <a:rPr lang="zh-CN" altLang="en-US" sz="2000">
                <a:latin typeface="Times New Roman" pitchFamily="18" charset="0"/>
              </a:rPr>
              <a:t>、政治上层建筑与观念上层建筑的关系是（</a:t>
            </a:r>
            <a:r>
              <a:rPr lang="en-US" altLang="zh-CN" sz="2000">
                <a:latin typeface="Times New Roman" pitchFamily="18" charset="0"/>
              </a:rPr>
              <a:t>BC</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、前者是后者的根源        </a:t>
            </a:r>
            <a:r>
              <a:rPr lang="en-US" altLang="zh-CN" sz="2000">
                <a:latin typeface="Times New Roman" pitchFamily="18" charset="0"/>
              </a:rPr>
              <a:t>B</a:t>
            </a:r>
            <a:r>
              <a:rPr lang="zh-CN" altLang="en-US" sz="2000">
                <a:latin typeface="Times New Roman" pitchFamily="18" charset="0"/>
              </a:rPr>
              <a:t>、前者在后者的指导下建立</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、后者受前者的影响和作用  </a:t>
            </a:r>
            <a:r>
              <a:rPr lang="en-US" altLang="zh-CN" sz="2000">
                <a:latin typeface="Times New Roman" pitchFamily="18" charset="0"/>
              </a:rPr>
              <a:t>D</a:t>
            </a:r>
            <a:r>
              <a:rPr lang="zh-CN" altLang="en-US" sz="2000">
                <a:latin typeface="Times New Roman" pitchFamily="18" charset="0"/>
              </a:rPr>
              <a:t>、前者第一性，后者第二性</a:t>
            </a:r>
            <a:endParaRPr lang="zh-CN" altLang="en-US" sz="2000"/>
          </a:p>
          <a:p>
            <a:pPr indent="304800" eaLnBrk="0" hangingPunct="0"/>
            <a:r>
              <a:rPr lang="en-US" altLang="zh-CN" sz="2000">
                <a:latin typeface="Times New Roman" pitchFamily="18" charset="0"/>
              </a:rPr>
              <a:t>E</a:t>
            </a:r>
            <a:r>
              <a:rPr lang="zh-CN" altLang="en-US" sz="2000">
                <a:latin typeface="Times New Roman" pitchFamily="18" charset="0"/>
              </a:rPr>
              <a:t>、前者属物质范畴，后者属思想范畴</a:t>
            </a:r>
            <a:endParaRPr lang="zh-CN" altLang="en-US" sz="2000"/>
          </a:p>
          <a:p>
            <a:pPr indent="304800" eaLnBrk="0" hangingPunct="0"/>
            <a:r>
              <a:rPr lang="en-US" altLang="zh-CN" sz="2000">
                <a:latin typeface="Times New Roman" pitchFamily="18" charset="0"/>
              </a:rPr>
              <a:t>20</a:t>
            </a:r>
            <a:r>
              <a:rPr lang="zh-CN" altLang="en-US" sz="2000">
                <a:latin typeface="Times New Roman" pitchFamily="18" charset="0"/>
              </a:rPr>
              <a:t>、上层建筑对经济基础的能动作用在于</a:t>
            </a:r>
            <a:r>
              <a:rPr lang="en-US" altLang="zh-CN" sz="2000">
                <a:latin typeface="Times New Roman" pitchFamily="18" charset="0"/>
              </a:rPr>
              <a:t>(ABC)</a:t>
            </a:r>
            <a:endParaRPr lang="en-US" altLang="zh-CN" sz="2000"/>
          </a:p>
          <a:p>
            <a:pPr indent="304800" eaLnBrk="0" hangingPunct="0"/>
            <a:r>
              <a:rPr lang="en-US" altLang="zh-CN" sz="2000">
                <a:latin typeface="Times New Roman" pitchFamily="18" charset="0"/>
              </a:rPr>
              <a:t>A</a:t>
            </a:r>
            <a:r>
              <a:rPr lang="zh-CN" altLang="en-US" sz="2000">
                <a:latin typeface="Times New Roman" pitchFamily="18" charset="0"/>
              </a:rPr>
              <a:t>、它为自己的经济基础服务</a:t>
            </a:r>
            <a:endParaRPr lang="zh-CN" altLang="en-US" sz="2000"/>
          </a:p>
          <a:p>
            <a:pPr indent="304800" eaLnBrk="0" hangingPunct="0"/>
            <a:r>
              <a:rPr lang="en-US" altLang="zh-CN" sz="2000">
                <a:latin typeface="Times New Roman" pitchFamily="18" charset="0"/>
              </a:rPr>
              <a:t>B</a:t>
            </a:r>
            <a:r>
              <a:rPr lang="zh-CN" altLang="en-US" sz="2000">
                <a:latin typeface="Times New Roman" pitchFamily="18" charset="0"/>
              </a:rPr>
              <a:t>、它要促进自己经济基础的形成、巩固和发展</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、它要排除自己经济基础的对立物</a:t>
            </a:r>
            <a:endParaRPr lang="zh-CN" altLang="en-US" sz="2000"/>
          </a:p>
          <a:p>
            <a:pPr indent="304800" eaLnBrk="0" hangingPunct="0"/>
            <a:r>
              <a:rPr lang="en-US" altLang="zh-CN" sz="2000">
                <a:latin typeface="Times New Roman" pitchFamily="18" charset="0"/>
              </a:rPr>
              <a:t>D</a:t>
            </a:r>
            <a:r>
              <a:rPr lang="zh-CN" altLang="en-US" sz="2000">
                <a:latin typeface="Times New Roman" pitchFamily="18" charset="0"/>
              </a:rPr>
              <a:t>、它决定自己所服务的经济基础的性质</a:t>
            </a:r>
            <a:endParaRPr lang="zh-CN" altLang="en-US" sz="2000"/>
          </a:p>
          <a:p>
            <a:pPr indent="304800" eaLnBrk="0" hangingPunct="0"/>
            <a:r>
              <a:rPr lang="en-US" altLang="zh-CN" sz="2000">
                <a:latin typeface="Times New Roman" pitchFamily="18" charset="0"/>
              </a:rPr>
              <a:t>E</a:t>
            </a:r>
            <a:r>
              <a:rPr lang="zh-CN" altLang="en-US" sz="2000">
                <a:latin typeface="Times New Roman" pitchFamily="18" charset="0"/>
              </a:rPr>
              <a:t>、它决定经济基础的发展变化</a:t>
            </a:r>
            <a:endParaRPr lang="zh-CN" altLang="en-US" sz="2000"/>
          </a:p>
          <a:p>
            <a:pPr indent="304800" eaLnBrk="0" hangingPunct="0"/>
            <a:r>
              <a:rPr lang="en-US" altLang="zh-CN" sz="2000">
                <a:latin typeface="Times New Roman" pitchFamily="18" charset="0"/>
              </a:rPr>
              <a:t>21</a:t>
            </a:r>
            <a:r>
              <a:rPr lang="zh-CN" altLang="en-US" sz="2000">
                <a:latin typeface="Times New Roman" pitchFamily="18" charset="0"/>
              </a:rPr>
              <a:t>、经济基础决定上层建筑表现在（</a:t>
            </a:r>
            <a:r>
              <a:rPr lang="en-US" altLang="zh-CN" sz="2000">
                <a:latin typeface="Times New Roman" pitchFamily="18" charset="0"/>
              </a:rPr>
              <a:t>CDE</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、经济基础的变更会立即引起整个上层建筑发生根本变革</a:t>
            </a:r>
            <a:endParaRPr lang="zh-CN" altLang="en-US" sz="2000"/>
          </a:p>
          <a:p>
            <a:pPr indent="304800" eaLnBrk="0" hangingPunct="0"/>
            <a:r>
              <a:rPr lang="en-US" altLang="zh-CN" sz="2000">
                <a:latin typeface="Times New Roman" pitchFamily="18" charset="0"/>
              </a:rPr>
              <a:t>B</a:t>
            </a:r>
            <a:r>
              <a:rPr lang="zh-CN" altLang="en-US" sz="2000">
                <a:latin typeface="Times New Roman" pitchFamily="18" charset="0"/>
              </a:rPr>
              <a:t>、经济基础决定上层建筑不具有独立性</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、经济基础决定上层建筑的产生</a:t>
            </a:r>
            <a:endParaRPr lang="zh-CN" altLang="en-US" sz="2000"/>
          </a:p>
          <a:p>
            <a:pPr indent="304800" eaLnBrk="0" hangingPunct="0"/>
            <a:r>
              <a:rPr lang="en-US" altLang="zh-CN" sz="2000">
                <a:latin typeface="Times New Roman" pitchFamily="18" charset="0"/>
              </a:rPr>
              <a:t>D</a:t>
            </a:r>
            <a:r>
              <a:rPr lang="zh-CN" altLang="en-US" sz="2000">
                <a:latin typeface="Times New Roman" pitchFamily="18" charset="0"/>
              </a:rPr>
              <a:t>、经济基础的性质决定上层建筑的性质</a:t>
            </a:r>
            <a:endParaRPr lang="zh-CN" altLang="en-US" sz="2000"/>
          </a:p>
          <a:p>
            <a:pPr indent="304800" eaLnBrk="0" hangingPunct="0"/>
            <a:r>
              <a:rPr lang="en-US" altLang="zh-CN" sz="2000">
                <a:latin typeface="Times New Roman" pitchFamily="18" charset="0"/>
              </a:rPr>
              <a:t>E</a:t>
            </a:r>
            <a:r>
              <a:rPr lang="zh-CN" altLang="en-US" sz="2000">
                <a:latin typeface="Times New Roman" pitchFamily="18" charset="0"/>
              </a:rPr>
              <a:t>、经济基础的变化，决定上层建筑的变化</a:t>
            </a:r>
            <a:endParaRPr lang="zh-CN" altLang="en-US" sz="2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0" y="458788"/>
            <a:ext cx="9144000" cy="5940425"/>
          </a:xfrm>
          <a:prstGeom prst="rect">
            <a:avLst/>
          </a:prstGeom>
          <a:noFill/>
          <a:ln w="9525">
            <a:noFill/>
            <a:miter lim="800000"/>
            <a:headEnd/>
            <a:tailEnd/>
          </a:ln>
        </p:spPr>
        <p:txBody>
          <a:bodyPr anchor="ctr">
            <a:spAutoFit/>
          </a:bodyPr>
          <a:lstStyle/>
          <a:p>
            <a:pPr indent="304800"/>
            <a:r>
              <a:rPr lang="en-US" altLang="zh-CN" sz="2000">
                <a:latin typeface="Times New Roman" pitchFamily="18" charset="0"/>
              </a:rPr>
              <a:t>22</a:t>
            </a:r>
            <a:r>
              <a:rPr lang="zh-CN" altLang="en-US" sz="2000">
                <a:latin typeface="Times New Roman" pitchFamily="18" charset="0"/>
              </a:rPr>
              <a:t>、马克思主义的社会形态理论指出</a:t>
            </a:r>
            <a:r>
              <a:rPr lang="en-US" altLang="zh-CN" sz="2000">
                <a:latin typeface="Times New Roman" pitchFamily="18" charset="0"/>
              </a:rPr>
              <a:t>(AB)</a:t>
            </a:r>
            <a:endParaRPr lang="en-US" altLang="zh-CN" sz="2000"/>
          </a:p>
          <a:p>
            <a:pPr indent="304800" eaLnBrk="0" hangingPunct="0"/>
            <a:r>
              <a:rPr lang="en-US" altLang="zh-CN" sz="2000">
                <a:latin typeface="Times New Roman" pitchFamily="18" charset="0"/>
              </a:rPr>
              <a:t>A</a:t>
            </a:r>
            <a:r>
              <a:rPr lang="zh-CN" altLang="en-US" sz="2000">
                <a:latin typeface="Times New Roman" pitchFamily="18" charset="0"/>
              </a:rPr>
              <a:t>、社会形态是具体的、历史的  </a:t>
            </a:r>
            <a:r>
              <a:rPr lang="en-US" altLang="zh-CN" sz="2000">
                <a:latin typeface="Times New Roman" pitchFamily="18" charset="0"/>
              </a:rPr>
              <a:t>B</a:t>
            </a:r>
            <a:r>
              <a:rPr lang="zh-CN" altLang="en-US" sz="2000">
                <a:latin typeface="Times New Roman" pitchFamily="18" charset="0"/>
              </a:rPr>
              <a:t>、社会形态是有机的统一整体</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、社会形态是永恒的不变的    </a:t>
            </a:r>
            <a:r>
              <a:rPr lang="en-US" altLang="zh-CN" sz="2000">
                <a:latin typeface="Times New Roman" pitchFamily="18" charset="0"/>
              </a:rPr>
              <a:t>D</a:t>
            </a:r>
            <a:r>
              <a:rPr lang="zh-CN" altLang="en-US" sz="2000">
                <a:latin typeface="Times New Roman" pitchFamily="18" charset="0"/>
              </a:rPr>
              <a:t>、社会形态是超社会的、超历史的</a:t>
            </a:r>
            <a:endParaRPr lang="zh-CN" altLang="en-US" sz="2000"/>
          </a:p>
          <a:p>
            <a:pPr indent="304800" eaLnBrk="0" hangingPunct="0"/>
            <a:r>
              <a:rPr lang="en-US" altLang="zh-CN" sz="2000">
                <a:latin typeface="Times New Roman" pitchFamily="18" charset="0"/>
              </a:rPr>
              <a:t>23</a:t>
            </a:r>
            <a:r>
              <a:rPr lang="zh-CN" altLang="en-US" sz="2000">
                <a:latin typeface="Times New Roman" pitchFamily="18" charset="0"/>
              </a:rPr>
              <a:t>、马克思对阶级斗争学说的新贡献是</a:t>
            </a:r>
            <a:r>
              <a:rPr lang="en-US" altLang="zh-CN" sz="2000">
                <a:latin typeface="Times New Roman" pitchFamily="18" charset="0"/>
              </a:rPr>
              <a:t>(CD)    </a:t>
            </a:r>
            <a:endParaRPr lang="en-US" altLang="zh-CN" sz="2000"/>
          </a:p>
          <a:p>
            <a:pPr indent="304800" eaLnBrk="0" hangingPunct="0"/>
            <a:r>
              <a:rPr lang="en-US" altLang="zh-CN" sz="2000">
                <a:latin typeface="Times New Roman" pitchFamily="18" charset="0"/>
              </a:rPr>
              <a:t>A</a:t>
            </a:r>
            <a:r>
              <a:rPr lang="zh-CN" altLang="en-US" sz="2000">
                <a:latin typeface="Times New Roman" pitchFamily="18" charset="0"/>
              </a:rPr>
              <a:t>、发现阶级和阶级斗争的存在   </a:t>
            </a:r>
            <a:r>
              <a:rPr lang="en-US" altLang="zh-CN" sz="2000">
                <a:latin typeface="Times New Roman" pitchFamily="18" charset="0"/>
              </a:rPr>
              <a:t>B</a:t>
            </a:r>
            <a:r>
              <a:rPr lang="zh-CN" altLang="en-US" sz="2000">
                <a:latin typeface="Times New Roman" pitchFamily="18" charset="0"/>
              </a:rPr>
              <a:t>、指出阶级斗争的长期性    </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、论证了阶级的存在与生产发展的一定历史阶段相联系    </a:t>
            </a:r>
            <a:endParaRPr lang="zh-CN" altLang="en-US" sz="2000"/>
          </a:p>
          <a:p>
            <a:pPr indent="304800" eaLnBrk="0" hangingPunct="0"/>
            <a:r>
              <a:rPr lang="en-US" altLang="zh-CN" sz="2000">
                <a:latin typeface="Times New Roman" pitchFamily="18" charset="0"/>
              </a:rPr>
              <a:t>D</a:t>
            </a:r>
            <a:r>
              <a:rPr lang="zh-CN" altLang="en-US" sz="2000">
                <a:latin typeface="Times New Roman" pitchFamily="18" charset="0"/>
              </a:rPr>
              <a:t>、说明阶级斗争必然导致无产阶级专政    </a:t>
            </a:r>
            <a:endParaRPr lang="zh-CN" altLang="en-US" sz="2000"/>
          </a:p>
          <a:p>
            <a:pPr indent="304800" eaLnBrk="0" hangingPunct="0"/>
            <a:r>
              <a:rPr lang="en-US" altLang="zh-CN" sz="2000">
                <a:latin typeface="Times New Roman" pitchFamily="18" charset="0"/>
              </a:rPr>
              <a:t>24</a:t>
            </a:r>
            <a:r>
              <a:rPr lang="zh-CN" altLang="en-US" sz="2000">
                <a:latin typeface="Times New Roman" pitchFamily="18" charset="0"/>
              </a:rPr>
              <a:t>、</a:t>
            </a:r>
            <a:r>
              <a:rPr lang="zh-CN" altLang="en-US" sz="2000"/>
              <a:t>“</a:t>
            </a:r>
            <a:r>
              <a:rPr lang="zh-CN" altLang="en-US" sz="2000">
                <a:latin typeface="Times New Roman" pitchFamily="18" charset="0"/>
              </a:rPr>
              <a:t>如果资本主义的灭亡是由科学保证了的，为什么还要费那么大的力气去为它安排葬礼呢</a:t>
            </a:r>
            <a:r>
              <a:rPr lang="en-US" altLang="zh-CN" sz="2000">
                <a:latin typeface="Times New Roman" pitchFamily="18" charset="0"/>
              </a:rPr>
              <a:t>?</a:t>
            </a:r>
            <a:r>
              <a:rPr lang="en-US" altLang="zh-CN" sz="2000"/>
              <a:t>”</a:t>
            </a:r>
            <a:r>
              <a:rPr lang="zh-CN" altLang="en-US" sz="2000">
                <a:latin typeface="Times New Roman" pitchFamily="18" charset="0"/>
              </a:rPr>
              <a:t>这种观点的错误在于</a:t>
            </a:r>
            <a:r>
              <a:rPr lang="en-US" altLang="zh-CN" sz="2000">
                <a:latin typeface="Times New Roman" pitchFamily="18" charset="0"/>
              </a:rPr>
              <a:t>(AB)    </a:t>
            </a:r>
            <a:endParaRPr lang="en-US" altLang="zh-CN" sz="2000"/>
          </a:p>
          <a:p>
            <a:pPr indent="304800" eaLnBrk="0" hangingPunct="0"/>
            <a:r>
              <a:rPr lang="en-US" altLang="zh-CN" sz="2000">
                <a:latin typeface="Times New Roman" pitchFamily="18" charset="0"/>
              </a:rPr>
              <a:t>A</a:t>
            </a:r>
            <a:r>
              <a:rPr lang="zh-CN" altLang="en-US" sz="2000">
                <a:latin typeface="Times New Roman" pitchFamily="18" charset="0"/>
              </a:rPr>
              <a:t>、抹煞社会规律实现的特点    </a:t>
            </a:r>
            <a:r>
              <a:rPr lang="en-US" altLang="zh-CN" sz="2000">
                <a:latin typeface="Times New Roman" pitchFamily="18" charset="0"/>
              </a:rPr>
              <a:t>B</a:t>
            </a:r>
            <a:r>
              <a:rPr lang="zh-CN" altLang="en-US" sz="2000">
                <a:latin typeface="Times New Roman" pitchFamily="18" charset="0"/>
              </a:rPr>
              <a:t>、否认革命在社会质变中的作用    </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、否认历史观上的决定论原则  </a:t>
            </a:r>
            <a:r>
              <a:rPr lang="en-US" altLang="zh-CN" sz="2000">
                <a:latin typeface="Times New Roman" pitchFamily="18" charset="0"/>
              </a:rPr>
              <a:t>D</a:t>
            </a:r>
            <a:r>
              <a:rPr lang="zh-CN" altLang="en-US" sz="2000">
                <a:latin typeface="Times New Roman" pitchFamily="18" charset="0"/>
              </a:rPr>
              <a:t>、否定科学是推动历史前进的革命力量   </a:t>
            </a:r>
            <a:endParaRPr lang="zh-CN" altLang="en-US" sz="2000"/>
          </a:p>
          <a:p>
            <a:pPr indent="304800" eaLnBrk="0" hangingPunct="0"/>
            <a:r>
              <a:rPr lang="en-US" altLang="zh-CN" sz="2000">
                <a:latin typeface="Times New Roman" pitchFamily="18" charset="0"/>
              </a:rPr>
              <a:t>25</a:t>
            </a:r>
            <a:r>
              <a:rPr lang="zh-CN" altLang="en-US" sz="2000">
                <a:latin typeface="Times New Roman" pitchFamily="18" charset="0"/>
              </a:rPr>
              <a:t>、科学技术在高度发展的同时，也带来了全球性问题，这一观点表明</a:t>
            </a:r>
            <a:r>
              <a:rPr lang="en-US" altLang="zh-CN" sz="2000">
                <a:latin typeface="Times New Roman" pitchFamily="18" charset="0"/>
              </a:rPr>
              <a:t>(BC)  </a:t>
            </a:r>
            <a:endParaRPr lang="en-US" altLang="zh-CN" sz="2000"/>
          </a:p>
          <a:p>
            <a:pPr indent="304800" eaLnBrk="0" hangingPunct="0"/>
            <a:r>
              <a:rPr lang="en-US" altLang="zh-CN" sz="2000">
                <a:latin typeface="Times New Roman" pitchFamily="18" charset="0"/>
              </a:rPr>
              <a:t>A</a:t>
            </a:r>
            <a:r>
              <a:rPr lang="zh-CN" altLang="en-US" sz="2000">
                <a:latin typeface="Times New Roman" pitchFamily="18" charset="0"/>
              </a:rPr>
              <a:t>、全球性问题是科学技术的直接结果   </a:t>
            </a:r>
            <a:r>
              <a:rPr lang="en-US" altLang="zh-CN" sz="2000">
                <a:latin typeface="Times New Roman" pitchFamily="18" charset="0"/>
              </a:rPr>
              <a:t>B</a:t>
            </a:r>
            <a:r>
              <a:rPr lang="zh-CN" altLang="en-US" sz="2000">
                <a:latin typeface="Times New Roman" pitchFamily="18" charset="0"/>
              </a:rPr>
              <a:t>、全球性问题不是科学技术的直接结果    </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、科学技术的进步是主要的           </a:t>
            </a:r>
            <a:r>
              <a:rPr lang="en-US" altLang="zh-CN" sz="2000">
                <a:latin typeface="Times New Roman" pitchFamily="18" charset="0"/>
              </a:rPr>
              <a:t>D</a:t>
            </a:r>
            <a:r>
              <a:rPr lang="zh-CN" altLang="en-US" sz="2000">
                <a:latin typeface="Times New Roman" pitchFamily="18" charset="0"/>
              </a:rPr>
              <a:t>、科学技术是当代人的</a:t>
            </a:r>
            <a:r>
              <a:rPr lang="zh-CN" altLang="en-US" sz="2000"/>
              <a:t>“</a:t>
            </a:r>
            <a:r>
              <a:rPr lang="zh-CN" altLang="en-US" sz="2000">
                <a:latin typeface="Times New Roman" pitchFamily="18" charset="0"/>
              </a:rPr>
              <a:t>非人化</a:t>
            </a:r>
            <a:r>
              <a:rPr lang="zh-CN" altLang="en-US" sz="2000"/>
              <a:t>”</a:t>
            </a:r>
            <a:r>
              <a:rPr lang="zh-CN" altLang="en-US" sz="2000">
                <a:latin typeface="Times New Roman" pitchFamily="18" charset="0"/>
              </a:rPr>
              <a:t>的根源    </a:t>
            </a:r>
            <a:endParaRPr lang="zh-CN" altLang="en-US" sz="2000"/>
          </a:p>
          <a:p>
            <a:pPr indent="304800" eaLnBrk="0" hangingPunct="0"/>
            <a:r>
              <a:rPr lang="en-US" altLang="zh-CN" sz="2000">
                <a:latin typeface="Times New Roman" pitchFamily="18" charset="0"/>
              </a:rPr>
              <a:t>26</a:t>
            </a:r>
            <a:r>
              <a:rPr lang="zh-CN" altLang="en-US" sz="2000">
                <a:latin typeface="Times New Roman" pitchFamily="18" charset="0"/>
              </a:rPr>
              <a:t>、</a:t>
            </a:r>
            <a:r>
              <a:rPr lang="zh-CN" altLang="en-US" sz="2000"/>
              <a:t>“</a:t>
            </a:r>
            <a:r>
              <a:rPr lang="zh-CN" altLang="en-US" sz="2000">
                <a:latin typeface="Times New Roman" pitchFamily="18" charset="0"/>
              </a:rPr>
              <a:t>历史不过是追求着自己目的的人的活动而已</a:t>
            </a:r>
            <a:r>
              <a:rPr lang="zh-CN" altLang="en-US" sz="2000"/>
              <a:t>”</a:t>
            </a:r>
            <a:r>
              <a:rPr lang="zh-CN" altLang="en-US" sz="2000">
                <a:latin typeface="Times New Roman" pitchFamily="18" charset="0"/>
              </a:rPr>
              <a:t>，这一观点表明</a:t>
            </a:r>
            <a:r>
              <a:rPr lang="en-US" altLang="zh-CN" sz="2000">
                <a:latin typeface="Times New Roman" pitchFamily="18" charset="0"/>
              </a:rPr>
              <a:t>(AB)  </a:t>
            </a:r>
            <a:endParaRPr lang="en-US" altLang="zh-CN" sz="2000"/>
          </a:p>
          <a:p>
            <a:pPr indent="304800" eaLnBrk="0" hangingPunct="0"/>
            <a:r>
              <a:rPr lang="en-US" altLang="zh-CN" sz="2000">
                <a:latin typeface="Times New Roman" pitchFamily="18" charset="0"/>
              </a:rPr>
              <a:t>A</a:t>
            </a:r>
            <a:r>
              <a:rPr lang="zh-CN" altLang="en-US" sz="2000">
                <a:latin typeface="Times New Roman" pitchFamily="18" charset="0"/>
              </a:rPr>
              <a:t>、</a:t>
            </a:r>
            <a:r>
              <a:rPr lang="zh-CN" altLang="en-US" sz="2000"/>
              <a:t>“</a:t>
            </a:r>
            <a:r>
              <a:rPr lang="zh-CN" altLang="en-US" sz="2000">
                <a:latin typeface="Times New Roman" pitchFamily="18" charset="0"/>
              </a:rPr>
              <a:t>人们自己创造自己的历史    </a:t>
            </a:r>
            <a:r>
              <a:rPr lang="en-US" altLang="zh-CN" sz="2000">
                <a:latin typeface="Times New Roman" pitchFamily="18" charset="0"/>
              </a:rPr>
              <a:t>B</a:t>
            </a:r>
            <a:r>
              <a:rPr lang="zh-CN" altLang="en-US" sz="2000">
                <a:latin typeface="Times New Roman" pitchFamily="18" charset="0"/>
              </a:rPr>
              <a:t>、历史不是神创造的    </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、历史是人们任意创造的       </a:t>
            </a:r>
            <a:r>
              <a:rPr lang="en-US" altLang="zh-CN" sz="2000">
                <a:latin typeface="Times New Roman" pitchFamily="18" charset="0"/>
              </a:rPr>
              <a:t>D</a:t>
            </a:r>
            <a:r>
              <a:rPr lang="zh-CN" altLang="en-US" sz="2000">
                <a:latin typeface="Times New Roman" pitchFamily="18" charset="0"/>
              </a:rPr>
              <a:t>、历史是人的思想发展史    </a:t>
            </a:r>
            <a:endParaRPr lang="zh-CN" altLang="en-US"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ChangeArrowheads="1"/>
          </p:cNvSpPr>
          <p:nvPr/>
        </p:nvSpPr>
        <p:spPr bwMode="auto">
          <a:xfrm>
            <a:off x="0" y="458788"/>
            <a:ext cx="9144000" cy="5940425"/>
          </a:xfrm>
          <a:prstGeom prst="rect">
            <a:avLst/>
          </a:prstGeom>
          <a:noFill/>
          <a:ln w="9525">
            <a:noFill/>
            <a:miter lim="800000"/>
            <a:headEnd/>
            <a:tailEnd/>
          </a:ln>
        </p:spPr>
        <p:txBody>
          <a:bodyPr anchor="ctr">
            <a:spAutoFit/>
          </a:bodyPr>
          <a:lstStyle/>
          <a:p>
            <a:pPr indent="304800"/>
            <a:r>
              <a:rPr lang="en-US" altLang="zh-CN" sz="2000">
                <a:latin typeface="Times New Roman" pitchFamily="18" charset="0"/>
              </a:rPr>
              <a:t>27</a:t>
            </a:r>
            <a:r>
              <a:rPr lang="zh-CN" altLang="en-US" sz="2000">
                <a:latin typeface="Times New Roman" pitchFamily="18" charset="0"/>
              </a:rPr>
              <a:t>、</a:t>
            </a:r>
            <a:r>
              <a:rPr lang="zh-CN" altLang="en-US" sz="2000"/>
              <a:t>“</a:t>
            </a:r>
            <a:r>
              <a:rPr lang="zh-CN" altLang="en-US" sz="2000">
                <a:latin typeface="Times New Roman" pitchFamily="18" charset="0"/>
              </a:rPr>
              <a:t>一言可以兴邦，一言可以丧邦</a:t>
            </a:r>
            <a:r>
              <a:rPr lang="zh-CN" altLang="en-US" sz="2000"/>
              <a:t>”</a:t>
            </a:r>
            <a:r>
              <a:rPr lang="zh-CN" altLang="en-US" sz="2000">
                <a:latin typeface="Times New Roman" pitchFamily="18" charset="0"/>
              </a:rPr>
              <a:t>，英雄人物的意志可以改变历史发展的这种观点是</a:t>
            </a:r>
            <a:r>
              <a:rPr lang="en-US" altLang="zh-CN" sz="2000">
                <a:latin typeface="Times New Roman" pitchFamily="18" charset="0"/>
              </a:rPr>
              <a:t>(ACD)    </a:t>
            </a:r>
            <a:endParaRPr lang="en-US" altLang="zh-CN" sz="2000"/>
          </a:p>
          <a:p>
            <a:pPr indent="304800" eaLnBrk="0" hangingPunct="0"/>
            <a:r>
              <a:rPr lang="en-US" altLang="zh-CN" sz="2000">
                <a:latin typeface="Times New Roman" pitchFamily="18" charset="0"/>
              </a:rPr>
              <a:t>A</a:t>
            </a:r>
            <a:r>
              <a:rPr lang="zh-CN" altLang="en-US" sz="2000">
                <a:latin typeface="Times New Roman" pitchFamily="18" charset="0"/>
              </a:rPr>
              <a:t>、否认历史必然性的唯意志论            </a:t>
            </a:r>
            <a:r>
              <a:rPr lang="en-US" altLang="zh-CN" sz="2000">
                <a:latin typeface="Times New Roman" pitchFamily="18" charset="0"/>
              </a:rPr>
              <a:t>B</a:t>
            </a:r>
            <a:r>
              <a:rPr lang="zh-CN" altLang="en-US" sz="2000">
                <a:latin typeface="Times New Roman" pitchFamily="18" charset="0"/>
              </a:rPr>
              <a:t>、否认历史偶然性的机械论    </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、唯心主义非决定论在历史观上的表现    </a:t>
            </a:r>
            <a:r>
              <a:rPr lang="en-US" altLang="zh-CN" sz="2000">
                <a:latin typeface="Times New Roman" pitchFamily="18" charset="0"/>
              </a:rPr>
              <a:t>D</a:t>
            </a:r>
            <a:r>
              <a:rPr lang="zh-CN" altLang="en-US" sz="2000">
                <a:latin typeface="Times New Roman" pitchFamily="18" charset="0"/>
              </a:rPr>
              <a:t>、夸大个人作用的唯心史观   </a:t>
            </a:r>
            <a:endParaRPr lang="zh-CN" altLang="en-US" sz="2000"/>
          </a:p>
          <a:p>
            <a:pPr indent="304800" eaLnBrk="0" hangingPunct="0"/>
            <a:r>
              <a:rPr lang="en-US" altLang="zh-CN" sz="2000">
                <a:latin typeface="Times New Roman" pitchFamily="18" charset="0"/>
              </a:rPr>
              <a:t>28</a:t>
            </a:r>
            <a:r>
              <a:rPr lang="zh-CN" altLang="en-US" sz="2000">
                <a:latin typeface="Times New Roman" pitchFamily="18" charset="0"/>
              </a:rPr>
              <a:t>、下列各项属于社会进步的动力的有（</a:t>
            </a:r>
            <a:r>
              <a:rPr lang="en-US" altLang="zh-CN" sz="2000">
                <a:latin typeface="Times New Roman" pitchFamily="18" charset="0"/>
              </a:rPr>
              <a:t>ACDE</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、社会基本矛盾        </a:t>
            </a:r>
            <a:r>
              <a:rPr lang="en-US" altLang="zh-CN" sz="2000">
                <a:latin typeface="Times New Roman" pitchFamily="18" charset="0"/>
              </a:rPr>
              <a:t>B</a:t>
            </a:r>
            <a:r>
              <a:rPr lang="zh-CN" altLang="en-US" sz="2000">
                <a:latin typeface="Times New Roman" pitchFamily="18" charset="0"/>
              </a:rPr>
              <a:t>、民主制度的建立</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、阶级社会的阶级斗争  </a:t>
            </a:r>
            <a:r>
              <a:rPr lang="en-US" altLang="zh-CN" sz="2000">
                <a:latin typeface="Times New Roman" pitchFamily="18" charset="0"/>
              </a:rPr>
              <a:t>D</a:t>
            </a:r>
            <a:r>
              <a:rPr lang="zh-CN" altLang="en-US" sz="2000">
                <a:latin typeface="Times New Roman" pitchFamily="18" charset="0"/>
              </a:rPr>
              <a:t>、人民群众的创造活动   </a:t>
            </a:r>
            <a:r>
              <a:rPr lang="en-US" altLang="zh-CN" sz="2000">
                <a:latin typeface="Times New Roman" pitchFamily="18" charset="0"/>
              </a:rPr>
              <a:t>E</a:t>
            </a:r>
            <a:r>
              <a:rPr lang="zh-CN" altLang="en-US" sz="2000">
                <a:latin typeface="Times New Roman" pitchFamily="18" charset="0"/>
              </a:rPr>
              <a:t>、社会的辩证否定，即</a:t>
            </a:r>
            <a:r>
              <a:rPr lang="zh-CN" altLang="en-US" sz="2000"/>
              <a:t>“</a:t>
            </a:r>
            <a:r>
              <a:rPr lang="zh-CN" altLang="en-US" sz="2000">
                <a:latin typeface="Times New Roman" pitchFamily="18" charset="0"/>
              </a:rPr>
              <a:t>扬弃</a:t>
            </a:r>
            <a:r>
              <a:rPr lang="zh-CN" altLang="en-US" sz="2000"/>
              <a:t>”</a:t>
            </a:r>
          </a:p>
          <a:p>
            <a:pPr indent="304800" eaLnBrk="0" hangingPunct="0"/>
            <a:r>
              <a:rPr lang="en-US" altLang="zh-CN" sz="2000">
                <a:latin typeface="Times New Roman" pitchFamily="18" charset="0"/>
              </a:rPr>
              <a:t>29</a:t>
            </a:r>
            <a:r>
              <a:rPr lang="zh-CN" altLang="en-US" sz="2000">
                <a:latin typeface="Times New Roman" pitchFamily="18" charset="0"/>
              </a:rPr>
              <a:t>、阶级产生经济前提是（</a:t>
            </a:r>
            <a:r>
              <a:rPr lang="en-US" altLang="zh-CN" sz="2000">
                <a:latin typeface="Times New Roman" pitchFamily="18" charset="0"/>
              </a:rPr>
              <a:t>BCD</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、生产力的高度发展   </a:t>
            </a:r>
            <a:r>
              <a:rPr lang="en-US" altLang="zh-CN" sz="2000">
                <a:latin typeface="Times New Roman" pitchFamily="18" charset="0"/>
              </a:rPr>
              <a:t>B</a:t>
            </a:r>
            <a:r>
              <a:rPr lang="zh-CN" altLang="en-US" sz="2000">
                <a:latin typeface="Times New Roman" pitchFamily="18" charset="0"/>
              </a:rPr>
              <a:t>、剩余产品出现</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、随着社会分工而产生的产品交换，出现生产资料私有制</a:t>
            </a:r>
            <a:endParaRPr lang="zh-CN" altLang="en-US" sz="2000"/>
          </a:p>
          <a:p>
            <a:pPr indent="304800" eaLnBrk="0" hangingPunct="0"/>
            <a:r>
              <a:rPr lang="en-US" altLang="zh-CN" sz="2000">
                <a:latin typeface="Times New Roman" pitchFamily="18" charset="0"/>
              </a:rPr>
              <a:t>D</a:t>
            </a:r>
            <a:r>
              <a:rPr lang="zh-CN" altLang="en-US" sz="2000">
                <a:latin typeface="Times New Roman" pitchFamily="18" charset="0"/>
              </a:rPr>
              <a:t>、生产有了一定发展但发展不足</a:t>
            </a:r>
            <a:endParaRPr lang="zh-CN" altLang="en-US" sz="2000"/>
          </a:p>
          <a:p>
            <a:pPr indent="304800" eaLnBrk="0" hangingPunct="0"/>
            <a:r>
              <a:rPr lang="en-US" altLang="zh-CN" sz="2000">
                <a:latin typeface="Times New Roman" pitchFamily="18" charset="0"/>
              </a:rPr>
              <a:t>E</a:t>
            </a:r>
            <a:r>
              <a:rPr lang="zh-CN" altLang="en-US" sz="2000">
                <a:latin typeface="Times New Roman" pitchFamily="18" charset="0"/>
              </a:rPr>
              <a:t>、体力劳动和脑力劳动的分离</a:t>
            </a:r>
            <a:endParaRPr lang="zh-CN" altLang="en-US" sz="2000"/>
          </a:p>
          <a:p>
            <a:pPr indent="304800" eaLnBrk="0" hangingPunct="0"/>
            <a:r>
              <a:rPr lang="en-US" altLang="zh-CN" sz="2000">
                <a:latin typeface="Times New Roman" pitchFamily="18" charset="0"/>
              </a:rPr>
              <a:t>30</a:t>
            </a:r>
            <a:r>
              <a:rPr lang="zh-CN" altLang="en-US" sz="2000">
                <a:latin typeface="Times New Roman" pitchFamily="18" charset="0"/>
              </a:rPr>
              <a:t>、阶级斗争在社会发展中的作用在于（</a:t>
            </a:r>
            <a:r>
              <a:rPr lang="en-US" altLang="zh-CN" sz="2000">
                <a:latin typeface="Times New Roman" pitchFamily="18" charset="0"/>
              </a:rPr>
              <a:t>ABDE</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、它是阶级社会发展的直接动力</a:t>
            </a:r>
            <a:endParaRPr lang="zh-CN" altLang="en-US" sz="2000"/>
          </a:p>
          <a:p>
            <a:pPr indent="304800" eaLnBrk="0" hangingPunct="0"/>
            <a:r>
              <a:rPr lang="en-US" altLang="zh-CN" sz="2000">
                <a:latin typeface="Times New Roman" pitchFamily="18" charset="0"/>
              </a:rPr>
              <a:t>B</a:t>
            </a:r>
            <a:r>
              <a:rPr lang="zh-CN" altLang="en-US" sz="2000">
                <a:latin typeface="Times New Roman" pitchFamily="18" charset="0"/>
              </a:rPr>
              <a:t>、它是阶级社会形态更替的决定性环节</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、它是人类社会发展的根本动力</a:t>
            </a:r>
            <a:endParaRPr lang="zh-CN" altLang="en-US" sz="2000"/>
          </a:p>
          <a:p>
            <a:pPr indent="304800" eaLnBrk="0" hangingPunct="0"/>
            <a:r>
              <a:rPr lang="en-US" altLang="zh-CN" sz="2000">
                <a:latin typeface="Times New Roman" pitchFamily="18" charset="0"/>
              </a:rPr>
              <a:t>D</a:t>
            </a:r>
            <a:r>
              <a:rPr lang="zh-CN" altLang="en-US" sz="2000">
                <a:latin typeface="Times New Roman" pitchFamily="18" charset="0"/>
              </a:rPr>
              <a:t>、它是解决阶级社会中的社会基本矛盾的手段	</a:t>
            </a:r>
            <a:endParaRPr lang="zh-CN" altLang="en-US" sz="2000"/>
          </a:p>
          <a:p>
            <a:pPr indent="304800" eaLnBrk="0" hangingPunct="0"/>
            <a:r>
              <a:rPr lang="en-US" altLang="zh-CN" sz="2000">
                <a:latin typeface="Times New Roman" pitchFamily="18" charset="0"/>
              </a:rPr>
              <a:t>E</a:t>
            </a:r>
            <a:r>
              <a:rPr lang="zh-CN" altLang="en-US" sz="2000">
                <a:latin typeface="Times New Roman" pitchFamily="18" charset="0"/>
              </a:rPr>
              <a:t>、它是推动社会形态更替的质变和同一社会形态内部发生量变的动力</a:t>
            </a:r>
            <a:endParaRPr lang="zh-CN" altLang="en-US" sz="2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ChangeArrowheads="1"/>
          </p:cNvSpPr>
          <p:nvPr/>
        </p:nvSpPr>
        <p:spPr bwMode="auto">
          <a:xfrm>
            <a:off x="0" y="46038"/>
            <a:ext cx="9144000" cy="7170737"/>
          </a:xfrm>
          <a:prstGeom prst="rect">
            <a:avLst/>
          </a:prstGeom>
          <a:noFill/>
          <a:ln w="9525">
            <a:noFill/>
            <a:miter lim="800000"/>
            <a:headEnd/>
            <a:tailEnd/>
          </a:ln>
        </p:spPr>
        <p:txBody>
          <a:bodyPr anchor="ctr">
            <a:spAutoFit/>
          </a:bodyPr>
          <a:lstStyle/>
          <a:p>
            <a:pPr indent="304800"/>
            <a:r>
              <a:rPr lang="en-US" altLang="zh-CN" sz="2000">
                <a:latin typeface="Times New Roman" pitchFamily="18" charset="0"/>
              </a:rPr>
              <a:t>31</a:t>
            </a:r>
            <a:r>
              <a:rPr lang="zh-CN" altLang="en-US" sz="2000">
                <a:latin typeface="Times New Roman" pitchFamily="18" charset="0"/>
              </a:rPr>
              <a:t>、阶级斗争的三种基本形式为（</a:t>
            </a:r>
            <a:r>
              <a:rPr lang="en-US" altLang="zh-CN">
                <a:latin typeface="Times New Roman" pitchFamily="18" charset="0"/>
              </a:rPr>
              <a:t>ABC</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、经济斗争   </a:t>
            </a:r>
            <a:r>
              <a:rPr lang="en-US" altLang="zh-CN" sz="2000">
                <a:latin typeface="Times New Roman" pitchFamily="18" charset="0"/>
              </a:rPr>
              <a:t>B</a:t>
            </a:r>
            <a:r>
              <a:rPr lang="zh-CN" altLang="en-US" sz="2000">
                <a:latin typeface="Times New Roman" pitchFamily="18" charset="0"/>
              </a:rPr>
              <a:t>、政治斗争   </a:t>
            </a:r>
            <a:r>
              <a:rPr lang="en-US" altLang="zh-CN" sz="2000">
                <a:latin typeface="Times New Roman" pitchFamily="18" charset="0"/>
              </a:rPr>
              <a:t>C</a:t>
            </a:r>
            <a:r>
              <a:rPr lang="zh-CN" altLang="en-US" sz="2000">
                <a:latin typeface="Times New Roman" pitchFamily="18" charset="0"/>
              </a:rPr>
              <a:t>、思想斗争  </a:t>
            </a:r>
            <a:r>
              <a:rPr lang="en-US" altLang="zh-CN" sz="2000">
                <a:latin typeface="Times New Roman" pitchFamily="18" charset="0"/>
              </a:rPr>
              <a:t>D</a:t>
            </a:r>
            <a:r>
              <a:rPr lang="zh-CN" altLang="en-US" sz="2000">
                <a:latin typeface="Times New Roman" pitchFamily="18" charset="0"/>
              </a:rPr>
              <a:t>、军事斗争  </a:t>
            </a:r>
            <a:r>
              <a:rPr lang="en-US" altLang="zh-CN" sz="2000">
                <a:latin typeface="Times New Roman" pitchFamily="18" charset="0"/>
              </a:rPr>
              <a:t>E</a:t>
            </a:r>
            <a:r>
              <a:rPr lang="zh-CN" altLang="en-US" sz="2000">
                <a:latin typeface="Times New Roman" pitchFamily="18" charset="0"/>
              </a:rPr>
              <a:t>、罢工斗争</a:t>
            </a:r>
            <a:endParaRPr lang="zh-CN" altLang="en-US" sz="2000"/>
          </a:p>
          <a:p>
            <a:pPr indent="304800" eaLnBrk="0" hangingPunct="0"/>
            <a:r>
              <a:rPr lang="en-US" altLang="zh-CN" sz="2000">
                <a:latin typeface="Times New Roman" pitchFamily="18" charset="0"/>
              </a:rPr>
              <a:t>32</a:t>
            </a:r>
            <a:r>
              <a:rPr lang="zh-CN" altLang="en-US" sz="2000">
                <a:latin typeface="Times New Roman" pitchFamily="18" charset="0"/>
              </a:rPr>
              <a:t>、</a:t>
            </a:r>
            <a:r>
              <a:rPr lang="zh-CN" altLang="en-US" sz="2000"/>
              <a:t>“</a:t>
            </a:r>
            <a:r>
              <a:rPr lang="zh-CN" altLang="en-US" sz="2000">
                <a:latin typeface="Times New Roman" pitchFamily="18" charset="0"/>
              </a:rPr>
              <a:t>时势造英雄</a:t>
            </a:r>
            <a:r>
              <a:rPr lang="zh-CN" altLang="en-US" sz="2000"/>
              <a:t>”</a:t>
            </a:r>
            <a:r>
              <a:rPr lang="zh-CN" altLang="en-US" sz="2000">
                <a:latin typeface="Times New Roman" pitchFamily="18" charset="0"/>
              </a:rPr>
              <a:t>和</a:t>
            </a:r>
            <a:r>
              <a:rPr lang="zh-CN" altLang="en-US" sz="2000"/>
              <a:t>“</a:t>
            </a:r>
            <a:r>
              <a:rPr lang="zh-CN" altLang="en-US" sz="2000">
                <a:latin typeface="Times New Roman" pitchFamily="18" charset="0"/>
              </a:rPr>
              <a:t>英雄造时势</a:t>
            </a:r>
            <a:r>
              <a:rPr lang="zh-CN" altLang="en-US" sz="2000"/>
              <a:t>”</a:t>
            </a:r>
            <a:r>
              <a:rPr lang="en-US" altLang="zh-CN" sz="2000">
                <a:latin typeface="Times New Roman" pitchFamily="18" charset="0"/>
              </a:rPr>
              <a:t>(ACD)       </a:t>
            </a:r>
            <a:endParaRPr lang="en-US" altLang="zh-CN" sz="2000"/>
          </a:p>
          <a:p>
            <a:pPr indent="304800" eaLnBrk="0" hangingPunct="0"/>
            <a:r>
              <a:rPr lang="en-US" altLang="zh-CN" sz="2000">
                <a:latin typeface="Times New Roman" pitchFamily="18" charset="0"/>
              </a:rPr>
              <a:t>A</a:t>
            </a:r>
            <a:r>
              <a:rPr lang="zh-CN" altLang="en-US" sz="2000">
                <a:latin typeface="Times New Roman" pitchFamily="18" charset="0"/>
              </a:rPr>
              <a:t>、是两种根本对立的观点      </a:t>
            </a:r>
            <a:r>
              <a:rPr lang="en-US" altLang="zh-CN" sz="2000">
                <a:latin typeface="Times New Roman" pitchFamily="18" charset="0"/>
              </a:rPr>
              <a:t>B</a:t>
            </a:r>
            <a:r>
              <a:rPr lang="zh-CN" altLang="en-US" sz="2000">
                <a:latin typeface="Times New Roman" pitchFamily="18" charset="0"/>
              </a:rPr>
              <a:t>、这两种观点是互相补充的</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、前者是历史唯物主义，后者是历史唯心主义</a:t>
            </a:r>
            <a:endParaRPr lang="zh-CN" altLang="en-US" sz="2000"/>
          </a:p>
          <a:p>
            <a:pPr indent="304800" eaLnBrk="0" hangingPunct="0"/>
            <a:r>
              <a:rPr lang="en-US" altLang="zh-CN" sz="2000">
                <a:latin typeface="Times New Roman" pitchFamily="18" charset="0"/>
              </a:rPr>
              <a:t>D</a:t>
            </a:r>
            <a:r>
              <a:rPr lang="zh-CN" altLang="en-US" sz="2000">
                <a:latin typeface="Times New Roman" pitchFamily="18" charset="0"/>
              </a:rPr>
              <a:t>、前者是科学历史观，后者是唯心史观</a:t>
            </a:r>
            <a:endParaRPr lang="zh-CN" altLang="en-US" sz="2000"/>
          </a:p>
          <a:p>
            <a:pPr indent="304800" eaLnBrk="0" hangingPunct="0"/>
            <a:r>
              <a:rPr lang="en-US" altLang="zh-CN" sz="2000">
                <a:latin typeface="Times New Roman" pitchFamily="18" charset="0"/>
              </a:rPr>
              <a:t>33</a:t>
            </a:r>
            <a:r>
              <a:rPr lang="zh-CN" altLang="en-US" sz="2000">
                <a:latin typeface="Times New Roman" pitchFamily="18" charset="0"/>
              </a:rPr>
              <a:t>、历史发展是</a:t>
            </a:r>
            <a:r>
              <a:rPr lang="zh-CN" altLang="en-US" sz="2000"/>
              <a:t>“</a:t>
            </a:r>
            <a:r>
              <a:rPr lang="zh-CN" altLang="en-US" sz="2000">
                <a:latin typeface="Times New Roman" pitchFamily="18" charset="0"/>
              </a:rPr>
              <a:t>合力</a:t>
            </a:r>
            <a:r>
              <a:rPr lang="zh-CN" altLang="en-US" sz="2000"/>
              <a:t>”</a:t>
            </a:r>
            <a:r>
              <a:rPr lang="zh-CN" altLang="en-US" sz="2000">
                <a:latin typeface="Times New Roman" pitchFamily="18" charset="0"/>
              </a:rPr>
              <a:t>作用的结果，这就是说</a:t>
            </a:r>
            <a:r>
              <a:rPr lang="en-US" altLang="zh-CN" sz="2000">
                <a:latin typeface="Times New Roman" pitchFamily="18" charset="0"/>
              </a:rPr>
              <a:t>(CD)</a:t>
            </a:r>
            <a:endParaRPr lang="en-US" altLang="zh-CN" sz="2000"/>
          </a:p>
          <a:p>
            <a:pPr indent="304800" eaLnBrk="0" hangingPunct="0"/>
            <a:r>
              <a:rPr lang="en-US" altLang="zh-CN" sz="2000">
                <a:latin typeface="Times New Roman" pitchFamily="18" charset="0"/>
              </a:rPr>
              <a:t>A</a:t>
            </a:r>
            <a:r>
              <a:rPr lang="zh-CN" altLang="en-US" sz="2000">
                <a:latin typeface="Times New Roman" pitchFamily="18" charset="0"/>
              </a:rPr>
              <a:t>、历史发展无规律可循      </a:t>
            </a:r>
            <a:r>
              <a:rPr lang="en-US" altLang="zh-CN" sz="2000">
                <a:latin typeface="Times New Roman" pitchFamily="18" charset="0"/>
              </a:rPr>
              <a:t>B</a:t>
            </a:r>
            <a:r>
              <a:rPr lang="zh-CN" altLang="en-US" sz="2000">
                <a:latin typeface="Times New Roman" pitchFamily="18" charset="0"/>
              </a:rPr>
              <a:t>、历史发展是无法认识的</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、历史发展的因素是复杂的  </a:t>
            </a:r>
            <a:r>
              <a:rPr lang="en-US" altLang="zh-CN" sz="2000">
                <a:latin typeface="Times New Roman" pitchFamily="18" charset="0"/>
              </a:rPr>
              <a:t>D</a:t>
            </a:r>
            <a:r>
              <a:rPr lang="zh-CN" altLang="en-US" sz="2000">
                <a:latin typeface="Times New Roman" pitchFamily="18" charset="0"/>
              </a:rPr>
              <a:t>、社会中的每个人都是</a:t>
            </a:r>
            <a:r>
              <a:rPr lang="zh-CN" altLang="en-US" sz="2000"/>
              <a:t>“</a:t>
            </a:r>
            <a:r>
              <a:rPr lang="zh-CN" altLang="en-US" sz="2000">
                <a:latin typeface="Times New Roman" pitchFamily="18" charset="0"/>
              </a:rPr>
              <a:t>合力</a:t>
            </a:r>
            <a:r>
              <a:rPr lang="zh-CN" altLang="en-US" sz="2000"/>
              <a:t>”</a:t>
            </a:r>
            <a:r>
              <a:rPr lang="zh-CN" altLang="en-US" sz="2000">
                <a:latin typeface="Times New Roman" pitchFamily="18" charset="0"/>
              </a:rPr>
              <a:t>的一部分</a:t>
            </a:r>
            <a:endParaRPr lang="en-US" altLang="zh-CN" sz="2000">
              <a:latin typeface="Times New Roman" pitchFamily="18" charset="0"/>
            </a:endParaRPr>
          </a:p>
          <a:p>
            <a:pPr indent="304800" eaLnBrk="0" hangingPunct="0"/>
            <a:r>
              <a:rPr lang="en-US" altLang="zh-CN" sz="2000">
                <a:latin typeface="Times New Roman" pitchFamily="18" charset="0"/>
              </a:rPr>
              <a:t>34</a:t>
            </a:r>
            <a:r>
              <a:rPr lang="zh-CN" altLang="en-US" sz="2000">
                <a:latin typeface="Times New Roman" pitchFamily="18" charset="0"/>
              </a:rPr>
              <a:t>、正确评价历史人物的方法是</a:t>
            </a:r>
            <a:r>
              <a:rPr lang="en-US" altLang="zh-CN" sz="2000">
                <a:latin typeface="Times New Roman" pitchFamily="18" charset="0"/>
              </a:rPr>
              <a:t>(BD)</a:t>
            </a:r>
            <a:endParaRPr lang="en-US" altLang="zh-CN" sz="2000"/>
          </a:p>
          <a:p>
            <a:pPr indent="304800" eaLnBrk="0" hangingPunct="0"/>
            <a:r>
              <a:rPr lang="en-US" altLang="zh-CN" sz="2000">
                <a:latin typeface="Times New Roman" pitchFamily="18" charset="0"/>
              </a:rPr>
              <a:t>A</a:t>
            </a:r>
            <a:r>
              <a:rPr lang="zh-CN" altLang="en-US" sz="2000">
                <a:latin typeface="Times New Roman" pitchFamily="18" charset="0"/>
              </a:rPr>
              <a:t>、古为今用方针          </a:t>
            </a:r>
            <a:r>
              <a:rPr lang="en-US" altLang="zh-CN" sz="2000">
                <a:latin typeface="Times New Roman" pitchFamily="18" charset="0"/>
              </a:rPr>
              <a:t>B</a:t>
            </a:r>
            <a:r>
              <a:rPr lang="zh-CN" altLang="en-US" sz="2000">
                <a:latin typeface="Times New Roman" pitchFamily="18" charset="0"/>
              </a:rPr>
              <a:t>、历史分析方法</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、彻底批判的革命精神    </a:t>
            </a:r>
            <a:r>
              <a:rPr lang="en-US" altLang="zh-CN" sz="2000">
                <a:latin typeface="Times New Roman" pitchFamily="18" charset="0"/>
              </a:rPr>
              <a:t>D</a:t>
            </a:r>
            <a:r>
              <a:rPr lang="zh-CN" altLang="en-US" sz="2000">
                <a:latin typeface="Times New Roman" pitchFamily="18" charset="0"/>
              </a:rPr>
              <a:t>、阶级分析方法</a:t>
            </a:r>
            <a:endParaRPr lang="zh-CN" altLang="en-US" sz="2000"/>
          </a:p>
          <a:p>
            <a:pPr indent="304800" eaLnBrk="0" hangingPunct="0"/>
            <a:r>
              <a:rPr lang="en-US" altLang="zh-CN" sz="2000">
                <a:latin typeface="Times New Roman" pitchFamily="18" charset="0"/>
              </a:rPr>
              <a:t>35</a:t>
            </a:r>
            <a:r>
              <a:rPr lang="zh-CN" altLang="en-US" sz="2000">
                <a:latin typeface="Times New Roman" pitchFamily="18" charset="0"/>
              </a:rPr>
              <a:t>、杰出人物的历史作用表现在（</a:t>
            </a:r>
            <a:r>
              <a:rPr lang="en-US" altLang="zh-CN" sz="2000">
                <a:latin typeface="Times New Roman" pitchFamily="18" charset="0"/>
              </a:rPr>
              <a:t>CDE</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、能决定历史发展趋势    </a:t>
            </a:r>
            <a:r>
              <a:rPr lang="en-US" altLang="zh-CN" sz="2000">
                <a:latin typeface="Times New Roman" pitchFamily="18" charset="0"/>
              </a:rPr>
              <a:t>B</a:t>
            </a:r>
            <a:r>
              <a:rPr lang="zh-CN" altLang="en-US" sz="2000">
                <a:latin typeface="Times New Roman" pitchFamily="18" charset="0"/>
              </a:rPr>
              <a:t>、能改造历史发展规律</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、能反映他们所处的那个时代的发展趋势</a:t>
            </a:r>
            <a:endParaRPr lang="zh-CN" altLang="en-US" sz="2000"/>
          </a:p>
          <a:p>
            <a:pPr indent="304800" eaLnBrk="0" hangingPunct="0"/>
            <a:r>
              <a:rPr lang="en-US" altLang="zh-CN" sz="2000">
                <a:latin typeface="Times New Roman" pitchFamily="18" charset="0"/>
              </a:rPr>
              <a:t>D</a:t>
            </a:r>
            <a:r>
              <a:rPr lang="zh-CN" altLang="en-US" sz="2000">
                <a:latin typeface="Times New Roman" pitchFamily="18" charset="0"/>
              </a:rPr>
              <a:t>、在斗争中起核心作用    </a:t>
            </a:r>
            <a:r>
              <a:rPr lang="en-US" altLang="zh-CN" sz="2000">
                <a:latin typeface="Times New Roman" pitchFamily="18" charset="0"/>
              </a:rPr>
              <a:t>E</a:t>
            </a:r>
            <a:r>
              <a:rPr lang="zh-CN" altLang="en-US" sz="2000">
                <a:latin typeface="Times New Roman" pitchFamily="18" charset="0"/>
              </a:rPr>
              <a:t>、对社会发展起某种促进和推动作用</a:t>
            </a:r>
            <a:endParaRPr lang="zh-CN" altLang="en-US" sz="2000"/>
          </a:p>
          <a:p>
            <a:pPr indent="304800" eaLnBrk="0" hangingPunct="0"/>
            <a:r>
              <a:rPr lang="en-US" altLang="zh-CN" sz="2000">
                <a:latin typeface="Times New Roman" pitchFamily="18" charset="0"/>
              </a:rPr>
              <a:t>36</a:t>
            </a:r>
            <a:r>
              <a:rPr lang="zh-CN" altLang="en-US" sz="2000">
                <a:latin typeface="Times New Roman" pitchFamily="18" charset="0"/>
              </a:rPr>
              <a:t>、社会形态的发展是自然历史过程的理由在于（</a:t>
            </a:r>
            <a:r>
              <a:rPr lang="en-US" altLang="zh-CN" sz="2000">
                <a:latin typeface="Times New Roman" pitchFamily="18" charset="0"/>
              </a:rPr>
              <a:t>ABDE</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、任何人都不能自由地选择生产力和生产关系</a:t>
            </a:r>
            <a:endParaRPr lang="zh-CN" altLang="en-US" sz="2000"/>
          </a:p>
          <a:p>
            <a:pPr indent="304800" eaLnBrk="0" hangingPunct="0"/>
            <a:r>
              <a:rPr lang="en-US" altLang="zh-CN" sz="2000">
                <a:latin typeface="Times New Roman" pitchFamily="18" charset="0"/>
              </a:rPr>
              <a:t>B</a:t>
            </a:r>
            <a:r>
              <a:rPr lang="zh-CN" altLang="en-US" sz="2000">
                <a:latin typeface="Times New Roman" pitchFamily="18" charset="0"/>
              </a:rPr>
              <a:t>、社会结果是由各种社会因素和各种社会力量，相互作用形成</a:t>
            </a:r>
            <a:r>
              <a:rPr lang="zh-CN" altLang="en-US" sz="2000"/>
              <a:t>“</a:t>
            </a:r>
            <a:r>
              <a:rPr lang="zh-CN" altLang="en-US" sz="2000">
                <a:latin typeface="Times New Roman" pitchFamily="18" charset="0"/>
              </a:rPr>
              <a:t>合力</a:t>
            </a:r>
            <a:r>
              <a:rPr lang="zh-CN" altLang="en-US" sz="2000"/>
              <a:t>”</a:t>
            </a:r>
            <a:r>
              <a:rPr lang="zh-CN" altLang="en-US" sz="2000">
                <a:latin typeface="Times New Roman" pitchFamily="18" charset="0"/>
              </a:rPr>
              <a:t>造成</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、人们不可以按照自己的目的去改变原有的生产力和生产关系</a:t>
            </a:r>
            <a:endParaRPr lang="zh-CN" altLang="en-US" sz="2000"/>
          </a:p>
          <a:p>
            <a:pPr indent="304800" eaLnBrk="0" hangingPunct="0"/>
            <a:r>
              <a:rPr lang="en-US" altLang="zh-CN" sz="2000">
                <a:latin typeface="Times New Roman" pitchFamily="18" charset="0"/>
              </a:rPr>
              <a:t>D</a:t>
            </a:r>
            <a:r>
              <a:rPr lang="zh-CN" altLang="en-US" sz="2000">
                <a:latin typeface="Times New Roman" pitchFamily="18" charset="0"/>
              </a:rPr>
              <a:t>、人们预期的，不可能完全实现</a:t>
            </a:r>
            <a:r>
              <a:rPr lang="en-US" altLang="zh-CN" sz="2000">
                <a:latin typeface="Calibri" pitchFamily="34" charset="0"/>
              </a:rPr>
              <a:t>E</a:t>
            </a:r>
            <a:r>
              <a:rPr lang="zh-CN" altLang="zh-CN" sz="2000">
                <a:latin typeface="Calibri" pitchFamily="34" charset="0"/>
              </a:rPr>
              <a:t>、生产力决定生产关系，生产关系作为社会经济基础决定上层建筑</a:t>
            </a:r>
          </a:p>
          <a:p>
            <a:pPr indent="304800" eaLnBrk="0" hangingPunct="0"/>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0" y="87313"/>
            <a:ext cx="9144000" cy="6683375"/>
          </a:xfrm>
          <a:prstGeom prst="rect">
            <a:avLst/>
          </a:prstGeom>
          <a:noFill/>
          <a:ln w="9525">
            <a:noFill/>
            <a:miter lim="800000"/>
            <a:headEnd/>
            <a:tailEnd/>
          </a:ln>
        </p:spPr>
        <p:txBody>
          <a:bodyPr anchor="ctr">
            <a:spAutoFit/>
          </a:bodyPr>
          <a:lstStyle/>
          <a:p>
            <a:pPr indent="266700"/>
            <a:r>
              <a:rPr lang="en-US" altLang="zh-CN">
                <a:latin typeface="Times New Roman" pitchFamily="18" charset="0"/>
              </a:rPr>
              <a:t>C</a:t>
            </a:r>
            <a:r>
              <a:rPr lang="zh-CN" altLang="en-US">
                <a:latin typeface="Times New Roman" pitchFamily="18" charset="0"/>
              </a:rPr>
              <a:t>、主观唯心主义和客观唯心主义</a:t>
            </a:r>
            <a:endParaRPr lang="zh-CN" altLang="en-US"/>
          </a:p>
          <a:p>
            <a:pPr indent="266700" eaLnBrk="0" hangingPunct="0"/>
            <a:r>
              <a:rPr lang="en-US" altLang="zh-CN">
                <a:latin typeface="Times New Roman" pitchFamily="18" charset="0"/>
              </a:rPr>
              <a:t>D</a:t>
            </a:r>
            <a:r>
              <a:rPr lang="zh-CN" altLang="en-US">
                <a:latin typeface="Times New Roman" pitchFamily="18" charset="0"/>
              </a:rPr>
              <a:t>、可知论的唯心主义和不可知论的唯心主义</a:t>
            </a:r>
            <a:endParaRPr lang="zh-CN" altLang="en-US"/>
          </a:p>
          <a:p>
            <a:pPr indent="266700" eaLnBrk="0" hangingPunct="0"/>
            <a:r>
              <a:rPr lang="en-US" altLang="zh-CN">
                <a:latin typeface="Times New Roman" pitchFamily="18" charset="0"/>
              </a:rPr>
              <a:t>29</a:t>
            </a:r>
            <a:r>
              <a:rPr lang="zh-CN" altLang="en-US">
                <a:latin typeface="Times New Roman" pitchFamily="18" charset="0"/>
              </a:rPr>
              <a:t>、</a:t>
            </a:r>
            <a:r>
              <a:rPr lang="zh-CN" altLang="en-US"/>
              <a:t>“</a:t>
            </a:r>
            <a:r>
              <a:rPr lang="zh-CN" altLang="en-US">
                <a:latin typeface="Times New Roman" pitchFamily="18" charset="0"/>
              </a:rPr>
              <a:t>心外无理</a:t>
            </a:r>
            <a:r>
              <a:rPr lang="zh-CN" altLang="en-US"/>
              <a:t>”“</a:t>
            </a:r>
            <a:r>
              <a:rPr lang="zh-CN" altLang="en-US">
                <a:latin typeface="Times New Roman" pitchFamily="18" charset="0"/>
              </a:rPr>
              <a:t>心外无物</a:t>
            </a:r>
            <a:r>
              <a:rPr lang="zh-CN" altLang="en-US"/>
              <a:t>”“</a:t>
            </a:r>
            <a:r>
              <a:rPr lang="zh-CN" altLang="en-US">
                <a:latin typeface="Times New Roman" pitchFamily="18" charset="0"/>
              </a:rPr>
              <a:t>心外无事</a:t>
            </a:r>
            <a:r>
              <a:rPr lang="zh-CN" altLang="en-US"/>
              <a:t>”</a:t>
            </a:r>
            <a:r>
              <a:rPr lang="zh-CN" altLang="en-US">
                <a:latin typeface="Times New Roman" pitchFamily="18" charset="0"/>
              </a:rPr>
              <a:t>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、主观唯心主义观点        </a:t>
            </a:r>
            <a:r>
              <a:rPr lang="en-US" altLang="zh-CN">
                <a:latin typeface="Times New Roman" pitchFamily="18" charset="0"/>
              </a:rPr>
              <a:t>B</a:t>
            </a:r>
            <a:r>
              <a:rPr lang="zh-CN" altLang="en-US">
                <a:latin typeface="Times New Roman" pitchFamily="18" charset="0"/>
              </a:rPr>
              <a:t>、客观唯心主义观点</a:t>
            </a:r>
            <a:endParaRPr lang="zh-CN" altLang="en-US"/>
          </a:p>
          <a:p>
            <a:pPr indent="266700" eaLnBrk="0" hangingPunct="0"/>
            <a:r>
              <a:rPr lang="en-US" altLang="zh-CN">
                <a:latin typeface="Times New Roman" pitchFamily="18" charset="0"/>
              </a:rPr>
              <a:t>C</a:t>
            </a:r>
            <a:r>
              <a:rPr lang="zh-CN" altLang="en-US">
                <a:latin typeface="Times New Roman" pitchFamily="18" charset="0"/>
              </a:rPr>
              <a:t>、人本主义观点            </a:t>
            </a:r>
            <a:r>
              <a:rPr lang="en-US" altLang="zh-CN">
                <a:latin typeface="Times New Roman" pitchFamily="18" charset="0"/>
              </a:rPr>
              <a:t>D</a:t>
            </a:r>
            <a:r>
              <a:rPr lang="zh-CN" altLang="en-US">
                <a:latin typeface="Times New Roman" pitchFamily="18" charset="0"/>
              </a:rPr>
              <a:t>、科学主义观点</a:t>
            </a:r>
            <a:endParaRPr lang="zh-CN" altLang="en-US"/>
          </a:p>
          <a:p>
            <a:pPr indent="266700" eaLnBrk="0" hangingPunct="0"/>
            <a:r>
              <a:rPr lang="en-US" altLang="zh-CN">
                <a:latin typeface="Times New Roman" pitchFamily="18" charset="0"/>
              </a:rPr>
              <a:t>30</a:t>
            </a:r>
            <a:r>
              <a:rPr lang="zh-CN" altLang="en-US">
                <a:latin typeface="Times New Roman" pitchFamily="18" charset="0"/>
              </a:rPr>
              <a:t>、以下论断属于主观唯心主义的有</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a:t>
            </a:r>
            <a:r>
              <a:rPr lang="zh-CN" altLang="en-US"/>
              <a:t>“</a:t>
            </a:r>
            <a:r>
              <a:rPr lang="zh-CN" altLang="en-US">
                <a:latin typeface="Times New Roman" pitchFamily="18" charset="0"/>
              </a:rPr>
              <a:t>天下物皆可理照</a:t>
            </a:r>
            <a:r>
              <a:rPr lang="zh-CN" altLang="en-US"/>
              <a:t>”</a:t>
            </a:r>
            <a:r>
              <a:rPr lang="zh-CN" altLang="en-US">
                <a:latin typeface="Times New Roman" pitchFamily="18" charset="0"/>
              </a:rPr>
              <a:t>        </a:t>
            </a:r>
            <a:r>
              <a:rPr lang="en-US" altLang="zh-CN">
                <a:latin typeface="Times New Roman" pitchFamily="18" charset="0"/>
              </a:rPr>
              <a:t>B</a:t>
            </a:r>
            <a:r>
              <a:rPr lang="zh-CN" altLang="en-US">
                <a:latin typeface="Times New Roman" pitchFamily="18" charset="0"/>
              </a:rPr>
              <a:t>、</a:t>
            </a:r>
            <a:r>
              <a:rPr lang="zh-CN" altLang="en-US"/>
              <a:t>“</a:t>
            </a:r>
            <a:r>
              <a:rPr lang="zh-CN" altLang="en-US">
                <a:latin typeface="Times New Roman" pitchFamily="18" charset="0"/>
              </a:rPr>
              <a:t>理在事先</a:t>
            </a:r>
            <a:r>
              <a:rPr lang="zh-CN" altLang="en-US"/>
              <a:t>”</a:t>
            </a:r>
          </a:p>
          <a:p>
            <a:pPr indent="266700" eaLnBrk="0" hangingPunct="0"/>
            <a:r>
              <a:rPr lang="en-US" altLang="zh-CN">
                <a:latin typeface="Times New Roman" pitchFamily="18" charset="0"/>
              </a:rPr>
              <a:t>C</a:t>
            </a:r>
            <a:r>
              <a:rPr lang="zh-CN" altLang="en-US">
                <a:latin typeface="Times New Roman" pitchFamily="18" charset="0"/>
              </a:rPr>
              <a:t>、</a:t>
            </a:r>
            <a:r>
              <a:rPr lang="zh-CN" altLang="en-US"/>
              <a:t>“</a:t>
            </a:r>
            <a:r>
              <a:rPr lang="zh-CN" altLang="en-US">
                <a:latin typeface="Times New Roman" pitchFamily="18" charset="0"/>
              </a:rPr>
              <a:t>事物就是感觉的复合</a:t>
            </a:r>
            <a:r>
              <a:rPr lang="zh-CN" altLang="en-US"/>
              <a:t>”</a:t>
            </a:r>
            <a:r>
              <a:rPr lang="zh-CN" altLang="en-US">
                <a:latin typeface="Times New Roman" pitchFamily="18" charset="0"/>
              </a:rPr>
              <a:t>    </a:t>
            </a:r>
            <a:r>
              <a:rPr lang="en-US" altLang="zh-CN">
                <a:latin typeface="Times New Roman" pitchFamily="18" charset="0"/>
              </a:rPr>
              <a:t>D</a:t>
            </a:r>
            <a:r>
              <a:rPr lang="zh-CN" altLang="en-US">
                <a:latin typeface="Times New Roman" pitchFamily="18" charset="0"/>
              </a:rPr>
              <a:t>、</a:t>
            </a:r>
            <a:r>
              <a:rPr lang="zh-CN" altLang="en-US"/>
              <a:t>“</a:t>
            </a:r>
            <a:r>
              <a:rPr lang="zh-CN" altLang="en-US">
                <a:latin typeface="Times New Roman" pitchFamily="18" charset="0"/>
              </a:rPr>
              <a:t>天地尚不能久，而况人乎</a:t>
            </a:r>
            <a:r>
              <a:rPr lang="zh-CN" altLang="en-US"/>
              <a:t>”</a:t>
            </a:r>
          </a:p>
          <a:p>
            <a:pPr indent="266700" eaLnBrk="0" hangingPunct="0"/>
            <a:r>
              <a:rPr lang="en-US" altLang="zh-CN">
                <a:latin typeface="Times New Roman" pitchFamily="18" charset="0"/>
              </a:rPr>
              <a:t>31</a:t>
            </a:r>
            <a:r>
              <a:rPr lang="zh-CN" altLang="en-US">
                <a:latin typeface="Times New Roman" pitchFamily="18" charset="0"/>
              </a:rPr>
              <a:t>、唯物主义的基本形式</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、庸俗唯物主义、形而上学唯物主义、辩证唯物主义</a:t>
            </a:r>
            <a:endParaRPr lang="zh-CN" altLang="en-US"/>
          </a:p>
          <a:p>
            <a:pPr indent="266700" eaLnBrk="0" hangingPunct="0"/>
            <a:r>
              <a:rPr lang="en-US" altLang="zh-CN">
                <a:latin typeface="Times New Roman" pitchFamily="18" charset="0"/>
              </a:rPr>
              <a:t>B</a:t>
            </a:r>
            <a:r>
              <a:rPr lang="zh-CN" altLang="en-US">
                <a:latin typeface="Times New Roman" pitchFamily="18" charset="0"/>
              </a:rPr>
              <a:t>、古代原子论、近代原子论、现代原子论</a:t>
            </a:r>
            <a:endParaRPr lang="zh-CN" altLang="en-US"/>
          </a:p>
          <a:p>
            <a:pPr indent="266700" eaLnBrk="0" hangingPunct="0"/>
            <a:r>
              <a:rPr lang="en-US" altLang="zh-CN">
                <a:latin typeface="Times New Roman" pitchFamily="18" charset="0"/>
              </a:rPr>
              <a:t>C</a:t>
            </a:r>
            <a:r>
              <a:rPr lang="zh-CN" altLang="en-US">
                <a:latin typeface="Times New Roman" pitchFamily="18" charset="0"/>
              </a:rPr>
              <a:t>、马克思主义、列宁主义、毛泽东思想</a:t>
            </a:r>
            <a:endParaRPr lang="zh-CN" altLang="en-US"/>
          </a:p>
          <a:p>
            <a:pPr indent="266700" eaLnBrk="0" hangingPunct="0"/>
            <a:r>
              <a:rPr lang="en-US" altLang="zh-CN">
                <a:latin typeface="Times New Roman" pitchFamily="18" charset="0"/>
              </a:rPr>
              <a:t>D</a:t>
            </a:r>
            <a:r>
              <a:rPr lang="zh-CN" altLang="en-US">
                <a:latin typeface="Times New Roman" pitchFamily="18" charset="0"/>
              </a:rPr>
              <a:t>、古代朴素唯物主义、形而上学唯物主义、辩证唯物主义和历史唯物主义</a:t>
            </a:r>
            <a:endParaRPr lang="zh-CN" altLang="en-US"/>
          </a:p>
          <a:p>
            <a:pPr indent="266700" eaLnBrk="0" hangingPunct="0"/>
            <a:r>
              <a:rPr lang="en-US" altLang="zh-CN">
                <a:latin typeface="Times New Roman" pitchFamily="18" charset="0"/>
              </a:rPr>
              <a:t>32</a:t>
            </a:r>
            <a:r>
              <a:rPr lang="zh-CN" altLang="en-US">
                <a:latin typeface="Times New Roman" pitchFamily="18" charset="0"/>
              </a:rPr>
              <a:t>、辩证法的三个发展阶段是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、经验辩证法、主观辩证法、客观辩证法</a:t>
            </a:r>
            <a:endParaRPr lang="zh-CN" altLang="en-US"/>
          </a:p>
          <a:p>
            <a:pPr indent="266700" eaLnBrk="0" hangingPunct="0"/>
            <a:r>
              <a:rPr lang="en-US" altLang="zh-CN">
                <a:latin typeface="Times New Roman" pitchFamily="18" charset="0"/>
              </a:rPr>
              <a:t>B</a:t>
            </a:r>
            <a:r>
              <a:rPr lang="zh-CN" altLang="en-US">
                <a:latin typeface="Times New Roman" pitchFamily="18" charset="0"/>
              </a:rPr>
              <a:t>、朴素辩证法、主观辩证法、概念辩证法</a:t>
            </a:r>
            <a:endParaRPr lang="zh-CN" altLang="en-US"/>
          </a:p>
          <a:p>
            <a:pPr indent="266700" eaLnBrk="0" hangingPunct="0"/>
            <a:r>
              <a:rPr lang="en-US" altLang="zh-CN">
                <a:latin typeface="Times New Roman" pitchFamily="18" charset="0"/>
              </a:rPr>
              <a:t>C</a:t>
            </a:r>
            <a:r>
              <a:rPr lang="zh-CN" altLang="en-US">
                <a:latin typeface="Times New Roman" pitchFamily="18" charset="0"/>
              </a:rPr>
              <a:t>、自然辩证法、社会辩证法、思维辩证法</a:t>
            </a:r>
            <a:endParaRPr lang="zh-CN" altLang="en-US"/>
          </a:p>
          <a:p>
            <a:pPr indent="266700" eaLnBrk="0" hangingPunct="0"/>
            <a:r>
              <a:rPr lang="en-US" altLang="zh-CN">
                <a:latin typeface="Times New Roman" pitchFamily="18" charset="0"/>
              </a:rPr>
              <a:t>D</a:t>
            </a:r>
            <a:r>
              <a:rPr lang="zh-CN" altLang="en-US">
                <a:latin typeface="Times New Roman" pitchFamily="18" charset="0"/>
              </a:rPr>
              <a:t>、古代朴素辩证法、黑格尔唯心主义辩证法、现代唯物主义辩证法</a:t>
            </a:r>
            <a:endParaRPr lang="zh-CN" altLang="en-US"/>
          </a:p>
          <a:p>
            <a:pPr indent="266700" eaLnBrk="0" hangingPunct="0"/>
            <a:r>
              <a:rPr lang="en-US" altLang="zh-CN">
                <a:latin typeface="Times New Roman" pitchFamily="18" charset="0"/>
              </a:rPr>
              <a:t>33</a:t>
            </a:r>
            <a:r>
              <a:rPr lang="zh-CN" altLang="en-US">
                <a:latin typeface="Times New Roman" pitchFamily="18" charset="0"/>
              </a:rPr>
              <a:t>、物质的本质特性是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、客观实在性          </a:t>
            </a:r>
            <a:r>
              <a:rPr lang="en-US" altLang="zh-CN">
                <a:latin typeface="Times New Roman" pitchFamily="18" charset="0"/>
              </a:rPr>
              <a:t>B</a:t>
            </a:r>
            <a:r>
              <a:rPr lang="zh-CN" altLang="en-US">
                <a:latin typeface="Times New Roman" pitchFamily="18" charset="0"/>
              </a:rPr>
              <a:t>、实物性</a:t>
            </a:r>
            <a:endParaRPr lang="zh-CN" altLang="en-US"/>
          </a:p>
          <a:p>
            <a:pPr indent="266700" eaLnBrk="0" hangingPunct="0"/>
            <a:r>
              <a:rPr lang="en-US" altLang="zh-CN">
                <a:latin typeface="Times New Roman" pitchFamily="18" charset="0"/>
              </a:rPr>
              <a:t>C</a:t>
            </a:r>
            <a:r>
              <a:rPr lang="zh-CN" altLang="en-US">
                <a:latin typeface="Times New Roman" pitchFamily="18" charset="0"/>
              </a:rPr>
              <a:t>、结构性              </a:t>
            </a:r>
            <a:r>
              <a:rPr lang="en-US" altLang="zh-CN">
                <a:latin typeface="Times New Roman" pitchFamily="18" charset="0"/>
              </a:rPr>
              <a:t>D</a:t>
            </a:r>
            <a:r>
              <a:rPr lang="zh-CN" altLang="en-US">
                <a:latin typeface="Times New Roman" pitchFamily="18" charset="0"/>
              </a:rPr>
              <a:t>、可分性</a:t>
            </a:r>
            <a:endParaRPr lang="zh-CN" altLang="en-US"/>
          </a:p>
          <a:p>
            <a:pPr indent="266700" eaLnBrk="0" hangingPunct="0"/>
            <a:r>
              <a:rPr lang="en-US" altLang="zh-CN">
                <a:latin typeface="Times New Roman" pitchFamily="18" charset="0"/>
              </a:rPr>
              <a:t>34</a:t>
            </a:r>
            <a:r>
              <a:rPr lang="zh-CN" altLang="en-US">
                <a:latin typeface="Times New Roman" pitchFamily="18" charset="0"/>
              </a:rPr>
              <a:t>、所谓意识是</a:t>
            </a:r>
            <a:r>
              <a:rPr lang="zh-CN" altLang="en-US"/>
              <a:t>“</a:t>
            </a:r>
            <a:r>
              <a:rPr lang="zh-CN" altLang="en-US">
                <a:latin typeface="Times New Roman" pitchFamily="18" charset="0"/>
              </a:rPr>
              <a:t>客观存在的主观映象</a:t>
            </a:r>
            <a:r>
              <a:rPr lang="zh-CN" altLang="en-US"/>
              <a:t>”</a:t>
            </a:r>
            <a:r>
              <a:rPr lang="zh-CN" altLang="en-US">
                <a:latin typeface="Times New Roman" pitchFamily="18" charset="0"/>
              </a:rPr>
              <a:t>是指</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、意识是客观精神和主观感觉的产物</a:t>
            </a:r>
            <a:endParaRPr lang="zh-CN" altLang="en-US"/>
          </a:p>
          <a:p>
            <a:pPr indent="266700" eaLnBrk="0" hangingPunct="0"/>
            <a:r>
              <a:rPr lang="en-US" altLang="zh-CN">
                <a:latin typeface="Times New Roman" pitchFamily="18" charset="0"/>
              </a:rPr>
              <a:t>B</a:t>
            </a:r>
            <a:r>
              <a:rPr lang="zh-CN" altLang="en-US">
                <a:latin typeface="Times New Roman" pitchFamily="18" charset="0"/>
              </a:rPr>
              <a:t>、意识是沟通主、客观的桥梁</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0" y="458788"/>
            <a:ext cx="9144000" cy="5940425"/>
          </a:xfrm>
          <a:prstGeom prst="rect">
            <a:avLst/>
          </a:prstGeom>
          <a:noFill/>
          <a:ln w="9525">
            <a:noFill/>
            <a:miter lim="800000"/>
            <a:headEnd/>
            <a:tailEnd/>
          </a:ln>
        </p:spPr>
        <p:txBody>
          <a:bodyPr anchor="ctr">
            <a:spAutoFit/>
          </a:bodyPr>
          <a:lstStyle/>
          <a:p>
            <a:pPr indent="304800"/>
            <a:r>
              <a:rPr lang="en-US" altLang="zh-CN" sz="2000">
                <a:latin typeface="Times New Roman" pitchFamily="18" charset="0"/>
              </a:rPr>
              <a:t>37</a:t>
            </a:r>
            <a:r>
              <a:rPr lang="zh-CN" altLang="en-US" sz="2000">
                <a:latin typeface="Times New Roman" pitchFamily="18" charset="0"/>
              </a:rPr>
              <a:t>、群众观点、群众路线对无产阶级政党的重要性就在于它（</a:t>
            </a:r>
            <a:r>
              <a:rPr lang="en-US" altLang="zh-CN" sz="2000">
                <a:latin typeface="Times New Roman" pitchFamily="18" charset="0"/>
              </a:rPr>
              <a:t>ABCDE</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、无产阶级政党的基本观念    </a:t>
            </a:r>
            <a:r>
              <a:rPr lang="en-US" altLang="zh-CN" sz="2000">
                <a:latin typeface="Times New Roman" pitchFamily="18" charset="0"/>
              </a:rPr>
              <a:t>B</a:t>
            </a:r>
            <a:r>
              <a:rPr lang="zh-CN" altLang="en-US" sz="2000">
                <a:latin typeface="Times New Roman" pitchFamily="18" charset="0"/>
              </a:rPr>
              <a:t>、无产阶级政党的根本路线</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、贯穿于党的政治路线、思想路线和组织路线中的根本路线</a:t>
            </a:r>
            <a:endParaRPr lang="zh-CN" altLang="en-US" sz="2000"/>
          </a:p>
          <a:p>
            <a:pPr indent="304800" eaLnBrk="0" hangingPunct="0"/>
            <a:r>
              <a:rPr lang="en-US" altLang="zh-CN" sz="2000">
                <a:latin typeface="Times New Roman" pitchFamily="18" charset="0"/>
              </a:rPr>
              <a:t>D</a:t>
            </a:r>
            <a:r>
              <a:rPr lang="zh-CN" altLang="en-US" sz="2000">
                <a:latin typeface="Times New Roman" pitchFamily="18" charset="0"/>
              </a:rPr>
              <a:t>、区别于其它政党的显著特征之一</a:t>
            </a:r>
            <a:endParaRPr lang="zh-CN" altLang="en-US" sz="2000"/>
          </a:p>
          <a:p>
            <a:pPr indent="304800" eaLnBrk="0" hangingPunct="0"/>
            <a:r>
              <a:rPr lang="en-US" altLang="zh-CN" sz="2000">
                <a:latin typeface="Times New Roman" pitchFamily="18" charset="0"/>
              </a:rPr>
              <a:t>E</a:t>
            </a:r>
            <a:r>
              <a:rPr lang="zh-CN" altLang="en-US" sz="2000">
                <a:latin typeface="Times New Roman" pitchFamily="18" charset="0"/>
              </a:rPr>
              <a:t>、无产阶级政党在一切工作中克敌制胜的法宝</a:t>
            </a:r>
            <a:endParaRPr lang="zh-CN" altLang="en-US" sz="2000"/>
          </a:p>
          <a:p>
            <a:pPr indent="304800" eaLnBrk="0" hangingPunct="0"/>
            <a:r>
              <a:rPr lang="en-US" altLang="zh-CN" sz="2000">
                <a:latin typeface="Times New Roman" pitchFamily="18" charset="0"/>
              </a:rPr>
              <a:t>38</a:t>
            </a:r>
            <a:r>
              <a:rPr lang="zh-CN" altLang="en-US" sz="2000">
                <a:latin typeface="Times New Roman" pitchFamily="18" charset="0"/>
              </a:rPr>
              <a:t>、人的本质在其现实性上是一切社会关系的总和，这是因为（</a:t>
            </a:r>
            <a:r>
              <a:rPr lang="en-US" altLang="zh-CN" sz="2000">
                <a:latin typeface="Times New Roman" pitchFamily="18" charset="0"/>
              </a:rPr>
              <a:t>ACDE</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、人的本质是在后天社会生活和社会实践特别是生产实践中形成的</a:t>
            </a:r>
            <a:endParaRPr lang="zh-CN" altLang="en-US" sz="2000"/>
          </a:p>
          <a:p>
            <a:pPr indent="304800" eaLnBrk="0" hangingPunct="0"/>
            <a:r>
              <a:rPr lang="en-US" altLang="zh-CN" sz="2000">
                <a:latin typeface="Times New Roman" pitchFamily="18" charset="0"/>
              </a:rPr>
              <a:t>B</a:t>
            </a:r>
            <a:r>
              <a:rPr lang="zh-CN" altLang="en-US" sz="2000">
                <a:latin typeface="Times New Roman" pitchFamily="18" charset="0"/>
              </a:rPr>
              <a:t>、人的本质是其各种社会关系的简单相加</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、人是生活于现实的具体的社会关系中的人，现实的社会关系决定着人的本质</a:t>
            </a:r>
            <a:endParaRPr lang="zh-CN" altLang="en-US" sz="2000"/>
          </a:p>
          <a:p>
            <a:pPr indent="304800" eaLnBrk="0" hangingPunct="0"/>
            <a:r>
              <a:rPr lang="en-US" altLang="zh-CN" sz="2000">
                <a:latin typeface="Times New Roman" pitchFamily="18" charset="0"/>
              </a:rPr>
              <a:t>D</a:t>
            </a:r>
            <a:r>
              <a:rPr lang="zh-CN" altLang="en-US" sz="2000">
                <a:latin typeface="Times New Roman" pitchFamily="18" charset="0"/>
              </a:rPr>
              <a:t>、人的本质只能通过社会关系才能表现出来，而且是在不同的社会关系中表现出来的</a:t>
            </a:r>
            <a:endParaRPr lang="zh-CN" altLang="en-US" sz="2000"/>
          </a:p>
          <a:p>
            <a:pPr indent="304800" eaLnBrk="0" hangingPunct="0"/>
            <a:r>
              <a:rPr lang="en-US" altLang="zh-CN" sz="2000">
                <a:latin typeface="Times New Roman" pitchFamily="18" charset="0"/>
              </a:rPr>
              <a:t>E</a:t>
            </a:r>
            <a:r>
              <a:rPr lang="zh-CN" altLang="en-US" sz="2000">
                <a:latin typeface="Times New Roman" pitchFamily="18" charset="0"/>
              </a:rPr>
              <a:t>、人的本质是随着社会关系的发展而发展的</a:t>
            </a:r>
            <a:endParaRPr lang="zh-CN" altLang="en-US" sz="2000"/>
          </a:p>
          <a:p>
            <a:pPr indent="304800" eaLnBrk="0" hangingPunct="0"/>
            <a:r>
              <a:rPr lang="en-US" altLang="zh-CN" sz="2000">
                <a:latin typeface="Times New Roman" pitchFamily="18" charset="0"/>
              </a:rPr>
              <a:t>39</a:t>
            </a:r>
            <a:r>
              <a:rPr lang="zh-CN" altLang="en-US" sz="2000">
                <a:latin typeface="Times New Roman" pitchFamily="18" charset="0"/>
              </a:rPr>
              <a:t>、马克思主义关于人的本质理论的正确性在于（</a:t>
            </a:r>
            <a:r>
              <a:rPr lang="en-US" altLang="zh-CN" sz="2000">
                <a:latin typeface="Times New Roman" pitchFamily="18" charset="0"/>
              </a:rPr>
              <a:t>ABCE</a:t>
            </a:r>
            <a:r>
              <a:rPr lang="zh-CN" altLang="en-US" sz="2000">
                <a:latin typeface="Times New Roman" pitchFamily="18" charset="0"/>
              </a:rPr>
              <a:t>）</a:t>
            </a:r>
            <a:endParaRPr lang="zh-CN" altLang="en-US" sz="2000"/>
          </a:p>
          <a:p>
            <a:pPr indent="304800" eaLnBrk="0" hangingPunct="0"/>
            <a:r>
              <a:rPr lang="en-US" altLang="zh-CN" sz="2000">
                <a:latin typeface="Times New Roman" pitchFamily="18" charset="0"/>
              </a:rPr>
              <a:t>A</a:t>
            </a:r>
            <a:r>
              <a:rPr lang="zh-CN" altLang="en-US" sz="2000">
                <a:latin typeface="Times New Roman" pitchFamily="18" charset="0"/>
              </a:rPr>
              <a:t>、认为人的本质是一切社会关系的总和</a:t>
            </a:r>
            <a:endParaRPr lang="zh-CN" altLang="en-US" sz="2000"/>
          </a:p>
          <a:p>
            <a:pPr indent="304800" eaLnBrk="0" hangingPunct="0"/>
            <a:r>
              <a:rPr lang="en-US" altLang="zh-CN" sz="2000">
                <a:latin typeface="Times New Roman" pitchFamily="18" charset="0"/>
              </a:rPr>
              <a:t>B</a:t>
            </a:r>
            <a:r>
              <a:rPr lang="zh-CN" altLang="en-US" sz="2000">
                <a:latin typeface="Times New Roman" pitchFamily="18" charset="0"/>
              </a:rPr>
              <a:t>、认为人的本质是在后天社会生活和社会实践中形成</a:t>
            </a:r>
            <a:endParaRPr lang="zh-CN" altLang="en-US" sz="2000"/>
          </a:p>
          <a:p>
            <a:pPr indent="304800" eaLnBrk="0" hangingPunct="0"/>
            <a:r>
              <a:rPr lang="en-US" altLang="zh-CN" sz="2000">
                <a:latin typeface="Times New Roman" pitchFamily="18" charset="0"/>
              </a:rPr>
              <a:t>C</a:t>
            </a:r>
            <a:r>
              <a:rPr lang="zh-CN" altLang="en-US" sz="2000">
                <a:latin typeface="Times New Roman" pitchFamily="18" charset="0"/>
              </a:rPr>
              <a:t>、认为人的本质随着社会关系的变化而变化</a:t>
            </a:r>
            <a:endParaRPr lang="zh-CN" altLang="en-US" sz="2000"/>
          </a:p>
          <a:p>
            <a:pPr indent="304800" eaLnBrk="0" hangingPunct="0"/>
            <a:r>
              <a:rPr lang="en-US" altLang="zh-CN" sz="2000">
                <a:latin typeface="Times New Roman" pitchFamily="18" charset="0"/>
              </a:rPr>
              <a:t>D</a:t>
            </a:r>
            <a:r>
              <a:rPr lang="zh-CN" altLang="en-US" sz="2000">
                <a:latin typeface="Times New Roman" pitchFamily="18" charset="0"/>
              </a:rPr>
              <a:t>、认为人的本质是指共同的人性</a:t>
            </a:r>
            <a:endParaRPr lang="zh-CN" altLang="en-US" sz="2000"/>
          </a:p>
          <a:p>
            <a:pPr indent="304800" eaLnBrk="0" hangingPunct="0"/>
            <a:r>
              <a:rPr lang="en-US" altLang="zh-CN" sz="2000">
                <a:latin typeface="Times New Roman" pitchFamily="18" charset="0"/>
              </a:rPr>
              <a:t>E</a:t>
            </a:r>
            <a:r>
              <a:rPr lang="zh-CN" altLang="en-US" sz="2000">
                <a:latin typeface="Times New Roman" pitchFamily="18" charset="0"/>
              </a:rPr>
              <a:t>、认为人的本质在阶级社会里主要表现为阶级性</a:t>
            </a:r>
            <a:endParaRPr lang="zh-CN" altLang="en-US"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ChangeArrowheads="1"/>
          </p:cNvSpPr>
          <p:nvPr/>
        </p:nvSpPr>
        <p:spPr bwMode="auto">
          <a:xfrm>
            <a:off x="0" y="428625"/>
            <a:ext cx="9144000" cy="6000750"/>
          </a:xfrm>
          <a:prstGeom prst="rect">
            <a:avLst/>
          </a:prstGeom>
          <a:noFill/>
          <a:ln w="9525">
            <a:noFill/>
            <a:miter lim="800000"/>
            <a:headEnd/>
            <a:tailEnd/>
          </a:ln>
        </p:spPr>
        <p:txBody>
          <a:bodyPr anchor="ctr">
            <a:spAutoFit/>
          </a:bodyPr>
          <a:lstStyle/>
          <a:p>
            <a:pPr indent="304800"/>
            <a:r>
              <a:rPr lang="en-US" altLang="zh-CN" sz="2400">
                <a:latin typeface="Times New Roman" pitchFamily="18" charset="0"/>
              </a:rPr>
              <a:t>40</a:t>
            </a:r>
            <a:r>
              <a:rPr lang="zh-CN" altLang="en-US" sz="2400">
                <a:latin typeface="Times New Roman" pitchFamily="18" charset="0"/>
              </a:rPr>
              <a:t>、自由与必然的社会关系在于（</a:t>
            </a:r>
            <a:r>
              <a:rPr lang="en-US" altLang="zh-CN" sz="2400">
                <a:latin typeface="Times New Roman" pitchFamily="18" charset="0"/>
              </a:rPr>
              <a:t>CDE</a:t>
            </a:r>
            <a:r>
              <a:rPr lang="zh-CN" altLang="en-US" sz="2400">
                <a:latin typeface="Times New Roman" pitchFamily="18" charset="0"/>
              </a:rPr>
              <a:t>）</a:t>
            </a:r>
            <a:endParaRPr lang="zh-CN" altLang="en-US" sz="2400"/>
          </a:p>
          <a:p>
            <a:pPr indent="304800" eaLnBrk="0" hangingPunct="0"/>
            <a:r>
              <a:rPr lang="en-US" altLang="zh-CN" sz="2400">
                <a:latin typeface="Times New Roman" pitchFamily="18" charset="0"/>
              </a:rPr>
              <a:t>A</a:t>
            </a:r>
            <a:r>
              <a:rPr lang="zh-CN" altLang="en-US" sz="2400">
                <a:latin typeface="Times New Roman" pitchFamily="18" charset="0"/>
              </a:rPr>
              <a:t>、二者是基本相同的                </a:t>
            </a:r>
            <a:r>
              <a:rPr lang="en-US" altLang="zh-CN" sz="2400">
                <a:latin typeface="Times New Roman" pitchFamily="18" charset="0"/>
              </a:rPr>
              <a:t>B</a:t>
            </a:r>
            <a:r>
              <a:rPr lang="zh-CN" altLang="en-US" sz="2400">
                <a:latin typeface="Times New Roman" pitchFamily="18" charset="0"/>
              </a:rPr>
              <a:t>、二者是绝对对立</a:t>
            </a:r>
            <a:endParaRPr lang="zh-CN" altLang="en-US" sz="2400"/>
          </a:p>
          <a:p>
            <a:pPr indent="304800" eaLnBrk="0" hangingPunct="0"/>
            <a:r>
              <a:rPr lang="en-US" altLang="zh-CN" sz="2400">
                <a:latin typeface="Times New Roman" pitchFamily="18" charset="0"/>
              </a:rPr>
              <a:t>C</a:t>
            </a:r>
            <a:r>
              <a:rPr lang="zh-CN" altLang="en-US" sz="2400">
                <a:latin typeface="Times New Roman" pitchFamily="18" charset="0"/>
              </a:rPr>
              <a:t>、自由不能脱离必然而独立存在      </a:t>
            </a:r>
            <a:r>
              <a:rPr lang="en-US" altLang="zh-CN" sz="2400">
                <a:latin typeface="Times New Roman" pitchFamily="18" charset="0"/>
              </a:rPr>
              <a:t>D</a:t>
            </a:r>
            <a:r>
              <a:rPr lang="zh-CN" altLang="en-US" sz="2400">
                <a:latin typeface="Times New Roman" pitchFamily="18" charset="0"/>
              </a:rPr>
              <a:t>、自由是从必然转化</a:t>
            </a:r>
            <a:endParaRPr lang="zh-CN" altLang="en-US" sz="2400"/>
          </a:p>
          <a:p>
            <a:pPr indent="304800" eaLnBrk="0" hangingPunct="0"/>
            <a:r>
              <a:rPr lang="en-US" altLang="zh-CN" sz="2400">
                <a:latin typeface="Times New Roman" pitchFamily="18" charset="0"/>
              </a:rPr>
              <a:t>E</a:t>
            </a:r>
            <a:r>
              <a:rPr lang="zh-CN" altLang="en-US" sz="2400">
                <a:latin typeface="Times New Roman" pitchFamily="18" charset="0"/>
              </a:rPr>
              <a:t>、自由是对客观必然性的认识和对客观世界的改造</a:t>
            </a:r>
            <a:endParaRPr lang="zh-CN" altLang="en-US" sz="2400"/>
          </a:p>
          <a:p>
            <a:pPr indent="304800" eaLnBrk="0" hangingPunct="0"/>
            <a:r>
              <a:rPr lang="en-US" altLang="zh-CN" sz="2400">
                <a:latin typeface="Times New Roman" pitchFamily="18" charset="0"/>
              </a:rPr>
              <a:t>41</a:t>
            </a:r>
            <a:r>
              <a:rPr lang="zh-CN" altLang="en-US" sz="2400">
                <a:latin typeface="Times New Roman" pitchFamily="18" charset="0"/>
              </a:rPr>
              <a:t>、人类解放的实现（</a:t>
            </a:r>
            <a:r>
              <a:rPr lang="en-US" altLang="zh-CN" sz="2400">
                <a:latin typeface="Times New Roman" pitchFamily="18" charset="0"/>
              </a:rPr>
              <a:t>ACDE</a:t>
            </a:r>
            <a:r>
              <a:rPr lang="zh-CN" altLang="en-US" sz="2400">
                <a:latin typeface="Times New Roman" pitchFamily="18" charset="0"/>
              </a:rPr>
              <a:t>）</a:t>
            </a:r>
            <a:endParaRPr lang="zh-CN" altLang="en-US" sz="2400"/>
          </a:p>
          <a:p>
            <a:pPr indent="304800" eaLnBrk="0" hangingPunct="0"/>
            <a:r>
              <a:rPr lang="en-US" altLang="zh-CN" sz="2400">
                <a:latin typeface="Times New Roman" pitchFamily="18" charset="0"/>
              </a:rPr>
              <a:t>A</a:t>
            </a:r>
            <a:r>
              <a:rPr lang="zh-CN" altLang="en-US" sz="2400">
                <a:latin typeface="Times New Roman" pitchFamily="18" charset="0"/>
              </a:rPr>
              <a:t>、彻底摆脱束缚而获得自由          </a:t>
            </a:r>
            <a:r>
              <a:rPr lang="en-US" altLang="zh-CN" sz="2400">
                <a:latin typeface="Times New Roman" pitchFamily="18" charset="0"/>
              </a:rPr>
              <a:t>B</a:t>
            </a:r>
            <a:r>
              <a:rPr lang="zh-CN" altLang="en-US" sz="2400">
                <a:latin typeface="Times New Roman" pitchFamily="18" charset="0"/>
              </a:rPr>
              <a:t>、指不受任何约束的绝对自由</a:t>
            </a:r>
            <a:endParaRPr lang="zh-CN" altLang="en-US" sz="2400"/>
          </a:p>
          <a:p>
            <a:pPr indent="304800" eaLnBrk="0" hangingPunct="0"/>
            <a:r>
              <a:rPr lang="en-US" altLang="zh-CN" sz="2400">
                <a:latin typeface="Times New Roman" pitchFamily="18" charset="0"/>
              </a:rPr>
              <a:t>C</a:t>
            </a:r>
            <a:r>
              <a:rPr lang="zh-CN" altLang="en-US" sz="2400">
                <a:latin typeface="Times New Roman" pitchFamily="18" charset="0"/>
              </a:rPr>
              <a:t>、彻底摆脱自然的奴役和社会的压迫</a:t>
            </a:r>
            <a:endParaRPr lang="zh-CN" altLang="en-US" sz="2400"/>
          </a:p>
          <a:p>
            <a:pPr indent="304800" eaLnBrk="0" hangingPunct="0"/>
            <a:r>
              <a:rPr lang="en-US" altLang="zh-CN" sz="2400">
                <a:latin typeface="Times New Roman" pitchFamily="18" charset="0"/>
              </a:rPr>
              <a:t>D</a:t>
            </a:r>
            <a:r>
              <a:rPr lang="zh-CN" altLang="en-US" sz="2400">
                <a:latin typeface="Times New Roman" pitchFamily="18" charset="0"/>
              </a:rPr>
              <a:t>、最终消除人对人的剥削关系、压迫关系、统治关系</a:t>
            </a:r>
            <a:endParaRPr lang="zh-CN" altLang="en-US" sz="2400"/>
          </a:p>
          <a:p>
            <a:pPr indent="304800" eaLnBrk="0" hangingPunct="0"/>
            <a:r>
              <a:rPr lang="en-US" altLang="zh-CN" sz="2400">
                <a:latin typeface="Times New Roman" pitchFamily="18" charset="0"/>
              </a:rPr>
              <a:t>E</a:t>
            </a:r>
            <a:r>
              <a:rPr lang="zh-CN" altLang="en-US" sz="2400">
                <a:latin typeface="Times New Roman" pitchFamily="18" charset="0"/>
              </a:rPr>
              <a:t>、只有通过共产主义的实践</a:t>
            </a:r>
            <a:endParaRPr lang="zh-CN" altLang="en-US" sz="2400"/>
          </a:p>
          <a:p>
            <a:pPr indent="304800" eaLnBrk="0" hangingPunct="0"/>
            <a:r>
              <a:rPr lang="en-US" altLang="zh-CN" sz="2400">
                <a:latin typeface="Times New Roman" pitchFamily="18" charset="0"/>
              </a:rPr>
              <a:t>42</a:t>
            </a:r>
            <a:r>
              <a:rPr lang="zh-CN" altLang="en-US" sz="2400">
                <a:latin typeface="Times New Roman" pitchFamily="18" charset="0"/>
              </a:rPr>
              <a:t>、人的解放与社会进步的关系表现在（</a:t>
            </a:r>
            <a:r>
              <a:rPr lang="en-US" altLang="zh-CN" sz="2400">
                <a:latin typeface="Times New Roman" pitchFamily="18" charset="0"/>
              </a:rPr>
              <a:t>ABCD</a:t>
            </a:r>
            <a:r>
              <a:rPr lang="zh-CN" altLang="en-US" sz="2400">
                <a:latin typeface="Times New Roman" pitchFamily="18" charset="0"/>
              </a:rPr>
              <a:t>）</a:t>
            </a:r>
            <a:endParaRPr lang="zh-CN" altLang="en-US" sz="2400"/>
          </a:p>
          <a:p>
            <a:pPr indent="304800" eaLnBrk="0" hangingPunct="0"/>
            <a:r>
              <a:rPr lang="en-US" altLang="zh-CN" sz="2400">
                <a:latin typeface="Times New Roman" pitchFamily="18" charset="0"/>
              </a:rPr>
              <a:t>A</a:t>
            </a:r>
            <a:r>
              <a:rPr lang="zh-CN" altLang="en-US" sz="2400">
                <a:latin typeface="Times New Roman" pitchFamily="18" charset="0"/>
              </a:rPr>
              <a:t>、两者互为条件，互为因果</a:t>
            </a:r>
            <a:endParaRPr lang="zh-CN" altLang="en-US" sz="2400"/>
          </a:p>
          <a:p>
            <a:pPr indent="304800" eaLnBrk="0" hangingPunct="0"/>
            <a:r>
              <a:rPr lang="en-US" altLang="zh-CN" sz="2400">
                <a:latin typeface="Times New Roman" pitchFamily="18" charset="0"/>
              </a:rPr>
              <a:t>B</a:t>
            </a:r>
            <a:r>
              <a:rPr lang="zh-CN" altLang="en-US" sz="2400">
                <a:latin typeface="Times New Roman" pitchFamily="18" charset="0"/>
              </a:rPr>
              <a:t>、人的解放程度是社会进步的重要标志</a:t>
            </a:r>
            <a:endParaRPr lang="zh-CN" altLang="en-US" sz="2400"/>
          </a:p>
          <a:p>
            <a:pPr indent="304800" eaLnBrk="0" hangingPunct="0"/>
            <a:r>
              <a:rPr lang="en-US" altLang="zh-CN" sz="2400">
                <a:latin typeface="Times New Roman" pitchFamily="18" charset="0"/>
              </a:rPr>
              <a:t>C</a:t>
            </a:r>
            <a:r>
              <a:rPr lang="zh-CN" altLang="en-US" sz="2400">
                <a:latin typeface="Times New Roman" pitchFamily="18" charset="0"/>
              </a:rPr>
              <a:t>、人的解放程度受社会进步程度的制约</a:t>
            </a:r>
            <a:endParaRPr lang="zh-CN" altLang="en-US" sz="2400"/>
          </a:p>
          <a:p>
            <a:pPr indent="304800" eaLnBrk="0" hangingPunct="0"/>
            <a:r>
              <a:rPr lang="en-US" altLang="zh-CN" sz="2400">
                <a:latin typeface="Times New Roman" pitchFamily="18" charset="0"/>
              </a:rPr>
              <a:t>D</a:t>
            </a:r>
            <a:r>
              <a:rPr lang="zh-CN" altLang="en-US" sz="2400">
                <a:latin typeface="Times New Roman" pitchFamily="18" charset="0"/>
              </a:rPr>
              <a:t>、人的解放程度影响着社会进步的性质和水平</a:t>
            </a:r>
            <a:endParaRPr lang="zh-CN" altLang="en-US" sz="2400"/>
          </a:p>
          <a:p>
            <a:pPr indent="304800" eaLnBrk="0" hangingPunct="0"/>
            <a:r>
              <a:rPr lang="en-US" altLang="zh-CN" sz="2400">
                <a:latin typeface="Times New Roman" pitchFamily="18" charset="0"/>
              </a:rPr>
              <a:t>E</a:t>
            </a:r>
            <a:r>
              <a:rPr lang="zh-CN" altLang="en-US" sz="2400">
                <a:latin typeface="Times New Roman" pitchFamily="18" charset="0"/>
              </a:rPr>
              <a:t>、人的解放程度可以超越社会的进步状态</a:t>
            </a:r>
            <a:endParaRPr lang="zh-CN" altLang="en-US"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ChangeArrowheads="1"/>
          </p:cNvSpPr>
          <p:nvPr/>
        </p:nvSpPr>
        <p:spPr bwMode="auto">
          <a:xfrm>
            <a:off x="0" y="207963"/>
            <a:ext cx="9144000" cy="5792787"/>
          </a:xfrm>
          <a:prstGeom prst="rect">
            <a:avLst/>
          </a:prstGeom>
          <a:noFill/>
          <a:ln w="9525">
            <a:noFill/>
            <a:miter lim="800000"/>
            <a:headEnd/>
            <a:tailEnd/>
          </a:ln>
          <a:effectLst/>
        </p:spPr>
        <p:txBody>
          <a:bodyPr anchor="ctr">
            <a:spAutoFit/>
          </a:bodyPr>
          <a:lstStyle/>
          <a:p>
            <a:pPr indent="306388">
              <a:defRPr/>
            </a:pPr>
            <a:r>
              <a:rPr lang="zh-CN" sz="2400" b="1" dirty="0">
                <a:latin typeface="Times New Roman" pitchFamily="18" charset="0"/>
                <a:ea typeface="宋体" pitchFamily="2" charset="-122"/>
                <a:cs typeface="宋体" pitchFamily="2" charset="-122"/>
              </a:rPr>
              <a:t>四、简答题</a:t>
            </a:r>
            <a:endParaRPr lang="zh-CN" sz="2400" dirty="0">
              <a:latin typeface="Arial" pitchFamily="34" charset="0"/>
              <a:ea typeface="宋体" pitchFamily="2" charset="-122"/>
              <a:cs typeface="宋体" pitchFamily="2" charset="-122"/>
            </a:endParaRPr>
          </a:p>
          <a:p>
            <a:pPr indent="304800" eaLnBrk="0" hangingPunct="0">
              <a:defRPr/>
            </a:pPr>
            <a:r>
              <a:rPr lang="en-US" altLang="zh-CN" sz="2400" dirty="0">
                <a:latin typeface="Times New Roman" pitchFamily="18" charset="0"/>
                <a:ea typeface="宋体" pitchFamily="2" charset="-122"/>
                <a:cs typeface="宋体" pitchFamily="2" charset="-122"/>
              </a:rPr>
              <a:t>1</a:t>
            </a:r>
            <a:r>
              <a:rPr lang="zh-CN" altLang="en-US" sz="2400" dirty="0">
                <a:latin typeface="Times New Roman" pitchFamily="18" charset="0"/>
                <a:ea typeface="宋体" pitchFamily="2" charset="-122"/>
                <a:cs typeface="宋体" pitchFamily="2" charset="-122"/>
              </a:rPr>
              <a:t>、为什么说生产力和生产关系、经济基础与上层建筑之间的矛盾是社会发展的基本矛盾和根本动力</a:t>
            </a:r>
            <a:r>
              <a:rPr lang="en-US" altLang="zh-CN" sz="2400" dirty="0">
                <a:latin typeface="Times New Roman" pitchFamily="18" charset="0"/>
                <a:ea typeface="宋体" pitchFamily="2" charset="-122"/>
                <a:cs typeface="宋体" pitchFamily="2" charset="-122"/>
              </a:rPr>
              <a:t>?</a:t>
            </a:r>
            <a:endParaRPr lang="en-US" altLang="zh-CN" sz="2400" dirty="0">
              <a:latin typeface="Arial" pitchFamily="34" charset="0"/>
              <a:ea typeface="宋体" pitchFamily="2" charset="-122"/>
              <a:cs typeface="宋体" pitchFamily="2" charset="-122"/>
            </a:endParaRPr>
          </a:p>
          <a:p>
            <a:pPr indent="304800" eaLnBrk="0" hangingPunct="0">
              <a:defRPr/>
            </a:pPr>
            <a:r>
              <a:rPr lang="zh-CN" altLang="en-US" sz="2400" dirty="0">
                <a:latin typeface="Times New Roman" pitchFamily="18" charset="0"/>
                <a:ea typeface="宋体" pitchFamily="2" charset="-122"/>
                <a:cs typeface="宋体" pitchFamily="2" charset="-122"/>
              </a:rPr>
              <a:t>答：生产力和生产关系、经济基础与上层建筑之间的矛盾是社会发展的基本矛盾和根本动力，是因为：</a:t>
            </a:r>
            <a:endParaRPr lang="zh-CN" altLang="en-US" sz="2400" dirty="0">
              <a:latin typeface="Arial" pitchFamily="34" charset="0"/>
              <a:ea typeface="宋体" pitchFamily="2" charset="-122"/>
              <a:cs typeface="宋体" pitchFamily="2" charset="-122"/>
            </a:endParaRPr>
          </a:p>
          <a:p>
            <a:pPr indent="304800" eaLnBrk="0" hangingPunct="0">
              <a:defRPr/>
            </a:pPr>
            <a:r>
              <a:rPr lang="zh-CN" altLang="en-US" sz="2400" dirty="0">
                <a:latin typeface="Times New Roman" pitchFamily="18" charset="0"/>
                <a:ea typeface="宋体" pitchFamily="2" charset="-122"/>
                <a:cs typeface="宋体" pitchFamily="2" charset="-122"/>
              </a:rPr>
              <a:t>第一，两对基本矛盾囊括了社会生活的基本内容。生产力是社会基本矛盾运动中最基本的动力因素，是人类社会发展和进步的最终决定力量。生产力是社会存在和发展的物质基础，是社会进步的根本内容，是衡量社会进步的根本尺度，进而决定其他社会关系的基本面貌，决定世界发展的历史进、程。作为社会历史发展过程基础的物质生产的内在关系，构成了社会发展过程中生产力与生产关系的矛盾，经济基础和上层建筑的矛盾，囊括了社会生活的基本领域，涉及经济关系、政治关系与文化关系，构成了社会的基本结构；成为社会最基本的矛盾，它们的解决就是社会物质文明、政治文明、精神文明的发展。</a:t>
            </a:r>
            <a:endParaRPr lang="zh-CN" altLang="en-US" sz="2400" dirty="0">
              <a:latin typeface="Arial" pitchFamily="34" charset="0"/>
              <a:ea typeface="宋体" pitchFamily="2" charset="-122"/>
              <a:cs typeface="宋体"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ChangeArrowheads="1"/>
          </p:cNvSpPr>
          <p:nvPr/>
        </p:nvSpPr>
        <p:spPr bwMode="auto">
          <a:xfrm>
            <a:off x="0" y="58738"/>
            <a:ext cx="9144000" cy="6740525"/>
          </a:xfrm>
          <a:prstGeom prst="rect">
            <a:avLst/>
          </a:prstGeom>
          <a:noFill/>
          <a:ln w="9525">
            <a:noFill/>
            <a:miter lim="800000"/>
            <a:headEnd/>
            <a:tailEnd/>
          </a:ln>
        </p:spPr>
        <p:txBody>
          <a:bodyPr anchor="ctr">
            <a:spAutoFit/>
          </a:bodyPr>
          <a:lstStyle/>
          <a:p>
            <a:pPr indent="304800"/>
            <a:r>
              <a:rPr lang="zh-CN" sz="2400">
                <a:latin typeface="Times New Roman" pitchFamily="18" charset="0"/>
              </a:rPr>
              <a:t>第二，两对基本矛盾是相互联系相互制约的。生产力和生产关系的矛盾，是一切历史冲突的根源，决定着社会中其他矛盾的存在和发展，是更为基本的矛盾，决定经济基础和上层建筑的矛盾的产生和发展。经济基础和上层建筑的矛盾的解决也会影响和制约着生产力和生产关系矛盾的最终解决，才能解放和发展生产力。这两对矛盾的运动，是一切社会发展的基本动力，体现了人类社会发展的最一般规律。</a:t>
            </a:r>
            <a:endParaRPr lang="zh-CN" sz="2400"/>
          </a:p>
          <a:p>
            <a:pPr indent="304800" eaLnBrk="0" hangingPunct="0"/>
            <a:r>
              <a:rPr lang="zh-CN" sz="2400">
                <a:latin typeface="Times New Roman" pitchFamily="18" charset="0"/>
              </a:rPr>
              <a:t>第三，两对基本矛盾贯穿于人类社会发展过程的始终，规定和影响着其他社会矛盾的存在和发展。社会基本矛盾在不同的社会形态条件下具有不同的表现形式和解决方式，并从根本上影响和促进社会形态的变化和发展。社会基本矛盾的尖锐化，在阶级社会中会导致阶级之间的利益矛盾的积累，引发阶级斗争甚社会革命，实现一定社会形态的变迁和更替。在同一社会形态的发展中，社会基本矛盾通常是通过改革的方式来解决的，都是通过对社会基本矛盾的某一方面或某种程度的解决来促进社会稳定和发展。包括科学技术、民族关系、全球问题、人口环境资源、和平与发展问题等在内的人类社会发展过程中的所面临的一切社会矛盾的产生、发展和解决，都根源于社会基本矛盾及其运动发展状况。</a:t>
            </a:r>
            <a:endParaRPr lang="zh-CN"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ChangeArrowheads="1"/>
          </p:cNvSpPr>
          <p:nvPr/>
        </p:nvSpPr>
        <p:spPr bwMode="auto">
          <a:xfrm>
            <a:off x="0" y="633413"/>
            <a:ext cx="9144000" cy="4894262"/>
          </a:xfrm>
          <a:prstGeom prst="rect">
            <a:avLst/>
          </a:prstGeom>
          <a:noFill/>
          <a:ln w="9525">
            <a:noFill/>
            <a:miter lim="800000"/>
            <a:headEnd/>
            <a:tailEnd/>
          </a:ln>
          <a:effectLst/>
        </p:spPr>
        <p:txBody>
          <a:bodyPr anchor="ctr">
            <a:spAutoFit/>
          </a:bodyPr>
          <a:lstStyle/>
          <a:p>
            <a:pPr indent="306388">
              <a:defRPr/>
            </a:pPr>
            <a:r>
              <a:rPr lang="zh-CN" sz="2400" b="1" dirty="0">
                <a:latin typeface="Times New Roman" pitchFamily="18" charset="0"/>
                <a:ea typeface="宋体" pitchFamily="2" charset="-122"/>
                <a:cs typeface="宋体" pitchFamily="2" charset="-122"/>
              </a:rPr>
              <a:t>五、材料分析题</a:t>
            </a:r>
            <a:endParaRPr lang="zh-CN" sz="2400" dirty="0">
              <a:latin typeface="Arial" pitchFamily="34" charset="0"/>
              <a:ea typeface="宋体" pitchFamily="2" charset="-122"/>
              <a:cs typeface="宋体" pitchFamily="2" charset="-122"/>
            </a:endParaRPr>
          </a:p>
          <a:p>
            <a:pPr indent="304800" eaLnBrk="0" hangingPunct="0">
              <a:defRPr/>
            </a:pPr>
            <a:r>
              <a:rPr lang="en-US" altLang="zh-CN" sz="2400" dirty="0">
                <a:latin typeface="Times New Roman" pitchFamily="18" charset="0"/>
                <a:ea typeface="宋体" pitchFamily="2" charset="-122"/>
                <a:cs typeface="宋体" pitchFamily="2" charset="-122"/>
              </a:rPr>
              <a:t>1</a:t>
            </a:r>
            <a:r>
              <a:rPr lang="zh-CN" altLang="en-US" sz="2400" dirty="0">
                <a:latin typeface="Times New Roman" pitchFamily="18" charset="0"/>
                <a:ea typeface="宋体" pitchFamily="2" charset="-122"/>
                <a:cs typeface="宋体" pitchFamily="2" charset="-122"/>
              </a:rPr>
              <a:t>、简述社会存在与社会意识的辩证关系</a:t>
            </a:r>
            <a:endParaRPr lang="zh-CN" altLang="en-US" sz="2400" dirty="0">
              <a:latin typeface="Arial" pitchFamily="34" charset="0"/>
              <a:ea typeface="宋体" pitchFamily="2" charset="-122"/>
              <a:cs typeface="宋体" pitchFamily="2" charset="-122"/>
            </a:endParaRPr>
          </a:p>
          <a:p>
            <a:pPr indent="304800" eaLnBrk="0" hangingPunct="0">
              <a:defRPr/>
            </a:pPr>
            <a:r>
              <a:rPr lang="en-US" altLang="zh-CN" sz="2400" dirty="0">
                <a:latin typeface="Times New Roman" pitchFamily="18" charset="0"/>
                <a:ea typeface="宋体" pitchFamily="2" charset="-122"/>
                <a:cs typeface="宋体" pitchFamily="2" charset="-122"/>
              </a:rPr>
              <a:t>(1)</a:t>
            </a:r>
            <a:r>
              <a:rPr lang="zh-CN" altLang="en-US" sz="2400" dirty="0">
                <a:latin typeface="Times New Roman" pitchFamily="18" charset="0"/>
                <a:ea typeface="宋体" pitchFamily="2" charset="-122"/>
                <a:cs typeface="宋体" pitchFamily="2" charset="-122"/>
              </a:rPr>
              <a:t>社会存在决定社会意识，社会的物质生产力到一定程度时，便能检验出现存的生产关系已不再适合生产力发展，变成了束缚生产力的桎梏，这时社会矛盾就会激化，社会革命的时代就到来了。</a:t>
            </a:r>
            <a:endParaRPr lang="zh-CN" altLang="en-US" sz="2400" dirty="0">
              <a:latin typeface="Arial" pitchFamily="34" charset="0"/>
              <a:ea typeface="宋体" pitchFamily="2" charset="-122"/>
              <a:cs typeface="宋体" pitchFamily="2" charset="-122"/>
            </a:endParaRPr>
          </a:p>
          <a:p>
            <a:pPr indent="304800" eaLnBrk="0" hangingPunct="0">
              <a:defRPr/>
            </a:pPr>
            <a:r>
              <a:rPr lang="en-US" altLang="zh-CN" sz="2400" dirty="0">
                <a:latin typeface="Times New Roman" pitchFamily="18" charset="0"/>
                <a:ea typeface="宋体" pitchFamily="2" charset="-122"/>
                <a:cs typeface="宋体" pitchFamily="2" charset="-122"/>
              </a:rPr>
              <a:t>(2)</a:t>
            </a:r>
            <a:r>
              <a:rPr lang="zh-CN" altLang="en-US" sz="2400" dirty="0">
                <a:latin typeface="Times New Roman" pitchFamily="18" charset="0"/>
                <a:ea typeface="宋体" pitchFamily="2" charset="-122"/>
                <a:cs typeface="宋体" pitchFamily="2" charset="-122"/>
              </a:rPr>
              <a:t>社会意识虽然为社会存在所决定，但又有其自身特有的发展规律，具有相对独立性。最突出的表现即在于它对社会存在产生重大的反作用。先进的、革命的社会意识对社会发展起推动和促进作用；落后的、反动的社会意识对社会的发展起延缓和阻碍的作用。但是，其反作用不是决定性的，而且其作用的大小，归根到底取决于它是否反映了经济发展的要求。</a:t>
            </a:r>
            <a:endParaRPr lang="zh-CN" altLang="en-US" sz="2400" dirty="0">
              <a:latin typeface="Arial" pitchFamily="34" charset="0"/>
              <a:ea typeface="宋体" pitchFamily="2" charset="-122"/>
              <a:cs typeface="宋体" pitchFamily="2" charset="-122"/>
            </a:endParaRPr>
          </a:p>
          <a:p>
            <a:pPr indent="304800" eaLnBrk="0" hangingPunct="0">
              <a:defRPr/>
            </a:pPr>
            <a:r>
              <a:rPr lang="en-US" altLang="zh-CN" sz="2400" dirty="0">
                <a:latin typeface="Times New Roman" pitchFamily="18" charset="0"/>
                <a:ea typeface="宋体" pitchFamily="2" charset="-122"/>
                <a:cs typeface="宋体" pitchFamily="2" charset="-122"/>
              </a:rPr>
              <a:t>1</a:t>
            </a:r>
            <a:r>
              <a:rPr lang="zh-CN" altLang="en-US" sz="2400" dirty="0">
                <a:latin typeface="Times New Roman" pitchFamily="18" charset="0"/>
                <a:ea typeface="宋体" pitchFamily="2" charset="-122"/>
                <a:cs typeface="宋体" pitchFamily="2" charset="-122"/>
              </a:rPr>
              <a:t>、用历史发展规律性的原理分析下列材料：    </a:t>
            </a:r>
            <a:endParaRPr lang="zh-CN" altLang="en-US" sz="2400" dirty="0">
              <a:latin typeface="Arial" pitchFamily="34" charset="0"/>
              <a:ea typeface="宋体" pitchFamily="2" charset="-122"/>
              <a:cs typeface="宋体" pitchFamily="2" charset="-122"/>
            </a:endParaRPr>
          </a:p>
          <a:p>
            <a:pPr indent="304800" eaLnBrk="0" hangingPunct="0">
              <a:defRPr/>
            </a:pPr>
            <a:r>
              <a:rPr lang="zh-CN" altLang="en-US" sz="2400" dirty="0">
                <a:latin typeface="Times New Roman" pitchFamily="18" charset="0"/>
                <a:ea typeface="宋体" pitchFamily="2" charset="-122"/>
                <a:cs typeface="宋体" pitchFamily="2" charset="-122"/>
              </a:rPr>
              <a:t>以下是关于社会发展的材料：</a:t>
            </a:r>
            <a:endParaRPr lang="zh-CN" altLang="en-US" sz="2400" dirty="0">
              <a:latin typeface="Arial" pitchFamily="34" charset="0"/>
              <a:ea typeface="宋体" pitchFamily="2" charset="-122"/>
              <a:cs typeface="宋体"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ChangeArrowheads="1"/>
          </p:cNvSpPr>
          <p:nvPr/>
        </p:nvSpPr>
        <p:spPr bwMode="auto">
          <a:xfrm>
            <a:off x="0" y="458788"/>
            <a:ext cx="9144000" cy="5940425"/>
          </a:xfrm>
          <a:prstGeom prst="rect">
            <a:avLst/>
          </a:prstGeom>
          <a:noFill/>
          <a:ln w="9525">
            <a:noFill/>
            <a:miter lim="800000"/>
            <a:headEnd/>
            <a:tailEnd/>
          </a:ln>
        </p:spPr>
        <p:txBody>
          <a:bodyPr anchor="ctr">
            <a:spAutoFit/>
          </a:bodyPr>
          <a:lstStyle/>
          <a:p>
            <a:pPr indent="304800"/>
            <a:r>
              <a:rPr lang="zh-CN" sz="2000">
                <a:latin typeface="Times New Roman" pitchFamily="18" charset="0"/>
              </a:rPr>
              <a:t>材料</a:t>
            </a:r>
            <a:r>
              <a:rPr lang="en-US" altLang="zh-CN" sz="2000">
                <a:latin typeface="Times New Roman" pitchFamily="18" charset="0"/>
              </a:rPr>
              <a:t>1</a:t>
            </a:r>
            <a:endParaRPr lang="en-US" altLang="zh-CN" sz="2000"/>
          </a:p>
          <a:p>
            <a:pPr indent="304800" eaLnBrk="0" hangingPunct="0"/>
            <a:r>
              <a:rPr lang="en-US" altLang="zh-CN" sz="2000"/>
              <a:t>“</a:t>
            </a:r>
            <a:r>
              <a:rPr lang="zh-CN" altLang="en-US" sz="2000">
                <a:latin typeface="Times New Roman" pitchFamily="18" charset="0"/>
              </a:rPr>
              <a:t>历史是这样创造的</a:t>
            </a:r>
            <a:r>
              <a:rPr lang="en-US" altLang="zh-CN" sz="2000">
                <a:latin typeface="Times New Roman" pitchFamily="18" charset="0"/>
              </a:rPr>
              <a:t>:</a:t>
            </a:r>
            <a:r>
              <a:rPr lang="zh-CN" altLang="en-US" sz="2000">
                <a:latin typeface="Times New Roman" pitchFamily="18" charset="0"/>
              </a:rPr>
              <a:t>最终的结果总是从许多单个的意志相互冲突生产出来的，而其中每一人意志，又是由于许多特殊的生活条件，才成为它所成为的那样。这样就有无数互相交错的力量，有无数个力的平行四边形，由此就产生出一个全力，即历史结果，而这个结果又可以看作一个作为整体的、不自觉地和不自主地起着作用的力量的产物。</a:t>
            </a:r>
            <a:r>
              <a:rPr lang="en-US" altLang="zh-CN" sz="2000">
                <a:ea typeface="新宋体" pitchFamily="49" charset="-122"/>
              </a:rPr>
              <a:t>……</a:t>
            </a:r>
            <a:r>
              <a:rPr lang="zh-CN" altLang="en-US" sz="2000">
                <a:latin typeface="Times New Roman" pitchFamily="18" charset="0"/>
              </a:rPr>
              <a:t>所以到目前为止的历史总是像一种自然过程一样地进行，而且实质上也是服从于同一运动规律的。</a:t>
            </a:r>
            <a:r>
              <a:rPr lang="zh-CN" altLang="en-US" sz="2000"/>
              <a:t>”</a:t>
            </a:r>
          </a:p>
          <a:p>
            <a:pPr indent="304800" eaLnBrk="0" hangingPunct="0"/>
            <a:r>
              <a:rPr lang="zh-CN" altLang="en-US" sz="2000">
                <a:latin typeface="Times New Roman" pitchFamily="18" charset="0"/>
              </a:rPr>
              <a:t>                               </a:t>
            </a:r>
            <a:r>
              <a:rPr lang="en-US" altLang="zh-CN" sz="2000"/>
              <a:t>——</a:t>
            </a:r>
            <a:r>
              <a:rPr lang="zh-CN" altLang="en-US" sz="2000">
                <a:latin typeface="Times New Roman" pitchFamily="18" charset="0"/>
              </a:rPr>
              <a:t>摘自</a:t>
            </a:r>
            <a:r>
              <a:rPr lang="en-US" altLang="zh-CN" sz="2000">
                <a:latin typeface="Times New Roman" pitchFamily="18" charset="0"/>
              </a:rPr>
              <a:t>《</a:t>
            </a:r>
            <a:r>
              <a:rPr lang="zh-CN" altLang="en-US" sz="2000">
                <a:latin typeface="Times New Roman" pitchFamily="18" charset="0"/>
              </a:rPr>
              <a:t>马克思恩格斯选集</a:t>
            </a:r>
            <a:r>
              <a:rPr lang="en-US" altLang="zh-CN" sz="2000">
                <a:latin typeface="Times New Roman" pitchFamily="18" charset="0"/>
              </a:rPr>
              <a:t>》</a:t>
            </a:r>
            <a:r>
              <a:rPr lang="zh-CN" altLang="en-US" sz="2000">
                <a:latin typeface="Times New Roman" pitchFamily="18" charset="0"/>
              </a:rPr>
              <a:t>第</a:t>
            </a:r>
            <a:r>
              <a:rPr lang="en-US" altLang="zh-CN" sz="2000">
                <a:latin typeface="Times New Roman" pitchFamily="18" charset="0"/>
              </a:rPr>
              <a:t>4</a:t>
            </a:r>
            <a:r>
              <a:rPr lang="zh-CN" altLang="en-US" sz="2000">
                <a:latin typeface="Times New Roman" pitchFamily="18" charset="0"/>
              </a:rPr>
              <a:t>卷第</a:t>
            </a:r>
            <a:r>
              <a:rPr lang="en-US" altLang="zh-CN" sz="2000">
                <a:latin typeface="Times New Roman" pitchFamily="18" charset="0"/>
              </a:rPr>
              <a:t>697</a:t>
            </a:r>
            <a:r>
              <a:rPr lang="zh-CN" altLang="en-US" sz="2000">
                <a:latin typeface="Times New Roman" pitchFamily="18" charset="0"/>
              </a:rPr>
              <a:t>页</a:t>
            </a:r>
            <a:endParaRPr lang="zh-CN" altLang="en-US" sz="2000"/>
          </a:p>
          <a:p>
            <a:pPr indent="304800" eaLnBrk="0" hangingPunct="0"/>
            <a:r>
              <a:rPr lang="zh-CN" altLang="en-US" sz="2000">
                <a:latin typeface="Times New Roman" pitchFamily="18" charset="0"/>
              </a:rPr>
              <a:t>材料</a:t>
            </a:r>
            <a:r>
              <a:rPr lang="en-US" altLang="zh-CN" sz="2000">
                <a:latin typeface="Times New Roman" pitchFamily="18" charset="0"/>
              </a:rPr>
              <a:t>2</a:t>
            </a:r>
            <a:endParaRPr lang="en-US" altLang="zh-CN" sz="2000"/>
          </a:p>
          <a:p>
            <a:pPr indent="304800" eaLnBrk="0" hangingPunct="0"/>
            <a:r>
              <a:rPr lang="zh-CN" altLang="en-US" sz="2000">
                <a:latin typeface="Times New Roman" pitchFamily="18" charset="0"/>
              </a:rPr>
              <a:t>列宁指出：</a:t>
            </a:r>
            <a:r>
              <a:rPr lang="zh-CN" altLang="en-US" sz="2000"/>
              <a:t>“</a:t>
            </a:r>
            <a:r>
              <a:rPr lang="zh-CN" altLang="en-US" sz="2000">
                <a:latin typeface="Times New Roman" pitchFamily="18" charset="0"/>
              </a:rPr>
              <a:t>设想世界历史会一帆风顺、接部就班地向前发展，不会有时出现大幅度的跃退，那是不辩证的，不科学的，在理论上是不正确的。</a:t>
            </a:r>
            <a:endParaRPr lang="zh-CN" altLang="en-US" sz="2000"/>
          </a:p>
          <a:p>
            <a:pPr indent="304800" eaLnBrk="0" hangingPunct="0"/>
            <a:r>
              <a:rPr lang="zh-CN" altLang="en-US" sz="2000">
                <a:latin typeface="Times New Roman" pitchFamily="18" charset="0"/>
              </a:rPr>
              <a:t>材料</a:t>
            </a:r>
            <a:r>
              <a:rPr lang="en-US" altLang="zh-CN" sz="2000">
                <a:latin typeface="Times New Roman" pitchFamily="18" charset="0"/>
              </a:rPr>
              <a:t>3</a:t>
            </a:r>
            <a:endParaRPr lang="en-US" altLang="zh-CN" sz="2000"/>
          </a:p>
          <a:p>
            <a:pPr indent="304800" eaLnBrk="0" hangingPunct="0"/>
            <a:r>
              <a:rPr lang="zh-CN" altLang="en-US" sz="2000">
                <a:latin typeface="Times New Roman" pitchFamily="18" charset="0"/>
              </a:rPr>
              <a:t>邓小平指出：</a:t>
            </a:r>
            <a:r>
              <a:rPr lang="zh-CN" altLang="en-US" sz="2000"/>
              <a:t>“</a:t>
            </a:r>
            <a:r>
              <a:rPr lang="zh-CN" altLang="en-US" sz="2000">
                <a:latin typeface="Times New Roman" pitchFamily="18" charset="0"/>
              </a:rPr>
              <a:t>封建社会代替奴隶社会，资本主义代替封建主义，社会主义经历一个长过程发展后必然代替资本主义。这是社会历史发展不可逆转的总趋势，但道路是曲折的。资本主义代替封建主义的几百年间，发生过多少次王朝复辟？所以从一定意义上说，某种暂时的复辟也是难以完全避免的规律性现象。一些国家出现严重曲折，社会主义好像削弱了，但人民经受锻炼，从中吸取教训，将促使社会向着更加健康的方向发展。</a:t>
            </a:r>
            <a:r>
              <a:rPr lang="zh-CN" altLang="en-US" sz="2000"/>
              <a:t>”</a:t>
            </a:r>
          </a:p>
          <a:p>
            <a:pPr indent="304800" eaLnBrk="0" hangingPunct="0"/>
            <a:r>
              <a:rPr lang="zh-CN" altLang="en-US" sz="2000">
                <a:latin typeface="Times New Roman" pitchFamily="18" charset="0"/>
              </a:rPr>
              <a:t>                         </a:t>
            </a:r>
            <a:r>
              <a:rPr lang="en-US" altLang="zh-CN" sz="2000"/>
              <a:t>——</a:t>
            </a:r>
            <a:r>
              <a:rPr lang="zh-CN" altLang="en-US" sz="2000">
                <a:latin typeface="Times New Roman" pitchFamily="18" charset="0"/>
              </a:rPr>
              <a:t>摘自</a:t>
            </a:r>
            <a:r>
              <a:rPr lang="en-US" altLang="zh-CN" sz="2000">
                <a:latin typeface="Times New Roman" pitchFamily="18" charset="0"/>
              </a:rPr>
              <a:t>《</a:t>
            </a:r>
            <a:r>
              <a:rPr lang="zh-CN" altLang="en-US" sz="2000">
                <a:latin typeface="Times New Roman" pitchFamily="18" charset="0"/>
              </a:rPr>
              <a:t>邓小平文选</a:t>
            </a:r>
            <a:r>
              <a:rPr lang="en-US" altLang="zh-CN" sz="2000">
                <a:latin typeface="Times New Roman" pitchFamily="18" charset="0"/>
              </a:rPr>
              <a:t>》</a:t>
            </a:r>
            <a:r>
              <a:rPr lang="zh-CN" altLang="en-US" sz="2000">
                <a:latin typeface="Times New Roman" pitchFamily="18" charset="0"/>
              </a:rPr>
              <a:t>第</a:t>
            </a:r>
            <a:r>
              <a:rPr lang="en-US" altLang="zh-CN" sz="2000">
                <a:latin typeface="Times New Roman" pitchFamily="18" charset="0"/>
              </a:rPr>
              <a:t>3</a:t>
            </a:r>
            <a:r>
              <a:rPr lang="zh-CN" altLang="en-US" sz="2000">
                <a:latin typeface="Times New Roman" pitchFamily="18" charset="0"/>
              </a:rPr>
              <a:t>卷第</a:t>
            </a:r>
            <a:r>
              <a:rPr lang="en-US" altLang="zh-CN" sz="2000">
                <a:latin typeface="Times New Roman" pitchFamily="18" charset="0"/>
              </a:rPr>
              <a:t>383</a:t>
            </a:r>
            <a:r>
              <a:rPr lang="zh-CN" altLang="en-US" sz="2000">
                <a:latin typeface="Times New Roman" pitchFamily="18" charset="0"/>
              </a:rPr>
              <a:t>页</a:t>
            </a:r>
            <a:endParaRPr lang="zh-CN" altLang="en-US" sz="2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ChangeArrowheads="1"/>
          </p:cNvSpPr>
          <p:nvPr/>
        </p:nvSpPr>
        <p:spPr bwMode="auto">
          <a:xfrm>
            <a:off x="0" y="920750"/>
            <a:ext cx="9144000" cy="5016500"/>
          </a:xfrm>
          <a:prstGeom prst="rect">
            <a:avLst/>
          </a:prstGeom>
          <a:noFill/>
          <a:ln w="9525">
            <a:noFill/>
            <a:miter lim="800000"/>
            <a:headEnd/>
            <a:tailEnd/>
          </a:ln>
        </p:spPr>
        <p:txBody>
          <a:bodyPr anchor="ctr">
            <a:spAutoFit/>
          </a:bodyPr>
          <a:lstStyle/>
          <a:p>
            <a:pPr indent="304800"/>
            <a:r>
              <a:rPr lang="zh-CN" sz="2000">
                <a:latin typeface="Times New Roman" pitchFamily="18" charset="0"/>
              </a:rPr>
              <a:t>请回答：</a:t>
            </a:r>
            <a:endParaRPr lang="zh-CN" sz="2000"/>
          </a:p>
          <a:p>
            <a:pPr indent="304800" eaLnBrk="0" hangingPunct="0"/>
            <a:r>
              <a:rPr lang="zh-CN" sz="2000">
                <a:latin typeface="Times New Roman" pitchFamily="18" charset="0"/>
              </a:rPr>
              <a:t>（</a:t>
            </a:r>
            <a:r>
              <a:rPr lang="en-US" altLang="zh-CN" sz="2000">
                <a:latin typeface="Times New Roman" pitchFamily="18" charset="0"/>
              </a:rPr>
              <a:t>1</a:t>
            </a:r>
            <a:r>
              <a:rPr lang="zh-CN" altLang="en-US" sz="2000">
                <a:latin typeface="Times New Roman" pitchFamily="18" charset="0"/>
              </a:rPr>
              <a:t>）结合材料，运用人的自觉活动和社会规律的辩证关系原理，分析社会发展决定性和历史主体选择性的统一。</a:t>
            </a:r>
            <a:endParaRPr lang="zh-CN" altLang="en-US" sz="2000"/>
          </a:p>
          <a:p>
            <a:pPr indent="304800" eaLnBrk="0" hangingPunct="0"/>
            <a:r>
              <a:rPr lang="zh-CN" altLang="en-US" sz="2000">
                <a:latin typeface="Times New Roman" pitchFamily="18" charset="0"/>
              </a:rPr>
              <a:t>（</a:t>
            </a:r>
            <a:r>
              <a:rPr lang="en-US" altLang="zh-CN" sz="2000">
                <a:latin typeface="Times New Roman" pitchFamily="18" charset="0"/>
              </a:rPr>
              <a:t>2</a:t>
            </a:r>
            <a:r>
              <a:rPr lang="zh-CN" altLang="en-US" sz="2000">
                <a:latin typeface="Times New Roman" pitchFamily="18" charset="0"/>
              </a:rPr>
              <a:t>）结合</a:t>
            </a:r>
            <a:r>
              <a:rPr lang="en-US" altLang="zh-CN" sz="2000">
                <a:latin typeface="Times New Roman" pitchFamily="18" charset="0"/>
              </a:rPr>
              <a:t>1</a:t>
            </a:r>
            <a:r>
              <a:rPr lang="zh-CN" altLang="en-US" sz="2000">
                <a:latin typeface="Times New Roman" pitchFamily="18" charset="0"/>
              </a:rPr>
              <a:t>、</a:t>
            </a:r>
            <a:r>
              <a:rPr lang="en-US" altLang="zh-CN" sz="2000">
                <a:latin typeface="Times New Roman" pitchFamily="18" charset="0"/>
              </a:rPr>
              <a:t>2</a:t>
            </a:r>
            <a:r>
              <a:rPr lang="zh-CN" altLang="en-US" sz="2000">
                <a:latin typeface="Times New Roman" pitchFamily="18" charset="0"/>
              </a:rPr>
              <a:t>、</a:t>
            </a:r>
            <a:r>
              <a:rPr lang="en-US" altLang="zh-CN" sz="2000">
                <a:latin typeface="Times New Roman" pitchFamily="18" charset="0"/>
              </a:rPr>
              <a:t>3</a:t>
            </a:r>
            <a:r>
              <a:rPr lang="zh-CN" altLang="en-US" sz="2000">
                <a:latin typeface="Times New Roman" pitchFamily="18" charset="0"/>
              </a:rPr>
              <a:t>，运用否定之否定规律、偶然性和必然性辩证关系，新事物必然战胜旧事物的原理，分析材料中所体现的社会发展的道路是前进性与曲折性的统一。</a:t>
            </a:r>
            <a:endParaRPr lang="zh-CN" altLang="en-US" sz="2000"/>
          </a:p>
          <a:p>
            <a:pPr indent="304800" eaLnBrk="0" hangingPunct="0"/>
            <a:r>
              <a:rPr lang="zh-CN" altLang="en-US" sz="2000">
                <a:latin typeface="Times New Roman" pitchFamily="18" charset="0"/>
              </a:rPr>
              <a:t>答案要点：</a:t>
            </a:r>
            <a:endParaRPr lang="zh-CN" altLang="en-US" sz="2000"/>
          </a:p>
          <a:p>
            <a:pPr indent="304800" eaLnBrk="0" hangingPunct="0"/>
            <a:r>
              <a:rPr lang="zh-CN" altLang="en-US" sz="2000">
                <a:latin typeface="Times New Roman" pitchFamily="18" charset="0"/>
              </a:rPr>
              <a:t>（</a:t>
            </a:r>
            <a:r>
              <a:rPr lang="en-US" altLang="zh-CN" sz="2000">
                <a:latin typeface="Times New Roman" pitchFamily="18" charset="0"/>
              </a:rPr>
              <a:t>1</a:t>
            </a:r>
            <a:r>
              <a:rPr lang="zh-CN" altLang="en-US" sz="2000">
                <a:latin typeface="Times New Roman" pitchFamily="18" charset="0"/>
              </a:rPr>
              <a:t>）社会规律是客观的，不以人的意志为转移的，所以社会发展有决定性。人类社会在这方面也像自然界一样，实质上服从某一运动规律。社会形态由低级到高级发展就体现了社会规律的必然趋势。另一方面，人的自学自觉活动可以认识社会规律、利用社会规律，在社会主义遭受挫折时经受低烧，坚定信心，促使社会主义向更健康的方向发展。</a:t>
            </a:r>
            <a:endParaRPr lang="zh-CN" altLang="en-US" sz="2000"/>
          </a:p>
          <a:p>
            <a:pPr indent="304800" eaLnBrk="0" hangingPunct="0"/>
            <a:r>
              <a:rPr lang="zh-CN" altLang="en-US" sz="2000">
                <a:latin typeface="Times New Roman" pitchFamily="18" charset="0"/>
              </a:rPr>
              <a:t>（</a:t>
            </a:r>
            <a:r>
              <a:rPr lang="en-US" altLang="zh-CN" sz="2000">
                <a:latin typeface="Times New Roman" pitchFamily="18" charset="0"/>
              </a:rPr>
              <a:t>2</a:t>
            </a:r>
            <a:r>
              <a:rPr lang="zh-CN" altLang="en-US" sz="2000">
                <a:latin typeface="Times New Roman" pitchFamily="18" charset="0"/>
              </a:rPr>
              <a:t>）第一，事物发展是否定之否定即螺旋式上升，波浪式前进的过程。社会发展与自然界的发展一样，同样是一个否定的过程，即螺旋式上升、波浪式前进的过程。虽然人类社会总趋势是上升的，但资本主义取代封建社会过程中出现王朝复辟，社会主义出现的严重曲折，都充分体现了否定之否定规律。</a:t>
            </a:r>
            <a:endParaRPr lang="zh-CN" altLang="en-US"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ChangeArrowheads="1"/>
          </p:cNvSpPr>
          <p:nvPr/>
        </p:nvSpPr>
        <p:spPr bwMode="auto">
          <a:xfrm>
            <a:off x="0" y="612775"/>
            <a:ext cx="9144000" cy="5632450"/>
          </a:xfrm>
          <a:prstGeom prst="rect">
            <a:avLst/>
          </a:prstGeom>
          <a:noFill/>
          <a:ln w="9525">
            <a:noFill/>
            <a:miter lim="800000"/>
            <a:headEnd/>
            <a:tailEnd/>
          </a:ln>
          <a:effectLst/>
        </p:spPr>
        <p:txBody>
          <a:bodyPr anchor="ctr">
            <a:spAutoFit/>
          </a:bodyPr>
          <a:lstStyle/>
          <a:p>
            <a:pPr indent="304800">
              <a:defRPr/>
            </a:pPr>
            <a:r>
              <a:rPr lang="zh-CN" sz="2400" dirty="0">
                <a:latin typeface="Times New Roman" pitchFamily="18" charset="0"/>
                <a:ea typeface="宋体" pitchFamily="2" charset="-122"/>
                <a:cs typeface="宋体" pitchFamily="2" charset="-122"/>
              </a:rPr>
              <a:t>第二，必然性和偶然性是辩证统一的。它们在事物发展中都起作用。任何偶然性背后都有必然性在起作用，必然是通过偶然性来实现和开辟道路的，所以社会发展的必然性是通过偶然性严实现和开辟道路的，某些偶然事件会造成社会发展的曲折性。所以人类世界的历史不是一帆风顺的，有时还会出现大幅度的跃退。</a:t>
            </a:r>
            <a:endParaRPr lang="zh-CN" sz="2400" dirty="0">
              <a:latin typeface="Arial" pitchFamily="34" charset="0"/>
              <a:ea typeface="宋体" pitchFamily="2" charset="-122"/>
              <a:cs typeface="宋体" pitchFamily="2" charset="-122"/>
            </a:endParaRPr>
          </a:p>
          <a:p>
            <a:pPr indent="266700" eaLnBrk="0" hangingPunct="0">
              <a:defRPr/>
            </a:pPr>
            <a:r>
              <a:rPr lang="zh-CN" sz="2400" dirty="0">
                <a:latin typeface="Times New Roman" pitchFamily="18" charset="0"/>
                <a:ea typeface="宋体" pitchFamily="2" charset="-122"/>
                <a:cs typeface="宋体" pitchFamily="2" charset="-122"/>
              </a:rPr>
              <a:t>第三，新事物必然会战胜旧事物，因为这是事物内部矛盾发展的结果，新事物辩证否定旧事物，更有远大的前途和生命力。</a:t>
            </a:r>
            <a:endParaRPr lang="zh-CN" sz="2400" dirty="0">
              <a:latin typeface="Arial" pitchFamily="34" charset="0"/>
              <a:ea typeface="宋体" pitchFamily="2" charset="-122"/>
              <a:cs typeface="宋体" pitchFamily="2" charset="-122"/>
            </a:endParaRPr>
          </a:p>
          <a:p>
            <a:pPr indent="266700" eaLnBrk="0" hangingPunct="0">
              <a:defRPr/>
            </a:pPr>
            <a:r>
              <a:rPr lang="en-US" altLang="zh-CN" sz="2400" dirty="0">
                <a:latin typeface="Times New Roman" pitchFamily="18" charset="0"/>
                <a:ea typeface="宋体" pitchFamily="2" charset="-122"/>
                <a:cs typeface="宋体" pitchFamily="2" charset="-122"/>
              </a:rPr>
              <a:t>5</a:t>
            </a:r>
            <a:r>
              <a:rPr lang="zh-CN" altLang="en-US" sz="2400" dirty="0">
                <a:latin typeface="Times New Roman" pitchFamily="18" charset="0"/>
                <a:ea typeface="宋体" pitchFamily="2" charset="-122"/>
                <a:cs typeface="宋体" pitchFamily="2" charset="-122"/>
              </a:rPr>
              <a:t>、材料：江泽民同志在庆祝中国共产党成立八十周年大会的讲话中指出：</a:t>
            </a:r>
            <a:r>
              <a:rPr lang="zh-CN" altLang="en-US" sz="2400" dirty="0">
                <a:latin typeface="Arial"/>
                <a:ea typeface="宋体" pitchFamily="2" charset="-122"/>
                <a:cs typeface="宋体" pitchFamily="2" charset="-122"/>
              </a:rPr>
              <a:t>“</a:t>
            </a:r>
            <a:r>
              <a:rPr lang="zh-CN" altLang="en-US" sz="2400" dirty="0">
                <a:latin typeface="Times New Roman" pitchFamily="18" charset="0"/>
                <a:ea typeface="宋体" pitchFamily="2" charset="-122"/>
                <a:cs typeface="宋体" pitchFamily="2" charset="-122"/>
              </a:rPr>
              <a:t>代表中国先进生产力的发展要求，代表中国先进文化的前进方向，代表中国最广大人民的根本利益，是统一的整体，相互联系，相互促进。发展先进的生产力，是发展先进文化，实现最广大人民根本利益的基础条件。人民群众是先进生产力和先进文化的创造主体，也是实现自身利益的根本力量。不断发展先进生产力和先进文化，归根到底都是为了满足人民群众日益增长的物质文化生活需要，不断实现最广大人民的根本利益。</a:t>
            </a:r>
            <a:r>
              <a:rPr lang="zh-CN" altLang="en-US" sz="2400" dirty="0">
                <a:latin typeface="Arial"/>
                <a:ea typeface="宋体" pitchFamily="2" charset="-122"/>
                <a:cs typeface="宋体" pitchFamily="2" charset="-122"/>
              </a:rPr>
              <a:t>”</a:t>
            </a:r>
            <a:endParaRPr lang="zh-CN" altLang="en-US" sz="2400" dirty="0">
              <a:latin typeface="Arial" pitchFamily="34" charset="0"/>
              <a:ea typeface="宋体" pitchFamily="2" charset="-122"/>
              <a:cs typeface="宋体"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0" y="150813"/>
            <a:ext cx="9144000" cy="6556375"/>
          </a:xfrm>
          <a:prstGeom prst="rect">
            <a:avLst/>
          </a:prstGeom>
          <a:noFill/>
          <a:ln w="9525">
            <a:noFill/>
            <a:miter lim="800000"/>
            <a:headEnd/>
            <a:tailEnd/>
          </a:ln>
        </p:spPr>
        <p:txBody>
          <a:bodyPr anchor="ctr">
            <a:spAutoFit/>
          </a:bodyPr>
          <a:lstStyle/>
          <a:p>
            <a:pPr indent="266700"/>
            <a:r>
              <a:rPr lang="zh-CN" sz="2000">
                <a:latin typeface="Times New Roman" pitchFamily="18" charset="0"/>
              </a:rPr>
              <a:t>根据材料请回答：</a:t>
            </a:r>
            <a:endParaRPr lang="zh-CN" sz="2000"/>
          </a:p>
          <a:p>
            <a:pPr indent="266700" eaLnBrk="0" hangingPunct="0"/>
            <a:r>
              <a:rPr lang="en-US" altLang="zh-CN" sz="2000">
                <a:latin typeface="Times New Roman" pitchFamily="18" charset="0"/>
              </a:rPr>
              <a:t>(1)</a:t>
            </a:r>
            <a:r>
              <a:rPr lang="zh-CN" altLang="en-US" sz="2000">
                <a:latin typeface="Times New Roman" pitchFamily="18" charset="0"/>
              </a:rPr>
              <a:t>江泽民这段讲话精神体现了马克思主义哲学中哪些基本原理和基本观点并给予简要阐述。</a:t>
            </a:r>
            <a:r>
              <a:rPr lang="en-US" altLang="zh-CN" sz="2000">
                <a:latin typeface="Times New Roman" pitchFamily="18" charset="0"/>
              </a:rPr>
              <a:t>(2)</a:t>
            </a:r>
            <a:r>
              <a:rPr lang="zh-CN" altLang="en-US" sz="2000">
                <a:latin typeface="Times New Roman" pitchFamily="18" charset="0"/>
              </a:rPr>
              <a:t>这些基本原理对我国进行社会主义现代化建设有何重大指导意义</a:t>
            </a:r>
            <a:r>
              <a:rPr lang="en-US" altLang="zh-CN" sz="2000">
                <a:latin typeface="Times New Roman" pitchFamily="18" charset="0"/>
              </a:rPr>
              <a:t>?</a:t>
            </a:r>
            <a:endParaRPr lang="en-US" altLang="zh-CN" sz="2000"/>
          </a:p>
          <a:p>
            <a:pPr indent="266700" eaLnBrk="0" hangingPunct="0"/>
            <a:r>
              <a:rPr lang="en-US" altLang="zh-CN" sz="2000">
                <a:latin typeface="Times New Roman" pitchFamily="18" charset="0"/>
              </a:rPr>
              <a:t>[</a:t>
            </a:r>
            <a:r>
              <a:rPr lang="zh-CN" altLang="en-US" sz="2000">
                <a:latin typeface="Times New Roman" pitchFamily="18" charset="0"/>
              </a:rPr>
              <a:t>答案要点</a:t>
            </a:r>
            <a:r>
              <a:rPr lang="en-US" altLang="zh-CN" sz="2000">
                <a:latin typeface="Times New Roman" pitchFamily="18" charset="0"/>
              </a:rPr>
              <a:t>]</a:t>
            </a:r>
            <a:endParaRPr lang="en-US" altLang="zh-CN" sz="2000"/>
          </a:p>
          <a:p>
            <a:pPr indent="266700" eaLnBrk="0" hangingPunct="0"/>
            <a:r>
              <a:rPr lang="zh-CN" altLang="en-US" sz="2000">
                <a:latin typeface="Times New Roman" pitchFamily="18" charset="0"/>
              </a:rPr>
              <a:t>这段讲话精神体现了如下几个基本原理，第一，生产力是社会发展的最后决定力量的原理。历史唯物主义认为：社会基本矛盾是社会发展的根本动力。在社会基本矛盾运动中，是生产力的性质和发展变化决定生产关系的性质和发展变化，经济基础的性质和发展、变化决定上层建筑的性质和发展、变化。上层建筑对经济基础，生产关系对生产力有能动的反作用，但反作用的性质和大小归根结底取决于和服从于是否适应生产力发展的客观要求。所以追根溯源，生产力是社会发展的最终决定力量。根据这一原理，在社会主义现代化建设中，我们党的纲领、路线、方针、政策要符合先进生产力发展的客观要求，大力发展先进的科学技术，以解放发展生产力为根本任务。</a:t>
            </a:r>
            <a:endParaRPr lang="zh-CN" altLang="en-US" sz="2000"/>
          </a:p>
          <a:p>
            <a:pPr indent="266700" eaLnBrk="0" hangingPunct="0"/>
            <a:r>
              <a:rPr lang="zh-CN" altLang="en-US" sz="2000">
                <a:latin typeface="Times New Roman" pitchFamily="18" charset="0"/>
              </a:rPr>
              <a:t>第二，先进的社会意识对社会发展起积极促进作用的原理。文化属于社会意识范围，它和社会意识有本质上的共性。先进的社会意识和先进文化对人起积极的教化和塑造；对社会秩序调节；对社会经验传承保持社会持续发展；对社会经济发展和社会进步提供智力支持和精神动力等功能。根据先进社会意识对社会发展起积极促进作用的原理，我们要代表和发展以马克思列宁主义、毛泽东思想、邓小平理论为指导的面向现代化、面向世界、面向未来的民族的科学的大众的社会主义文化，即建设有中国特色的社会主义文化，即建设社会主义精神文明。</a:t>
            </a:r>
            <a:endParaRPr lang="zh-CN" altLang="en-US"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0" y="612775"/>
            <a:ext cx="9144000" cy="5632450"/>
          </a:xfrm>
          <a:prstGeom prst="rect">
            <a:avLst/>
          </a:prstGeom>
          <a:noFill/>
          <a:ln w="9525">
            <a:noFill/>
            <a:miter lim="800000"/>
            <a:headEnd/>
            <a:tailEnd/>
          </a:ln>
        </p:spPr>
        <p:txBody>
          <a:bodyPr anchor="ctr">
            <a:spAutoFit/>
          </a:bodyPr>
          <a:lstStyle/>
          <a:p>
            <a:pPr indent="266700"/>
            <a:r>
              <a:rPr lang="zh-CN" sz="2400">
                <a:latin typeface="Times New Roman" pitchFamily="18" charset="0"/>
              </a:rPr>
              <a:t>第三，人民群众是历史创造者的观点。人民群众在社会历史发展中起决定作用。主要表现在人民群众是社会物质财富和精神财富的创造者；是变革社会制度推动历史前进的决定性力量。根据这一原理，我们在社会主义现代化建设中必须坚持党的群众观点和群众路线，坚持全心全意为人民服务的宗旨，把代表最广大人民群众的根本利益作为一切工作的出发点和归宿，使人民群众充分发挥积极性、主动性、创造性，加快社会主义现代化建设。</a:t>
            </a:r>
            <a:endParaRPr lang="zh-CN" sz="2400"/>
          </a:p>
          <a:p>
            <a:pPr indent="266700" eaLnBrk="0" hangingPunct="0"/>
            <a:r>
              <a:rPr lang="zh-CN" sz="2400">
                <a:latin typeface="Times New Roman" pitchFamily="18" charset="0"/>
              </a:rPr>
              <a:t>第四，体现了唯物辩证法关于普遍联系的观点，根据这一观点，在社会主义现代化建设中，我们党首先要代表和推进先进生产力的发展，为代表和发展先进的文化，代表和实现最广大人民群众的根本利益奠定强大物质基础。同时要代表中国最广大人民群众的根本利益，调动人民群众这一主体在发展先进生产力和先进文化中的积极作用；代表和发展先进生产力，先进文化的出发点、落脚点，都是为了实现最广大人民群众的根本利益。在社会主义现代化建设实践中把</a:t>
            </a:r>
            <a:r>
              <a:rPr lang="zh-CN" altLang="en-US" sz="2400"/>
              <a:t>“</a:t>
            </a:r>
            <a:r>
              <a:rPr lang="zh-CN" altLang="en-US" sz="2400">
                <a:latin typeface="Times New Roman" pitchFamily="18" charset="0"/>
              </a:rPr>
              <a:t>三个代表</a:t>
            </a:r>
            <a:r>
              <a:rPr lang="zh-CN" altLang="en-US" sz="2400"/>
              <a:t>”</a:t>
            </a:r>
            <a:r>
              <a:rPr lang="zh-CN" altLang="en-US" sz="2400">
                <a:latin typeface="Times New Roman" pitchFamily="18" charset="0"/>
              </a:rPr>
              <a:t>统一起来。</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0" y="223838"/>
            <a:ext cx="9144000" cy="6408737"/>
          </a:xfrm>
          <a:prstGeom prst="rect">
            <a:avLst/>
          </a:prstGeom>
          <a:noFill/>
          <a:ln w="9525">
            <a:noFill/>
            <a:miter lim="800000"/>
            <a:headEnd/>
            <a:tailEnd/>
          </a:ln>
        </p:spPr>
        <p:txBody>
          <a:bodyPr anchor="ctr">
            <a:spAutoFit/>
          </a:bodyPr>
          <a:lstStyle/>
          <a:p>
            <a:pPr indent="266700"/>
            <a:r>
              <a:rPr lang="en-US" altLang="zh-CN">
                <a:latin typeface="Times New Roman" pitchFamily="18" charset="0"/>
              </a:rPr>
              <a:t>C</a:t>
            </a:r>
            <a:r>
              <a:rPr lang="zh-CN" altLang="en-US">
                <a:latin typeface="Times New Roman" pitchFamily="18" charset="0"/>
              </a:rPr>
              <a:t>、意识的形式是客观的、而内容是主观的</a:t>
            </a:r>
            <a:endParaRPr lang="zh-CN" altLang="en-US"/>
          </a:p>
          <a:p>
            <a:pPr indent="266700" eaLnBrk="0" hangingPunct="0"/>
            <a:r>
              <a:rPr lang="en-US" altLang="zh-CN">
                <a:latin typeface="Times New Roman" pitchFamily="18" charset="0"/>
              </a:rPr>
              <a:t>D</a:t>
            </a:r>
            <a:r>
              <a:rPr lang="zh-CN" altLang="en-US">
                <a:latin typeface="Times New Roman" pitchFamily="18" charset="0"/>
              </a:rPr>
              <a:t>、意识的形式是主观的、而内容是客观的</a:t>
            </a:r>
            <a:endParaRPr lang="zh-CN" altLang="en-US"/>
          </a:p>
          <a:p>
            <a:pPr indent="266700" eaLnBrk="0" hangingPunct="0"/>
            <a:r>
              <a:rPr lang="en-US" altLang="zh-CN">
                <a:latin typeface="Times New Roman" pitchFamily="18" charset="0"/>
              </a:rPr>
              <a:t>35</a:t>
            </a:r>
            <a:r>
              <a:rPr lang="zh-CN" altLang="en-US">
                <a:latin typeface="Times New Roman" pitchFamily="18" charset="0"/>
              </a:rPr>
              <a:t>、在意识作用问题上，形而上学唯物主义所犯错误是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、强调物质的决定作用</a:t>
            </a:r>
            <a:endParaRPr lang="zh-CN" altLang="en-US"/>
          </a:p>
          <a:p>
            <a:pPr indent="266700" eaLnBrk="0" hangingPunct="0"/>
            <a:r>
              <a:rPr lang="en-US" altLang="zh-CN">
                <a:latin typeface="Times New Roman" pitchFamily="18" charset="0"/>
              </a:rPr>
              <a:t>B</a:t>
            </a:r>
            <a:r>
              <a:rPr lang="zh-CN" altLang="en-US">
                <a:latin typeface="Times New Roman" pitchFamily="18" charset="0"/>
              </a:rPr>
              <a:t>、片面夸大意识的能动作用</a:t>
            </a:r>
            <a:endParaRPr lang="zh-CN" altLang="en-US"/>
          </a:p>
          <a:p>
            <a:pPr indent="266700" eaLnBrk="0" hangingPunct="0"/>
            <a:r>
              <a:rPr lang="en-US" altLang="zh-CN">
                <a:latin typeface="Times New Roman" pitchFamily="18" charset="0"/>
              </a:rPr>
              <a:t>C</a:t>
            </a:r>
            <a:r>
              <a:rPr lang="zh-CN" altLang="en-US">
                <a:latin typeface="Times New Roman" pitchFamily="18" charset="0"/>
              </a:rPr>
              <a:t>、既肯定物质的决定作用，又承认意识的反作用</a:t>
            </a:r>
            <a:endParaRPr lang="zh-CN" altLang="en-US"/>
          </a:p>
          <a:p>
            <a:pPr indent="266700" eaLnBrk="0" hangingPunct="0"/>
            <a:r>
              <a:rPr lang="en-US" altLang="zh-CN">
                <a:latin typeface="Times New Roman" pitchFamily="18" charset="0"/>
              </a:rPr>
              <a:t>D</a:t>
            </a:r>
            <a:r>
              <a:rPr lang="zh-CN" altLang="en-US">
                <a:latin typeface="Times New Roman" pitchFamily="18" charset="0"/>
              </a:rPr>
              <a:t>、不懂得意识的能动作用</a:t>
            </a:r>
            <a:endParaRPr lang="zh-CN" altLang="en-US"/>
          </a:p>
          <a:p>
            <a:pPr indent="266700" eaLnBrk="0" hangingPunct="0"/>
            <a:r>
              <a:rPr lang="en-US" altLang="zh-CN">
                <a:latin typeface="Times New Roman" pitchFamily="18" charset="0"/>
              </a:rPr>
              <a:t>36</a:t>
            </a:r>
            <a:r>
              <a:rPr lang="zh-CN" altLang="en-US">
                <a:latin typeface="Times New Roman" pitchFamily="18" charset="0"/>
              </a:rPr>
              <a:t>、运动是物质的</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、发展过程              </a:t>
            </a:r>
            <a:r>
              <a:rPr lang="en-US" altLang="zh-CN">
                <a:latin typeface="Times New Roman" pitchFamily="18" charset="0"/>
              </a:rPr>
              <a:t>B</a:t>
            </a:r>
            <a:r>
              <a:rPr lang="zh-CN" altLang="en-US">
                <a:latin typeface="Times New Roman" pitchFamily="18" charset="0"/>
              </a:rPr>
              <a:t>、活动方式</a:t>
            </a:r>
            <a:endParaRPr lang="zh-CN" altLang="en-US"/>
          </a:p>
          <a:p>
            <a:pPr indent="266700" eaLnBrk="0" hangingPunct="0"/>
            <a:r>
              <a:rPr lang="en-US" altLang="zh-CN">
                <a:latin typeface="Times New Roman" pitchFamily="18" charset="0"/>
              </a:rPr>
              <a:t>C</a:t>
            </a:r>
            <a:r>
              <a:rPr lang="zh-CN" altLang="en-US">
                <a:latin typeface="Times New Roman" pitchFamily="18" charset="0"/>
              </a:rPr>
              <a:t>、转化形式              </a:t>
            </a:r>
            <a:r>
              <a:rPr lang="en-US" altLang="zh-CN">
                <a:latin typeface="Times New Roman" pitchFamily="18" charset="0"/>
              </a:rPr>
              <a:t>D</a:t>
            </a:r>
            <a:r>
              <a:rPr lang="zh-CN" altLang="en-US">
                <a:latin typeface="Times New Roman" pitchFamily="18" charset="0"/>
              </a:rPr>
              <a:t>、根本属性和存在方式</a:t>
            </a:r>
            <a:endParaRPr lang="zh-CN" altLang="en-US"/>
          </a:p>
          <a:p>
            <a:pPr indent="266700" eaLnBrk="0" hangingPunct="0"/>
            <a:r>
              <a:rPr lang="en-US" altLang="zh-CN">
                <a:latin typeface="Times New Roman" pitchFamily="18" charset="0"/>
              </a:rPr>
              <a:t>37</a:t>
            </a:r>
            <a:r>
              <a:rPr lang="zh-CN" altLang="en-US">
                <a:latin typeface="Times New Roman" pitchFamily="18" charset="0"/>
              </a:rPr>
              <a:t>、马克思主义哲学认为世界在本质上是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、各种物质实体的总和    </a:t>
            </a:r>
            <a:r>
              <a:rPr lang="en-US" altLang="zh-CN">
                <a:latin typeface="Times New Roman" pitchFamily="18" charset="0"/>
              </a:rPr>
              <a:t>B</a:t>
            </a:r>
            <a:r>
              <a:rPr lang="zh-CN" altLang="en-US">
                <a:latin typeface="Times New Roman" pitchFamily="18" charset="0"/>
              </a:rPr>
              <a:t>、多样性的物质统一</a:t>
            </a:r>
            <a:endParaRPr lang="zh-CN" altLang="en-US"/>
          </a:p>
          <a:p>
            <a:pPr indent="266700" eaLnBrk="0" hangingPunct="0"/>
            <a:r>
              <a:rPr lang="en-US" altLang="zh-CN">
                <a:latin typeface="Times New Roman" pitchFamily="18" charset="0"/>
              </a:rPr>
              <a:t>C</a:t>
            </a:r>
            <a:r>
              <a:rPr lang="zh-CN" altLang="en-US">
                <a:latin typeface="Times New Roman" pitchFamily="18" charset="0"/>
              </a:rPr>
              <a:t>、物质和精神的统一      </a:t>
            </a:r>
            <a:r>
              <a:rPr lang="en-US" altLang="zh-CN">
                <a:latin typeface="Times New Roman" pitchFamily="18" charset="0"/>
              </a:rPr>
              <a:t>D</a:t>
            </a:r>
            <a:r>
              <a:rPr lang="zh-CN" altLang="en-US">
                <a:latin typeface="Times New Roman" pitchFamily="18" charset="0"/>
              </a:rPr>
              <a:t>、主体和客体的统一</a:t>
            </a:r>
            <a:endParaRPr lang="zh-CN" altLang="en-US"/>
          </a:p>
          <a:p>
            <a:pPr indent="266700" eaLnBrk="0" hangingPunct="0"/>
            <a:r>
              <a:rPr lang="en-US" altLang="zh-CN">
                <a:latin typeface="Times New Roman" pitchFamily="18" charset="0"/>
              </a:rPr>
              <a:t>38</a:t>
            </a:r>
            <a:r>
              <a:rPr lang="zh-CN" altLang="en-US">
                <a:latin typeface="Times New Roman" pitchFamily="18" charset="0"/>
              </a:rPr>
              <a:t>、彻底的唯物主义一元论的根本要求是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、认识世界多样性的统一  </a:t>
            </a:r>
            <a:r>
              <a:rPr lang="en-US" altLang="zh-CN">
                <a:latin typeface="Times New Roman" pitchFamily="18" charset="0"/>
              </a:rPr>
              <a:t>B</a:t>
            </a:r>
            <a:r>
              <a:rPr lang="zh-CN" altLang="en-US">
                <a:latin typeface="Times New Roman" pitchFamily="18" charset="0"/>
              </a:rPr>
              <a:t>、认识物质对意识的根源性</a:t>
            </a:r>
            <a:endParaRPr lang="zh-CN" altLang="en-US"/>
          </a:p>
          <a:p>
            <a:pPr indent="266700" eaLnBrk="0" hangingPunct="0"/>
            <a:r>
              <a:rPr lang="en-US" altLang="zh-CN">
                <a:latin typeface="Times New Roman" pitchFamily="18" charset="0"/>
              </a:rPr>
              <a:t>C</a:t>
            </a:r>
            <a:r>
              <a:rPr lang="zh-CN" altLang="en-US">
                <a:latin typeface="Times New Roman" pitchFamily="18" charset="0"/>
              </a:rPr>
              <a:t>、一切从实际出发        </a:t>
            </a:r>
            <a:r>
              <a:rPr lang="en-US" altLang="zh-CN">
                <a:latin typeface="Times New Roman" pitchFamily="18" charset="0"/>
              </a:rPr>
              <a:t>D</a:t>
            </a:r>
            <a:r>
              <a:rPr lang="zh-CN" altLang="en-US">
                <a:latin typeface="Times New Roman" pitchFamily="18" charset="0"/>
              </a:rPr>
              <a:t>、反对一切形式的二元论</a:t>
            </a:r>
            <a:endParaRPr lang="zh-CN" altLang="en-US"/>
          </a:p>
          <a:p>
            <a:pPr indent="266700" eaLnBrk="0" hangingPunct="0"/>
            <a:r>
              <a:rPr lang="en-US" altLang="zh-CN">
                <a:latin typeface="Times New Roman" pitchFamily="18" charset="0"/>
              </a:rPr>
              <a:t>39</a:t>
            </a:r>
            <a:r>
              <a:rPr lang="zh-CN" altLang="en-US">
                <a:latin typeface="Times New Roman" pitchFamily="18" charset="0"/>
              </a:rPr>
              <a:t>、一切依时间、地点和条件为转移，这是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、把外因作为事物变化根据的形而上学观点</a:t>
            </a:r>
            <a:endParaRPr lang="zh-CN" altLang="en-US"/>
          </a:p>
          <a:p>
            <a:pPr indent="266700" eaLnBrk="0" hangingPunct="0"/>
            <a:r>
              <a:rPr lang="en-US" altLang="zh-CN">
                <a:latin typeface="Times New Roman" pitchFamily="18" charset="0"/>
              </a:rPr>
              <a:t>B</a:t>
            </a:r>
            <a:r>
              <a:rPr lang="zh-CN" altLang="en-US">
                <a:latin typeface="Times New Roman" pitchFamily="18" charset="0"/>
              </a:rPr>
              <a:t>、否认主观能动性的机械决定论观点</a:t>
            </a:r>
            <a:endParaRPr lang="zh-CN" altLang="en-US"/>
          </a:p>
          <a:p>
            <a:pPr indent="266700" eaLnBrk="0" hangingPunct="0"/>
            <a:r>
              <a:rPr lang="en-US" altLang="zh-CN">
                <a:latin typeface="Times New Roman" pitchFamily="18" charset="0"/>
              </a:rPr>
              <a:t>C</a:t>
            </a:r>
            <a:r>
              <a:rPr lang="zh-CN" altLang="en-US">
                <a:latin typeface="Times New Roman" pitchFamily="18" charset="0"/>
              </a:rPr>
              <a:t>、右倾机会主义的</a:t>
            </a:r>
            <a:r>
              <a:rPr lang="zh-CN" altLang="en-US"/>
              <a:t>“</a:t>
            </a:r>
            <a:r>
              <a:rPr lang="zh-CN" altLang="en-US">
                <a:latin typeface="Times New Roman" pitchFamily="18" charset="0"/>
              </a:rPr>
              <a:t>唯条件论</a:t>
            </a:r>
            <a:r>
              <a:rPr lang="zh-CN" altLang="en-US"/>
              <a:t>”</a:t>
            </a:r>
            <a:r>
              <a:rPr lang="zh-CN" altLang="en-US">
                <a:latin typeface="Times New Roman" pitchFamily="18" charset="0"/>
              </a:rPr>
              <a:t>观点</a:t>
            </a:r>
            <a:endParaRPr lang="zh-CN" altLang="en-US"/>
          </a:p>
          <a:p>
            <a:pPr indent="266700" eaLnBrk="0" hangingPunct="0"/>
            <a:r>
              <a:rPr lang="en-US" altLang="zh-CN">
                <a:latin typeface="Times New Roman" pitchFamily="18" charset="0"/>
              </a:rPr>
              <a:t>D</a:t>
            </a:r>
            <a:r>
              <a:rPr lang="zh-CN" altLang="en-US">
                <a:latin typeface="Times New Roman" pitchFamily="18" charset="0"/>
              </a:rPr>
              <a:t>、关于联系条件性的唯物辩证法观点</a:t>
            </a:r>
            <a:endParaRPr lang="zh-CN" altLang="en-US"/>
          </a:p>
          <a:p>
            <a:pPr indent="266700" eaLnBrk="0" hangingPunct="0"/>
            <a:r>
              <a:rPr lang="en-US" altLang="zh-CN">
                <a:latin typeface="Times New Roman" pitchFamily="18" charset="0"/>
              </a:rPr>
              <a:t>40</a:t>
            </a:r>
            <a:r>
              <a:rPr lang="zh-CN" altLang="en-US">
                <a:latin typeface="Times New Roman" pitchFamily="18" charset="0"/>
              </a:rPr>
              <a:t>、</a:t>
            </a:r>
            <a:r>
              <a:rPr lang="zh-CN" altLang="en-US"/>
              <a:t>“</a:t>
            </a:r>
            <a:r>
              <a:rPr lang="zh-CN" altLang="en-US">
                <a:latin typeface="Times New Roman" pitchFamily="18" charset="0"/>
              </a:rPr>
              <a:t>人不能两次踏进同一条河流</a:t>
            </a:r>
            <a:r>
              <a:rPr lang="zh-CN" altLang="en-US"/>
              <a:t>”</a:t>
            </a:r>
            <a:r>
              <a:rPr lang="zh-CN" altLang="en-US">
                <a:latin typeface="Times New Roman" pitchFamily="18" charset="0"/>
              </a:rPr>
              <a:t>和</a:t>
            </a:r>
            <a:r>
              <a:rPr lang="zh-CN" altLang="en-US"/>
              <a:t>“</a:t>
            </a:r>
            <a:r>
              <a:rPr lang="zh-CN" altLang="en-US">
                <a:latin typeface="Times New Roman" pitchFamily="18" charset="0"/>
              </a:rPr>
              <a:t>人一次也不能踏进同一条河流</a:t>
            </a:r>
            <a:r>
              <a:rPr lang="zh-CN" altLang="en-US"/>
              <a:t>”</a:t>
            </a:r>
            <a:r>
              <a:rPr lang="zh-CN" altLang="en-US">
                <a:latin typeface="Times New Roman" pitchFamily="18" charset="0"/>
              </a:rPr>
              <a:t>这两种观点是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、前者是辩证法，后者诡辨论</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ChangeArrowheads="1"/>
          </p:cNvSpPr>
          <p:nvPr/>
        </p:nvSpPr>
        <p:spPr bwMode="auto">
          <a:xfrm>
            <a:off x="0" y="242888"/>
            <a:ext cx="9144000" cy="6372225"/>
          </a:xfrm>
          <a:prstGeom prst="rect">
            <a:avLst/>
          </a:prstGeom>
          <a:noFill/>
          <a:ln w="9525">
            <a:noFill/>
            <a:miter lim="800000"/>
            <a:headEnd/>
            <a:tailEnd/>
          </a:ln>
        </p:spPr>
        <p:txBody>
          <a:bodyPr anchor="ctr">
            <a:spAutoFit/>
          </a:bodyPr>
          <a:lstStyle/>
          <a:p>
            <a:pPr indent="304800"/>
            <a:r>
              <a:rPr lang="zh-CN" sz="2400">
                <a:latin typeface="Times New Roman" pitchFamily="18" charset="0"/>
              </a:rPr>
              <a:t>六、论述题</a:t>
            </a:r>
            <a:endParaRPr lang="zh-CN" sz="2400"/>
          </a:p>
          <a:p>
            <a:pPr indent="304800" eaLnBrk="0" hangingPunct="0"/>
            <a:r>
              <a:rPr lang="en-US" altLang="zh-CN" sz="2400">
                <a:latin typeface="Times New Roman" pitchFamily="18" charset="0"/>
              </a:rPr>
              <a:t>1</a:t>
            </a:r>
            <a:r>
              <a:rPr lang="zh-CN" altLang="en-US" sz="2400">
                <a:latin typeface="Times New Roman" pitchFamily="18" charset="0"/>
              </a:rPr>
              <a:t>、为什么说生产关系一定要适合生产力状况的规律是无产阶级政党制定路线方</a:t>
            </a:r>
            <a:endParaRPr lang="zh-CN" altLang="en-US" sz="2400"/>
          </a:p>
          <a:p>
            <a:pPr indent="304800" eaLnBrk="0" hangingPunct="0"/>
            <a:r>
              <a:rPr lang="en-US" altLang="zh-CN" sz="2400">
                <a:latin typeface="Times New Roman" pitchFamily="18" charset="0"/>
              </a:rPr>
              <a:t>1</a:t>
            </a:r>
            <a:r>
              <a:rPr lang="zh-CN" altLang="en-US" sz="2400">
                <a:latin typeface="Times New Roman" pitchFamily="18" charset="0"/>
              </a:rPr>
              <a:t>、如何运用社会存在与社会意识辩证关系的原理分析我国当今的社会思潮</a:t>
            </a:r>
            <a:r>
              <a:rPr lang="en-US" altLang="zh-CN" sz="2400">
                <a:latin typeface="Times New Roman" pitchFamily="18" charset="0"/>
              </a:rPr>
              <a:t>?</a:t>
            </a:r>
            <a:endParaRPr lang="en-US" altLang="zh-CN" sz="2400"/>
          </a:p>
          <a:p>
            <a:pPr indent="304800" eaLnBrk="0" hangingPunct="0"/>
            <a:r>
              <a:rPr lang="zh-CN" altLang="en-US" sz="2400">
                <a:latin typeface="Times New Roman" pitchFamily="18" charset="0"/>
              </a:rPr>
              <a:t>社会存在和社会意识的关系问题是历史观的基本问题。马克思从物质资料的生产和生产方式出发，考察人类社会历史，认为不是人们的意识决定人们的社会存在，而是人们的社会存在决定人们的意识。同时，社会意识对社会存在又具有能动作用。所谓社会存在决定社会意识是指社会存在是社会意识内容的客观来源，社会意识是社会物质生活过程及其条件的主观反映，社会存在决定社会意识的产生和发展变化。社会意识对社会存在的能动作用是指社会意识可以指导人们的实践，并通过实践转化为一定的物质力量，作用于社会存在，影响历史的发展。</a:t>
            </a:r>
            <a:endParaRPr lang="zh-CN" altLang="en-US" sz="2400"/>
          </a:p>
          <a:p>
            <a:pPr indent="304800" eaLnBrk="0" hangingPunct="0"/>
            <a:r>
              <a:rPr lang="zh-CN" altLang="en-US" sz="2400">
                <a:latin typeface="Times New Roman" pitchFamily="18" charset="0"/>
              </a:rPr>
              <a:t>当前，我国社会思想呈现出多样的形态，各种社会思潮应时而生，正确的与错误的彼此交织，积极的和消极的相互激荡。如何认识这种状况是值得人们思考的。</a:t>
            </a:r>
            <a:endParaRPr lang="zh-CN" altLang="en-US"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0" y="612775"/>
            <a:ext cx="9144000" cy="5632450"/>
          </a:xfrm>
          <a:prstGeom prst="rect">
            <a:avLst/>
          </a:prstGeom>
          <a:noFill/>
          <a:ln w="9525">
            <a:noFill/>
            <a:miter lim="800000"/>
            <a:headEnd/>
            <a:tailEnd/>
          </a:ln>
        </p:spPr>
        <p:txBody>
          <a:bodyPr anchor="ctr">
            <a:spAutoFit/>
          </a:bodyPr>
          <a:lstStyle/>
          <a:p>
            <a:pPr indent="304800"/>
            <a:r>
              <a:rPr lang="zh-CN" sz="2000">
                <a:latin typeface="Times New Roman" pitchFamily="18" charset="0"/>
              </a:rPr>
              <a:t>第一，用社会存在和社会意识辩证关系的原理理解社会思想多样化。我国社会经济成分、组织形式、就业方式、利益关系和分配方式的日趋多样化，决定了社会思想的多样化，这是一种正常状态。应该看到，社会思想的多种多样，不同观点的争鸣切磋，有利于增强人们的自主意识、竞争意识、效率意识、平等意识和民主法制意识，激发创造活力，促进社会的进步。但也不可否认，在这种情况下，一些错误的思想观点也在滋长。比如，有人国家观念淡薄，集体意识淡化，追捧极端个人主义；有人对社会主义前途丧失信心，理想信念动摇；有人宣扬指导思想多元化，主张照搬西方的政治经济制度等等。这些错误思想虽然不是主流，但必须引起高度重视，否则会扰乱人们的思想，影响改革开放和现代化建设的大局。</a:t>
            </a:r>
            <a:endParaRPr lang="zh-CN" sz="2000"/>
          </a:p>
          <a:p>
            <a:pPr indent="304800" eaLnBrk="0" hangingPunct="0"/>
            <a:r>
              <a:rPr lang="zh-CN" sz="2000">
                <a:latin typeface="Times New Roman" pitchFamily="18" charset="0"/>
              </a:rPr>
              <a:t>第二，要坚持马克思主义在意识形态领域中的指导地位。一个社会，经济基础和政治制度决定意识形态，丽意识形态又对经济基础和政治制度具有巨大的反作用。任何国家，不管其经济结构和社会思想多么复杂多样，总会有占主导地位的意识形态，并对整个社会的思想文化发挥着强大的引领和整合作用。在社会主义中国，社会主义意识形态居于主导地位，反映着中国社会的发展规律和最广大人民的根本利益要求。树立和建设社会主义核心价值体系对构建和谐社会、和谐文化具有重要的现实意义，有利于坚持马克思主义作为社会主义意识形态的旗帜和灵魂，有利于引领整个社会文化、思想健康发展，有利于人的全面发展和社会的全面进步。</a:t>
            </a:r>
            <a:endParaRPr lang="zh-CN" sz="20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0" y="612775"/>
            <a:ext cx="9144000" cy="5632450"/>
          </a:xfrm>
          <a:prstGeom prst="rect">
            <a:avLst/>
          </a:prstGeom>
          <a:noFill/>
          <a:ln w="9525">
            <a:noFill/>
            <a:miter lim="800000"/>
            <a:headEnd/>
            <a:tailEnd/>
          </a:ln>
        </p:spPr>
        <p:txBody>
          <a:bodyPr anchor="ctr">
            <a:spAutoFit/>
          </a:bodyPr>
          <a:lstStyle/>
          <a:p>
            <a:pPr indent="304800"/>
            <a:r>
              <a:rPr lang="zh-CN" sz="2400">
                <a:latin typeface="Times New Roman" pitchFamily="18" charset="0"/>
              </a:rPr>
              <a:t>第三，如何坚持用马克思主义引领多样化社会思潮的健康发展。一是要坚持和发展好马克思主义。要把牢固确立马克思主义的指导地位作为一条最根本的政治原则，无论在什么时候、什么情况下，都不能有丝毫的动摇。坚持不懈地用邓小平理论、</a:t>
            </a:r>
            <a:r>
              <a:rPr lang="zh-CN" sz="2400"/>
              <a:t>“</a:t>
            </a:r>
            <a:r>
              <a:rPr lang="zh-CN" sz="2400">
                <a:latin typeface="Times New Roman" pitchFamily="18" charset="0"/>
              </a:rPr>
              <a:t>三个代表</a:t>
            </a:r>
            <a:r>
              <a:rPr lang="zh-CN" sz="2400"/>
              <a:t>”</a:t>
            </a:r>
            <a:r>
              <a:rPr lang="zh-CN" sz="2400">
                <a:latin typeface="Times New Roman" pitchFamily="18" charset="0"/>
              </a:rPr>
              <a:t>重要思想和科学发展观武装全党、教育人民，用发展着的马克思主义指导实践。同时要坚持解放思想、实事求是、与时俱进，立足新的实践，总结新的经验，不断作出新的政治概括。二是要对社会思想状况有全面准确的把握。在马克思主义指导下，认真分析当前我国社会矛盾各方面的变化，揭示社会思潮形成和流传的社会基础，加强对社会思潮的超前预测，研究社会思潮的基本内容、表现形式和演变规律。三是要根据各种社会思潮的不同性质，采取不同的措施，引导其沿着健康的轨道前进，向着积极的方向发展。紧紧围绕社会生活中的热点，作出深入分析和回答，把疑惑说明白，把道理讲透彻，增强马克思主义的说服力和战斗力。对错误的思想要子以科学的分析和批判，努力消除各种错误思潮对人们思想的消极影响。</a:t>
            </a:r>
            <a:endParaRPr lang="zh-CN"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ChangeArrowheads="1"/>
          </p:cNvSpPr>
          <p:nvPr/>
        </p:nvSpPr>
        <p:spPr bwMode="auto">
          <a:xfrm>
            <a:off x="0" y="304800"/>
            <a:ext cx="9144000" cy="6248400"/>
          </a:xfrm>
          <a:prstGeom prst="rect">
            <a:avLst/>
          </a:prstGeom>
          <a:noFill/>
          <a:ln w="9525">
            <a:noFill/>
            <a:miter lim="800000"/>
            <a:headEnd/>
            <a:tailEnd/>
          </a:ln>
        </p:spPr>
        <p:txBody>
          <a:bodyPr anchor="ctr">
            <a:spAutoFit/>
          </a:bodyPr>
          <a:lstStyle/>
          <a:p>
            <a:pPr indent="261938">
              <a:tabLst>
                <a:tab pos="4676775" algn="l"/>
              </a:tabLst>
            </a:pPr>
            <a:r>
              <a:rPr lang="zh-CN" sz="2000" b="1">
                <a:solidFill>
                  <a:srgbClr val="0000FF"/>
                </a:solidFill>
                <a:latin typeface="Times New Roman" pitchFamily="18" charset="0"/>
              </a:rPr>
              <a:t>第四、五章</a:t>
            </a:r>
            <a:r>
              <a:rPr lang="zh-CN" altLang="en-US" sz="2000" b="1">
                <a:solidFill>
                  <a:srgbClr val="0000FF"/>
                </a:solidFill>
                <a:latin typeface="Times New Roman" pitchFamily="18" charset="0"/>
              </a:rPr>
              <a:t>  政治经济学（资本主义的形成、本质及历史进程）</a:t>
            </a:r>
            <a:endParaRPr lang="zh-CN" altLang="en-US" sz="2000"/>
          </a:p>
          <a:p>
            <a:pPr indent="261938" eaLnBrk="0" hangingPunct="0">
              <a:tabLst>
                <a:tab pos="4676775" algn="l"/>
              </a:tabLst>
            </a:pPr>
            <a:r>
              <a:rPr lang="zh-CN" altLang="en-US" sz="2000" b="1">
                <a:latin typeface="Times New Roman" pitchFamily="18" charset="0"/>
              </a:rPr>
              <a:t>一、单项选择题</a:t>
            </a:r>
            <a:endParaRPr lang="zh-CN" altLang="en-US" sz="2000"/>
          </a:p>
          <a:p>
            <a:pPr indent="261938" eaLnBrk="0" hangingPunct="0">
              <a:tabLst>
                <a:tab pos="4676775" algn="l"/>
              </a:tabLst>
            </a:pPr>
            <a:r>
              <a:rPr lang="en-US" altLang="zh-CN" sz="2000">
                <a:latin typeface="Times New Roman" pitchFamily="18" charset="0"/>
              </a:rPr>
              <a:t>1</a:t>
            </a:r>
            <a:r>
              <a:rPr lang="zh-CN" altLang="en-US" sz="2000">
                <a:latin typeface="Times New Roman" pitchFamily="18" charset="0"/>
              </a:rPr>
              <a:t>、社会生产过程包括的环节是（ </a:t>
            </a:r>
            <a:r>
              <a:rPr lang="en-US" altLang="zh-CN" sz="2000">
                <a:latin typeface="Times New Roman" pitchFamily="18" charset="0"/>
              </a:rPr>
              <a:t>B </a:t>
            </a:r>
            <a:r>
              <a:rPr lang="zh-CN" altLang="en-US" sz="2000">
                <a:latin typeface="Times New Roman" pitchFamily="18" charset="0"/>
              </a:rPr>
              <a:t>）</a:t>
            </a:r>
            <a:endParaRPr lang="zh-CN" altLang="en-US" sz="2000"/>
          </a:p>
          <a:p>
            <a:pPr indent="261938" eaLnBrk="0" hangingPunct="0">
              <a:tabLst>
                <a:tab pos="4676775" algn="l"/>
              </a:tabLst>
            </a:pPr>
            <a:r>
              <a:rPr lang="en-US" altLang="zh-CN" sz="2000">
                <a:latin typeface="Times New Roman" pitchFamily="18" charset="0"/>
              </a:rPr>
              <a:t>A</a:t>
            </a:r>
            <a:r>
              <a:rPr lang="zh-CN" altLang="en-US" sz="2000">
                <a:latin typeface="Times New Roman" pitchFamily="18" charset="0"/>
              </a:rPr>
              <a:t>、购买、生产和销售             </a:t>
            </a:r>
            <a:r>
              <a:rPr lang="en-US" altLang="zh-CN" sz="2000">
                <a:latin typeface="Times New Roman" pitchFamily="18" charset="0"/>
              </a:rPr>
              <a:t>B</a:t>
            </a:r>
            <a:r>
              <a:rPr lang="zh-CN" altLang="en-US" sz="2000">
                <a:latin typeface="Times New Roman" pitchFamily="18" charset="0"/>
              </a:rPr>
              <a:t>、生产、分配、交换和消费</a:t>
            </a:r>
            <a:endParaRPr lang="zh-CN" altLang="en-US" sz="2000"/>
          </a:p>
          <a:p>
            <a:pPr indent="261938" eaLnBrk="0" hangingPunct="0">
              <a:tabLst>
                <a:tab pos="4676775" algn="l"/>
              </a:tabLst>
            </a:pPr>
            <a:r>
              <a:rPr lang="en-US" altLang="zh-CN" sz="2000">
                <a:latin typeface="Times New Roman" pitchFamily="18" charset="0"/>
              </a:rPr>
              <a:t>C</a:t>
            </a:r>
            <a:r>
              <a:rPr lang="zh-CN" altLang="en-US" sz="2000">
                <a:latin typeface="Times New Roman" pitchFamily="18" charset="0"/>
              </a:rPr>
              <a:t>、循环、周转和社会资本再生产   </a:t>
            </a:r>
            <a:r>
              <a:rPr lang="en-US" altLang="zh-CN" sz="2000">
                <a:latin typeface="Times New Roman" pitchFamily="18" charset="0"/>
              </a:rPr>
              <a:t>D</a:t>
            </a:r>
            <a:r>
              <a:rPr lang="zh-CN" altLang="en-US" sz="2000">
                <a:latin typeface="Times New Roman" pitchFamily="18" charset="0"/>
              </a:rPr>
              <a:t>、危机、萧条、复苏和高涨</a:t>
            </a:r>
            <a:endParaRPr lang="zh-CN" altLang="en-US" sz="2000"/>
          </a:p>
          <a:p>
            <a:pPr indent="261938" eaLnBrk="0" hangingPunct="0">
              <a:tabLst>
                <a:tab pos="4676775" algn="l"/>
              </a:tabLst>
            </a:pPr>
            <a:r>
              <a:rPr lang="en-US" altLang="zh-CN" sz="2000">
                <a:latin typeface="Times New Roman" pitchFamily="18" charset="0"/>
              </a:rPr>
              <a:t>2</a:t>
            </a:r>
            <a:r>
              <a:rPr lang="zh-CN" altLang="en-US" sz="2000">
                <a:latin typeface="Times New Roman" pitchFamily="18" charset="0"/>
              </a:rPr>
              <a:t>、商品的使用价值和价值的矛盾，其完备的外在表现形式是（ </a:t>
            </a:r>
            <a:r>
              <a:rPr lang="en-US" altLang="zh-CN" sz="2000">
                <a:latin typeface="Times New Roman" pitchFamily="18" charset="0"/>
              </a:rPr>
              <a:t>B</a:t>
            </a:r>
            <a:r>
              <a:rPr lang="zh-CN" altLang="en-US" sz="2000">
                <a:latin typeface="Times New Roman" pitchFamily="18" charset="0"/>
              </a:rPr>
              <a:t>）</a:t>
            </a:r>
            <a:endParaRPr lang="zh-CN" altLang="en-US" sz="2000"/>
          </a:p>
          <a:p>
            <a:pPr indent="261938" eaLnBrk="0" hangingPunct="0">
              <a:tabLst>
                <a:tab pos="4676775" algn="l"/>
              </a:tabLst>
            </a:pPr>
            <a:r>
              <a:rPr lang="en-US" altLang="zh-CN" sz="2000">
                <a:latin typeface="Times New Roman" pitchFamily="18" charset="0"/>
              </a:rPr>
              <a:t>A</a:t>
            </a:r>
            <a:r>
              <a:rPr lang="zh-CN" altLang="en-US" sz="2000">
                <a:latin typeface="Times New Roman" pitchFamily="18" charset="0"/>
              </a:rPr>
              <a:t>、商品与商品的对立       </a:t>
            </a:r>
            <a:r>
              <a:rPr lang="en-US" altLang="zh-CN" sz="2000">
                <a:latin typeface="Times New Roman" pitchFamily="18" charset="0"/>
              </a:rPr>
              <a:t>B</a:t>
            </a:r>
            <a:r>
              <a:rPr lang="zh-CN" altLang="en-US" sz="2000">
                <a:latin typeface="Times New Roman" pitchFamily="18" charset="0"/>
              </a:rPr>
              <a:t>、商品与货币的对立</a:t>
            </a:r>
            <a:endParaRPr lang="zh-CN" altLang="en-US" sz="2000"/>
          </a:p>
          <a:p>
            <a:pPr indent="261938" eaLnBrk="0" hangingPunct="0">
              <a:tabLst>
                <a:tab pos="4676775" algn="l"/>
              </a:tabLst>
            </a:pPr>
            <a:r>
              <a:rPr lang="en-US" altLang="zh-CN" sz="2000">
                <a:latin typeface="Times New Roman" pitchFamily="18" charset="0"/>
              </a:rPr>
              <a:t>C</a:t>
            </a:r>
            <a:r>
              <a:rPr lang="zh-CN" altLang="en-US" sz="2000">
                <a:latin typeface="Times New Roman" pitchFamily="18" charset="0"/>
              </a:rPr>
              <a:t>、资本与雇佣劳动的对立   </a:t>
            </a:r>
            <a:r>
              <a:rPr lang="en-US" altLang="zh-CN" sz="2000">
                <a:latin typeface="Times New Roman" pitchFamily="18" charset="0"/>
              </a:rPr>
              <a:t>D</a:t>
            </a:r>
            <a:r>
              <a:rPr lang="zh-CN" altLang="en-US" sz="2000">
                <a:latin typeface="Times New Roman" pitchFamily="18" charset="0"/>
              </a:rPr>
              <a:t>、生产者与消费者的对立</a:t>
            </a:r>
            <a:endParaRPr lang="zh-CN" altLang="en-US" sz="2000"/>
          </a:p>
          <a:p>
            <a:pPr indent="261938" eaLnBrk="0" hangingPunct="0">
              <a:tabLst>
                <a:tab pos="4676775" algn="l"/>
              </a:tabLst>
            </a:pPr>
            <a:r>
              <a:rPr lang="en-US" altLang="zh-CN" sz="2000">
                <a:latin typeface="Times New Roman" pitchFamily="18" charset="0"/>
              </a:rPr>
              <a:t>3</a:t>
            </a:r>
            <a:r>
              <a:rPr lang="zh-CN" altLang="en-US" sz="2000">
                <a:latin typeface="Times New Roman" pitchFamily="18" charset="0"/>
              </a:rPr>
              <a:t>、劳动生产率提高以后，在单位时间内生产的商品数量提高了，而从价值量考察则（</a:t>
            </a:r>
            <a:r>
              <a:rPr lang="en-US" altLang="zh-CN" sz="2000">
                <a:latin typeface="Times New Roman" pitchFamily="18" charset="0"/>
              </a:rPr>
              <a:t>C</a:t>
            </a:r>
            <a:r>
              <a:rPr lang="zh-CN" altLang="en-US" sz="2000">
                <a:latin typeface="Times New Roman" pitchFamily="18" charset="0"/>
              </a:rPr>
              <a:t>）</a:t>
            </a:r>
            <a:endParaRPr lang="zh-CN" altLang="en-US" sz="2000"/>
          </a:p>
          <a:p>
            <a:pPr indent="261938" eaLnBrk="0" hangingPunct="0">
              <a:tabLst>
                <a:tab pos="4676775" algn="l"/>
              </a:tabLst>
            </a:pPr>
            <a:r>
              <a:rPr lang="en-US" altLang="zh-CN" sz="2000">
                <a:latin typeface="Times New Roman" pitchFamily="18" charset="0"/>
              </a:rPr>
              <a:t>A</a:t>
            </a:r>
            <a:r>
              <a:rPr lang="zh-CN" altLang="en-US" sz="2000">
                <a:latin typeface="Times New Roman" pitchFamily="18" charset="0"/>
              </a:rPr>
              <a:t>、单位商品价值量降低，总的价值量提高</a:t>
            </a:r>
            <a:endParaRPr lang="zh-CN" altLang="en-US" sz="2000"/>
          </a:p>
          <a:p>
            <a:pPr indent="261938" eaLnBrk="0" hangingPunct="0">
              <a:tabLst>
                <a:tab pos="4676775" algn="l"/>
              </a:tabLst>
            </a:pPr>
            <a:r>
              <a:rPr lang="en-US" altLang="zh-CN" sz="2000">
                <a:latin typeface="Times New Roman" pitchFamily="18" charset="0"/>
              </a:rPr>
              <a:t>B</a:t>
            </a:r>
            <a:r>
              <a:rPr lang="zh-CN" altLang="en-US" sz="2000">
                <a:latin typeface="Times New Roman" pitchFamily="18" charset="0"/>
              </a:rPr>
              <a:t>、单位商品价值量不变，总的价值量提高</a:t>
            </a:r>
            <a:endParaRPr lang="zh-CN" altLang="en-US" sz="2000"/>
          </a:p>
          <a:p>
            <a:pPr indent="261938" eaLnBrk="0" hangingPunct="0">
              <a:tabLst>
                <a:tab pos="4676775" algn="l"/>
              </a:tabLst>
            </a:pPr>
            <a:r>
              <a:rPr lang="en-US" altLang="zh-CN" sz="2000">
                <a:latin typeface="Times New Roman" pitchFamily="18" charset="0"/>
              </a:rPr>
              <a:t>C</a:t>
            </a:r>
            <a:r>
              <a:rPr lang="zh-CN" altLang="en-US" sz="2000">
                <a:latin typeface="Times New Roman" pitchFamily="18" charset="0"/>
              </a:rPr>
              <a:t>、单位商品价值量降低，总的价值量不变</a:t>
            </a:r>
            <a:endParaRPr lang="zh-CN" altLang="en-US" sz="2000"/>
          </a:p>
          <a:p>
            <a:pPr indent="261938" eaLnBrk="0" hangingPunct="0">
              <a:tabLst>
                <a:tab pos="4676775" algn="l"/>
              </a:tabLst>
            </a:pPr>
            <a:r>
              <a:rPr lang="en-US" altLang="zh-CN" sz="2000">
                <a:latin typeface="Times New Roman" pitchFamily="18" charset="0"/>
              </a:rPr>
              <a:t>D</a:t>
            </a:r>
            <a:r>
              <a:rPr lang="zh-CN" altLang="en-US" sz="2000">
                <a:latin typeface="Times New Roman" pitchFamily="18" charset="0"/>
              </a:rPr>
              <a:t>、单位商品价值量不变，总的价值量不变</a:t>
            </a:r>
            <a:endParaRPr lang="zh-CN" altLang="en-US" sz="2000"/>
          </a:p>
          <a:p>
            <a:pPr indent="261938" eaLnBrk="0" hangingPunct="0">
              <a:tabLst>
                <a:tab pos="4676775" algn="l"/>
              </a:tabLst>
            </a:pPr>
            <a:r>
              <a:rPr lang="en-US" altLang="zh-CN" sz="2000">
                <a:latin typeface="Times New Roman" pitchFamily="18" charset="0"/>
              </a:rPr>
              <a:t>4</a:t>
            </a:r>
            <a:r>
              <a:rPr lang="zh-CN" altLang="en-US" sz="2000">
                <a:latin typeface="Times New Roman" pitchFamily="18" charset="0"/>
              </a:rPr>
              <a:t>、马克思说：“如果物没有用，那么其中包含的劳动也就没有用，不能算作劳动，因此不形成价值。”这句话表明（ </a:t>
            </a:r>
            <a:r>
              <a:rPr lang="en-US" altLang="zh-CN" sz="2000">
                <a:latin typeface="Times New Roman" pitchFamily="18" charset="0"/>
              </a:rPr>
              <a:t>B </a:t>
            </a:r>
            <a:r>
              <a:rPr lang="zh-CN" altLang="en-US" sz="2000">
                <a:latin typeface="Times New Roman" pitchFamily="18" charset="0"/>
              </a:rPr>
              <a:t>）</a:t>
            </a:r>
            <a:endParaRPr lang="zh-CN" altLang="en-US" sz="2000"/>
          </a:p>
          <a:p>
            <a:pPr indent="261938" eaLnBrk="0" hangingPunct="0">
              <a:tabLst>
                <a:tab pos="4676775" algn="l"/>
              </a:tabLst>
            </a:pPr>
            <a:r>
              <a:rPr lang="en-US" altLang="zh-CN" sz="2000">
                <a:latin typeface="Times New Roman" pitchFamily="18" charset="0"/>
              </a:rPr>
              <a:t>A</a:t>
            </a:r>
            <a:r>
              <a:rPr lang="zh-CN" altLang="en-US" sz="2000">
                <a:latin typeface="Times New Roman" pitchFamily="18" charset="0"/>
              </a:rPr>
              <a:t>、只要物有使用价值也就有价值</a:t>
            </a:r>
            <a:endParaRPr lang="zh-CN" altLang="en-US" sz="2000"/>
          </a:p>
          <a:p>
            <a:pPr indent="261938" eaLnBrk="0" hangingPunct="0">
              <a:tabLst>
                <a:tab pos="4676775" algn="l"/>
              </a:tabLst>
            </a:pPr>
            <a:r>
              <a:rPr lang="en-US" altLang="zh-CN" sz="2000">
                <a:latin typeface="Times New Roman" pitchFamily="18" charset="0"/>
              </a:rPr>
              <a:t>B</a:t>
            </a:r>
            <a:r>
              <a:rPr lang="zh-CN" altLang="en-US" sz="2000">
                <a:latin typeface="Times New Roman" pitchFamily="18" charset="0"/>
              </a:rPr>
              <a:t>、使用价值是价值的物质承担者</a:t>
            </a:r>
            <a:endParaRPr lang="zh-CN" altLang="en-US" sz="2000"/>
          </a:p>
          <a:p>
            <a:pPr indent="261938" eaLnBrk="0" hangingPunct="0">
              <a:tabLst>
                <a:tab pos="4676775" algn="l"/>
              </a:tabLst>
            </a:pPr>
            <a:r>
              <a:rPr lang="en-US" altLang="zh-CN" sz="2000">
                <a:latin typeface="Times New Roman" pitchFamily="18" charset="0"/>
              </a:rPr>
              <a:t>C</a:t>
            </a:r>
            <a:r>
              <a:rPr lang="zh-CN" altLang="en-US" sz="2000">
                <a:latin typeface="Times New Roman" pitchFamily="18" charset="0"/>
              </a:rPr>
              <a:t>、使用价值与价值是不可分离的</a:t>
            </a:r>
            <a:endParaRPr lang="zh-CN" altLang="en-US" sz="2000"/>
          </a:p>
          <a:p>
            <a:pPr indent="261938" eaLnBrk="0" hangingPunct="0">
              <a:tabLst>
                <a:tab pos="4676775" algn="l"/>
              </a:tabLst>
            </a:pPr>
            <a:r>
              <a:rPr lang="en-US" altLang="zh-CN" sz="2000">
                <a:latin typeface="Times New Roman" pitchFamily="18" charset="0"/>
              </a:rPr>
              <a:t>D</a:t>
            </a:r>
            <a:r>
              <a:rPr lang="zh-CN" altLang="en-US" sz="2000">
                <a:latin typeface="Times New Roman" pitchFamily="18" charset="0"/>
              </a:rPr>
              <a:t>、价值是由使用价值决定的</a:t>
            </a:r>
            <a:endParaRPr lang="zh-CN" altLang="en-US" sz="20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ChangeArrowheads="1"/>
          </p:cNvSpPr>
          <p:nvPr/>
        </p:nvSpPr>
        <p:spPr bwMode="auto">
          <a:xfrm>
            <a:off x="0" y="58738"/>
            <a:ext cx="9144000" cy="6740525"/>
          </a:xfrm>
          <a:prstGeom prst="rect">
            <a:avLst/>
          </a:prstGeom>
          <a:noFill/>
          <a:ln w="9525">
            <a:noFill/>
            <a:miter lim="800000"/>
            <a:headEnd/>
            <a:tailEnd/>
          </a:ln>
        </p:spPr>
        <p:txBody>
          <a:bodyPr anchor="ctr">
            <a:spAutoFit/>
          </a:bodyPr>
          <a:lstStyle/>
          <a:p>
            <a:r>
              <a:rPr lang="en-US" altLang="zh-CN">
                <a:latin typeface="Times New Roman" pitchFamily="18" charset="0"/>
              </a:rPr>
              <a:t>5</a:t>
            </a:r>
            <a:r>
              <a:rPr lang="zh-CN" altLang="en-US">
                <a:latin typeface="Times New Roman" pitchFamily="18" charset="0"/>
              </a:rPr>
              <a:t>、劳动力商品与其他商品不同的最根本特征是（ </a:t>
            </a:r>
            <a:r>
              <a:rPr lang="en-US" altLang="zh-CN">
                <a:latin typeface="Times New Roman" pitchFamily="18" charset="0"/>
              </a:rPr>
              <a:t>C </a:t>
            </a:r>
            <a:r>
              <a:rPr lang="zh-CN" altLang="en-US">
                <a:latin typeface="Times New Roman" pitchFamily="18" charset="0"/>
              </a:rPr>
              <a:t>）</a:t>
            </a:r>
            <a:endParaRPr lang="zh-CN" altLang="en-US"/>
          </a:p>
          <a:p>
            <a:pPr eaLnBrk="0" hangingPunct="0"/>
            <a:r>
              <a:rPr lang="en-US" altLang="zh-CN">
                <a:latin typeface="Times New Roman" pitchFamily="18" charset="0"/>
              </a:rPr>
              <a:t>A</a:t>
            </a:r>
            <a:r>
              <a:rPr lang="zh-CN" altLang="en-US">
                <a:latin typeface="Times New Roman" pitchFamily="18" charset="0"/>
              </a:rPr>
              <a:t>、劳动力存在于人的身体之内</a:t>
            </a:r>
            <a:endParaRPr lang="zh-CN" altLang="en-US"/>
          </a:p>
          <a:p>
            <a:pPr eaLnBrk="0" hangingPunct="0"/>
            <a:r>
              <a:rPr lang="en-US" altLang="zh-CN">
                <a:latin typeface="Times New Roman" pitchFamily="18" charset="0"/>
              </a:rPr>
              <a:t>B</a:t>
            </a:r>
            <a:r>
              <a:rPr lang="zh-CN" altLang="en-US">
                <a:latin typeface="Times New Roman" pitchFamily="18" charset="0"/>
              </a:rPr>
              <a:t>、劳动力在一定条件下可以转化为商品</a:t>
            </a:r>
            <a:endParaRPr lang="zh-CN" altLang="en-US"/>
          </a:p>
          <a:p>
            <a:pPr eaLnBrk="0" hangingPunct="0"/>
            <a:r>
              <a:rPr lang="en-US" altLang="zh-CN">
                <a:latin typeface="Times New Roman" pitchFamily="18" charset="0"/>
              </a:rPr>
              <a:t>C</a:t>
            </a:r>
            <a:r>
              <a:rPr lang="zh-CN" altLang="en-US">
                <a:latin typeface="Times New Roman" pitchFamily="18" charset="0"/>
              </a:rPr>
              <a:t>、劳动力使用价值是价值的源泉</a:t>
            </a:r>
            <a:endParaRPr lang="zh-CN" altLang="en-US"/>
          </a:p>
          <a:p>
            <a:pPr eaLnBrk="0" hangingPunct="0"/>
            <a:r>
              <a:rPr lang="en-US" altLang="zh-CN">
                <a:latin typeface="Times New Roman" pitchFamily="18" charset="0"/>
              </a:rPr>
              <a:t>D</a:t>
            </a:r>
            <a:r>
              <a:rPr lang="zh-CN" altLang="en-US">
                <a:latin typeface="Times New Roman" pitchFamily="18" charset="0"/>
              </a:rPr>
              <a:t>、劳动力价值受历史道德因素影响</a:t>
            </a:r>
            <a:endParaRPr lang="zh-CN" altLang="en-US"/>
          </a:p>
          <a:p>
            <a:pPr eaLnBrk="0" hangingPunct="0"/>
            <a:r>
              <a:rPr lang="en-US" altLang="zh-CN">
                <a:latin typeface="Times New Roman" pitchFamily="18" charset="0"/>
              </a:rPr>
              <a:t>6</a:t>
            </a:r>
            <a:r>
              <a:rPr lang="zh-CN" altLang="en-US">
                <a:latin typeface="Times New Roman" pitchFamily="18" charset="0"/>
              </a:rPr>
              <a:t>、在资本主义生产过程中，生产资料的价值（ </a:t>
            </a:r>
            <a:r>
              <a:rPr lang="en-US" altLang="zh-CN">
                <a:latin typeface="Times New Roman" pitchFamily="18" charset="0"/>
              </a:rPr>
              <a:t>C</a:t>
            </a:r>
            <a:r>
              <a:rPr lang="zh-CN" altLang="en-US">
                <a:latin typeface="Times New Roman" pitchFamily="18" charset="0"/>
              </a:rPr>
              <a:t>）</a:t>
            </a:r>
            <a:endParaRPr lang="zh-CN" altLang="en-US"/>
          </a:p>
          <a:p>
            <a:pPr eaLnBrk="0" hangingPunct="0"/>
            <a:r>
              <a:rPr lang="en-US" altLang="zh-CN">
                <a:latin typeface="Times New Roman" pitchFamily="18" charset="0"/>
              </a:rPr>
              <a:t>A</a:t>
            </a:r>
            <a:r>
              <a:rPr lang="zh-CN" altLang="en-US">
                <a:latin typeface="Times New Roman" pitchFamily="18" charset="0"/>
              </a:rPr>
              <a:t>、随着生产耗费而逐渐消失</a:t>
            </a:r>
            <a:endParaRPr lang="zh-CN" altLang="en-US"/>
          </a:p>
          <a:p>
            <a:pPr eaLnBrk="0" hangingPunct="0"/>
            <a:r>
              <a:rPr lang="en-US" altLang="zh-CN">
                <a:latin typeface="Times New Roman" pitchFamily="18" charset="0"/>
              </a:rPr>
              <a:t>B</a:t>
            </a:r>
            <a:r>
              <a:rPr lang="zh-CN" altLang="en-US">
                <a:latin typeface="Times New Roman" pitchFamily="18" charset="0"/>
              </a:rPr>
              <a:t>、能够发生价值增殖</a:t>
            </a:r>
            <a:endParaRPr lang="zh-CN" altLang="en-US"/>
          </a:p>
          <a:p>
            <a:pPr eaLnBrk="0" hangingPunct="0"/>
            <a:r>
              <a:rPr lang="en-US" altLang="zh-CN">
                <a:latin typeface="Times New Roman" pitchFamily="18" charset="0"/>
              </a:rPr>
              <a:t>C</a:t>
            </a:r>
            <a:r>
              <a:rPr lang="zh-CN" altLang="en-US">
                <a:latin typeface="Times New Roman" pitchFamily="18" charset="0"/>
              </a:rPr>
              <a:t>、借助具体劳动转移到产品中去</a:t>
            </a:r>
            <a:endParaRPr lang="zh-CN" altLang="en-US"/>
          </a:p>
          <a:p>
            <a:pPr eaLnBrk="0" hangingPunct="0"/>
            <a:r>
              <a:rPr lang="en-US" altLang="zh-CN">
                <a:latin typeface="Times New Roman" pitchFamily="18" charset="0"/>
              </a:rPr>
              <a:t>D</a:t>
            </a:r>
            <a:r>
              <a:rPr lang="zh-CN" altLang="en-US">
                <a:latin typeface="Times New Roman" pitchFamily="18" charset="0"/>
              </a:rPr>
              <a:t>、借助抽象劳动而再生产出来</a:t>
            </a:r>
            <a:endParaRPr lang="zh-CN" altLang="en-US"/>
          </a:p>
          <a:p>
            <a:pPr eaLnBrk="0" hangingPunct="0"/>
            <a:r>
              <a:rPr lang="en-US" altLang="zh-CN">
                <a:latin typeface="Times New Roman" pitchFamily="18" charset="0"/>
              </a:rPr>
              <a:t>7</a:t>
            </a:r>
            <a:r>
              <a:rPr lang="zh-CN" altLang="en-US">
                <a:latin typeface="Times New Roman" pitchFamily="18" charset="0"/>
              </a:rPr>
              <a:t>、资本家采用先进技术的直接动因是（ </a:t>
            </a:r>
            <a:r>
              <a:rPr lang="en-US" altLang="zh-CN">
                <a:latin typeface="Times New Roman" pitchFamily="18" charset="0"/>
              </a:rPr>
              <a:t>D </a:t>
            </a:r>
            <a:r>
              <a:rPr lang="zh-CN" altLang="en-US">
                <a:latin typeface="Times New Roman" pitchFamily="18" charset="0"/>
              </a:rPr>
              <a:t>）</a:t>
            </a:r>
            <a:endParaRPr lang="zh-CN" altLang="en-US"/>
          </a:p>
          <a:p>
            <a:pPr eaLnBrk="0" hangingPunct="0"/>
            <a:r>
              <a:rPr lang="en-US" altLang="zh-CN">
                <a:latin typeface="Times New Roman" pitchFamily="18" charset="0"/>
              </a:rPr>
              <a:t>A</a:t>
            </a:r>
            <a:r>
              <a:rPr lang="zh-CN" altLang="en-US">
                <a:latin typeface="Times New Roman" pitchFamily="18" charset="0"/>
              </a:rPr>
              <a:t>、降低劳动力价值     </a:t>
            </a:r>
            <a:r>
              <a:rPr lang="en-US" altLang="zh-CN">
                <a:latin typeface="Times New Roman" pitchFamily="18" charset="0"/>
              </a:rPr>
              <a:t>B</a:t>
            </a:r>
            <a:r>
              <a:rPr lang="zh-CN" altLang="en-US">
                <a:latin typeface="Times New Roman" pitchFamily="18" charset="0"/>
              </a:rPr>
              <a:t>、追逐绝对剩余价值</a:t>
            </a:r>
            <a:endParaRPr lang="zh-CN" altLang="en-US"/>
          </a:p>
          <a:p>
            <a:pPr eaLnBrk="0" hangingPunct="0"/>
            <a:r>
              <a:rPr lang="en-US" altLang="zh-CN">
                <a:latin typeface="Times New Roman" pitchFamily="18" charset="0"/>
              </a:rPr>
              <a:t>C</a:t>
            </a:r>
            <a:r>
              <a:rPr lang="zh-CN" altLang="en-US">
                <a:latin typeface="Times New Roman" pitchFamily="18" charset="0"/>
              </a:rPr>
              <a:t>、追逐相对剩余价值   </a:t>
            </a:r>
            <a:r>
              <a:rPr lang="en-US" altLang="zh-CN">
                <a:latin typeface="Times New Roman" pitchFamily="18" charset="0"/>
              </a:rPr>
              <a:t>D</a:t>
            </a:r>
            <a:r>
              <a:rPr lang="zh-CN" altLang="en-US">
                <a:latin typeface="Times New Roman" pitchFamily="18" charset="0"/>
              </a:rPr>
              <a:t>、追逐超额剩余价值</a:t>
            </a:r>
            <a:endParaRPr lang="zh-CN" altLang="en-US"/>
          </a:p>
          <a:p>
            <a:pPr eaLnBrk="0" hangingPunct="0"/>
            <a:r>
              <a:rPr lang="en-US" altLang="zh-CN">
                <a:latin typeface="Times New Roman" pitchFamily="18" charset="0"/>
              </a:rPr>
              <a:t>8</a:t>
            </a:r>
            <a:r>
              <a:rPr lang="zh-CN" altLang="en-US">
                <a:latin typeface="Times New Roman" pitchFamily="18" charset="0"/>
              </a:rPr>
              <a:t>、相对剩余价值的获得是（ </a:t>
            </a:r>
            <a:r>
              <a:rPr lang="en-US" altLang="zh-CN">
                <a:latin typeface="Times New Roman" pitchFamily="18" charset="0"/>
              </a:rPr>
              <a:t>C </a:t>
            </a:r>
            <a:r>
              <a:rPr lang="zh-CN" altLang="en-US">
                <a:latin typeface="Times New Roman" pitchFamily="18" charset="0"/>
              </a:rPr>
              <a:t>）</a:t>
            </a:r>
            <a:endParaRPr lang="zh-CN" altLang="en-US"/>
          </a:p>
          <a:p>
            <a:pPr eaLnBrk="0" hangingPunct="0"/>
            <a:r>
              <a:rPr lang="en-US" altLang="zh-CN">
                <a:latin typeface="Times New Roman" pitchFamily="18" charset="0"/>
              </a:rPr>
              <a:t>A</a:t>
            </a:r>
            <a:r>
              <a:rPr lang="zh-CN" altLang="en-US">
                <a:latin typeface="Times New Roman" pitchFamily="18" charset="0"/>
              </a:rPr>
              <a:t>、个别企业提高劳动生产率的结果</a:t>
            </a:r>
            <a:endParaRPr lang="zh-CN" altLang="en-US"/>
          </a:p>
          <a:p>
            <a:pPr eaLnBrk="0" hangingPunct="0"/>
            <a:r>
              <a:rPr lang="en-US" altLang="zh-CN">
                <a:latin typeface="Times New Roman" pitchFamily="18" charset="0"/>
              </a:rPr>
              <a:t>B</a:t>
            </a:r>
            <a:r>
              <a:rPr lang="zh-CN" altLang="en-US">
                <a:latin typeface="Times New Roman" pitchFamily="18" charset="0"/>
              </a:rPr>
              <a:t>、生产部门提高劳动生产率的结果</a:t>
            </a:r>
            <a:endParaRPr lang="zh-CN" altLang="en-US"/>
          </a:p>
          <a:p>
            <a:pPr eaLnBrk="0" hangingPunct="0"/>
            <a:r>
              <a:rPr lang="en-US" altLang="zh-CN">
                <a:latin typeface="Times New Roman" pitchFamily="18" charset="0"/>
              </a:rPr>
              <a:t>C</a:t>
            </a:r>
            <a:r>
              <a:rPr lang="zh-CN" altLang="en-US">
                <a:latin typeface="Times New Roman" pitchFamily="18" charset="0"/>
              </a:rPr>
              <a:t>、社会劳动生产率提高的结果</a:t>
            </a:r>
            <a:endParaRPr lang="zh-CN" altLang="en-US"/>
          </a:p>
          <a:p>
            <a:pPr eaLnBrk="0" hangingPunct="0"/>
            <a:r>
              <a:rPr lang="en-US" altLang="zh-CN">
                <a:latin typeface="Times New Roman" pitchFamily="18" charset="0"/>
              </a:rPr>
              <a:t>D</a:t>
            </a:r>
            <a:r>
              <a:rPr lang="zh-CN" altLang="en-US">
                <a:latin typeface="Times New Roman" pitchFamily="18" charset="0"/>
              </a:rPr>
              <a:t>、延长工作日长度的结果</a:t>
            </a:r>
            <a:endParaRPr lang="zh-CN" altLang="en-US"/>
          </a:p>
          <a:p>
            <a:pPr eaLnBrk="0" hangingPunct="0"/>
            <a:r>
              <a:rPr lang="en-US" altLang="zh-CN">
                <a:latin typeface="Times New Roman" pitchFamily="18" charset="0"/>
              </a:rPr>
              <a:t>9</a:t>
            </a:r>
            <a:r>
              <a:rPr lang="zh-CN" altLang="en-US">
                <a:latin typeface="Times New Roman" pitchFamily="18" charset="0"/>
              </a:rPr>
              <a:t>、资本主义工资之所以掩盖了剥削，是由于它（ </a:t>
            </a:r>
            <a:r>
              <a:rPr lang="en-US" altLang="zh-CN">
                <a:latin typeface="Times New Roman" pitchFamily="18" charset="0"/>
              </a:rPr>
              <a:t>A </a:t>
            </a:r>
            <a:r>
              <a:rPr lang="zh-CN" altLang="en-US">
                <a:latin typeface="Times New Roman" pitchFamily="18" charset="0"/>
              </a:rPr>
              <a:t>）</a:t>
            </a:r>
            <a:endParaRPr lang="zh-CN" altLang="en-US"/>
          </a:p>
          <a:p>
            <a:pPr eaLnBrk="0" hangingPunct="0"/>
            <a:r>
              <a:rPr lang="en-US" altLang="zh-CN">
                <a:latin typeface="Times New Roman" pitchFamily="18" charset="0"/>
              </a:rPr>
              <a:t>A</a:t>
            </a:r>
            <a:r>
              <a:rPr lang="zh-CN" altLang="en-US">
                <a:latin typeface="Times New Roman" pitchFamily="18" charset="0"/>
              </a:rPr>
              <a:t>、表现为劳动的价值或价格    </a:t>
            </a:r>
            <a:r>
              <a:rPr lang="en-US" altLang="zh-CN">
                <a:latin typeface="Times New Roman" pitchFamily="18" charset="0"/>
              </a:rPr>
              <a:t>B</a:t>
            </a:r>
            <a:r>
              <a:rPr lang="zh-CN" altLang="en-US">
                <a:latin typeface="Times New Roman" pitchFamily="18" charset="0"/>
              </a:rPr>
              <a:t>、是劳动力的价值或价格</a:t>
            </a:r>
            <a:endParaRPr lang="zh-CN" altLang="en-US"/>
          </a:p>
          <a:p>
            <a:pPr eaLnBrk="0" hangingPunct="0"/>
            <a:r>
              <a:rPr lang="en-US" altLang="zh-CN">
                <a:latin typeface="Times New Roman" pitchFamily="18" charset="0"/>
              </a:rPr>
              <a:t>C</a:t>
            </a:r>
            <a:r>
              <a:rPr lang="zh-CN" altLang="en-US">
                <a:latin typeface="Times New Roman" pitchFamily="18" charset="0"/>
              </a:rPr>
              <a:t>、采取了支付的形式          </a:t>
            </a:r>
            <a:r>
              <a:rPr lang="en-US" altLang="zh-CN">
                <a:latin typeface="Times New Roman" pitchFamily="18" charset="0"/>
              </a:rPr>
              <a:t>D</a:t>
            </a:r>
            <a:r>
              <a:rPr lang="zh-CN" altLang="en-US">
                <a:latin typeface="Times New Roman" pitchFamily="18" charset="0"/>
              </a:rPr>
              <a:t>、是劳动者必要劳动时间创造的价值</a:t>
            </a:r>
            <a:endParaRPr lang="zh-CN" altLang="en-US"/>
          </a:p>
          <a:p>
            <a:pPr eaLnBrk="0" hangingPunct="0"/>
            <a:r>
              <a:rPr lang="en-US" altLang="zh-CN">
                <a:latin typeface="Times New Roman" pitchFamily="18" charset="0"/>
              </a:rPr>
              <a:t>10</a:t>
            </a:r>
            <a:r>
              <a:rPr lang="zh-CN" altLang="en-US">
                <a:latin typeface="Times New Roman" pitchFamily="18" charset="0"/>
              </a:rPr>
              <a:t>、资本有机构成具体表现为（ </a:t>
            </a:r>
            <a:r>
              <a:rPr lang="en-US" altLang="zh-CN">
                <a:latin typeface="Times New Roman" pitchFamily="18" charset="0"/>
              </a:rPr>
              <a:t>A </a:t>
            </a:r>
            <a:r>
              <a:rPr lang="zh-CN" altLang="en-US">
                <a:latin typeface="Times New Roman" pitchFamily="18" charset="0"/>
              </a:rPr>
              <a:t>）</a:t>
            </a:r>
            <a:endParaRPr lang="zh-CN" altLang="en-US"/>
          </a:p>
          <a:p>
            <a:pPr eaLnBrk="0" hangingPunct="0"/>
            <a:r>
              <a:rPr lang="en-US" altLang="zh-CN">
                <a:latin typeface="Times New Roman" pitchFamily="18" charset="0"/>
              </a:rPr>
              <a:t>A</a:t>
            </a:r>
            <a:r>
              <a:rPr lang="zh-CN" altLang="en-US">
                <a:latin typeface="Times New Roman" pitchFamily="18" charset="0"/>
              </a:rPr>
              <a:t>、不变资本与可变资本的比率  </a:t>
            </a:r>
            <a:r>
              <a:rPr lang="en-US" altLang="zh-CN">
                <a:latin typeface="Times New Roman" pitchFamily="18" charset="0"/>
              </a:rPr>
              <a:t>B</a:t>
            </a:r>
            <a:r>
              <a:rPr lang="zh-CN" altLang="en-US">
                <a:latin typeface="Times New Roman" pitchFamily="18" charset="0"/>
              </a:rPr>
              <a:t>、生产资料与劳动力的比率</a:t>
            </a:r>
            <a:endParaRPr lang="zh-CN" altLang="en-US"/>
          </a:p>
          <a:p>
            <a:pPr eaLnBrk="0" hangingPunct="0"/>
            <a:r>
              <a:rPr lang="en-US" altLang="zh-CN">
                <a:latin typeface="Times New Roman" pitchFamily="18" charset="0"/>
              </a:rPr>
              <a:t>C</a:t>
            </a:r>
            <a:r>
              <a:rPr lang="zh-CN" altLang="en-US">
                <a:latin typeface="Times New Roman" pitchFamily="18" charset="0"/>
              </a:rPr>
              <a:t>、固定资本与流动资本的比率  </a:t>
            </a:r>
            <a:r>
              <a:rPr lang="en-US" altLang="zh-CN">
                <a:latin typeface="Times New Roman" pitchFamily="18" charset="0"/>
              </a:rPr>
              <a:t>D</a:t>
            </a:r>
            <a:r>
              <a:rPr lang="zh-CN" altLang="en-US">
                <a:latin typeface="Times New Roman" pitchFamily="18" charset="0"/>
              </a:rPr>
              <a:t>、生产资本与流通资本的比率</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p:cNvSpPr>
            <a:spLocks noChangeArrowheads="1"/>
          </p:cNvSpPr>
          <p:nvPr/>
        </p:nvSpPr>
        <p:spPr bwMode="auto">
          <a:xfrm>
            <a:off x="0" y="196850"/>
            <a:ext cx="9144000" cy="6464300"/>
          </a:xfrm>
          <a:prstGeom prst="rect">
            <a:avLst/>
          </a:prstGeom>
          <a:noFill/>
          <a:ln w="9525">
            <a:noFill/>
            <a:miter lim="800000"/>
            <a:headEnd/>
            <a:tailEnd/>
          </a:ln>
        </p:spPr>
        <p:txBody>
          <a:bodyPr anchor="ctr">
            <a:spAutoFit/>
          </a:bodyPr>
          <a:lstStyle/>
          <a:p>
            <a:r>
              <a:rPr lang="en-US" altLang="zh-CN">
                <a:latin typeface="Times New Roman" pitchFamily="18" charset="0"/>
              </a:rPr>
              <a:t>11</a:t>
            </a:r>
            <a:r>
              <a:rPr lang="zh-CN" altLang="en-US">
                <a:latin typeface="Times New Roman" pitchFamily="18" charset="0"/>
              </a:rPr>
              <a:t>、资本周转的时间包括；（ </a:t>
            </a:r>
            <a:r>
              <a:rPr lang="en-US" altLang="zh-CN">
                <a:latin typeface="Times New Roman" pitchFamily="18" charset="0"/>
              </a:rPr>
              <a:t>A </a:t>
            </a:r>
            <a:r>
              <a:rPr lang="zh-CN" altLang="en-US">
                <a:latin typeface="Times New Roman" pitchFamily="18" charset="0"/>
              </a:rPr>
              <a:t>）</a:t>
            </a:r>
            <a:endParaRPr lang="zh-CN" altLang="en-US"/>
          </a:p>
          <a:p>
            <a:pPr eaLnBrk="0" hangingPunct="0"/>
            <a:r>
              <a:rPr lang="en-US" altLang="zh-CN">
                <a:latin typeface="Times New Roman" pitchFamily="18" charset="0"/>
              </a:rPr>
              <a:t>A</a:t>
            </a:r>
            <a:r>
              <a:rPr lang="zh-CN" altLang="en-US">
                <a:latin typeface="Times New Roman" pitchFamily="18" charset="0"/>
              </a:rPr>
              <a:t>、生产时间和销售时间        </a:t>
            </a:r>
            <a:r>
              <a:rPr lang="en-US" altLang="zh-CN">
                <a:latin typeface="Times New Roman" pitchFamily="18" charset="0"/>
              </a:rPr>
              <a:t>B</a:t>
            </a:r>
            <a:r>
              <a:rPr lang="zh-CN" altLang="en-US">
                <a:latin typeface="Times New Roman" pitchFamily="18" charset="0"/>
              </a:rPr>
              <a:t>、生产时间和流通时间</a:t>
            </a:r>
            <a:endParaRPr lang="zh-CN" altLang="en-US"/>
          </a:p>
          <a:p>
            <a:pPr eaLnBrk="0" hangingPunct="0"/>
            <a:r>
              <a:rPr lang="en-US" altLang="zh-CN">
                <a:latin typeface="Times New Roman" pitchFamily="18" charset="0"/>
              </a:rPr>
              <a:t>C</a:t>
            </a:r>
            <a:r>
              <a:rPr lang="zh-CN" altLang="en-US">
                <a:latin typeface="Times New Roman" pitchFamily="18" charset="0"/>
              </a:rPr>
              <a:t>、劳动时间和流通时间        </a:t>
            </a:r>
            <a:r>
              <a:rPr lang="en-US" altLang="zh-CN">
                <a:latin typeface="Times New Roman" pitchFamily="18" charset="0"/>
              </a:rPr>
              <a:t>D</a:t>
            </a:r>
            <a:r>
              <a:rPr lang="zh-CN" altLang="en-US">
                <a:latin typeface="Times New Roman" pitchFamily="18" charset="0"/>
              </a:rPr>
              <a:t>、购买时间和销售时间</a:t>
            </a:r>
            <a:endParaRPr lang="zh-CN" altLang="en-US"/>
          </a:p>
          <a:p>
            <a:pPr eaLnBrk="0" hangingPunct="0"/>
            <a:r>
              <a:rPr lang="en-US" altLang="zh-CN">
                <a:latin typeface="Times New Roman" pitchFamily="18" charset="0"/>
              </a:rPr>
              <a:t>12</a:t>
            </a:r>
            <a:r>
              <a:rPr lang="zh-CN" altLang="en-US">
                <a:latin typeface="Times New Roman" pitchFamily="18" charset="0"/>
              </a:rPr>
              <a:t>、资本的周转速度（ </a:t>
            </a:r>
            <a:r>
              <a:rPr lang="en-US" altLang="zh-CN">
                <a:latin typeface="Times New Roman" pitchFamily="18" charset="0"/>
              </a:rPr>
              <a:t>D </a:t>
            </a:r>
            <a:r>
              <a:rPr lang="zh-CN" altLang="en-US">
                <a:latin typeface="Times New Roman" pitchFamily="18" charset="0"/>
              </a:rPr>
              <a:t>）</a:t>
            </a:r>
            <a:endParaRPr lang="zh-CN" altLang="en-US"/>
          </a:p>
          <a:p>
            <a:pPr eaLnBrk="0" hangingPunct="0"/>
            <a:r>
              <a:rPr lang="en-US" altLang="zh-CN">
                <a:latin typeface="Times New Roman" pitchFamily="18" charset="0"/>
              </a:rPr>
              <a:t>A</a:t>
            </a:r>
            <a:r>
              <a:rPr lang="zh-CN" altLang="en-US">
                <a:latin typeface="Times New Roman" pitchFamily="18" charset="0"/>
              </a:rPr>
              <a:t>、同周转时间成正比，与周转次数成反比</a:t>
            </a:r>
            <a:endParaRPr lang="zh-CN" altLang="en-US"/>
          </a:p>
          <a:p>
            <a:pPr eaLnBrk="0" hangingPunct="0"/>
            <a:r>
              <a:rPr lang="en-US" altLang="zh-CN">
                <a:latin typeface="Times New Roman" pitchFamily="18" charset="0"/>
              </a:rPr>
              <a:t>B</a:t>
            </a:r>
            <a:r>
              <a:rPr lang="zh-CN" altLang="en-US">
                <a:latin typeface="Times New Roman" pitchFamily="18" charset="0"/>
              </a:rPr>
              <a:t>、同周转时间成正比，与周转次数成正比</a:t>
            </a:r>
            <a:endParaRPr lang="zh-CN" altLang="en-US"/>
          </a:p>
          <a:p>
            <a:pPr eaLnBrk="0" hangingPunct="0"/>
            <a:r>
              <a:rPr lang="en-US" altLang="zh-CN">
                <a:latin typeface="Times New Roman" pitchFamily="18" charset="0"/>
              </a:rPr>
              <a:t>C</a:t>
            </a:r>
            <a:r>
              <a:rPr lang="zh-CN" altLang="en-US">
                <a:latin typeface="Times New Roman" pitchFamily="18" charset="0"/>
              </a:rPr>
              <a:t>、同周转时间成反比，与周转次数成反比</a:t>
            </a:r>
            <a:endParaRPr lang="zh-CN" altLang="en-US"/>
          </a:p>
          <a:p>
            <a:pPr eaLnBrk="0" hangingPunct="0"/>
            <a:r>
              <a:rPr lang="en-US" altLang="zh-CN">
                <a:latin typeface="Times New Roman" pitchFamily="18" charset="0"/>
              </a:rPr>
              <a:t>D</a:t>
            </a:r>
            <a:r>
              <a:rPr lang="zh-CN" altLang="en-US">
                <a:latin typeface="Times New Roman" pitchFamily="18" charset="0"/>
              </a:rPr>
              <a:t>、同周转时间成反比，与周转次数成正比</a:t>
            </a:r>
            <a:endParaRPr lang="zh-CN" altLang="en-US"/>
          </a:p>
          <a:p>
            <a:pPr eaLnBrk="0" hangingPunct="0"/>
            <a:r>
              <a:rPr lang="en-US" altLang="zh-CN">
                <a:latin typeface="Times New Roman" pitchFamily="18" charset="0"/>
              </a:rPr>
              <a:t>13</a:t>
            </a:r>
            <a:r>
              <a:rPr lang="zh-CN" altLang="en-US">
                <a:latin typeface="Times New Roman" pitchFamily="18" charset="0"/>
              </a:rPr>
              <a:t>、资本主义机器制造厂生产出来的机器是该厂的（ </a:t>
            </a:r>
            <a:r>
              <a:rPr lang="en-US" altLang="zh-CN">
                <a:latin typeface="Times New Roman" pitchFamily="18" charset="0"/>
              </a:rPr>
              <a:t>D </a:t>
            </a:r>
            <a:r>
              <a:rPr lang="zh-CN" altLang="en-US">
                <a:latin typeface="Times New Roman" pitchFamily="18" charset="0"/>
              </a:rPr>
              <a:t>）</a:t>
            </a:r>
            <a:endParaRPr lang="zh-CN" altLang="en-US"/>
          </a:p>
          <a:p>
            <a:pPr eaLnBrk="0" hangingPunct="0"/>
            <a:r>
              <a:rPr lang="en-US" altLang="zh-CN">
                <a:latin typeface="Times New Roman" pitchFamily="18" charset="0"/>
              </a:rPr>
              <a:t>A</a:t>
            </a:r>
            <a:r>
              <a:rPr lang="zh-CN" altLang="en-US">
                <a:latin typeface="Times New Roman" pitchFamily="18" charset="0"/>
              </a:rPr>
              <a:t>、固定资本   </a:t>
            </a:r>
            <a:r>
              <a:rPr lang="en-US" altLang="zh-CN">
                <a:latin typeface="Times New Roman" pitchFamily="18" charset="0"/>
              </a:rPr>
              <a:t>B</a:t>
            </a:r>
            <a:r>
              <a:rPr lang="zh-CN" altLang="en-US">
                <a:latin typeface="Times New Roman" pitchFamily="18" charset="0"/>
              </a:rPr>
              <a:t>、流动资本   </a:t>
            </a:r>
            <a:r>
              <a:rPr lang="en-US" altLang="zh-CN">
                <a:latin typeface="Times New Roman" pitchFamily="18" charset="0"/>
              </a:rPr>
              <a:t>C</a:t>
            </a:r>
            <a:r>
              <a:rPr lang="zh-CN" altLang="en-US">
                <a:latin typeface="Times New Roman" pitchFamily="18" charset="0"/>
              </a:rPr>
              <a:t>、生产资本   </a:t>
            </a:r>
            <a:r>
              <a:rPr lang="en-US" altLang="zh-CN">
                <a:latin typeface="Times New Roman" pitchFamily="18" charset="0"/>
              </a:rPr>
              <a:t>D</a:t>
            </a:r>
            <a:r>
              <a:rPr lang="zh-CN" altLang="en-US">
                <a:latin typeface="Times New Roman" pitchFamily="18" charset="0"/>
              </a:rPr>
              <a:t>、商品资本</a:t>
            </a:r>
            <a:endParaRPr lang="zh-CN" altLang="en-US"/>
          </a:p>
          <a:p>
            <a:pPr eaLnBrk="0" hangingPunct="0"/>
            <a:r>
              <a:rPr lang="en-US" altLang="zh-CN">
                <a:latin typeface="Times New Roman" pitchFamily="18" charset="0"/>
              </a:rPr>
              <a:t>14</a:t>
            </a:r>
            <a:r>
              <a:rPr lang="zh-CN" altLang="en-US">
                <a:latin typeface="Times New Roman" pitchFamily="18" charset="0"/>
              </a:rPr>
              <a:t>、把生产资本区分为固定资本与流动资本的依据，是资本的不同组成部分在生产过程中（ </a:t>
            </a:r>
            <a:r>
              <a:rPr lang="en-US" altLang="zh-CN">
                <a:latin typeface="Times New Roman" pitchFamily="18" charset="0"/>
              </a:rPr>
              <a:t>C </a:t>
            </a:r>
            <a:r>
              <a:rPr lang="zh-CN" altLang="en-US">
                <a:latin typeface="Times New Roman" pitchFamily="18" charset="0"/>
              </a:rPr>
              <a:t>）</a:t>
            </a:r>
            <a:endParaRPr lang="zh-CN" altLang="en-US"/>
          </a:p>
          <a:p>
            <a:pPr eaLnBrk="0" hangingPunct="0"/>
            <a:r>
              <a:rPr lang="en-US" altLang="zh-CN">
                <a:latin typeface="Times New Roman" pitchFamily="18" charset="0"/>
              </a:rPr>
              <a:t>A</a:t>
            </a:r>
            <a:r>
              <a:rPr lang="zh-CN" altLang="en-US">
                <a:latin typeface="Times New Roman" pitchFamily="18" charset="0"/>
              </a:rPr>
              <a:t>、价值周转方式不同         </a:t>
            </a:r>
            <a:r>
              <a:rPr lang="en-US" altLang="zh-CN">
                <a:latin typeface="Times New Roman" pitchFamily="18" charset="0"/>
              </a:rPr>
              <a:t>B</a:t>
            </a:r>
            <a:r>
              <a:rPr lang="zh-CN" altLang="en-US">
                <a:latin typeface="Times New Roman" pitchFamily="18" charset="0"/>
              </a:rPr>
              <a:t>、物质存在形态不同</a:t>
            </a:r>
            <a:endParaRPr lang="zh-CN" altLang="en-US"/>
          </a:p>
          <a:p>
            <a:pPr eaLnBrk="0" hangingPunct="0"/>
            <a:r>
              <a:rPr lang="en-US" altLang="zh-CN">
                <a:latin typeface="Times New Roman" pitchFamily="18" charset="0"/>
              </a:rPr>
              <a:t>C</a:t>
            </a:r>
            <a:r>
              <a:rPr lang="zh-CN" altLang="en-US">
                <a:latin typeface="Times New Roman" pitchFamily="18" charset="0"/>
              </a:rPr>
              <a:t>、价值转移方式不同          </a:t>
            </a:r>
            <a:r>
              <a:rPr lang="en-US" altLang="zh-CN">
                <a:latin typeface="Times New Roman" pitchFamily="18" charset="0"/>
              </a:rPr>
              <a:t>D</a:t>
            </a:r>
            <a:r>
              <a:rPr lang="zh-CN" altLang="en-US">
                <a:latin typeface="Times New Roman" pitchFamily="18" charset="0"/>
              </a:rPr>
              <a:t>、在生产中的作用不同</a:t>
            </a:r>
            <a:endParaRPr lang="zh-CN" altLang="en-US"/>
          </a:p>
          <a:p>
            <a:pPr eaLnBrk="0" hangingPunct="0"/>
            <a:r>
              <a:rPr lang="en-US" altLang="zh-CN">
                <a:latin typeface="Times New Roman" pitchFamily="18" charset="0"/>
              </a:rPr>
              <a:t>15</a:t>
            </a:r>
            <a:r>
              <a:rPr lang="zh-CN" altLang="en-US">
                <a:latin typeface="Times New Roman" pitchFamily="18" charset="0"/>
              </a:rPr>
              <a:t>、加快资本周转可以提高年剩余价值量和年剩余价值率，根本原因是（ </a:t>
            </a:r>
            <a:r>
              <a:rPr lang="en-US" altLang="zh-CN">
                <a:latin typeface="Times New Roman" pitchFamily="18" charset="0"/>
              </a:rPr>
              <a:t>B </a:t>
            </a:r>
            <a:r>
              <a:rPr lang="zh-CN" altLang="en-US">
                <a:latin typeface="Times New Roman" pitchFamily="18" charset="0"/>
              </a:rPr>
              <a:t>）</a:t>
            </a:r>
            <a:endParaRPr lang="zh-CN" altLang="en-US"/>
          </a:p>
          <a:p>
            <a:pPr eaLnBrk="0" hangingPunct="0"/>
            <a:r>
              <a:rPr lang="en-US" altLang="zh-CN">
                <a:latin typeface="Times New Roman" pitchFamily="18" charset="0"/>
              </a:rPr>
              <a:t>A</a:t>
            </a:r>
            <a:r>
              <a:rPr lang="zh-CN" altLang="en-US">
                <a:latin typeface="Times New Roman" pitchFamily="18" charset="0"/>
              </a:rPr>
              <a:t>、预付可变资本增加了        </a:t>
            </a:r>
            <a:r>
              <a:rPr lang="en-US" altLang="zh-CN">
                <a:latin typeface="Times New Roman" pitchFamily="18" charset="0"/>
              </a:rPr>
              <a:t>B</a:t>
            </a:r>
            <a:r>
              <a:rPr lang="zh-CN" altLang="en-US">
                <a:latin typeface="Times New Roman" pitchFamily="18" charset="0"/>
              </a:rPr>
              <a:t>、实际发挥作用的可变资本增加了</a:t>
            </a:r>
            <a:endParaRPr lang="zh-CN" altLang="en-US"/>
          </a:p>
          <a:p>
            <a:pPr eaLnBrk="0" hangingPunct="0"/>
            <a:r>
              <a:rPr lang="en-US" altLang="zh-CN">
                <a:latin typeface="Times New Roman" pitchFamily="18" charset="0"/>
              </a:rPr>
              <a:t>C</a:t>
            </a:r>
            <a:r>
              <a:rPr lang="zh-CN" altLang="en-US">
                <a:latin typeface="Times New Roman" pitchFamily="18" charset="0"/>
              </a:rPr>
              <a:t>、剩余价值率提高了          </a:t>
            </a:r>
            <a:r>
              <a:rPr lang="en-US" altLang="zh-CN">
                <a:latin typeface="Times New Roman" pitchFamily="18" charset="0"/>
              </a:rPr>
              <a:t>D</a:t>
            </a:r>
            <a:r>
              <a:rPr lang="zh-CN" altLang="en-US">
                <a:latin typeface="Times New Roman" pitchFamily="18" charset="0"/>
              </a:rPr>
              <a:t>、产品的生产成本降低了</a:t>
            </a:r>
            <a:endParaRPr lang="zh-CN" altLang="en-US"/>
          </a:p>
          <a:p>
            <a:pPr eaLnBrk="0" hangingPunct="0"/>
            <a:r>
              <a:rPr lang="en-US" altLang="zh-CN">
                <a:latin typeface="Times New Roman" pitchFamily="18" charset="0"/>
              </a:rPr>
              <a:t>16</a:t>
            </a:r>
            <a:r>
              <a:rPr lang="zh-CN" altLang="en-US">
                <a:latin typeface="Times New Roman" pitchFamily="18" charset="0"/>
              </a:rPr>
              <a:t>、社会资本再生产的核心问题是（ </a:t>
            </a:r>
            <a:r>
              <a:rPr lang="en-US" altLang="zh-CN">
                <a:latin typeface="Times New Roman" pitchFamily="18" charset="0"/>
              </a:rPr>
              <a:t>D </a:t>
            </a:r>
            <a:r>
              <a:rPr lang="zh-CN" altLang="en-US">
                <a:latin typeface="Times New Roman" pitchFamily="18" charset="0"/>
              </a:rPr>
              <a:t>）</a:t>
            </a:r>
            <a:endParaRPr lang="zh-CN" altLang="en-US"/>
          </a:p>
          <a:p>
            <a:pPr eaLnBrk="0" hangingPunct="0"/>
            <a:r>
              <a:rPr lang="en-US" altLang="zh-CN">
                <a:latin typeface="Times New Roman" pitchFamily="18" charset="0"/>
              </a:rPr>
              <a:t>A</a:t>
            </a:r>
            <a:r>
              <a:rPr lang="zh-CN" altLang="en-US">
                <a:latin typeface="Times New Roman" pitchFamily="18" charset="0"/>
              </a:rPr>
              <a:t>、社会资本的周转速度问题    </a:t>
            </a:r>
            <a:r>
              <a:rPr lang="en-US" altLang="zh-CN">
                <a:latin typeface="Times New Roman" pitchFamily="18" charset="0"/>
              </a:rPr>
              <a:t>B</a:t>
            </a:r>
            <a:r>
              <a:rPr lang="zh-CN" altLang="en-US">
                <a:latin typeface="Times New Roman" pitchFamily="18" charset="0"/>
              </a:rPr>
              <a:t>、社会生产两大部类的划分问题</a:t>
            </a:r>
            <a:endParaRPr lang="zh-CN" altLang="en-US"/>
          </a:p>
          <a:p>
            <a:pPr eaLnBrk="0" hangingPunct="0"/>
            <a:r>
              <a:rPr lang="en-US" altLang="zh-CN">
                <a:latin typeface="Times New Roman" pitchFamily="18" charset="0"/>
              </a:rPr>
              <a:t>C</a:t>
            </a:r>
            <a:r>
              <a:rPr lang="zh-CN" altLang="en-US">
                <a:latin typeface="Times New Roman" pitchFamily="18" charset="0"/>
              </a:rPr>
              <a:t>、社会总产品的价值构成问题  </a:t>
            </a:r>
            <a:r>
              <a:rPr lang="en-US" altLang="zh-CN">
                <a:latin typeface="Times New Roman" pitchFamily="18" charset="0"/>
              </a:rPr>
              <a:t>D</a:t>
            </a:r>
            <a:r>
              <a:rPr lang="zh-CN" altLang="en-US">
                <a:latin typeface="Times New Roman" pitchFamily="18" charset="0"/>
              </a:rPr>
              <a:t>、社会总产品的实现问题</a:t>
            </a:r>
            <a:endParaRPr lang="zh-CN" altLang="en-US"/>
          </a:p>
          <a:p>
            <a:pPr eaLnBrk="0" hangingPunct="0"/>
            <a:r>
              <a:rPr lang="en-US" altLang="zh-CN">
                <a:latin typeface="Times New Roman" pitchFamily="18" charset="0"/>
              </a:rPr>
              <a:t>17</a:t>
            </a:r>
            <a:r>
              <a:rPr lang="zh-CN" altLang="en-US">
                <a:latin typeface="Times New Roman" pitchFamily="18" charset="0"/>
              </a:rPr>
              <a:t>、生产成本掩盖了资本主义的剥削，是因为抹杀了（ </a:t>
            </a:r>
            <a:r>
              <a:rPr lang="en-US" altLang="zh-CN">
                <a:latin typeface="Times New Roman" pitchFamily="18" charset="0"/>
              </a:rPr>
              <a:t>A </a:t>
            </a:r>
            <a:r>
              <a:rPr lang="zh-CN" altLang="en-US">
                <a:latin typeface="Times New Roman" pitchFamily="18" charset="0"/>
              </a:rPr>
              <a:t>）</a:t>
            </a:r>
            <a:endParaRPr lang="zh-CN" altLang="en-US"/>
          </a:p>
          <a:p>
            <a:pPr eaLnBrk="0" hangingPunct="0"/>
            <a:r>
              <a:rPr lang="en-US" altLang="zh-CN">
                <a:latin typeface="Times New Roman" pitchFamily="18" charset="0"/>
              </a:rPr>
              <a:t>A</a:t>
            </a:r>
            <a:r>
              <a:rPr lang="zh-CN" altLang="en-US">
                <a:latin typeface="Times New Roman" pitchFamily="18" charset="0"/>
              </a:rPr>
              <a:t>、不变资本和可变资本的区别  </a:t>
            </a:r>
            <a:r>
              <a:rPr lang="en-US" altLang="zh-CN">
                <a:latin typeface="Times New Roman" pitchFamily="18" charset="0"/>
              </a:rPr>
              <a:t>B</a:t>
            </a:r>
            <a:r>
              <a:rPr lang="zh-CN" altLang="en-US">
                <a:latin typeface="Times New Roman" pitchFamily="18" charset="0"/>
              </a:rPr>
              <a:t>、固定资本和流动资本的区别</a:t>
            </a:r>
            <a:endParaRPr lang="zh-CN" altLang="en-US"/>
          </a:p>
          <a:p>
            <a:pPr eaLnBrk="0" hangingPunct="0"/>
            <a:r>
              <a:rPr lang="en-US" altLang="zh-CN">
                <a:latin typeface="Times New Roman" pitchFamily="18" charset="0"/>
              </a:rPr>
              <a:t>C</a:t>
            </a:r>
            <a:r>
              <a:rPr lang="zh-CN" altLang="en-US">
                <a:latin typeface="Times New Roman" pitchFamily="18" charset="0"/>
              </a:rPr>
              <a:t>、劳动资料和劳动对象的区别  </a:t>
            </a:r>
            <a:r>
              <a:rPr lang="en-US" altLang="zh-CN">
                <a:latin typeface="Times New Roman" pitchFamily="18" charset="0"/>
              </a:rPr>
              <a:t>D</a:t>
            </a:r>
            <a:r>
              <a:rPr lang="zh-CN" altLang="en-US">
                <a:latin typeface="Times New Roman" pitchFamily="18" charset="0"/>
              </a:rPr>
              <a:t>、劳动和劳动力的区别</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ChangeArrowheads="1"/>
          </p:cNvSpPr>
          <p:nvPr/>
        </p:nvSpPr>
        <p:spPr bwMode="auto">
          <a:xfrm>
            <a:off x="0" y="265113"/>
            <a:ext cx="9144000" cy="6370637"/>
          </a:xfrm>
          <a:prstGeom prst="rect">
            <a:avLst/>
          </a:prstGeom>
          <a:noFill/>
          <a:ln w="9525">
            <a:noFill/>
            <a:miter lim="800000"/>
            <a:headEnd/>
            <a:tailEnd/>
          </a:ln>
        </p:spPr>
        <p:txBody>
          <a:bodyPr anchor="ctr">
            <a:spAutoFit/>
          </a:bodyPr>
          <a:lstStyle/>
          <a:p>
            <a:r>
              <a:rPr lang="en-US" altLang="zh-CN" sz="2400">
                <a:latin typeface="Times New Roman" pitchFamily="18" charset="0"/>
              </a:rPr>
              <a:t>18</a:t>
            </a:r>
            <a:r>
              <a:rPr lang="zh-CN" altLang="en-US" sz="2400">
                <a:latin typeface="Times New Roman" pitchFamily="18" charset="0"/>
              </a:rPr>
              <a:t>、剩余价值转化为利润，是由于将剩余价值看作是由于将剩余价值看作是（ </a:t>
            </a:r>
            <a:r>
              <a:rPr lang="en-US" altLang="zh-CN" sz="2400">
                <a:latin typeface="Times New Roman" pitchFamily="18" charset="0"/>
              </a:rPr>
              <a:t>C </a:t>
            </a:r>
            <a:r>
              <a:rPr lang="zh-CN" altLang="en-US" sz="2400">
                <a:latin typeface="Times New Roman" pitchFamily="18" charset="0"/>
              </a:rPr>
              <a:t>）</a:t>
            </a:r>
            <a:endParaRPr lang="zh-CN" altLang="en-US" sz="2400"/>
          </a:p>
          <a:p>
            <a:pPr eaLnBrk="0" hangingPunct="0"/>
            <a:r>
              <a:rPr lang="en-US" altLang="zh-CN" sz="2400">
                <a:latin typeface="Times New Roman" pitchFamily="18" charset="0"/>
              </a:rPr>
              <a:t>A</a:t>
            </a:r>
            <a:r>
              <a:rPr lang="zh-CN" altLang="en-US" sz="2400">
                <a:latin typeface="Times New Roman" pitchFamily="18" charset="0"/>
              </a:rPr>
              <a:t>、不变资本的产物            </a:t>
            </a:r>
            <a:r>
              <a:rPr lang="en-US" altLang="zh-CN" sz="2400">
                <a:latin typeface="Times New Roman" pitchFamily="18" charset="0"/>
              </a:rPr>
              <a:t>B</a:t>
            </a:r>
            <a:r>
              <a:rPr lang="zh-CN" altLang="en-US" sz="2400">
                <a:latin typeface="Times New Roman" pitchFamily="18" charset="0"/>
              </a:rPr>
              <a:t>、所费资本的产物</a:t>
            </a:r>
            <a:endParaRPr lang="zh-CN" altLang="en-US" sz="2400"/>
          </a:p>
          <a:p>
            <a:pPr eaLnBrk="0" hangingPunct="0"/>
            <a:r>
              <a:rPr lang="en-US" altLang="zh-CN" sz="2400">
                <a:latin typeface="Times New Roman" pitchFamily="18" charset="0"/>
              </a:rPr>
              <a:t>C</a:t>
            </a:r>
            <a:r>
              <a:rPr lang="zh-CN" altLang="en-US" sz="2400">
                <a:latin typeface="Times New Roman" pitchFamily="18" charset="0"/>
              </a:rPr>
              <a:t>、全部预付资本的产物        </a:t>
            </a:r>
            <a:r>
              <a:rPr lang="en-US" altLang="zh-CN" sz="2400">
                <a:latin typeface="Times New Roman" pitchFamily="18" charset="0"/>
              </a:rPr>
              <a:t>D</a:t>
            </a:r>
            <a:r>
              <a:rPr lang="zh-CN" altLang="en-US" sz="2400">
                <a:latin typeface="Times New Roman" pitchFamily="18" charset="0"/>
              </a:rPr>
              <a:t>、资本家“监督劳动”的产物</a:t>
            </a:r>
            <a:endParaRPr lang="zh-CN" altLang="en-US" sz="2400"/>
          </a:p>
          <a:p>
            <a:pPr eaLnBrk="0" hangingPunct="0"/>
            <a:r>
              <a:rPr lang="en-US" altLang="zh-CN" sz="2400">
                <a:latin typeface="Times New Roman" pitchFamily="18" charset="0"/>
              </a:rPr>
              <a:t>19</a:t>
            </a:r>
            <a:r>
              <a:rPr lang="zh-CN" altLang="en-US" sz="2400">
                <a:latin typeface="Times New Roman" pitchFamily="18" charset="0"/>
              </a:rPr>
              <a:t>、反映预付资本增殖程度的概念是（ </a:t>
            </a:r>
            <a:r>
              <a:rPr lang="en-US" altLang="zh-CN" sz="2400">
                <a:latin typeface="Times New Roman" pitchFamily="18" charset="0"/>
              </a:rPr>
              <a:t>D </a:t>
            </a:r>
            <a:r>
              <a:rPr lang="zh-CN" altLang="en-US" sz="2400">
                <a:latin typeface="Times New Roman" pitchFamily="18" charset="0"/>
              </a:rPr>
              <a:t>）</a:t>
            </a:r>
            <a:endParaRPr lang="zh-CN" altLang="en-US" sz="2400"/>
          </a:p>
          <a:p>
            <a:pPr eaLnBrk="0" hangingPunct="0"/>
            <a:r>
              <a:rPr lang="en-US" altLang="zh-CN" sz="2400">
                <a:latin typeface="Times New Roman" pitchFamily="18" charset="0"/>
              </a:rPr>
              <a:t>A</a:t>
            </a:r>
            <a:r>
              <a:rPr lang="zh-CN" altLang="en-US" sz="2400">
                <a:latin typeface="Times New Roman" pitchFamily="18" charset="0"/>
              </a:rPr>
              <a:t>、劳动生产率  </a:t>
            </a:r>
            <a:r>
              <a:rPr lang="en-US" altLang="zh-CN" sz="2400">
                <a:latin typeface="Times New Roman" pitchFamily="18" charset="0"/>
              </a:rPr>
              <a:t>B</a:t>
            </a:r>
            <a:r>
              <a:rPr lang="zh-CN" altLang="en-US" sz="2400">
                <a:latin typeface="Times New Roman" pitchFamily="18" charset="0"/>
              </a:rPr>
              <a:t>、剩余价值率  </a:t>
            </a:r>
            <a:r>
              <a:rPr lang="en-US" altLang="zh-CN" sz="2400">
                <a:latin typeface="Times New Roman" pitchFamily="18" charset="0"/>
              </a:rPr>
              <a:t>C</a:t>
            </a:r>
            <a:r>
              <a:rPr lang="zh-CN" altLang="en-US" sz="2400">
                <a:latin typeface="Times New Roman" pitchFamily="18" charset="0"/>
              </a:rPr>
              <a:t>、年剩余价值率  </a:t>
            </a:r>
            <a:r>
              <a:rPr lang="en-US" altLang="zh-CN" sz="2400">
                <a:latin typeface="Times New Roman" pitchFamily="18" charset="0"/>
              </a:rPr>
              <a:t>D</a:t>
            </a:r>
            <a:r>
              <a:rPr lang="zh-CN" altLang="en-US" sz="2400">
                <a:latin typeface="Times New Roman" pitchFamily="18" charset="0"/>
              </a:rPr>
              <a:t>、利润率</a:t>
            </a:r>
            <a:endParaRPr lang="zh-CN" altLang="en-US" sz="2400"/>
          </a:p>
          <a:p>
            <a:pPr eaLnBrk="0" hangingPunct="0"/>
            <a:r>
              <a:rPr lang="en-US" altLang="zh-CN" sz="2400">
                <a:latin typeface="Times New Roman" pitchFamily="18" charset="0"/>
              </a:rPr>
              <a:t>20</a:t>
            </a:r>
            <a:r>
              <a:rPr lang="zh-CN" altLang="en-US" sz="2400">
                <a:latin typeface="Times New Roman" pitchFamily="18" charset="0"/>
              </a:rPr>
              <a:t>、在资本主义条件下，部门之间的竞争形成了（ </a:t>
            </a:r>
            <a:r>
              <a:rPr lang="en-US" altLang="zh-CN" sz="2400">
                <a:latin typeface="Times New Roman" pitchFamily="18" charset="0"/>
              </a:rPr>
              <a:t>D </a:t>
            </a:r>
            <a:r>
              <a:rPr lang="zh-CN" altLang="en-US" sz="2400">
                <a:latin typeface="Times New Roman" pitchFamily="18" charset="0"/>
              </a:rPr>
              <a:t>）</a:t>
            </a:r>
            <a:endParaRPr lang="zh-CN" altLang="en-US" sz="2400"/>
          </a:p>
          <a:p>
            <a:pPr eaLnBrk="0" hangingPunct="0"/>
            <a:r>
              <a:rPr lang="en-US" altLang="zh-CN" sz="2400">
                <a:latin typeface="Times New Roman" pitchFamily="18" charset="0"/>
              </a:rPr>
              <a:t>A</a:t>
            </a:r>
            <a:r>
              <a:rPr lang="zh-CN" altLang="en-US" sz="2400">
                <a:latin typeface="Times New Roman" pitchFamily="18" charset="0"/>
              </a:rPr>
              <a:t>、商品的社会价值     </a:t>
            </a:r>
            <a:r>
              <a:rPr lang="en-US" altLang="zh-CN" sz="2400">
                <a:latin typeface="Times New Roman" pitchFamily="18" charset="0"/>
              </a:rPr>
              <a:t>B</a:t>
            </a:r>
            <a:r>
              <a:rPr lang="zh-CN" altLang="en-US" sz="2400">
                <a:latin typeface="Times New Roman" pitchFamily="18" charset="0"/>
              </a:rPr>
              <a:t>、商品的市场价格</a:t>
            </a:r>
            <a:endParaRPr lang="zh-CN" altLang="en-US" sz="2400"/>
          </a:p>
          <a:p>
            <a:pPr eaLnBrk="0" hangingPunct="0"/>
            <a:r>
              <a:rPr lang="en-US" altLang="zh-CN" sz="2400">
                <a:latin typeface="Times New Roman" pitchFamily="18" charset="0"/>
              </a:rPr>
              <a:t>C</a:t>
            </a:r>
            <a:r>
              <a:rPr lang="zh-CN" altLang="en-US" sz="2400">
                <a:latin typeface="Times New Roman" pitchFamily="18" charset="0"/>
              </a:rPr>
              <a:t>、超额剩余价值       </a:t>
            </a:r>
            <a:r>
              <a:rPr lang="en-US" altLang="zh-CN" sz="2400">
                <a:latin typeface="Times New Roman" pitchFamily="18" charset="0"/>
              </a:rPr>
              <a:t>D</a:t>
            </a:r>
            <a:r>
              <a:rPr lang="zh-CN" altLang="en-US" sz="2400">
                <a:latin typeface="Times New Roman" pitchFamily="18" charset="0"/>
              </a:rPr>
              <a:t>、平均利润率</a:t>
            </a:r>
            <a:endParaRPr lang="zh-CN" altLang="en-US" sz="2400"/>
          </a:p>
          <a:p>
            <a:pPr eaLnBrk="0" hangingPunct="0"/>
            <a:r>
              <a:rPr lang="en-US" altLang="zh-CN" sz="2400">
                <a:latin typeface="Times New Roman" pitchFamily="18" charset="0"/>
              </a:rPr>
              <a:t>21</a:t>
            </a:r>
            <a:r>
              <a:rPr lang="zh-CN" altLang="en-US" sz="2400">
                <a:latin typeface="Times New Roman" pitchFamily="18" charset="0"/>
              </a:rPr>
              <a:t>、部门之间竞争的手段是（ </a:t>
            </a:r>
            <a:r>
              <a:rPr lang="en-US" altLang="zh-CN" sz="2400">
                <a:latin typeface="Times New Roman" pitchFamily="18" charset="0"/>
              </a:rPr>
              <a:t>C </a:t>
            </a:r>
            <a:r>
              <a:rPr lang="zh-CN" altLang="en-US" sz="2400">
                <a:latin typeface="Times New Roman" pitchFamily="18" charset="0"/>
              </a:rPr>
              <a:t>）</a:t>
            </a:r>
            <a:endParaRPr lang="zh-CN" altLang="en-US" sz="2400"/>
          </a:p>
          <a:p>
            <a:pPr eaLnBrk="0" hangingPunct="0"/>
            <a:r>
              <a:rPr lang="en-US" altLang="zh-CN" sz="2400">
                <a:latin typeface="Times New Roman" pitchFamily="18" charset="0"/>
              </a:rPr>
              <a:t>A</a:t>
            </a:r>
            <a:r>
              <a:rPr lang="zh-CN" altLang="en-US" sz="2400">
                <a:latin typeface="Times New Roman" pitchFamily="18" charset="0"/>
              </a:rPr>
              <a:t>、改进技术  </a:t>
            </a:r>
            <a:r>
              <a:rPr lang="en-US" altLang="zh-CN" sz="2400">
                <a:latin typeface="Times New Roman" pitchFamily="18" charset="0"/>
              </a:rPr>
              <a:t>B</a:t>
            </a:r>
            <a:r>
              <a:rPr lang="zh-CN" altLang="en-US" sz="2400">
                <a:latin typeface="Times New Roman" pitchFamily="18" charset="0"/>
              </a:rPr>
              <a:t>、价格竞争  </a:t>
            </a:r>
            <a:r>
              <a:rPr lang="en-US" altLang="zh-CN" sz="2400">
                <a:latin typeface="Times New Roman" pitchFamily="18" charset="0"/>
              </a:rPr>
              <a:t>C</a:t>
            </a:r>
            <a:r>
              <a:rPr lang="zh-CN" altLang="en-US" sz="2400">
                <a:latin typeface="Times New Roman" pitchFamily="18" charset="0"/>
              </a:rPr>
              <a:t>、资本转移  </a:t>
            </a:r>
            <a:r>
              <a:rPr lang="en-US" altLang="zh-CN" sz="2400">
                <a:latin typeface="Times New Roman" pitchFamily="18" charset="0"/>
              </a:rPr>
              <a:t>D</a:t>
            </a:r>
            <a:r>
              <a:rPr lang="zh-CN" altLang="en-US" sz="2400">
                <a:latin typeface="Times New Roman" pitchFamily="18" charset="0"/>
              </a:rPr>
              <a:t>、降低成本</a:t>
            </a:r>
            <a:endParaRPr lang="zh-CN" altLang="en-US" sz="2400"/>
          </a:p>
          <a:p>
            <a:pPr eaLnBrk="0" hangingPunct="0"/>
            <a:r>
              <a:rPr lang="en-US" altLang="zh-CN" sz="2400">
                <a:latin typeface="Times New Roman" pitchFamily="18" charset="0"/>
              </a:rPr>
              <a:t>22</a:t>
            </a:r>
            <a:r>
              <a:rPr lang="zh-CN" altLang="en-US" sz="2400">
                <a:latin typeface="Times New Roman" pitchFamily="18" charset="0"/>
              </a:rPr>
              <a:t>、平均利润和生产价格形成后为商品的市场价格围绕（ </a:t>
            </a:r>
            <a:r>
              <a:rPr lang="en-US" altLang="zh-CN" sz="2400">
                <a:latin typeface="Times New Roman" pitchFamily="18" charset="0"/>
              </a:rPr>
              <a:t>B </a:t>
            </a:r>
            <a:r>
              <a:rPr lang="zh-CN" altLang="en-US" sz="2400">
                <a:latin typeface="Times New Roman" pitchFamily="18" charset="0"/>
              </a:rPr>
              <a:t>）</a:t>
            </a:r>
            <a:endParaRPr lang="zh-CN" altLang="en-US" sz="2400"/>
          </a:p>
          <a:p>
            <a:pPr eaLnBrk="0" hangingPunct="0"/>
            <a:r>
              <a:rPr lang="en-US" altLang="zh-CN" sz="2400">
                <a:latin typeface="Times New Roman" pitchFamily="18" charset="0"/>
              </a:rPr>
              <a:t>A</a:t>
            </a:r>
            <a:r>
              <a:rPr lang="zh-CN" altLang="en-US" sz="2400">
                <a:latin typeface="Times New Roman" pitchFamily="18" charset="0"/>
              </a:rPr>
              <a:t>、价值波动         </a:t>
            </a:r>
            <a:r>
              <a:rPr lang="en-US" altLang="zh-CN" sz="2400">
                <a:latin typeface="Times New Roman" pitchFamily="18" charset="0"/>
              </a:rPr>
              <a:t>B</a:t>
            </a:r>
            <a:r>
              <a:rPr lang="zh-CN" altLang="en-US" sz="2400">
                <a:latin typeface="Times New Roman" pitchFamily="18" charset="0"/>
              </a:rPr>
              <a:t>、生产价格波动</a:t>
            </a:r>
            <a:endParaRPr lang="zh-CN" altLang="en-US" sz="2400"/>
          </a:p>
          <a:p>
            <a:pPr eaLnBrk="0" hangingPunct="0"/>
            <a:r>
              <a:rPr lang="en-US" altLang="zh-CN" sz="2400">
                <a:latin typeface="Times New Roman" pitchFamily="18" charset="0"/>
              </a:rPr>
              <a:t>C</a:t>
            </a:r>
            <a:r>
              <a:rPr lang="zh-CN" altLang="en-US" sz="2400">
                <a:latin typeface="Times New Roman" pitchFamily="18" charset="0"/>
              </a:rPr>
              <a:t>、生产成本波动     </a:t>
            </a:r>
            <a:r>
              <a:rPr lang="en-US" altLang="zh-CN" sz="2400">
                <a:latin typeface="Times New Roman" pitchFamily="18" charset="0"/>
              </a:rPr>
              <a:t>D</a:t>
            </a:r>
            <a:r>
              <a:rPr lang="zh-CN" altLang="en-US" sz="2400">
                <a:latin typeface="Times New Roman" pitchFamily="18" charset="0"/>
              </a:rPr>
              <a:t>、垄断价格波动</a:t>
            </a:r>
            <a:endParaRPr lang="zh-CN" altLang="en-US" sz="2400"/>
          </a:p>
          <a:p>
            <a:pPr eaLnBrk="0" hangingPunct="0"/>
            <a:r>
              <a:rPr lang="en-US" altLang="zh-CN" sz="2400">
                <a:latin typeface="Times New Roman" pitchFamily="18" charset="0"/>
              </a:rPr>
              <a:t>23</a:t>
            </a:r>
            <a:r>
              <a:rPr lang="zh-CN" altLang="en-US" sz="2400">
                <a:latin typeface="Times New Roman" pitchFamily="18" charset="0"/>
              </a:rPr>
              <a:t>、资本主义银行利润应（ </a:t>
            </a:r>
            <a:r>
              <a:rPr lang="en-US" altLang="zh-CN" sz="2400">
                <a:latin typeface="Times New Roman" pitchFamily="18" charset="0"/>
              </a:rPr>
              <a:t>D </a:t>
            </a:r>
            <a:r>
              <a:rPr lang="zh-CN" altLang="en-US" sz="2400">
                <a:latin typeface="Times New Roman" pitchFamily="18" charset="0"/>
              </a:rPr>
              <a:t>）</a:t>
            </a:r>
            <a:endParaRPr lang="zh-CN" altLang="en-US" sz="2400"/>
          </a:p>
          <a:p>
            <a:pPr eaLnBrk="0" hangingPunct="0"/>
            <a:r>
              <a:rPr lang="en-US" altLang="zh-CN" sz="2400">
                <a:latin typeface="Times New Roman" pitchFamily="18" charset="0"/>
              </a:rPr>
              <a:t>A</a:t>
            </a:r>
            <a:r>
              <a:rPr lang="zh-CN" altLang="en-US" sz="2400">
                <a:latin typeface="Times New Roman" pitchFamily="18" charset="0"/>
              </a:rPr>
              <a:t>、高于平均利润      </a:t>
            </a:r>
            <a:r>
              <a:rPr lang="en-US" altLang="zh-CN" sz="2400">
                <a:latin typeface="Times New Roman" pitchFamily="18" charset="0"/>
              </a:rPr>
              <a:t>B</a:t>
            </a:r>
            <a:r>
              <a:rPr lang="zh-CN" altLang="en-US" sz="2400">
                <a:latin typeface="Times New Roman" pitchFamily="18" charset="0"/>
              </a:rPr>
              <a:t>、低于平均利润   </a:t>
            </a:r>
            <a:endParaRPr lang="zh-CN" altLang="en-US" sz="2400"/>
          </a:p>
          <a:p>
            <a:pPr eaLnBrk="0" hangingPunct="0"/>
            <a:r>
              <a:rPr lang="en-US" altLang="zh-CN" sz="2400">
                <a:latin typeface="Times New Roman" pitchFamily="18" charset="0"/>
              </a:rPr>
              <a:t>C</a:t>
            </a:r>
            <a:r>
              <a:rPr lang="zh-CN" altLang="en-US" sz="2400">
                <a:latin typeface="Times New Roman" pitchFamily="18" charset="0"/>
              </a:rPr>
              <a:t>、相当于平均利润    </a:t>
            </a:r>
            <a:r>
              <a:rPr lang="en-US" altLang="zh-CN" sz="2400">
                <a:latin typeface="Times New Roman" pitchFamily="18" charset="0"/>
              </a:rPr>
              <a:t>D</a:t>
            </a:r>
            <a:r>
              <a:rPr lang="zh-CN" altLang="en-US" sz="2400">
                <a:latin typeface="Times New Roman" pitchFamily="18" charset="0"/>
              </a:rPr>
              <a:t>、不低于平均利润</a:t>
            </a:r>
            <a:endParaRPr lang="zh-CN" altLang="en-US"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p:cNvSpPr>
            <a:spLocks noChangeArrowheads="1"/>
          </p:cNvSpPr>
          <p:nvPr/>
        </p:nvSpPr>
        <p:spPr bwMode="auto">
          <a:xfrm>
            <a:off x="0" y="387350"/>
            <a:ext cx="9144000" cy="5940425"/>
          </a:xfrm>
          <a:prstGeom prst="rect">
            <a:avLst/>
          </a:prstGeom>
          <a:noFill/>
          <a:ln w="9525">
            <a:noFill/>
            <a:miter lim="800000"/>
            <a:headEnd/>
            <a:tailEnd/>
          </a:ln>
        </p:spPr>
        <p:txBody>
          <a:bodyPr anchor="ctr">
            <a:spAutoFit/>
          </a:bodyPr>
          <a:lstStyle/>
          <a:p>
            <a:r>
              <a:rPr lang="en-US" altLang="zh-CN" sz="2000">
                <a:latin typeface="Times New Roman" pitchFamily="18" charset="0"/>
              </a:rPr>
              <a:t>24</a:t>
            </a:r>
            <a:r>
              <a:rPr lang="zh-CN" altLang="en-US" sz="2000">
                <a:latin typeface="Times New Roman" pitchFamily="18" charset="0"/>
              </a:rPr>
              <a:t>、垄断资本主义阶段占统治地位的资本是（ </a:t>
            </a:r>
            <a:r>
              <a:rPr lang="en-US" altLang="zh-CN" sz="2000">
                <a:latin typeface="Times New Roman" pitchFamily="18" charset="0"/>
              </a:rPr>
              <a:t>A </a:t>
            </a:r>
            <a:r>
              <a:rPr lang="zh-CN" altLang="en-US" sz="2000">
                <a:latin typeface="Times New Roman" pitchFamily="18" charset="0"/>
              </a:rPr>
              <a:t>）</a:t>
            </a:r>
            <a:endParaRPr lang="zh-CN" altLang="en-US" sz="2000"/>
          </a:p>
          <a:p>
            <a:pPr eaLnBrk="0" hangingPunct="0"/>
            <a:r>
              <a:rPr lang="en-US" altLang="zh-CN" sz="2000">
                <a:latin typeface="Times New Roman" pitchFamily="18" charset="0"/>
              </a:rPr>
              <a:t>A</a:t>
            </a:r>
            <a:r>
              <a:rPr lang="zh-CN" altLang="en-US" sz="2000">
                <a:latin typeface="Times New Roman" pitchFamily="18" charset="0"/>
              </a:rPr>
              <a:t>、金融资本   </a:t>
            </a:r>
            <a:r>
              <a:rPr lang="en-US" altLang="zh-CN" sz="2000">
                <a:latin typeface="Times New Roman" pitchFamily="18" charset="0"/>
              </a:rPr>
              <a:t>B</a:t>
            </a:r>
            <a:r>
              <a:rPr lang="zh-CN" altLang="en-US" sz="2000">
                <a:latin typeface="Times New Roman" pitchFamily="18" charset="0"/>
              </a:rPr>
              <a:t>、银行资本  </a:t>
            </a:r>
            <a:r>
              <a:rPr lang="en-US" altLang="zh-CN" sz="2000">
                <a:latin typeface="Times New Roman" pitchFamily="18" charset="0"/>
              </a:rPr>
              <a:t>C</a:t>
            </a:r>
            <a:r>
              <a:rPr lang="zh-CN" altLang="en-US" sz="2000">
                <a:latin typeface="Times New Roman" pitchFamily="18" charset="0"/>
              </a:rPr>
              <a:t>、工业资本  </a:t>
            </a:r>
            <a:r>
              <a:rPr lang="en-US" altLang="zh-CN" sz="2000">
                <a:latin typeface="Times New Roman" pitchFamily="18" charset="0"/>
              </a:rPr>
              <a:t>D</a:t>
            </a:r>
            <a:r>
              <a:rPr lang="zh-CN" altLang="en-US" sz="2000">
                <a:latin typeface="Times New Roman" pitchFamily="18" charset="0"/>
              </a:rPr>
              <a:t>、商业资本</a:t>
            </a:r>
            <a:endParaRPr lang="zh-CN" altLang="en-US" sz="2000"/>
          </a:p>
          <a:p>
            <a:pPr eaLnBrk="0" hangingPunct="0"/>
            <a:r>
              <a:rPr lang="en-US" altLang="zh-CN" sz="2000">
                <a:latin typeface="Times New Roman" pitchFamily="18" charset="0"/>
              </a:rPr>
              <a:t>25</a:t>
            </a:r>
            <a:r>
              <a:rPr lang="zh-CN" altLang="en-US" sz="2000">
                <a:latin typeface="Times New Roman" pitchFamily="18" charset="0"/>
              </a:rPr>
              <a:t>、垄断资本主义国家事实上的主宰者是（ </a:t>
            </a:r>
            <a:r>
              <a:rPr lang="en-US" altLang="zh-CN" sz="2000">
                <a:latin typeface="Times New Roman" pitchFamily="18" charset="0"/>
              </a:rPr>
              <a:t>C </a:t>
            </a:r>
            <a:r>
              <a:rPr lang="zh-CN" altLang="en-US" sz="2000">
                <a:latin typeface="Times New Roman" pitchFamily="18" charset="0"/>
              </a:rPr>
              <a:t>）</a:t>
            </a:r>
            <a:endParaRPr lang="zh-CN" altLang="en-US" sz="2000"/>
          </a:p>
          <a:p>
            <a:pPr eaLnBrk="0" hangingPunct="0"/>
            <a:r>
              <a:rPr lang="en-US" altLang="zh-CN" sz="2000">
                <a:latin typeface="Times New Roman" pitchFamily="18" charset="0"/>
              </a:rPr>
              <a:t>A</a:t>
            </a:r>
            <a:r>
              <a:rPr lang="zh-CN" altLang="en-US" sz="2000">
                <a:latin typeface="Times New Roman" pitchFamily="18" charset="0"/>
              </a:rPr>
              <a:t>、银行资本家  </a:t>
            </a:r>
            <a:r>
              <a:rPr lang="en-US" altLang="zh-CN" sz="2000">
                <a:latin typeface="Times New Roman" pitchFamily="18" charset="0"/>
              </a:rPr>
              <a:t>B</a:t>
            </a:r>
            <a:r>
              <a:rPr lang="zh-CN" altLang="en-US" sz="2000">
                <a:latin typeface="Times New Roman" pitchFamily="18" charset="0"/>
              </a:rPr>
              <a:t>、工业资本家  </a:t>
            </a:r>
            <a:r>
              <a:rPr lang="en-US" altLang="zh-CN" sz="2000">
                <a:latin typeface="Times New Roman" pitchFamily="18" charset="0"/>
              </a:rPr>
              <a:t>C</a:t>
            </a:r>
            <a:r>
              <a:rPr lang="zh-CN" altLang="en-US" sz="2000">
                <a:latin typeface="Times New Roman" pitchFamily="18" charset="0"/>
              </a:rPr>
              <a:t>、金融寡头  </a:t>
            </a:r>
            <a:r>
              <a:rPr lang="en-US" altLang="zh-CN" sz="2000">
                <a:latin typeface="Times New Roman" pitchFamily="18" charset="0"/>
              </a:rPr>
              <a:t>D</a:t>
            </a:r>
            <a:r>
              <a:rPr lang="zh-CN" altLang="en-US" sz="2000">
                <a:latin typeface="Times New Roman" pitchFamily="18" charset="0"/>
              </a:rPr>
              <a:t>、商业资本家</a:t>
            </a:r>
            <a:endParaRPr lang="zh-CN" altLang="en-US" sz="2000"/>
          </a:p>
          <a:p>
            <a:pPr eaLnBrk="0" hangingPunct="0"/>
            <a:r>
              <a:rPr lang="en-US" altLang="zh-CN" sz="2000">
                <a:latin typeface="Times New Roman" pitchFamily="18" charset="0"/>
              </a:rPr>
              <a:t>26</a:t>
            </a:r>
            <a:r>
              <a:rPr lang="zh-CN" altLang="en-US" sz="2000">
                <a:latin typeface="Times New Roman" pitchFamily="18" charset="0"/>
              </a:rPr>
              <a:t>、垄断价格形成后，价值规律改变了（    ）。</a:t>
            </a:r>
            <a:endParaRPr lang="zh-CN" altLang="en-US" sz="2000"/>
          </a:p>
          <a:p>
            <a:pPr eaLnBrk="0" hangingPunct="0"/>
            <a:r>
              <a:rPr lang="en-US" altLang="zh-CN" sz="2000">
                <a:latin typeface="Times New Roman" pitchFamily="18" charset="0"/>
              </a:rPr>
              <a:t>A</a:t>
            </a:r>
            <a:r>
              <a:rPr lang="zh-CN" altLang="en-US" sz="2000">
                <a:latin typeface="Times New Roman" pitchFamily="18" charset="0"/>
              </a:rPr>
              <a:t>、内容   </a:t>
            </a:r>
            <a:r>
              <a:rPr lang="en-US" altLang="zh-CN" sz="2000">
                <a:latin typeface="Times New Roman" pitchFamily="18" charset="0"/>
              </a:rPr>
              <a:t>B</a:t>
            </a:r>
            <a:r>
              <a:rPr lang="zh-CN" altLang="en-US" sz="2000">
                <a:latin typeface="Times New Roman" pitchFamily="18" charset="0"/>
              </a:rPr>
              <a:t>、作用   </a:t>
            </a:r>
            <a:r>
              <a:rPr lang="en-US" altLang="zh-CN" sz="2000">
                <a:latin typeface="Times New Roman" pitchFamily="18" charset="0"/>
              </a:rPr>
              <a:t>C</a:t>
            </a:r>
            <a:r>
              <a:rPr lang="zh-CN" altLang="en-US" sz="2000">
                <a:latin typeface="Times New Roman" pitchFamily="18" charset="0"/>
              </a:rPr>
              <a:t>、作用形式   </a:t>
            </a:r>
            <a:r>
              <a:rPr lang="en-US" altLang="zh-CN" sz="2000">
                <a:latin typeface="Times New Roman" pitchFamily="18" charset="0"/>
              </a:rPr>
              <a:t>D</a:t>
            </a:r>
            <a:r>
              <a:rPr lang="zh-CN" altLang="en-US" sz="2000">
                <a:latin typeface="Times New Roman" pitchFamily="18" charset="0"/>
              </a:rPr>
              <a:t>、作用力度</a:t>
            </a:r>
            <a:endParaRPr lang="zh-CN" altLang="en-US" sz="2000"/>
          </a:p>
          <a:p>
            <a:pPr eaLnBrk="0" hangingPunct="0"/>
            <a:r>
              <a:rPr lang="en-US" altLang="zh-CN" sz="2000">
                <a:latin typeface="Times New Roman" pitchFamily="18" charset="0"/>
              </a:rPr>
              <a:t>27</a:t>
            </a:r>
            <a:r>
              <a:rPr lang="zh-CN" altLang="en-US" sz="2000">
                <a:latin typeface="Times New Roman" pitchFamily="18" charset="0"/>
              </a:rPr>
              <a:t>、资本主义国家向私人企业加工订货来维持企业的生存和发展属于</a:t>
            </a:r>
            <a:r>
              <a:rPr lang="en-US" altLang="zh-CN" sz="2000">
                <a:latin typeface="Times New Roman" pitchFamily="18" charset="0"/>
              </a:rPr>
              <a:t>( C )</a:t>
            </a:r>
            <a:endParaRPr lang="en-US" altLang="zh-CN" sz="2000"/>
          </a:p>
          <a:p>
            <a:pPr eaLnBrk="0" hangingPunct="0"/>
            <a:r>
              <a:rPr lang="en-US" altLang="zh-CN" sz="2000">
                <a:latin typeface="Times New Roman" pitchFamily="18" charset="0"/>
              </a:rPr>
              <a:t>A</a:t>
            </a:r>
            <a:r>
              <a:rPr lang="zh-CN" altLang="en-US" sz="2000">
                <a:latin typeface="Times New Roman" pitchFamily="18" charset="0"/>
              </a:rPr>
              <a:t>、国家直接掌握的垄断资本</a:t>
            </a:r>
            <a:endParaRPr lang="zh-CN" altLang="en-US" sz="2000"/>
          </a:p>
          <a:p>
            <a:pPr eaLnBrk="0" hangingPunct="0"/>
            <a:r>
              <a:rPr lang="en-US" altLang="zh-CN" sz="2000">
                <a:latin typeface="Times New Roman" pitchFamily="18" charset="0"/>
              </a:rPr>
              <a:t>B</a:t>
            </a:r>
            <a:r>
              <a:rPr lang="zh-CN" altLang="en-US" sz="2000">
                <a:latin typeface="Times New Roman" pitchFamily="18" charset="0"/>
              </a:rPr>
              <a:t>、国有资本和私人资本在企业内部的结合</a:t>
            </a:r>
            <a:endParaRPr lang="zh-CN" altLang="en-US" sz="2000"/>
          </a:p>
          <a:p>
            <a:pPr eaLnBrk="0" hangingPunct="0"/>
            <a:r>
              <a:rPr lang="en-US" altLang="zh-CN" sz="2000">
                <a:latin typeface="Times New Roman" pitchFamily="18" charset="0"/>
              </a:rPr>
              <a:t>C</a:t>
            </a:r>
            <a:r>
              <a:rPr lang="zh-CN" altLang="en-US" sz="2000">
                <a:latin typeface="Times New Roman" pitchFamily="18" charset="0"/>
              </a:rPr>
              <a:t>、国家垄断资本和私人资本在企业外部的结合</a:t>
            </a:r>
            <a:endParaRPr lang="zh-CN" altLang="en-US" sz="2000"/>
          </a:p>
          <a:p>
            <a:pPr eaLnBrk="0" hangingPunct="0"/>
            <a:r>
              <a:rPr lang="en-US" altLang="zh-CN" sz="2000">
                <a:latin typeface="Times New Roman" pitchFamily="18" charset="0"/>
              </a:rPr>
              <a:t>D</a:t>
            </a:r>
            <a:r>
              <a:rPr lang="zh-CN" altLang="en-US" sz="2000">
                <a:latin typeface="Times New Roman" pitchFamily="18" charset="0"/>
              </a:rPr>
              <a:t>、国民经济计划化的一种方式</a:t>
            </a:r>
            <a:endParaRPr lang="zh-CN" altLang="en-US" sz="2000"/>
          </a:p>
          <a:p>
            <a:pPr eaLnBrk="0" hangingPunct="0"/>
            <a:r>
              <a:rPr lang="en-US" altLang="zh-CN" sz="2000">
                <a:latin typeface="Times New Roman" pitchFamily="18" charset="0"/>
              </a:rPr>
              <a:t>28</a:t>
            </a:r>
            <a:r>
              <a:rPr lang="zh-CN" altLang="en-US" sz="2000">
                <a:latin typeface="Times New Roman" pitchFamily="18" charset="0"/>
              </a:rPr>
              <a:t>、垄断资本主义国家对经济的宏观管理与调节代表着 </a:t>
            </a:r>
            <a:r>
              <a:rPr lang="en-US" altLang="zh-CN" sz="2000">
                <a:latin typeface="Times New Roman" pitchFamily="18" charset="0"/>
              </a:rPr>
              <a:t>( C )</a:t>
            </a:r>
            <a:r>
              <a:rPr lang="zh-CN" altLang="en-US" sz="2000">
                <a:latin typeface="Times New Roman" pitchFamily="18" charset="0"/>
              </a:rPr>
              <a:t>的利益。</a:t>
            </a:r>
            <a:endParaRPr lang="zh-CN" altLang="en-US" sz="2000"/>
          </a:p>
          <a:p>
            <a:pPr eaLnBrk="0" hangingPunct="0"/>
            <a:r>
              <a:rPr lang="en-US" altLang="zh-CN" sz="2000">
                <a:latin typeface="Times New Roman" pitchFamily="18" charset="0"/>
              </a:rPr>
              <a:t>A</a:t>
            </a:r>
            <a:r>
              <a:rPr lang="zh-CN" altLang="en-US" sz="2000">
                <a:latin typeface="Times New Roman" pitchFamily="18" charset="0"/>
              </a:rPr>
              <a:t>、大垄断资本家           </a:t>
            </a:r>
            <a:r>
              <a:rPr lang="en-US" altLang="zh-CN" sz="2000">
                <a:latin typeface="Times New Roman" pitchFamily="18" charset="0"/>
              </a:rPr>
              <a:t>B</a:t>
            </a:r>
            <a:r>
              <a:rPr lang="zh-CN" altLang="en-US" sz="2000">
                <a:latin typeface="Times New Roman" pitchFamily="18" charset="0"/>
              </a:rPr>
              <a:t>、中小资本家</a:t>
            </a:r>
            <a:endParaRPr lang="zh-CN" altLang="en-US" sz="2000"/>
          </a:p>
          <a:p>
            <a:pPr eaLnBrk="0" hangingPunct="0"/>
            <a:r>
              <a:rPr lang="en-US" altLang="zh-CN" sz="2000">
                <a:latin typeface="Times New Roman" pitchFamily="18" charset="0"/>
              </a:rPr>
              <a:t>C</a:t>
            </a:r>
            <a:r>
              <a:rPr lang="zh-CN" altLang="en-US" sz="2000">
                <a:latin typeface="Times New Roman" pitchFamily="18" charset="0"/>
              </a:rPr>
              <a:t>、垄断资产阶级整体       </a:t>
            </a:r>
            <a:r>
              <a:rPr lang="en-US" altLang="zh-CN" sz="2000">
                <a:latin typeface="Times New Roman" pitchFamily="18" charset="0"/>
              </a:rPr>
              <a:t>D</a:t>
            </a:r>
            <a:r>
              <a:rPr lang="zh-CN" altLang="en-US" sz="2000">
                <a:latin typeface="Times New Roman" pitchFamily="18" charset="0"/>
              </a:rPr>
              <a:t>、全体劳动人民</a:t>
            </a:r>
            <a:endParaRPr lang="zh-CN" altLang="en-US" sz="2000"/>
          </a:p>
          <a:p>
            <a:pPr eaLnBrk="0" hangingPunct="0"/>
            <a:r>
              <a:rPr lang="en-US" altLang="zh-CN" sz="2000">
                <a:latin typeface="Times New Roman" pitchFamily="18" charset="0"/>
              </a:rPr>
              <a:t>29</a:t>
            </a:r>
            <a:r>
              <a:rPr lang="zh-CN" altLang="en-US" sz="2000">
                <a:latin typeface="Times New Roman" pitchFamily="18" charset="0"/>
              </a:rPr>
              <a:t>、资本输出的实质是</a:t>
            </a:r>
            <a:r>
              <a:rPr lang="en-US" altLang="zh-CN" sz="2000">
                <a:latin typeface="Times New Roman" pitchFamily="18" charset="0"/>
              </a:rPr>
              <a:t>( D)</a:t>
            </a:r>
            <a:endParaRPr lang="en-US" altLang="zh-CN" sz="2000"/>
          </a:p>
          <a:p>
            <a:pPr eaLnBrk="0" hangingPunct="0"/>
            <a:r>
              <a:rPr lang="en-US" altLang="zh-CN" sz="2000">
                <a:latin typeface="Times New Roman" pitchFamily="18" charset="0"/>
              </a:rPr>
              <a:t>A</a:t>
            </a:r>
            <a:r>
              <a:rPr lang="zh-CN" altLang="en-US" sz="2000">
                <a:latin typeface="Times New Roman" pitchFamily="18" charset="0"/>
              </a:rPr>
              <a:t>、发达国家帮助发展中国家发展经济的手段</a:t>
            </a:r>
            <a:endParaRPr lang="zh-CN" altLang="en-US" sz="2000"/>
          </a:p>
          <a:p>
            <a:pPr eaLnBrk="0" hangingPunct="0"/>
            <a:r>
              <a:rPr lang="en-US" altLang="zh-CN" sz="2000">
                <a:latin typeface="Times New Roman" pitchFamily="18" charset="0"/>
              </a:rPr>
              <a:t>B</a:t>
            </a:r>
            <a:r>
              <a:rPr lang="zh-CN" altLang="en-US" sz="2000">
                <a:latin typeface="Times New Roman" pitchFamily="18" charset="0"/>
              </a:rPr>
              <a:t>、发达国家带动其商品输出的手段</a:t>
            </a:r>
            <a:endParaRPr lang="zh-CN" altLang="en-US" sz="2000"/>
          </a:p>
          <a:p>
            <a:pPr eaLnBrk="0" hangingPunct="0"/>
            <a:r>
              <a:rPr lang="en-US" altLang="zh-CN" sz="2000">
                <a:latin typeface="Times New Roman" pitchFamily="18" charset="0"/>
              </a:rPr>
              <a:t>C</a:t>
            </a:r>
            <a:r>
              <a:rPr lang="zh-CN" altLang="en-US" sz="2000">
                <a:latin typeface="Times New Roman" pitchFamily="18" charset="0"/>
              </a:rPr>
              <a:t>、发达国家与发展中国家的一种互助互利关系</a:t>
            </a:r>
            <a:endParaRPr lang="zh-CN" altLang="en-US" sz="2000"/>
          </a:p>
          <a:p>
            <a:pPr eaLnBrk="0" hangingPunct="0"/>
            <a:r>
              <a:rPr lang="en-US" altLang="zh-CN" sz="2000">
                <a:latin typeface="Times New Roman" pitchFamily="18" charset="0"/>
              </a:rPr>
              <a:t>D</a:t>
            </a:r>
            <a:r>
              <a:rPr lang="zh-CN" altLang="en-US" sz="2000">
                <a:latin typeface="Times New Roman" pitchFamily="18" charset="0"/>
              </a:rPr>
              <a:t>、金融资本掠夺、剥削和奴役其他国家和人民的重要手段</a:t>
            </a:r>
            <a:endParaRPr lang="zh-CN" altLang="en-US" sz="20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ChangeArrowheads="1"/>
          </p:cNvSpPr>
          <p:nvPr/>
        </p:nvSpPr>
        <p:spPr bwMode="auto">
          <a:xfrm>
            <a:off x="0" y="196850"/>
            <a:ext cx="9144000" cy="6464300"/>
          </a:xfrm>
          <a:prstGeom prst="rect">
            <a:avLst/>
          </a:prstGeom>
          <a:noFill/>
          <a:ln w="9525">
            <a:noFill/>
            <a:miter lim="800000"/>
            <a:headEnd/>
            <a:tailEnd/>
          </a:ln>
        </p:spPr>
        <p:txBody>
          <a:bodyPr anchor="ctr">
            <a:spAutoFit/>
          </a:bodyPr>
          <a:lstStyle/>
          <a:p>
            <a:pPr>
              <a:tabLst>
                <a:tab pos="2028825" algn="l"/>
              </a:tabLst>
            </a:pPr>
            <a:r>
              <a:rPr lang="en-US" altLang="zh-CN">
                <a:latin typeface="Times New Roman" pitchFamily="18" charset="0"/>
              </a:rPr>
              <a:t>30</a:t>
            </a:r>
            <a:r>
              <a:rPr lang="zh-CN" altLang="en-US">
                <a:latin typeface="Times New Roman" pitchFamily="18" charset="0"/>
              </a:rPr>
              <a:t>、资产阶级意识形态的核心是</a:t>
            </a:r>
            <a:r>
              <a:rPr lang="en-US" altLang="zh-CN">
                <a:latin typeface="Times New Roman" pitchFamily="18" charset="0"/>
              </a:rPr>
              <a:t>(C )</a:t>
            </a:r>
            <a:endParaRPr lang="en-US" altLang="zh-CN"/>
          </a:p>
          <a:p>
            <a:pPr eaLnBrk="0" hangingPunct="0">
              <a:tabLst>
                <a:tab pos="2028825" algn="l"/>
              </a:tabLst>
            </a:pPr>
            <a:r>
              <a:rPr lang="en-US" altLang="zh-CN">
                <a:latin typeface="Times New Roman" pitchFamily="18" charset="0"/>
              </a:rPr>
              <a:t>A</a:t>
            </a:r>
            <a:r>
              <a:rPr lang="zh-CN" altLang="en-US">
                <a:latin typeface="Times New Roman" pitchFamily="18" charset="0"/>
              </a:rPr>
              <a:t>、文学、 艺术和宗教              </a:t>
            </a:r>
            <a:r>
              <a:rPr lang="en-US" altLang="zh-CN">
                <a:latin typeface="Times New Roman" pitchFamily="18" charset="0"/>
              </a:rPr>
              <a:t>B</a:t>
            </a:r>
            <a:r>
              <a:rPr lang="zh-CN" altLang="en-US">
                <a:latin typeface="Times New Roman" pitchFamily="18" charset="0"/>
              </a:rPr>
              <a:t>、 道德、 伦理</a:t>
            </a:r>
            <a:endParaRPr lang="zh-CN" altLang="en-US"/>
          </a:p>
          <a:p>
            <a:pPr eaLnBrk="0" hangingPunct="0">
              <a:tabLst>
                <a:tab pos="2028825" algn="l"/>
              </a:tabLst>
            </a:pPr>
            <a:r>
              <a:rPr lang="en-US" altLang="zh-CN">
                <a:latin typeface="Times New Roman" pitchFamily="18" charset="0"/>
              </a:rPr>
              <a:t>C</a:t>
            </a:r>
            <a:r>
              <a:rPr lang="zh-CN" altLang="en-US">
                <a:latin typeface="Times New Roman" pitchFamily="18" charset="0"/>
              </a:rPr>
              <a:t>、政治思想和法律思想             </a:t>
            </a:r>
            <a:r>
              <a:rPr lang="en-US" altLang="zh-CN">
                <a:latin typeface="Times New Roman" pitchFamily="18" charset="0"/>
              </a:rPr>
              <a:t>D</a:t>
            </a:r>
            <a:r>
              <a:rPr lang="zh-CN" altLang="en-US">
                <a:latin typeface="Times New Roman" pitchFamily="18" charset="0"/>
              </a:rPr>
              <a:t>、 哲学、 历史</a:t>
            </a:r>
            <a:endParaRPr lang="zh-CN" altLang="en-US"/>
          </a:p>
          <a:p>
            <a:pPr eaLnBrk="0" hangingPunct="0">
              <a:tabLst>
                <a:tab pos="2028825" algn="l"/>
              </a:tabLst>
            </a:pPr>
            <a:r>
              <a:rPr lang="en-US" altLang="zh-CN">
                <a:latin typeface="Times New Roman" pitchFamily="18" charset="0"/>
              </a:rPr>
              <a:t>31</a:t>
            </a:r>
            <a:r>
              <a:rPr lang="zh-CN" altLang="en-US">
                <a:latin typeface="Times New Roman" pitchFamily="18" charset="0"/>
              </a:rPr>
              <a:t>、生产商品的劳动分具体劳动和抽象劳动</a:t>
            </a:r>
            <a:r>
              <a:rPr lang="en-US" altLang="zh-CN">
                <a:latin typeface="Times New Roman" pitchFamily="18" charset="0"/>
              </a:rPr>
              <a:t>, </a:t>
            </a:r>
            <a:r>
              <a:rPr lang="zh-CN" altLang="en-US">
                <a:latin typeface="Times New Roman" pitchFamily="18" charset="0"/>
              </a:rPr>
              <a:t>其中具体劳动的作用是</a:t>
            </a:r>
            <a:r>
              <a:rPr lang="en-US" altLang="zh-CN">
                <a:latin typeface="Times New Roman" pitchFamily="18" charset="0"/>
              </a:rPr>
              <a:t>( D )</a:t>
            </a:r>
            <a:endParaRPr lang="en-US" altLang="zh-CN"/>
          </a:p>
          <a:p>
            <a:pPr eaLnBrk="0" hangingPunct="0">
              <a:tabLst>
                <a:tab pos="2028825" algn="l"/>
              </a:tabLst>
            </a:pPr>
            <a:r>
              <a:rPr lang="en-US" altLang="zh-CN">
                <a:latin typeface="Times New Roman" pitchFamily="18" charset="0"/>
              </a:rPr>
              <a:t>A</a:t>
            </a:r>
            <a:r>
              <a:rPr lang="zh-CN" altLang="en-US">
                <a:latin typeface="Times New Roman" pitchFamily="18" charset="0"/>
              </a:rPr>
              <a:t>、创造新价值                 </a:t>
            </a:r>
            <a:r>
              <a:rPr lang="en-US" altLang="zh-CN">
                <a:latin typeface="Times New Roman" pitchFamily="18" charset="0"/>
              </a:rPr>
              <a:t>B</a:t>
            </a:r>
            <a:r>
              <a:rPr lang="zh-CN" altLang="en-US">
                <a:latin typeface="Times New Roman" pitchFamily="18" charset="0"/>
              </a:rPr>
              <a:t>、 创造剩余价值</a:t>
            </a:r>
            <a:endParaRPr lang="zh-CN" altLang="en-US"/>
          </a:p>
          <a:p>
            <a:pPr eaLnBrk="0" hangingPunct="0">
              <a:tabLst>
                <a:tab pos="2028825" algn="l"/>
              </a:tabLst>
            </a:pPr>
            <a:r>
              <a:rPr lang="en-US" altLang="zh-CN">
                <a:latin typeface="Times New Roman" pitchFamily="18" charset="0"/>
              </a:rPr>
              <a:t>C</a:t>
            </a:r>
            <a:r>
              <a:rPr lang="zh-CN" altLang="en-US">
                <a:latin typeface="Times New Roman" pitchFamily="18" charset="0"/>
              </a:rPr>
              <a:t>、创造必要价值               </a:t>
            </a:r>
            <a:r>
              <a:rPr lang="en-US" altLang="zh-CN">
                <a:latin typeface="Times New Roman" pitchFamily="18" charset="0"/>
              </a:rPr>
              <a:t>D</a:t>
            </a:r>
            <a:r>
              <a:rPr lang="zh-CN" altLang="en-US">
                <a:latin typeface="Times New Roman" pitchFamily="18" charset="0"/>
              </a:rPr>
              <a:t>、 创造使用价值</a:t>
            </a:r>
            <a:endParaRPr lang="zh-CN" altLang="en-US"/>
          </a:p>
          <a:p>
            <a:pPr eaLnBrk="0" hangingPunct="0">
              <a:tabLst>
                <a:tab pos="2028825" algn="l"/>
              </a:tabLst>
            </a:pPr>
            <a:r>
              <a:rPr lang="en-US" altLang="zh-CN">
                <a:latin typeface="Times New Roman" pitchFamily="18" charset="0"/>
              </a:rPr>
              <a:t>32</a:t>
            </a:r>
            <a:r>
              <a:rPr lang="zh-CN" altLang="en-US">
                <a:latin typeface="Times New Roman" pitchFamily="18" charset="0"/>
              </a:rPr>
              <a:t>、社会必要劳动时间是在现有的社会正常生产条件下</a:t>
            </a:r>
            <a:r>
              <a:rPr lang="en-US" altLang="zh-CN">
                <a:latin typeface="Times New Roman" pitchFamily="18" charset="0"/>
              </a:rPr>
              <a:t>, </a:t>
            </a:r>
            <a:r>
              <a:rPr lang="zh-CN" altLang="en-US">
                <a:latin typeface="Times New Roman" pitchFamily="18" charset="0"/>
              </a:rPr>
              <a:t>在社会平均劳动熟练程度和劳动强度下制造某种使用价值所粗要的劳动时间</a:t>
            </a:r>
            <a:r>
              <a:rPr lang="en-US" altLang="zh-CN">
                <a:latin typeface="Times New Roman" pitchFamily="18" charset="0"/>
              </a:rPr>
              <a:t>, </a:t>
            </a:r>
            <a:r>
              <a:rPr lang="zh-CN" altLang="en-US">
                <a:latin typeface="Times New Roman" pitchFamily="18" charset="0"/>
              </a:rPr>
              <a:t>它是以</a:t>
            </a:r>
            <a:r>
              <a:rPr lang="en-US" altLang="zh-CN">
                <a:latin typeface="Times New Roman" pitchFamily="18" charset="0"/>
              </a:rPr>
              <a:t>(B )</a:t>
            </a:r>
            <a:endParaRPr lang="en-US" altLang="zh-CN"/>
          </a:p>
          <a:p>
            <a:pPr eaLnBrk="0" hangingPunct="0">
              <a:tabLst>
                <a:tab pos="2028825" algn="l"/>
              </a:tabLst>
            </a:pPr>
            <a:r>
              <a:rPr lang="en-US" altLang="zh-CN">
                <a:latin typeface="Times New Roman" pitchFamily="18" charset="0"/>
              </a:rPr>
              <a:t>A</a:t>
            </a:r>
            <a:r>
              <a:rPr lang="zh-CN" altLang="en-US">
                <a:latin typeface="Times New Roman" pitchFamily="18" charset="0"/>
              </a:rPr>
              <a:t>、具体劳动为尺度的           </a:t>
            </a:r>
            <a:r>
              <a:rPr lang="en-US" altLang="zh-CN">
                <a:latin typeface="Times New Roman" pitchFamily="18" charset="0"/>
              </a:rPr>
              <a:t>B</a:t>
            </a:r>
            <a:r>
              <a:rPr lang="zh-CN" altLang="en-US">
                <a:latin typeface="Times New Roman" pitchFamily="18" charset="0"/>
              </a:rPr>
              <a:t>、 简单劳动为尺度的</a:t>
            </a:r>
            <a:endParaRPr lang="zh-CN" altLang="en-US"/>
          </a:p>
          <a:p>
            <a:pPr eaLnBrk="0" hangingPunct="0">
              <a:tabLst>
                <a:tab pos="2028825" algn="l"/>
              </a:tabLst>
            </a:pPr>
            <a:r>
              <a:rPr lang="en-US" altLang="zh-CN">
                <a:latin typeface="Times New Roman" pitchFamily="18" charset="0"/>
              </a:rPr>
              <a:t>C</a:t>
            </a:r>
            <a:r>
              <a:rPr lang="zh-CN" altLang="en-US">
                <a:latin typeface="Times New Roman" pitchFamily="18" charset="0"/>
              </a:rPr>
              <a:t>、复杂劳动为尺度的           </a:t>
            </a:r>
            <a:r>
              <a:rPr lang="en-US" altLang="zh-CN">
                <a:latin typeface="Times New Roman" pitchFamily="18" charset="0"/>
              </a:rPr>
              <a:t>D</a:t>
            </a:r>
            <a:r>
              <a:rPr lang="zh-CN" altLang="en-US">
                <a:latin typeface="Times New Roman" pitchFamily="18" charset="0"/>
              </a:rPr>
              <a:t>、 个别劳动为尺度的</a:t>
            </a:r>
            <a:endParaRPr lang="zh-CN" altLang="en-US"/>
          </a:p>
          <a:p>
            <a:pPr eaLnBrk="0" hangingPunct="0">
              <a:tabLst>
                <a:tab pos="2028825" algn="l"/>
              </a:tabLst>
            </a:pPr>
            <a:r>
              <a:rPr lang="en-US" altLang="zh-CN">
                <a:latin typeface="Times New Roman" pitchFamily="18" charset="0"/>
              </a:rPr>
              <a:t>33</a:t>
            </a:r>
            <a:r>
              <a:rPr lang="zh-CN" altLang="en-US">
                <a:latin typeface="Times New Roman" pitchFamily="18" charset="0"/>
              </a:rPr>
              <a:t>、商品经济是通过商品货币关系实行等价交换的经济形式</a:t>
            </a:r>
            <a:r>
              <a:rPr lang="en-US" altLang="zh-CN">
                <a:latin typeface="Times New Roman" pitchFamily="18" charset="0"/>
              </a:rPr>
              <a:t>, </a:t>
            </a:r>
            <a:r>
              <a:rPr lang="zh-CN" altLang="en-US">
                <a:latin typeface="Times New Roman" pitchFamily="18" charset="0"/>
              </a:rPr>
              <a:t>它的基本规律是</a:t>
            </a:r>
            <a:r>
              <a:rPr lang="en-US" altLang="zh-CN">
                <a:latin typeface="Times New Roman" pitchFamily="18" charset="0"/>
              </a:rPr>
              <a:t>( A )</a:t>
            </a:r>
            <a:endParaRPr lang="en-US" altLang="zh-CN"/>
          </a:p>
          <a:p>
            <a:pPr eaLnBrk="0" hangingPunct="0">
              <a:tabLst>
                <a:tab pos="2028825" algn="l"/>
              </a:tabLst>
            </a:pPr>
            <a:r>
              <a:rPr lang="en-US" altLang="zh-CN">
                <a:latin typeface="Times New Roman" pitchFamily="18" charset="0"/>
              </a:rPr>
              <a:t>A</a:t>
            </a:r>
            <a:r>
              <a:rPr lang="zh-CN" altLang="en-US">
                <a:latin typeface="Times New Roman" pitchFamily="18" charset="0"/>
              </a:rPr>
              <a:t>、价值规律                   </a:t>
            </a:r>
            <a:r>
              <a:rPr lang="en-US" altLang="zh-CN">
                <a:latin typeface="Times New Roman" pitchFamily="18" charset="0"/>
              </a:rPr>
              <a:t>B</a:t>
            </a:r>
            <a:r>
              <a:rPr lang="zh-CN" altLang="en-US">
                <a:latin typeface="Times New Roman" pitchFamily="18" charset="0"/>
              </a:rPr>
              <a:t>、 剩余价值规律</a:t>
            </a:r>
            <a:endParaRPr lang="zh-CN" altLang="en-US"/>
          </a:p>
          <a:p>
            <a:pPr eaLnBrk="0" hangingPunct="0">
              <a:tabLst>
                <a:tab pos="2028825" algn="l"/>
              </a:tabLst>
            </a:pPr>
            <a:r>
              <a:rPr lang="en-US" altLang="zh-CN">
                <a:latin typeface="Times New Roman" pitchFamily="18" charset="0"/>
              </a:rPr>
              <a:t>C</a:t>
            </a:r>
            <a:r>
              <a:rPr lang="zh-CN" altLang="en-US">
                <a:latin typeface="Times New Roman" pitchFamily="18" charset="0"/>
              </a:rPr>
              <a:t>、竞争规律                   </a:t>
            </a:r>
            <a:r>
              <a:rPr lang="en-US" altLang="zh-CN">
                <a:latin typeface="Times New Roman" pitchFamily="18" charset="0"/>
              </a:rPr>
              <a:t>D</a:t>
            </a:r>
            <a:r>
              <a:rPr lang="zh-CN" altLang="en-US">
                <a:latin typeface="Times New Roman" pitchFamily="18" charset="0"/>
              </a:rPr>
              <a:t>、 货币流通规律 </a:t>
            </a:r>
            <a:endParaRPr lang="zh-CN" altLang="en-US"/>
          </a:p>
          <a:p>
            <a:pPr eaLnBrk="0" hangingPunct="0">
              <a:tabLst>
                <a:tab pos="2028825" algn="l"/>
              </a:tabLst>
            </a:pPr>
            <a:r>
              <a:rPr lang="en-US" altLang="zh-CN">
                <a:latin typeface="Times New Roman" pitchFamily="18" charset="0"/>
              </a:rPr>
              <a:t>34</a:t>
            </a:r>
            <a:r>
              <a:rPr lang="zh-CN" altLang="en-US">
                <a:latin typeface="Times New Roman" pitchFamily="18" charset="0"/>
              </a:rPr>
              <a:t>、对“劳动是财富之父</a:t>
            </a:r>
            <a:r>
              <a:rPr lang="en-US" altLang="zh-CN">
                <a:latin typeface="Times New Roman" pitchFamily="18" charset="0"/>
              </a:rPr>
              <a:t>, </a:t>
            </a:r>
            <a:r>
              <a:rPr lang="zh-CN" altLang="en-US">
                <a:latin typeface="Times New Roman" pitchFamily="18" charset="0"/>
              </a:rPr>
              <a:t>土地是财富之母”这句话的正确解释是</a:t>
            </a:r>
            <a:r>
              <a:rPr lang="en-US" altLang="zh-CN">
                <a:latin typeface="Times New Roman" pitchFamily="18" charset="0"/>
              </a:rPr>
              <a:t>( D )</a:t>
            </a:r>
            <a:endParaRPr lang="en-US" altLang="zh-CN"/>
          </a:p>
          <a:p>
            <a:pPr eaLnBrk="0" hangingPunct="0">
              <a:tabLst>
                <a:tab pos="2028825" algn="l"/>
              </a:tabLst>
            </a:pPr>
            <a:r>
              <a:rPr lang="en-US" altLang="zh-CN">
                <a:latin typeface="Times New Roman" pitchFamily="18" charset="0"/>
              </a:rPr>
              <a:t>A</a:t>
            </a:r>
            <a:r>
              <a:rPr lang="zh-CN" altLang="en-US">
                <a:latin typeface="Times New Roman" pitchFamily="18" charset="0"/>
              </a:rPr>
              <a:t>、劳动和土地都是价值的源泉</a:t>
            </a:r>
            <a:endParaRPr lang="zh-CN" altLang="en-US"/>
          </a:p>
          <a:p>
            <a:pPr eaLnBrk="0" hangingPunct="0">
              <a:tabLst>
                <a:tab pos="2028825" algn="l"/>
              </a:tabLst>
            </a:pPr>
            <a:r>
              <a:rPr lang="en-US" altLang="zh-CN">
                <a:latin typeface="Times New Roman" pitchFamily="18" charset="0"/>
              </a:rPr>
              <a:t>B</a:t>
            </a:r>
            <a:r>
              <a:rPr lang="zh-CN" altLang="en-US">
                <a:latin typeface="Times New Roman" pitchFamily="18" charset="0"/>
              </a:rPr>
              <a:t>、劳动创造使用价值</a:t>
            </a:r>
            <a:r>
              <a:rPr lang="en-US" altLang="zh-CN">
                <a:latin typeface="Times New Roman" pitchFamily="18" charset="0"/>
              </a:rPr>
              <a:t>, </a:t>
            </a:r>
            <a:r>
              <a:rPr lang="zh-CN" altLang="en-US">
                <a:latin typeface="Times New Roman" pitchFamily="18" charset="0"/>
              </a:rPr>
              <a:t>土地形成价值</a:t>
            </a:r>
            <a:endParaRPr lang="zh-CN" altLang="en-US"/>
          </a:p>
          <a:p>
            <a:pPr eaLnBrk="0" hangingPunct="0">
              <a:tabLst>
                <a:tab pos="2028825" algn="l"/>
              </a:tabLst>
            </a:pPr>
            <a:r>
              <a:rPr lang="en-US" altLang="zh-CN">
                <a:latin typeface="Times New Roman" pitchFamily="18" charset="0"/>
              </a:rPr>
              <a:t>C</a:t>
            </a:r>
            <a:r>
              <a:rPr lang="zh-CN" altLang="en-US">
                <a:latin typeface="Times New Roman" pitchFamily="18" charset="0"/>
              </a:rPr>
              <a:t>、劳动是创造价值的外部条件</a:t>
            </a:r>
            <a:r>
              <a:rPr lang="en-US" altLang="zh-CN">
                <a:latin typeface="Times New Roman" pitchFamily="18" charset="0"/>
              </a:rPr>
              <a:t>, </a:t>
            </a:r>
            <a:r>
              <a:rPr lang="zh-CN" altLang="en-US">
                <a:latin typeface="Times New Roman" pitchFamily="18" charset="0"/>
              </a:rPr>
              <a:t>土地是价值的真正源泉</a:t>
            </a:r>
            <a:endParaRPr lang="zh-CN" altLang="en-US"/>
          </a:p>
          <a:p>
            <a:pPr eaLnBrk="0" hangingPunct="0">
              <a:tabLst>
                <a:tab pos="2028825" algn="l"/>
              </a:tabLst>
            </a:pPr>
            <a:r>
              <a:rPr lang="en-US" altLang="zh-CN">
                <a:latin typeface="Times New Roman" pitchFamily="18" charset="0"/>
              </a:rPr>
              <a:t>D</a:t>
            </a:r>
            <a:r>
              <a:rPr lang="zh-CN" altLang="en-US">
                <a:latin typeface="Times New Roman" pitchFamily="18" charset="0"/>
              </a:rPr>
              <a:t>、劳动不许和自然物相结合才能创造出物质财富</a:t>
            </a:r>
            <a:endParaRPr lang="zh-CN" altLang="en-US"/>
          </a:p>
          <a:p>
            <a:pPr eaLnBrk="0" hangingPunct="0">
              <a:tabLst>
                <a:tab pos="2028825" algn="l"/>
              </a:tabLst>
            </a:pPr>
            <a:r>
              <a:rPr lang="en-US" altLang="zh-CN">
                <a:latin typeface="Times New Roman" pitchFamily="18" charset="0"/>
              </a:rPr>
              <a:t>35</a:t>
            </a:r>
            <a:r>
              <a:rPr lang="zh-CN" altLang="en-US">
                <a:latin typeface="Times New Roman" pitchFamily="18" charset="0"/>
              </a:rPr>
              <a:t>、价值规律是商品经济的基本规律</a:t>
            </a:r>
            <a:r>
              <a:rPr lang="en-US" altLang="zh-CN">
                <a:latin typeface="Times New Roman" pitchFamily="18" charset="0"/>
              </a:rPr>
              <a:t>, </a:t>
            </a:r>
            <a:r>
              <a:rPr lang="zh-CN" altLang="en-US">
                <a:latin typeface="Times New Roman" pitchFamily="18" charset="0"/>
              </a:rPr>
              <a:t>它的作用是通过</a:t>
            </a:r>
            <a:r>
              <a:rPr lang="en-US" altLang="zh-CN">
                <a:latin typeface="Times New Roman" pitchFamily="18" charset="0"/>
              </a:rPr>
              <a:t>(D )</a:t>
            </a:r>
            <a:endParaRPr lang="en-US" altLang="zh-CN"/>
          </a:p>
          <a:p>
            <a:pPr eaLnBrk="0" hangingPunct="0">
              <a:tabLst>
                <a:tab pos="2028825" algn="l"/>
              </a:tabLst>
            </a:pPr>
            <a:r>
              <a:rPr lang="en-US" altLang="zh-CN">
                <a:latin typeface="Times New Roman" pitchFamily="18" charset="0"/>
              </a:rPr>
              <a:t>A</a:t>
            </a:r>
            <a:r>
              <a:rPr lang="zh-CN" altLang="en-US">
                <a:latin typeface="Times New Roman" pitchFamily="18" charset="0"/>
              </a:rPr>
              <a:t>、生产者之间的竞争实现的</a:t>
            </a:r>
            <a:endParaRPr lang="zh-CN" altLang="en-US"/>
          </a:p>
          <a:p>
            <a:pPr eaLnBrk="0" hangingPunct="0">
              <a:tabLst>
                <a:tab pos="2028825" algn="l"/>
              </a:tabLst>
            </a:pPr>
            <a:r>
              <a:rPr lang="en-US" altLang="zh-CN">
                <a:latin typeface="Times New Roman" pitchFamily="18" charset="0"/>
              </a:rPr>
              <a:t>B</a:t>
            </a:r>
            <a:r>
              <a:rPr lang="zh-CN" altLang="en-US">
                <a:latin typeface="Times New Roman" pitchFamily="18" charset="0"/>
              </a:rPr>
              <a:t>、消费者之间的竞争实现的</a:t>
            </a:r>
            <a:endParaRPr lang="zh-CN" altLang="en-US"/>
          </a:p>
          <a:p>
            <a:pPr eaLnBrk="0" hangingPunct="0">
              <a:tabLst>
                <a:tab pos="2028825" algn="l"/>
              </a:tabLst>
            </a:pPr>
            <a:r>
              <a:rPr lang="en-US" altLang="zh-CN">
                <a:latin typeface="Times New Roman" pitchFamily="18" charset="0"/>
              </a:rPr>
              <a:t>C</a:t>
            </a:r>
            <a:r>
              <a:rPr lang="zh-CN" altLang="en-US">
                <a:latin typeface="Times New Roman" pitchFamily="18" charset="0"/>
              </a:rPr>
              <a:t>、生产者和消费者之间的竞争实现的</a:t>
            </a:r>
            <a:endParaRPr lang="zh-CN" altLang="en-US"/>
          </a:p>
          <a:p>
            <a:pPr eaLnBrk="0" hangingPunct="0">
              <a:tabLst>
                <a:tab pos="2028825" algn="l"/>
              </a:tabLst>
            </a:pPr>
            <a:r>
              <a:rPr lang="en-US" altLang="zh-CN">
                <a:latin typeface="Times New Roman" pitchFamily="18" charset="0"/>
              </a:rPr>
              <a:t>D</a:t>
            </a:r>
            <a:r>
              <a:rPr lang="zh-CN" altLang="en-US">
                <a:latin typeface="Times New Roman" pitchFamily="18" charset="0"/>
              </a:rPr>
              <a:t>、价格机制</a:t>
            </a:r>
            <a:r>
              <a:rPr lang="en-US" altLang="zh-CN">
                <a:latin typeface="Times New Roman" pitchFamily="18" charset="0"/>
              </a:rPr>
              <a:t>, </a:t>
            </a:r>
            <a:r>
              <a:rPr lang="zh-CN" altLang="en-US">
                <a:latin typeface="Times New Roman" pitchFamily="18" charset="0"/>
              </a:rPr>
              <a:t>供求机制和竞争机制实现的</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ChangeArrowheads="1"/>
          </p:cNvSpPr>
          <p:nvPr/>
        </p:nvSpPr>
        <p:spPr bwMode="auto">
          <a:xfrm>
            <a:off x="0" y="-119063"/>
            <a:ext cx="9144000" cy="7016751"/>
          </a:xfrm>
          <a:prstGeom prst="rect">
            <a:avLst/>
          </a:prstGeom>
          <a:noFill/>
          <a:ln w="9525">
            <a:noFill/>
            <a:miter lim="800000"/>
            <a:headEnd/>
            <a:tailEnd/>
          </a:ln>
        </p:spPr>
        <p:txBody>
          <a:bodyPr anchor="ctr">
            <a:spAutoFit/>
          </a:bodyPr>
          <a:lstStyle/>
          <a:p>
            <a:pPr>
              <a:tabLst>
                <a:tab pos="1971675" algn="l"/>
              </a:tabLst>
            </a:pPr>
            <a:r>
              <a:rPr lang="en-US" altLang="zh-CN">
                <a:latin typeface="Times New Roman" pitchFamily="18" charset="0"/>
              </a:rPr>
              <a:t>36</a:t>
            </a:r>
            <a:r>
              <a:rPr lang="zh-CN" altLang="en-US">
                <a:latin typeface="Times New Roman" pitchFamily="18" charset="0"/>
              </a:rPr>
              <a:t>、货币之所以能执行价值尺度的职能</a:t>
            </a:r>
            <a:r>
              <a:rPr lang="en-US" altLang="zh-CN">
                <a:latin typeface="Times New Roman" pitchFamily="18" charset="0"/>
              </a:rPr>
              <a:t>, </a:t>
            </a:r>
            <a:r>
              <a:rPr lang="zh-CN" altLang="en-US">
                <a:latin typeface="Times New Roman" pitchFamily="18" charset="0"/>
              </a:rPr>
              <a:t>是因为</a:t>
            </a:r>
            <a:r>
              <a:rPr lang="en-US" altLang="zh-CN">
                <a:latin typeface="Times New Roman" pitchFamily="18" charset="0"/>
              </a:rPr>
              <a:t>( B )</a:t>
            </a:r>
            <a:endParaRPr lang="en-US" altLang="zh-CN"/>
          </a:p>
          <a:p>
            <a:pPr eaLnBrk="0" hangingPunct="0">
              <a:tabLst>
                <a:tab pos="1971675" algn="l"/>
              </a:tabLst>
            </a:pPr>
            <a:r>
              <a:rPr lang="en-US" altLang="zh-CN">
                <a:latin typeface="Times New Roman" pitchFamily="18" charset="0"/>
              </a:rPr>
              <a:t>A</a:t>
            </a:r>
            <a:r>
              <a:rPr lang="zh-CN" altLang="en-US">
                <a:latin typeface="Times New Roman" pitchFamily="18" charset="0"/>
              </a:rPr>
              <a:t>、它能衡量其他商品价值的大小</a:t>
            </a:r>
            <a:endParaRPr lang="zh-CN" altLang="en-US"/>
          </a:p>
          <a:p>
            <a:pPr eaLnBrk="0" hangingPunct="0">
              <a:tabLst>
                <a:tab pos="1971675" algn="l"/>
              </a:tabLst>
            </a:pPr>
            <a:r>
              <a:rPr lang="en-US" altLang="zh-CN">
                <a:latin typeface="Times New Roman" pitchFamily="18" charset="0"/>
              </a:rPr>
              <a:t>B</a:t>
            </a:r>
            <a:r>
              <a:rPr lang="zh-CN" altLang="en-US">
                <a:latin typeface="Times New Roman" pitchFamily="18" charset="0"/>
              </a:rPr>
              <a:t>、它是社会劳动的产物</a:t>
            </a:r>
            <a:r>
              <a:rPr lang="en-US" altLang="zh-CN">
                <a:latin typeface="Times New Roman" pitchFamily="18" charset="0"/>
              </a:rPr>
              <a:t>, </a:t>
            </a:r>
            <a:r>
              <a:rPr lang="zh-CN" altLang="en-US">
                <a:latin typeface="Times New Roman" pitchFamily="18" charset="0"/>
              </a:rPr>
              <a:t>本身具有价值</a:t>
            </a:r>
            <a:endParaRPr lang="zh-CN" altLang="en-US"/>
          </a:p>
          <a:p>
            <a:pPr eaLnBrk="0" hangingPunct="0">
              <a:tabLst>
                <a:tab pos="1971675" algn="l"/>
              </a:tabLst>
            </a:pPr>
            <a:r>
              <a:rPr lang="en-US" altLang="zh-CN">
                <a:latin typeface="Times New Roman" pitchFamily="18" charset="0"/>
              </a:rPr>
              <a:t>C</a:t>
            </a:r>
            <a:r>
              <a:rPr lang="zh-CN" altLang="en-US">
                <a:latin typeface="Times New Roman" pitchFamily="18" charset="0"/>
              </a:rPr>
              <a:t>、它具有计量单位</a:t>
            </a:r>
            <a:endParaRPr lang="zh-CN" altLang="en-US"/>
          </a:p>
          <a:p>
            <a:pPr eaLnBrk="0" hangingPunct="0">
              <a:tabLst>
                <a:tab pos="1971675" algn="l"/>
              </a:tabLst>
            </a:pPr>
            <a:r>
              <a:rPr lang="en-US" altLang="zh-CN">
                <a:latin typeface="Times New Roman" pitchFamily="18" charset="0"/>
              </a:rPr>
              <a:t>D</a:t>
            </a:r>
            <a:r>
              <a:rPr lang="zh-CN" altLang="en-US">
                <a:latin typeface="Times New Roman" pitchFamily="18" charset="0"/>
              </a:rPr>
              <a:t>、它可以是观念上的货币</a:t>
            </a:r>
            <a:endParaRPr lang="zh-CN" altLang="en-US"/>
          </a:p>
          <a:p>
            <a:pPr eaLnBrk="0" hangingPunct="0">
              <a:tabLst>
                <a:tab pos="1971675" algn="l"/>
              </a:tabLst>
            </a:pPr>
            <a:r>
              <a:rPr lang="en-US" altLang="zh-CN">
                <a:latin typeface="Times New Roman" pitchFamily="18" charset="0"/>
              </a:rPr>
              <a:t>37</a:t>
            </a:r>
            <a:r>
              <a:rPr lang="zh-CN" altLang="en-US">
                <a:latin typeface="Times New Roman" pitchFamily="18" charset="0"/>
              </a:rPr>
              <a:t>、资本循环的三种职能形式是</a:t>
            </a:r>
            <a:r>
              <a:rPr lang="en-US" altLang="zh-CN">
                <a:latin typeface="Times New Roman" pitchFamily="18" charset="0"/>
              </a:rPr>
              <a:t>( C )</a:t>
            </a:r>
            <a:endParaRPr lang="en-US" altLang="zh-CN"/>
          </a:p>
          <a:p>
            <a:pPr eaLnBrk="0" hangingPunct="0">
              <a:tabLst>
                <a:tab pos="1971675" algn="l"/>
              </a:tabLst>
            </a:pPr>
            <a:r>
              <a:rPr lang="en-US" altLang="zh-CN">
                <a:latin typeface="Times New Roman" pitchFamily="18" charset="0"/>
              </a:rPr>
              <a:t>A</a:t>
            </a:r>
            <a:r>
              <a:rPr lang="zh-CN" altLang="en-US">
                <a:latin typeface="Times New Roman" pitchFamily="18" charset="0"/>
              </a:rPr>
              <a:t>、产业资本、 商业资本、 借贷资本</a:t>
            </a:r>
            <a:endParaRPr lang="zh-CN" altLang="en-US"/>
          </a:p>
          <a:p>
            <a:pPr eaLnBrk="0" hangingPunct="0">
              <a:tabLst>
                <a:tab pos="1971675" algn="l"/>
              </a:tabLst>
            </a:pPr>
            <a:r>
              <a:rPr lang="en-US" altLang="zh-CN">
                <a:latin typeface="Times New Roman" pitchFamily="18" charset="0"/>
              </a:rPr>
              <a:t>B</a:t>
            </a:r>
            <a:r>
              <a:rPr lang="zh-CN" altLang="en-US">
                <a:latin typeface="Times New Roman" pitchFamily="18" charset="0"/>
              </a:rPr>
              <a:t>、固定资本、 流动资本、 生产资本</a:t>
            </a:r>
            <a:endParaRPr lang="zh-CN" altLang="en-US"/>
          </a:p>
          <a:p>
            <a:pPr eaLnBrk="0" hangingPunct="0">
              <a:tabLst>
                <a:tab pos="1971675" algn="l"/>
              </a:tabLst>
            </a:pPr>
            <a:r>
              <a:rPr lang="en-US" altLang="zh-CN">
                <a:latin typeface="Times New Roman" pitchFamily="18" charset="0"/>
              </a:rPr>
              <a:t>C</a:t>
            </a:r>
            <a:r>
              <a:rPr lang="zh-CN" altLang="en-US">
                <a:latin typeface="Times New Roman" pitchFamily="18" charset="0"/>
              </a:rPr>
              <a:t>、货币资本、 生产资本、 商品资本</a:t>
            </a:r>
            <a:endParaRPr lang="zh-CN" altLang="en-US"/>
          </a:p>
          <a:p>
            <a:pPr eaLnBrk="0" hangingPunct="0">
              <a:tabLst>
                <a:tab pos="1971675" algn="l"/>
              </a:tabLst>
            </a:pPr>
            <a:r>
              <a:rPr lang="en-US" altLang="zh-CN">
                <a:latin typeface="Times New Roman" pitchFamily="18" charset="0"/>
              </a:rPr>
              <a:t>D</a:t>
            </a:r>
            <a:r>
              <a:rPr lang="zh-CN" altLang="en-US">
                <a:latin typeface="Times New Roman" pitchFamily="18" charset="0"/>
              </a:rPr>
              <a:t>、不变资本、 可变资本、 流通资本</a:t>
            </a:r>
            <a:endParaRPr lang="zh-CN" altLang="en-US"/>
          </a:p>
          <a:p>
            <a:pPr eaLnBrk="0" hangingPunct="0">
              <a:tabLst>
                <a:tab pos="1971675" algn="l"/>
              </a:tabLst>
            </a:pPr>
            <a:r>
              <a:rPr lang="en-US" altLang="zh-CN">
                <a:latin typeface="Times New Roman" pitchFamily="18" charset="0"/>
              </a:rPr>
              <a:t>38</a:t>
            </a:r>
            <a:r>
              <a:rPr lang="zh-CN" altLang="en-US">
                <a:latin typeface="Times New Roman" pitchFamily="18" charset="0"/>
              </a:rPr>
              <a:t>、资本主义经济危机的实质是</a:t>
            </a:r>
            <a:r>
              <a:rPr lang="en-US" altLang="zh-CN">
                <a:latin typeface="Times New Roman" pitchFamily="18" charset="0"/>
              </a:rPr>
              <a:t>( C )      </a:t>
            </a:r>
            <a:endParaRPr lang="en-US" altLang="zh-CN"/>
          </a:p>
          <a:p>
            <a:pPr eaLnBrk="0" hangingPunct="0">
              <a:tabLst>
                <a:tab pos="1971675" algn="l"/>
              </a:tabLst>
            </a:pPr>
            <a:r>
              <a:rPr lang="en-US" altLang="zh-CN">
                <a:latin typeface="Times New Roman" pitchFamily="18" charset="0"/>
              </a:rPr>
              <a:t>A</a:t>
            </a:r>
            <a:r>
              <a:rPr lang="zh-CN" altLang="en-US">
                <a:latin typeface="Times New Roman" pitchFamily="18" charset="0"/>
              </a:rPr>
              <a:t>、生产过剩的危机              </a:t>
            </a:r>
            <a:r>
              <a:rPr lang="en-US" altLang="zh-CN">
                <a:latin typeface="Times New Roman" pitchFamily="18" charset="0"/>
              </a:rPr>
              <a:t>B</a:t>
            </a:r>
            <a:r>
              <a:rPr lang="zh-CN" altLang="en-US">
                <a:latin typeface="Times New Roman" pitchFamily="18" charset="0"/>
              </a:rPr>
              <a:t>、 生产不足的危机</a:t>
            </a:r>
            <a:endParaRPr lang="zh-CN" altLang="en-US"/>
          </a:p>
          <a:p>
            <a:pPr eaLnBrk="0" hangingPunct="0">
              <a:tabLst>
                <a:tab pos="1971675" algn="l"/>
              </a:tabLst>
            </a:pPr>
            <a:r>
              <a:rPr lang="en-US" altLang="zh-CN">
                <a:latin typeface="Times New Roman" pitchFamily="18" charset="0"/>
              </a:rPr>
              <a:t>C</a:t>
            </a:r>
            <a:r>
              <a:rPr lang="zh-CN" altLang="en-US">
                <a:latin typeface="Times New Roman" pitchFamily="18" charset="0"/>
              </a:rPr>
              <a:t>、生产相对过剩的危机          </a:t>
            </a:r>
            <a:r>
              <a:rPr lang="en-US" altLang="zh-CN">
                <a:latin typeface="Times New Roman" pitchFamily="18" charset="0"/>
              </a:rPr>
              <a:t>D</a:t>
            </a:r>
            <a:r>
              <a:rPr lang="zh-CN" altLang="en-US">
                <a:latin typeface="Times New Roman" pitchFamily="18" charset="0"/>
              </a:rPr>
              <a:t>、 生产绝对过剩的危机</a:t>
            </a:r>
            <a:endParaRPr lang="zh-CN" altLang="en-US"/>
          </a:p>
          <a:p>
            <a:pPr eaLnBrk="0" hangingPunct="0">
              <a:tabLst>
                <a:tab pos="1971675" algn="l"/>
              </a:tabLst>
            </a:pPr>
            <a:r>
              <a:rPr lang="en-US" altLang="zh-CN">
                <a:latin typeface="Times New Roman" pitchFamily="18" charset="0"/>
              </a:rPr>
              <a:t>39</a:t>
            </a:r>
            <a:r>
              <a:rPr lang="zh-CN" altLang="en-US">
                <a:latin typeface="Times New Roman" pitchFamily="18" charset="0"/>
              </a:rPr>
              <a:t>、下列实物形态的资本中</a:t>
            </a:r>
            <a:r>
              <a:rPr lang="en-US" altLang="zh-CN">
                <a:latin typeface="Times New Roman" pitchFamily="18" charset="0"/>
              </a:rPr>
              <a:t>, </a:t>
            </a:r>
            <a:r>
              <a:rPr lang="zh-CN" altLang="en-US">
                <a:latin typeface="Times New Roman" pitchFamily="18" charset="0"/>
              </a:rPr>
              <a:t>同时属于生产资本、 不变资本和固定资本的是</a:t>
            </a:r>
            <a:r>
              <a:rPr lang="en-US" altLang="zh-CN">
                <a:latin typeface="Times New Roman" pitchFamily="18" charset="0"/>
              </a:rPr>
              <a:t>( C )</a:t>
            </a:r>
            <a:endParaRPr lang="en-US" altLang="zh-CN"/>
          </a:p>
          <a:p>
            <a:pPr eaLnBrk="0" hangingPunct="0">
              <a:tabLst>
                <a:tab pos="1971675" algn="l"/>
              </a:tabLst>
            </a:pPr>
            <a:r>
              <a:rPr lang="en-US" altLang="zh-CN">
                <a:latin typeface="Times New Roman" pitchFamily="18" charset="0"/>
              </a:rPr>
              <a:t>A</a:t>
            </a:r>
            <a:r>
              <a:rPr lang="zh-CN" altLang="en-US">
                <a:latin typeface="Times New Roman" pitchFamily="18" charset="0"/>
              </a:rPr>
              <a:t>、原料和燃料                  </a:t>
            </a:r>
            <a:r>
              <a:rPr lang="en-US" altLang="zh-CN">
                <a:latin typeface="Times New Roman" pitchFamily="18" charset="0"/>
              </a:rPr>
              <a:t>B</a:t>
            </a:r>
            <a:r>
              <a:rPr lang="zh-CN" altLang="en-US">
                <a:latin typeface="Times New Roman" pitchFamily="18" charset="0"/>
              </a:rPr>
              <a:t>、 辅助材料</a:t>
            </a:r>
            <a:endParaRPr lang="zh-CN" altLang="en-US"/>
          </a:p>
          <a:p>
            <a:pPr eaLnBrk="0" hangingPunct="0">
              <a:tabLst>
                <a:tab pos="1971675" algn="l"/>
              </a:tabLst>
            </a:pPr>
            <a:r>
              <a:rPr lang="en-US" altLang="zh-CN">
                <a:latin typeface="Times New Roman" pitchFamily="18" charset="0"/>
              </a:rPr>
              <a:t>C</a:t>
            </a:r>
            <a:r>
              <a:rPr lang="zh-CN" altLang="en-US">
                <a:latin typeface="Times New Roman" pitchFamily="18" charset="0"/>
              </a:rPr>
              <a:t>、机器设备                    </a:t>
            </a:r>
            <a:r>
              <a:rPr lang="en-US" altLang="zh-CN">
                <a:latin typeface="Times New Roman" pitchFamily="18" charset="0"/>
              </a:rPr>
              <a:t>D</a:t>
            </a:r>
            <a:r>
              <a:rPr lang="zh-CN" altLang="en-US">
                <a:latin typeface="Times New Roman" pitchFamily="18" charset="0"/>
              </a:rPr>
              <a:t>、 商业设施</a:t>
            </a:r>
            <a:endParaRPr lang="zh-CN" altLang="en-US"/>
          </a:p>
          <a:p>
            <a:pPr eaLnBrk="0" hangingPunct="0">
              <a:tabLst>
                <a:tab pos="1971675" algn="l"/>
              </a:tabLst>
            </a:pPr>
            <a:r>
              <a:rPr lang="en-US" altLang="zh-CN">
                <a:latin typeface="Times New Roman" pitchFamily="18" charset="0"/>
              </a:rPr>
              <a:t>40</a:t>
            </a:r>
            <a:r>
              <a:rPr lang="zh-CN" altLang="en-US">
                <a:latin typeface="Times New Roman" pitchFamily="18" charset="0"/>
              </a:rPr>
              <a:t>、最鲜明体现资本主义国家实质的国家职能是</a:t>
            </a:r>
            <a:r>
              <a:rPr lang="en-US" altLang="zh-CN">
                <a:latin typeface="Times New Roman" pitchFamily="18" charset="0"/>
              </a:rPr>
              <a:t>(A )</a:t>
            </a:r>
            <a:endParaRPr lang="en-US" altLang="zh-CN"/>
          </a:p>
          <a:p>
            <a:pPr eaLnBrk="0" hangingPunct="0">
              <a:tabLst>
                <a:tab pos="1971675" algn="l"/>
              </a:tabLst>
            </a:pPr>
            <a:r>
              <a:rPr lang="en-US" altLang="zh-CN">
                <a:latin typeface="Times New Roman" pitchFamily="18" charset="0"/>
              </a:rPr>
              <a:t>A</a:t>
            </a:r>
            <a:r>
              <a:rPr lang="zh-CN" altLang="en-US">
                <a:latin typeface="Times New Roman" pitchFamily="18" charset="0"/>
              </a:rPr>
              <a:t>、政治职能   </a:t>
            </a:r>
            <a:r>
              <a:rPr lang="en-US" altLang="zh-CN">
                <a:latin typeface="Times New Roman" pitchFamily="18" charset="0"/>
              </a:rPr>
              <a:t>B</a:t>
            </a:r>
            <a:r>
              <a:rPr lang="zh-CN" altLang="en-US">
                <a:latin typeface="Times New Roman" pitchFamily="18" charset="0"/>
              </a:rPr>
              <a:t>、 经济职能   </a:t>
            </a:r>
            <a:r>
              <a:rPr lang="en-US" altLang="zh-CN">
                <a:latin typeface="Times New Roman" pitchFamily="18" charset="0"/>
              </a:rPr>
              <a:t>C</a:t>
            </a:r>
            <a:r>
              <a:rPr lang="zh-CN" altLang="en-US">
                <a:latin typeface="Times New Roman" pitchFamily="18" charset="0"/>
              </a:rPr>
              <a:t>、社会职能   </a:t>
            </a:r>
            <a:r>
              <a:rPr lang="en-US" altLang="zh-CN">
                <a:latin typeface="Times New Roman" pitchFamily="18" charset="0"/>
              </a:rPr>
              <a:t>D</a:t>
            </a:r>
            <a:r>
              <a:rPr lang="zh-CN" altLang="en-US">
                <a:latin typeface="Times New Roman" pitchFamily="18" charset="0"/>
              </a:rPr>
              <a:t>、 对外交往职能</a:t>
            </a:r>
            <a:endParaRPr lang="zh-CN" altLang="en-US"/>
          </a:p>
          <a:p>
            <a:pPr eaLnBrk="0" hangingPunct="0">
              <a:tabLst>
                <a:tab pos="1971675" algn="l"/>
              </a:tabLst>
            </a:pPr>
            <a:r>
              <a:rPr lang="en-US" altLang="zh-CN">
                <a:latin typeface="Times New Roman" pitchFamily="18" charset="0"/>
              </a:rPr>
              <a:t>41</a:t>
            </a:r>
            <a:r>
              <a:rPr lang="zh-CN" altLang="en-US">
                <a:latin typeface="Times New Roman" pitchFamily="18" charset="0"/>
              </a:rPr>
              <a:t>、美国采取权利制衡的组织形式</a:t>
            </a:r>
            <a:r>
              <a:rPr lang="en-US" altLang="zh-CN">
                <a:latin typeface="Times New Roman" pitchFamily="18" charset="0"/>
              </a:rPr>
              <a:t>, </a:t>
            </a:r>
            <a:r>
              <a:rPr lang="zh-CN" altLang="en-US">
                <a:latin typeface="Times New Roman" pitchFamily="18" charset="0"/>
              </a:rPr>
              <a:t>其中立法权属于</a:t>
            </a:r>
            <a:r>
              <a:rPr lang="en-US" altLang="zh-CN">
                <a:latin typeface="Times New Roman" pitchFamily="18" charset="0"/>
              </a:rPr>
              <a:t>( A )</a:t>
            </a:r>
            <a:endParaRPr lang="en-US" altLang="zh-CN"/>
          </a:p>
          <a:p>
            <a:pPr eaLnBrk="0" hangingPunct="0">
              <a:tabLst>
                <a:tab pos="1971675" algn="l"/>
              </a:tabLst>
            </a:pPr>
            <a:r>
              <a:rPr lang="en-US" altLang="zh-CN">
                <a:latin typeface="Times New Roman" pitchFamily="18" charset="0"/>
              </a:rPr>
              <a:t>A</a:t>
            </a:r>
            <a:r>
              <a:rPr lang="zh-CN" altLang="en-US">
                <a:latin typeface="Times New Roman" pitchFamily="18" charset="0"/>
              </a:rPr>
              <a:t>、国会    </a:t>
            </a:r>
            <a:r>
              <a:rPr lang="en-US" altLang="zh-CN">
                <a:latin typeface="Times New Roman" pitchFamily="18" charset="0"/>
              </a:rPr>
              <a:t>B</a:t>
            </a:r>
            <a:r>
              <a:rPr lang="zh-CN" altLang="en-US">
                <a:latin typeface="Times New Roman" pitchFamily="18" charset="0"/>
              </a:rPr>
              <a:t>、 总统     </a:t>
            </a:r>
            <a:r>
              <a:rPr lang="en-US" altLang="zh-CN">
                <a:latin typeface="Times New Roman" pitchFamily="18" charset="0"/>
              </a:rPr>
              <a:t>C</a:t>
            </a:r>
            <a:r>
              <a:rPr lang="zh-CN" altLang="en-US">
                <a:latin typeface="Times New Roman" pitchFamily="18" charset="0"/>
              </a:rPr>
              <a:t>、最高法院      </a:t>
            </a:r>
            <a:r>
              <a:rPr lang="en-US" altLang="zh-CN">
                <a:latin typeface="Times New Roman" pitchFamily="18" charset="0"/>
              </a:rPr>
              <a:t>D</a:t>
            </a:r>
            <a:r>
              <a:rPr lang="zh-CN" altLang="en-US">
                <a:latin typeface="Times New Roman" pitchFamily="18" charset="0"/>
              </a:rPr>
              <a:t>、 最高检察院</a:t>
            </a:r>
            <a:endParaRPr lang="zh-CN" altLang="en-US"/>
          </a:p>
          <a:p>
            <a:pPr eaLnBrk="0" hangingPunct="0">
              <a:tabLst>
                <a:tab pos="1971675" algn="l"/>
              </a:tabLst>
            </a:pPr>
            <a:r>
              <a:rPr lang="en-US" altLang="zh-CN">
                <a:latin typeface="Times New Roman" pitchFamily="18" charset="0"/>
              </a:rPr>
              <a:t>42</a:t>
            </a:r>
            <a:r>
              <a:rPr lang="zh-CN" altLang="en-US">
                <a:latin typeface="Times New Roman" pitchFamily="18" charset="0"/>
              </a:rPr>
              <a:t>、资本主义国家的选举的实质是</a:t>
            </a:r>
            <a:r>
              <a:rPr lang="en-US" altLang="zh-CN">
                <a:latin typeface="Times New Roman" pitchFamily="18" charset="0"/>
              </a:rPr>
              <a:t>(C )</a:t>
            </a:r>
            <a:endParaRPr lang="en-US" altLang="zh-CN"/>
          </a:p>
          <a:p>
            <a:pPr eaLnBrk="0" hangingPunct="0">
              <a:tabLst>
                <a:tab pos="1971675" algn="l"/>
              </a:tabLst>
            </a:pPr>
            <a:r>
              <a:rPr lang="en-US" altLang="zh-CN">
                <a:latin typeface="Times New Roman" pitchFamily="18" charset="0"/>
              </a:rPr>
              <a:t>A</a:t>
            </a:r>
            <a:r>
              <a:rPr lang="zh-CN" altLang="en-US">
                <a:latin typeface="Times New Roman" pitchFamily="18" charset="0"/>
              </a:rPr>
              <a:t>、资产阶级和无产阶级分权</a:t>
            </a:r>
            <a:endParaRPr lang="zh-CN" altLang="en-US"/>
          </a:p>
          <a:p>
            <a:pPr eaLnBrk="0" hangingPunct="0">
              <a:tabLst>
                <a:tab pos="1971675" algn="l"/>
              </a:tabLst>
            </a:pPr>
            <a:r>
              <a:rPr lang="en-US" altLang="zh-CN">
                <a:latin typeface="Times New Roman" pitchFamily="18" charset="0"/>
              </a:rPr>
              <a:t>B</a:t>
            </a:r>
            <a:r>
              <a:rPr lang="zh-CN" altLang="en-US">
                <a:latin typeface="Times New Roman" pitchFamily="18" charset="0"/>
              </a:rPr>
              <a:t>、每个公民都能通过竞选参与政治活动</a:t>
            </a:r>
            <a:r>
              <a:rPr lang="en-US" altLang="zh-CN">
                <a:latin typeface="Times New Roman" pitchFamily="18" charset="0"/>
              </a:rPr>
              <a:t>,</a:t>
            </a:r>
            <a:r>
              <a:rPr lang="zh-CN" altLang="en-US">
                <a:latin typeface="Times New Roman" pitchFamily="18" charset="0"/>
              </a:rPr>
              <a:t>表达自己的愿望和要求</a:t>
            </a:r>
            <a:endParaRPr lang="zh-CN" altLang="en-US"/>
          </a:p>
          <a:p>
            <a:pPr eaLnBrk="0" hangingPunct="0">
              <a:tabLst>
                <a:tab pos="1971675" algn="l"/>
              </a:tabLst>
            </a:pPr>
            <a:r>
              <a:rPr lang="en-US" altLang="zh-CN">
                <a:latin typeface="Times New Roman" pitchFamily="18" charset="0"/>
              </a:rPr>
              <a:t>C</a:t>
            </a:r>
            <a:r>
              <a:rPr lang="zh-CN" altLang="en-US">
                <a:latin typeface="Times New Roman" pitchFamily="18" charset="0"/>
              </a:rPr>
              <a:t>、协调统治阶级内部利益关系和矛盾的重要措施</a:t>
            </a:r>
            <a:endParaRPr lang="zh-CN" altLang="en-US"/>
          </a:p>
          <a:p>
            <a:pPr eaLnBrk="0" hangingPunct="0">
              <a:tabLst>
                <a:tab pos="1971675" algn="l"/>
              </a:tabLst>
            </a:pPr>
            <a:r>
              <a:rPr lang="en-US" altLang="zh-CN">
                <a:latin typeface="Times New Roman" pitchFamily="18" charset="0"/>
              </a:rPr>
              <a:t>D</a:t>
            </a:r>
            <a:r>
              <a:rPr lang="zh-CN" altLang="en-US">
                <a:latin typeface="Times New Roman" pitchFamily="18" charset="0"/>
              </a:rPr>
              <a:t>、人民当家作主</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0" y="190500"/>
            <a:ext cx="9144000" cy="6408738"/>
          </a:xfrm>
          <a:prstGeom prst="rect">
            <a:avLst/>
          </a:prstGeom>
          <a:noFill/>
          <a:ln w="9525">
            <a:noFill/>
            <a:miter lim="800000"/>
            <a:headEnd/>
            <a:tailEnd/>
          </a:ln>
        </p:spPr>
        <p:txBody>
          <a:bodyPr anchor="ctr">
            <a:spAutoFit/>
          </a:bodyPr>
          <a:lstStyle/>
          <a:p>
            <a:pPr indent="266700"/>
            <a:r>
              <a:rPr lang="en-US" altLang="zh-CN">
                <a:latin typeface="Times New Roman" pitchFamily="18" charset="0"/>
              </a:rPr>
              <a:t>B</a:t>
            </a:r>
            <a:r>
              <a:rPr lang="zh-CN" altLang="en-US">
                <a:latin typeface="Times New Roman" pitchFamily="18" charset="0"/>
              </a:rPr>
              <a:t>、前者是形而上学，后者是辩证法</a:t>
            </a:r>
            <a:endParaRPr lang="zh-CN" altLang="en-US"/>
          </a:p>
          <a:p>
            <a:pPr indent="266700" eaLnBrk="0" hangingPunct="0"/>
            <a:r>
              <a:rPr lang="en-US" altLang="zh-CN">
                <a:latin typeface="Times New Roman" pitchFamily="18" charset="0"/>
              </a:rPr>
              <a:t>C</a:t>
            </a:r>
            <a:r>
              <a:rPr lang="zh-CN" altLang="en-US">
                <a:latin typeface="Times New Roman" pitchFamily="18" charset="0"/>
              </a:rPr>
              <a:t>、是相同的，只是强调的方面不同</a:t>
            </a:r>
            <a:endParaRPr lang="zh-CN" altLang="en-US"/>
          </a:p>
          <a:p>
            <a:pPr indent="266700" eaLnBrk="0" hangingPunct="0"/>
            <a:r>
              <a:rPr lang="en-US" altLang="zh-CN">
                <a:latin typeface="Times New Roman" pitchFamily="18" charset="0"/>
              </a:rPr>
              <a:t>D</a:t>
            </a:r>
            <a:r>
              <a:rPr lang="zh-CN" altLang="en-US">
                <a:latin typeface="Times New Roman" pitchFamily="18" charset="0"/>
              </a:rPr>
              <a:t>、二者都是辩证法，后者是对前者的发展</a:t>
            </a:r>
            <a:endParaRPr lang="zh-CN" altLang="en-US"/>
          </a:p>
          <a:p>
            <a:pPr indent="266700" eaLnBrk="0" hangingPunct="0"/>
            <a:r>
              <a:rPr lang="en-US" altLang="zh-CN">
                <a:latin typeface="Times New Roman" pitchFamily="18" charset="0"/>
              </a:rPr>
              <a:t>41</a:t>
            </a:r>
            <a:r>
              <a:rPr lang="zh-CN" altLang="en-US">
                <a:latin typeface="Times New Roman" pitchFamily="18" charset="0"/>
              </a:rPr>
              <a:t>、</a:t>
            </a:r>
            <a:r>
              <a:rPr lang="zh-CN" altLang="en-US"/>
              <a:t>“</a:t>
            </a:r>
            <a:r>
              <a:rPr lang="zh-CN" altLang="en-US">
                <a:latin typeface="Times New Roman" pitchFamily="18" charset="0"/>
              </a:rPr>
              <a:t>一切具体事物和现象的存在、发展都是有条件的</a:t>
            </a:r>
            <a:r>
              <a:rPr lang="zh-CN" altLang="en-US"/>
              <a:t>”</a:t>
            </a:r>
            <a:r>
              <a:rPr lang="zh-CN" altLang="en-US">
                <a:latin typeface="Times New Roman" pitchFamily="18" charset="0"/>
              </a:rPr>
              <a:t>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、机械论观点             </a:t>
            </a:r>
            <a:r>
              <a:rPr lang="en-US" altLang="zh-CN">
                <a:latin typeface="Times New Roman" pitchFamily="18" charset="0"/>
              </a:rPr>
              <a:t>B</a:t>
            </a:r>
            <a:r>
              <a:rPr lang="zh-CN" altLang="en-US">
                <a:latin typeface="Times New Roman" pitchFamily="18" charset="0"/>
              </a:rPr>
              <a:t>、形而上学观点  </a:t>
            </a:r>
            <a:endParaRPr lang="zh-CN" altLang="en-US"/>
          </a:p>
          <a:p>
            <a:pPr indent="266700" eaLnBrk="0" hangingPunct="0"/>
            <a:r>
              <a:rPr lang="en-US" altLang="zh-CN">
                <a:latin typeface="Times New Roman" pitchFamily="18" charset="0"/>
              </a:rPr>
              <a:t>C</a:t>
            </a:r>
            <a:r>
              <a:rPr lang="zh-CN" altLang="en-US">
                <a:latin typeface="Times New Roman" pitchFamily="18" charset="0"/>
              </a:rPr>
              <a:t>、辩证唯物论观点         </a:t>
            </a:r>
            <a:r>
              <a:rPr lang="en-US" altLang="zh-CN">
                <a:latin typeface="Times New Roman" pitchFamily="18" charset="0"/>
              </a:rPr>
              <a:t>D</a:t>
            </a:r>
            <a:r>
              <a:rPr lang="zh-CN" altLang="en-US">
                <a:latin typeface="Times New Roman" pitchFamily="18" charset="0"/>
              </a:rPr>
              <a:t>、外因论观点</a:t>
            </a:r>
            <a:endParaRPr lang="zh-CN" altLang="en-US"/>
          </a:p>
          <a:p>
            <a:pPr indent="266700" eaLnBrk="0" hangingPunct="0"/>
            <a:r>
              <a:rPr lang="en-US" altLang="zh-CN">
                <a:latin typeface="Times New Roman" pitchFamily="18" charset="0"/>
              </a:rPr>
              <a:t>42</a:t>
            </a:r>
            <a:r>
              <a:rPr lang="zh-CN" altLang="en-US">
                <a:latin typeface="Times New Roman" pitchFamily="18" charset="0"/>
              </a:rPr>
              <a:t>、事物的性质主要是由</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、矛盾的同一性决定的     </a:t>
            </a:r>
            <a:r>
              <a:rPr lang="en-US" altLang="zh-CN">
                <a:latin typeface="Times New Roman" pitchFamily="18" charset="0"/>
              </a:rPr>
              <a:t>B</a:t>
            </a:r>
            <a:r>
              <a:rPr lang="zh-CN" altLang="en-US">
                <a:latin typeface="Times New Roman" pitchFamily="18" charset="0"/>
              </a:rPr>
              <a:t>、矛盾的斗争性决定的</a:t>
            </a:r>
            <a:endParaRPr lang="zh-CN" altLang="en-US"/>
          </a:p>
          <a:p>
            <a:pPr indent="266700" eaLnBrk="0" hangingPunct="0"/>
            <a:r>
              <a:rPr lang="en-US" altLang="zh-CN">
                <a:latin typeface="Times New Roman" pitchFamily="18" charset="0"/>
              </a:rPr>
              <a:t>C</a:t>
            </a:r>
            <a:r>
              <a:rPr lang="zh-CN" altLang="en-US">
                <a:latin typeface="Times New Roman" pitchFamily="18" charset="0"/>
              </a:rPr>
              <a:t>、矛盾的主要方面决定的   </a:t>
            </a:r>
            <a:r>
              <a:rPr lang="en-US" altLang="zh-CN">
                <a:latin typeface="Times New Roman" pitchFamily="18" charset="0"/>
              </a:rPr>
              <a:t>D</a:t>
            </a:r>
            <a:r>
              <a:rPr lang="zh-CN" altLang="en-US">
                <a:latin typeface="Times New Roman" pitchFamily="18" charset="0"/>
              </a:rPr>
              <a:t>、矛盾的次要方面决定的</a:t>
            </a:r>
            <a:endParaRPr lang="zh-CN" altLang="en-US"/>
          </a:p>
          <a:p>
            <a:pPr indent="266700" eaLnBrk="0" hangingPunct="0"/>
            <a:r>
              <a:rPr lang="en-US" altLang="zh-CN">
                <a:latin typeface="Times New Roman" pitchFamily="18" charset="0"/>
              </a:rPr>
              <a:t>43</a:t>
            </a:r>
            <a:r>
              <a:rPr lang="zh-CN" altLang="en-US">
                <a:latin typeface="Times New Roman" pitchFamily="18" charset="0"/>
              </a:rPr>
              <a:t>、事物矛盾问题的精髓是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、矛盾的同一性和斗争性的关系</a:t>
            </a:r>
            <a:endParaRPr lang="zh-CN" altLang="en-US"/>
          </a:p>
          <a:p>
            <a:pPr indent="266700" eaLnBrk="0" hangingPunct="0"/>
            <a:r>
              <a:rPr lang="en-US" altLang="zh-CN">
                <a:latin typeface="Times New Roman" pitchFamily="18" charset="0"/>
              </a:rPr>
              <a:t>B</a:t>
            </a:r>
            <a:r>
              <a:rPr lang="zh-CN" altLang="en-US">
                <a:latin typeface="Times New Roman" pitchFamily="18" charset="0"/>
              </a:rPr>
              <a:t>、主要矛盾和次要矛盾的关系</a:t>
            </a:r>
            <a:endParaRPr lang="zh-CN" altLang="en-US"/>
          </a:p>
          <a:p>
            <a:pPr indent="266700" eaLnBrk="0" hangingPunct="0"/>
            <a:r>
              <a:rPr lang="en-US" altLang="zh-CN">
                <a:latin typeface="Times New Roman" pitchFamily="18" charset="0"/>
              </a:rPr>
              <a:t>C</a:t>
            </a:r>
            <a:r>
              <a:rPr lang="zh-CN" altLang="en-US">
                <a:latin typeface="Times New Roman" pitchFamily="18" charset="0"/>
              </a:rPr>
              <a:t>、矛盾的共性和个性、绝对和相对的关系</a:t>
            </a:r>
            <a:endParaRPr lang="zh-CN" altLang="en-US"/>
          </a:p>
          <a:p>
            <a:pPr indent="266700" eaLnBrk="0" hangingPunct="0"/>
            <a:r>
              <a:rPr lang="en-US" altLang="zh-CN">
                <a:latin typeface="Times New Roman" pitchFamily="18" charset="0"/>
              </a:rPr>
              <a:t>D</a:t>
            </a:r>
            <a:r>
              <a:rPr lang="zh-CN" altLang="en-US">
                <a:latin typeface="Times New Roman" pitchFamily="18" charset="0"/>
              </a:rPr>
              <a:t>、内因和外因的关系</a:t>
            </a:r>
            <a:endParaRPr lang="zh-CN" altLang="en-US"/>
          </a:p>
          <a:p>
            <a:pPr indent="266700" eaLnBrk="0" hangingPunct="0"/>
            <a:r>
              <a:rPr lang="en-US" altLang="zh-CN">
                <a:latin typeface="Times New Roman" pitchFamily="18" charset="0"/>
              </a:rPr>
              <a:t>44</a:t>
            </a:r>
            <a:r>
              <a:rPr lang="zh-CN" altLang="en-US">
                <a:latin typeface="Times New Roman" pitchFamily="18" charset="0"/>
              </a:rPr>
              <a:t>、马克思主义活的灵魂是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、具体问题具体分析       </a:t>
            </a:r>
            <a:r>
              <a:rPr lang="en-US" altLang="zh-CN">
                <a:latin typeface="Times New Roman" pitchFamily="18" charset="0"/>
              </a:rPr>
              <a:t>B</a:t>
            </a:r>
            <a:r>
              <a:rPr lang="zh-CN" altLang="en-US">
                <a:latin typeface="Times New Roman" pitchFamily="18" charset="0"/>
              </a:rPr>
              <a:t>、坚持斗争就能发展</a:t>
            </a:r>
            <a:endParaRPr lang="zh-CN" altLang="en-US"/>
          </a:p>
          <a:p>
            <a:pPr indent="266700" eaLnBrk="0" hangingPunct="0"/>
            <a:r>
              <a:rPr lang="en-US" altLang="zh-CN">
                <a:latin typeface="Times New Roman" pitchFamily="18" charset="0"/>
              </a:rPr>
              <a:t>C</a:t>
            </a:r>
            <a:r>
              <a:rPr lang="zh-CN" altLang="en-US">
                <a:latin typeface="Times New Roman" pitchFamily="18" charset="0"/>
              </a:rPr>
              <a:t>、一分为二               </a:t>
            </a:r>
            <a:r>
              <a:rPr lang="en-US" altLang="zh-CN">
                <a:latin typeface="Times New Roman" pitchFamily="18" charset="0"/>
              </a:rPr>
              <a:t>D</a:t>
            </a:r>
            <a:r>
              <a:rPr lang="zh-CN" altLang="en-US">
                <a:latin typeface="Times New Roman" pitchFamily="18" charset="0"/>
              </a:rPr>
              <a:t>、内因和外因的关系</a:t>
            </a:r>
            <a:endParaRPr lang="zh-CN" altLang="en-US"/>
          </a:p>
          <a:p>
            <a:pPr indent="266700" eaLnBrk="0" hangingPunct="0"/>
            <a:r>
              <a:rPr lang="en-US" altLang="zh-CN">
                <a:latin typeface="Times New Roman" pitchFamily="18" charset="0"/>
              </a:rPr>
              <a:t>45</a:t>
            </a:r>
            <a:r>
              <a:rPr lang="zh-CN" altLang="en-US">
                <a:latin typeface="Times New Roman" pitchFamily="18" charset="0"/>
              </a:rPr>
              <a:t>、质和事物是直接同一的，这是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、唯物辩证法的观点       </a:t>
            </a:r>
            <a:r>
              <a:rPr lang="en-US" altLang="zh-CN">
                <a:latin typeface="Times New Roman" pitchFamily="18" charset="0"/>
              </a:rPr>
              <a:t>B</a:t>
            </a:r>
            <a:r>
              <a:rPr lang="zh-CN" altLang="en-US">
                <a:latin typeface="Times New Roman" pitchFamily="18" charset="0"/>
              </a:rPr>
              <a:t>、唯心主义的观点</a:t>
            </a:r>
            <a:endParaRPr lang="zh-CN" altLang="en-US"/>
          </a:p>
          <a:p>
            <a:pPr indent="266700" eaLnBrk="0" hangingPunct="0"/>
            <a:r>
              <a:rPr lang="en-US" altLang="zh-CN">
                <a:latin typeface="Times New Roman" pitchFamily="18" charset="0"/>
              </a:rPr>
              <a:t>C</a:t>
            </a:r>
            <a:r>
              <a:rPr lang="zh-CN" altLang="en-US">
                <a:latin typeface="Times New Roman" pitchFamily="18" charset="0"/>
              </a:rPr>
              <a:t>、形而上学的观点         </a:t>
            </a:r>
            <a:r>
              <a:rPr lang="en-US" altLang="zh-CN">
                <a:latin typeface="Times New Roman" pitchFamily="18" charset="0"/>
              </a:rPr>
              <a:t>D</a:t>
            </a:r>
            <a:r>
              <a:rPr lang="zh-CN" altLang="en-US">
                <a:latin typeface="Times New Roman" pitchFamily="18" charset="0"/>
              </a:rPr>
              <a:t>、朴素唯物主义的观点</a:t>
            </a:r>
            <a:endParaRPr lang="zh-CN" altLang="en-US"/>
          </a:p>
          <a:p>
            <a:pPr indent="266700" eaLnBrk="0" hangingPunct="0"/>
            <a:r>
              <a:rPr lang="en-US" altLang="zh-CN">
                <a:latin typeface="Times New Roman" pitchFamily="18" charset="0"/>
              </a:rPr>
              <a:t>46</a:t>
            </a:r>
            <a:r>
              <a:rPr lang="zh-CN" altLang="en-US">
                <a:latin typeface="Times New Roman" pitchFamily="18" charset="0"/>
              </a:rPr>
              <a:t>、</a:t>
            </a:r>
            <a:r>
              <a:rPr lang="en-US" altLang="zh-CN">
                <a:latin typeface="Times New Roman" pitchFamily="18" charset="0"/>
              </a:rPr>
              <a:t>《</a:t>
            </a:r>
            <a:r>
              <a:rPr lang="zh-CN" altLang="en-US">
                <a:latin typeface="Times New Roman" pitchFamily="18" charset="0"/>
              </a:rPr>
              <a:t>老子</a:t>
            </a:r>
            <a:r>
              <a:rPr lang="en-US" altLang="zh-CN">
                <a:latin typeface="Times New Roman" pitchFamily="18" charset="0"/>
              </a:rPr>
              <a:t>》</a:t>
            </a:r>
            <a:r>
              <a:rPr lang="zh-CN" altLang="en-US">
                <a:latin typeface="Times New Roman" pitchFamily="18" charset="0"/>
              </a:rPr>
              <a:t>中说：</a:t>
            </a:r>
            <a:r>
              <a:rPr lang="zh-CN" altLang="en-US"/>
              <a:t>“</a:t>
            </a:r>
            <a:r>
              <a:rPr lang="zh-CN" altLang="en-US">
                <a:latin typeface="Times New Roman" pitchFamily="18" charset="0"/>
              </a:rPr>
              <a:t>九层之台，起于垒土，千里之行，始于足下。</a:t>
            </a:r>
            <a:r>
              <a:rPr lang="zh-CN" altLang="en-US"/>
              <a:t>”</a:t>
            </a:r>
            <a:r>
              <a:rPr lang="zh-CN" altLang="en-US">
                <a:latin typeface="Times New Roman" pitchFamily="18" charset="0"/>
              </a:rPr>
              <a:t>这表明</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、量变是质变的必要准备   </a:t>
            </a:r>
            <a:r>
              <a:rPr lang="en-US" altLang="zh-CN">
                <a:latin typeface="Times New Roman" pitchFamily="18" charset="0"/>
              </a:rPr>
              <a:t>B</a:t>
            </a:r>
            <a:r>
              <a:rPr lang="zh-CN" altLang="en-US">
                <a:latin typeface="Times New Roman" pitchFamily="18" charset="0"/>
              </a:rPr>
              <a:t>、量变高于质变</a:t>
            </a:r>
            <a:endParaRPr lang="zh-CN" altLang="en-US"/>
          </a:p>
          <a:p>
            <a:pPr indent="266700" eaLnBrk="0" hangingPunct="0"/>
            <a:r>
              <a:rPr lang="en-US" altLang="zh-CN">
                <a:latin typeface="Times New Roman" pitchFamily="18" charset="0"/>
              </a:rPr>
              <a:t>C</a:t>
            </a:r>
            <a:r>
              <a:rPr lang="zh-CN" altLang="en-US">
                <a:latin typeface="Times New Roman" pitchFamily="18" charset="0"/>
              </a:rPr>
              <a:t>、质变优于量变           </a:t>
            </a:r>
            <a:r>
              <a:rPr lang="en-US" altLang="zh-CN">
                <a:latin typeface="Times New Roman" pitchFamily="18" charset="0"/>
              </a:rPr>
              <a:t>D</a:t>
            </a:r>
            <a:r>
              <a:rPr lang="zh-CN" altLang="en-US">
                <a:latin typeface="Times New Roman" pitchFamily="18" charset="0"/>
              </a:rPr>
              <a:t>、质变和量变互相渗透</a:t>
            </a: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
          <p:cNvSpPr>
            <a:spLocks noChangeArrowheads="1"/>
          </p:cNvSpPr>
          <p:nvPr/>
        </p:nvSpPr>
        <p:spPr bwMode="auto">
          <a:xfrm>
            <a:off x="0" y="-3175"/>
            <a:ext cx="9144000" cy="6864350"/>
          </a:xfrm>
          <a:prstGeom prst="rect">
            <a:avLst/>
          </a:prstGeom>
          <a:noFill/>
          <a:ln w="9525">
            <a:noFill/>
            <a:miter lim="800000"/>
            <a:headEnd/>
            <a:tailEnd/>
          </a:ln>
        </p:spPr>
        <p:txBody>
          <a:bodyPr anchor="ctr">
            <a:spAutoFit/>
          </a:bodyPr>
          <a:lstStyle/>
          <a:p>
            <a:pPr>
              <a:tabLst>
                <a:tab pos="1971675" algn="l"/>
              </a:tabLst>
            </a:pPr>
            <a:r>
              <a:rPr lang="en-US" altLang="zh-CN" sz="2000">
                <a:latin typeface="Times New Roman" pitchFamily="18" charset="0"/>
              </a:rPr>
              <a:t>43</a:t>
            </a:r>
            <a:r>
              <a:rPr lang="zh-CN" altLang="en-US" sz="2000">
                <a:latin typeface="Times New Roman" pitchFamily="18" charset="0"/>
              </a:rPr>
              <a:t>、资本主义政党制度的实质是</a:t>
            </a:r>
            <a:r>
              <a:rPr lang="en-US" altLang="zh-CN" sz="2000">
                <a:latin typeface="Times New Roman" pitchFamily="18" charset="0"/>
              </a:rPr>
              <a:t>(D )</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、允许工人阶级及其政党参与国家政治生活</a:t>
            </a:r>
            <a:endParaRPr lang="zh-CN" altLang="en-US" sz="2000"/>
          </a:p>
          <a:p>
            <a:pPr eaLnBrk="0" hangingPunct="0">
              <a:tabLst>
                <a:tab pos="1971675" algn="l"/>
              </a:tabLst>
            </a:pPr>
            <a:r>
              <a:rPr lang="en-US" altLang="zh-CN" sz="2000">
                <a:latin typeface="Times New Roman" pitchFamily="18" charset="0"/>
              </a:rPr>
              <a:t>B</a:t>
            </a:r>
            <a:r>
              <a:rPr lang="zh-CN" altLang="en-US" sz="2000">
                <a:latin typeface="Times New Roman" pitchFamily="18" charset="0"/>
              </a:rPr>
              <a:t>、允许马克思主义政党独立执政</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、不受资本主义国家政权的资本主义性质制约</a:t>
            </a:r>
            <a:endParaRPr lang="zh-CN" altLang="en-US" sz="2000"/>
          </a:p>
          <a:p>
            <a:pPr eaLnBrk="0" hangingPunct="0">
              <a:tabLst>
                <a:tab pos="1971675" algn="l"/>
              </a:tabLst>
            </a:pPr>
            <a:r>
              <a:rPr lang="en-US" altLang="zh-CN" sz="2000">
                <a:latin typeface="Times New Roman" pitchFamily="18" charset="0"/>
              </a:rPr>
              <a:t>D</a:t>
            </a:r>
            <a:r>
              <a:rPr lang="zh-CN" altLang="en-US" sz="2000">
                <a:latin typeface="Times New Roman" pitchFamily="18" charset="0"/>
              </a:rPr>
              <a:t>、资产阶级选择自己的国家管理者</a:t>
            </a:r>
            <a:r>
              <a:rPr lang="en-US" altLang="zh-CN" sz="2000">
                <a:latin typeface="Times New Roman" pitchFamily="18" charset="0"/>
              </a:rPr>
              <a:t>, </a:t>
            </a:r>
            <a:r>
              <a:rPr lang="zh-CN" altLang="en-US" sz="2000">
                <a:latin typeface="Times New Roman" pitchFamily="18" charset="0"/>
              </a:rPr>
              <a:t>实现其内部利益平衡的政治机制</a:t>
            </a:r>
            <a:endParaRPr lang="zh-CN" altLang="en-US" sz="2000"/>
          </a:p>
          <a:p>
            <a:pPr eaLnBrk="0" hangingPunct="0">
              <a:tabLst>
                <a:tab pos="1971675" algn="l"/>
              </a:tabLst>
            </a:pPr>
            <a:r>
              <a:rPr lang="en-US" altLang="zh-CN" sz="2000">
                <a:latin typeface="Times New Roman" pitchFamily="18" charset="0"/>
              </a:rPr>
              <a:t>44</a:t>
            </a:r>
            <a:r>
              <a:rPr lang="zh-CN" altLang="en-US" sz="2000">
                <a:latin typeface="Times New Roman" pitchFamily="18" charset="0"/>
              </a:rPr>
              <a:t>、当代资本主义国际垄断组织的主要形式是（ </a:t>
            </a:r>
            <a:r>
              <a:rPr lang="en-US" altLang="zh-CN" sz="2000">
                <a:latin typeface="Times New Roman" pitchFamily="18" charset="0"/>
              </a:rPr>
              <a:t>D </a:t>
            </a:r>
            <a:r>
              <a:rPr lang="zh-CN" altLang="en-US" sz="2000">
                <a:latin typeface="Times New Roman" pitchFamily="18" charset="0"/>
              </a:rPr>
              <a:t>）</a:t>
            </a:r>
            <a:endParaRPr lang="zh-CN" altLang="en-US"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、国际卡特尔                  </a:t>
            </a:r>
            <a:r>
              <a:rPr lang="en-US" altLang="zh-CN" sz="2000">
                <a:latin typeface="Times New Roman" pitchFamily="18" charset="0"/>
              </a:rPr>
              <a:t>B</a:t>
            </a:r>
            <a:r>
              <a:rPr lang="zh-CN" altLang="en-US" sz="2000">
                <a:latin typeface="Times New Roman" pitchFamily="18" charset="0"/>
              </a:rPr>
              <a:t>、金融寡头的统治</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、国际垄断同盟的兴起          </a:t>
            </a:r>
            <a:r>
              <a:rPr lang="en-US" altLang="zh-CN" sz="2000">
                <a:latin typeface="Times New Roman" pitchFamily="18" charset="0"/>
              </a:rPr>
              <a:t>D</a:t>
            </a:r>
            <a:r>
              <a:rPr lang="zh-CN" altLang="en-US" sz="2000">
                <a:latin typeface="Times New Roman" pitchFamily="18" charset="0"/>
              </a:rPr>
              <a:t>、形成跨行业跨部门的混合联合企业</a:t>
            </a:r>
            <a:endParaRPr lang="zh-CN" altLang="en-US" sz="2000"/>
          </a:p>
          <a:p>
            <a:pPr eaLnBrk="0" hangingPunct="0">
              <a:tabLst>
                <a:tab pos="1971675" algn="l"/>
              </a:tabLst>
            </a:pPr>
            <a:r>
              <a:rPr lang="en-US" altLang="zh-CN" sz="2000">
                <a:latin typeface="Times New Roman" pitchFamily="18" charset="0"/>
              </a:rPr>
              <a:t>45</a:t>
            </a:r>
            <a:r>
              <a:rPr lang="zh-CN" altLang="en-US" sz="2000">
                <a:latin typeface="Times New Roman" pitchFamily="18" charset="0"/>
              </a:rPr>
              <a:t>、金融寡头实现经济上统治的“参与制”是指金融寡头（ </a:t>
            </a:r>
            <a:r>
              <a:rPr lang="en-US" altLang="zh-CN" sz="2000">
                <a:latin typeface="Times New Roman" pitchFamily="18" charset="0"/>
              </a:rPr>
              <a:t>C </a:t>
            </a:r>
            <a:r>
              <a:rPr lang="zh-CN" altLang="en-US" sz="2000">
                <a:latin typeface="Times New Roman" pitchFamily="18" charset="0"/>
              </a:rPr>
              <a:t>）</a:t>
            </a:r>
            <a:endParaRPr lang="zh-CN" altLang="en-US"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、直接参与工业企业的生产经营和管理</a:t>
            </a:r>
            <a:endParaRPr lang="zh-CN" altLang="en-US" sz="2000"/>
          </a:p>
          <a:p>
            <a:pPr eaLnBrk="0" hangingPunct="0">
              <a:tabLst>
                <a:tab pos="1971675" algn="l"/>
              </a:tabLst>
            </a:pPr>
            <a:r>
              <a:rPr lang="en-US" altLang="zh-CN" sz="2000">
                <a:latin typeface="Times New Roman" pitchFamily="18" charset="0"/>
              </a:rPr>
              <a:t>B</a:t>
            </a:r>
            <a:r>
              <a:rPr lang="zh-CN" altLang="en-US" sz="2000">
                <a:latin typeface="Times New Roman" pitchFamily="18" charset="0"/>
              </a:rPr>
              <a:t>、直接参与银行的经营和管理</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、通过购买一定数量的股票层层控制许多大企业和大银行的经济统治方式</a:t>
            </a:r>
            <a:endParaRPr lang="zh-CN" altLang="en-US" sz="2000"/>
          </a:p>
          <a:p>
            <a:pPr eaLnBrk="0" hangingPunct="0">
              <a:tabLst>
                <a:tab pos="1971675" algn="l"/>
              </a:tabLst>
            </a:pPr>
            <a:r>
              <a:rPr lang="en-US" altLang="zh-CN" sz="2000">
                <a:latin typeface="Times New Roman" pitchFamily="18" charset="0"/>
              </a:rPr>
              <a:t>D</a:t>
            </a:r>
            <a:r>
              <a:rPr lang="zh-CN" altLang="en-US" sz="2000">
                <a:latin typeface="Times New Roman" pitchFamily="18" charset="0"/>
              </a:rPr>
              <a:t>、通过购买所属公司全部股票直接掌握许多大企业和大银行的经济统治方式</a:t>
            </a:r>
            <a:endParaRPr lang="zh-CN" altLang="en-US" sz="2000"/>
          </a:p>
          <a:p>
            <a:pPr eaLnBrk="0" hangingPunct="0">
              <a:tabLst>
                <a:tab pos="1971675" algn="l"/>
              </a:tabLst>
            </a:pPr>
            <a:r>
              <a:rPr lang="en-US" altLang="zh-CN" sz="2000">
                <a:latin typeface="Times New Roman" pitchFamily="18" charset="0"/>
              </a:rPr>
              <a:t>46</a:t>
            </a:r>
            <a:r>
              <a:rPr lang="zh-CN" altLang="en-US" sz="2000">
                <a:latin typeface="Times New Roman" pitchFamily="18" charset="0"/>
              </a:rPr>
              <a:t>、国家垄断资本主义的形式中，最主要、最重要的形式是（ </a:t>
            </a:r>
            <a:r>
              <a:rPr lang="en-US" altLang="zh-CN" sz="2000">
                <a:latin typeface="Times New Roman" pitchFamily="18" charset="0"/>
              </a:rPr>
              <a:t>B </a:t>
            </a:r>
            <a:r>
              <a:rPr lang="zh-CN" altLang="en-US" sz="2000">
                <a:latin typeface="Times New Roman" pitchFamily="18" charset="0"/>
              </a:rPr>
              <a:t>）</a:t>
            </a:r>
            <a:endParaRPr lang="zh-CN" altLang="en-US"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、国家市场垄断经济             </a:t>
            </a:r>
            <a:r>
              <a:rPr lang="en-US" altLang="zh-CN" sz="2000">
                <a:latin typeface="Times New Roman" pitchFamily="18" charset="0"/>
              </a:rPr>
              <a:t>B</a:t>
            </a:r>
            <a:r>
              <a:rPr lang="zh-CN" altLang="en-US" sz="2000">
                <a:latin typeface="Times New Roman" pitchFamily="18" charset="0"/>
              </a:rPr>
              <a:t>、国家调节经济</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、公私合营经济                 </a:t>
            </a:r>
            <a:r>
              <a:rPr lang="en-US" altLang="zh-CN" sz="2000">
                <a:latin typeface="Times New Roman" pitchFamily="18" charset="0"/>
              </a:rPr>
              <a:t>D</a:t>
            </a:r>
            <a:r>
              <a:rPr lang="zh-CN" altLang="en-US" sz="2000">
                <a:latin typeface="Times New Roman" pitchFamily="18" charset="0"/>
              </a:rPr>
              <a:t>、国家自然垄断经济</a:t>
            </a:r>
            <a:endParaRPr lang="zh-CN" altLang="en-US" sz="2000"/>
          </a:p>
          <a:p>
            <a:pPr eaLnBrk="0" hangingPunct="0">
              <a:tabLst>
                <a:tab pos="1971675" algn="l"/>
              </a:tabLst>
            </a:pPr>
            <a:r>
              <a:rPr lang="en-US" altLang="zh-CN" sz="2000">
                <a:latin typeface="Times New Roman" pitchFamily="18" charset="0"/>
              </a:rPr>
              <a:t>47</a:t>
            </a:r>
            <a:r>
              <a:rPr lang="zh-CN" altLang="en-US" sz="2000">
                <a:latin typeface="Times New Roman" pitchFamily="18" charset="0"/>
              </a:rPr>
              <a:t>、垄断资本主义国家的金融寡头在经济上的统治主要借助于（ </a:t>
            </a:r>
            <a:r>
              <a:rPr lang="en-US" altLang="zh-CN" sz="2000">
                <a:latin typeface="Times New Roman" pitchFamily="18" charset="0"/>
              </a:rPr>
              <a:t>D </a:t>
            </a:r>
            <a:r>
              <a:rPr lang="zh-CN" altLang="en-US" sz="2000">
                <a:latin typeface="Times New Roman" pitchFamily="18" charset="0"/>
              </a:rPr>
              <a:t>）</a:t>
            </a:r>
            <a:endParaRPr lang="zh-CN" altLang="en-US"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、“代理制”                   </a:t>
            </a:r>
            <a:r>
              <a:rPr lang="en-US" altLang="zh-CN" sz="2000">
                <a:latin typeface="Times New Roman" pitchFamily="18" charset="0"/>
              </a:rPr>
              <a:t>B</a:t>
            </a:r>
            <a:r>
              <a:rPr lang="zh-CN" altLang="en-US" sz="2000">
                <a:latin typeface="Times New Roman" pitchFamily="18" charset="0"/>
              </a:rPr>
              <a:t>、“个人联合”</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、“企业联合”                 </a:t>
            </a:r>
            <a:r>
              <a:rPr lang="en-US" altLang="zh-CN" sz="2000">
                <a:latin typeface="Times New Roman" pitchFamily="18" charset="0"/>
              </a:rPr>
              <a:t>D</a:t>
            </a:r>
            <a:r>
              <a:rPr lang="zh-CN" altLang="en-US" sz="2000">
                <a:latin typeface="Times New Roman" pitchFamily="18" charset="0"/>
              </a:rPr>
              <a:t>、“参与制”</a:t>
            </a:r>
            <a:endParaRPr lang="zh-CN" altLang="en-US" sz="2000"/>
          </a:p>
          <a:p>
            <a:pPr eaLnBrk="0" hangingPunct="0">
              <a:tabLst>
                <a:tab pos="1971675" algn="l"/>
              </a:tabLst>
            </a:pPr>
            <a:r>
              <a:rPr lang="en-US" altLang="zh-CN" sz="2000">
                <a:latin typeface="Times New Roman" pitchFamily="18" charset="0"/>
              </a:rPr>
              <a:t>48</a:t>
            </a:r>
            <a:r>
              <a:rPr lang="zh-CN" altLang="en-US" sz="2000">
                <a:latin typeface="Times New Roman" pitchFamily="18" charset="0"/>
              </a:rPr>
              <a:t>、经济全球化的实质决定了它的发展必然是（ </a:t>
            </a:r>
            <a:r>
              <a:rPr lang="en-US" altLang="zh-CN" sz="2000">
                <a:latin typeface="Times New Roman" pitchFamily="18" charset="0"/>
              </a:rPr>
              <a:t>B </a:t>
            </a:r>
            <a:r>
              <a:rPr lang="zh-CN" altLang="en-US" sz="2000">
                <a:latin typeface="Times New Roman" pitchFamily="18" charset="0"/>
              </a:rPr>
              <a:t>）</a:t>
            </a:r>
            <a:endParaRPr lang="zh-CN" altLang="en-US"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、有利于所有国家              </a:t>
            </a:r>
            <a:r>
              <a:rPr lang="en-US" altLang="zh-CN" sz="2000">
                <a:latin typeface="Times New Roman" pitchFamily="18" charset="0"/>
              </a:rPr>
              <a:t>B</a:t>
            </a:r>
            <a:r>
              <a:rPr lang="zh-CN" altLang="en-US" sz="2000">
                <a:latin typeface="Times New Roman" pitchFamily="18" charset="0"/>
              </a:rPr>
              <a:t>、有利于发达资本主义国家</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、有利于发展中国家            </a:t>
            </a:r>
            <a:r>
              <a:rPr lang="en-US" altLang="zh-CN" sz="2000">
                <a:latin typeface="Times New Roman" pitchFamily="18" charset="0"/>
              </a:rPr>
              <a:t>D</a:t>
            </a:r>
            <a:r>
              <a:rPr lang="zh-CN" altLang="en-US" sz="2000">
                <a:latin typeface="Times New Roman" pitchFamily="18" charset="0"/>
              </a:rPr>
              <a:t>、有利于社会主义国家</a:t>
            </a:r>
            <a:endParaRPr lang="zh-CN" altLang="en-US" sz="2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1"/>
          <p:cNvSpPr>
            <a:spLocks noChangeArrowheads="1"/>
          </p:cNvSpPr>
          <p:nvPr/>
        </p:nvSpPr>
        <p:spPr bwMode="auto">
          <a:xfrm>
            <a:off x="0" y="242888"/>
            <a:ext cx="9144000" cy="6372225"/>
          </a:xfrm>
          <a:prstGeom prst="rect">
            <a:avLst/>
          </a:prstGeom>
          <a:noFill/>
          <a:ln w="9525">
            <a:noFill/>
            <a:miter lim="800000"/>
            <a:headEnd/>
            <a:tailEnd/>
          </a:ln>
        </p:spPr>
        <p:txBody>
          <a:bodyPr anchor="ctr">
            <a:spAutoFit/>
          </a:bodyPr>
          <a:lstStyle/>
          <a:p>
            <a:r>
              <a:rPr lang="en-US" altLang="zh-CN" sz="2400">
                <a:latin typeface="Times New Roman" pitchFamily="18" charset="0"/>
              </a:rPr>
              <a:t>49</a:t>
            </a:r>
            <a:r>
              <a:rPr lang="zh-CN" altLang="en-US" sz="2400">
                <a:latin typeface="Times New Roman" pitchFamily="18" charset="0"/>
              </a:rPr>
              <a:t>、下列不属于经济全球化发展趋势的选项是（  </a:t>
            </a:r>
            <a:r>
              <a:rPr lang="en-US" altLang="zh-CN" sz="2400">
                <a:latin typeface="Times New Roman" pitchFamily="18" charset="0"/>
              </a:rPr>
              <a:t>D </a:t>
            </a:r>
            <a:r>
              <a:rPr lang="zh-CN" altLang="en-US" sz="2400">
                <a:latin typeface="Times New Roman" pitchFamily="18" charset="0"/>
              </a:rPr>
              <a:t>）</a:t>
            </a:r>
            <a:endParaRPr lang="zh-CN" altLang="en-US" sz="2400"/>
          </a:p>
          <a:p>
            <a:pPr eaLnBrk="0" hangingPunct="0"/>
            <a:r>
              <a:rPr lang="en-US" altLang="zh-CN" sz="2400">
                <a:latin typeface="Times New Roman" pitchFamily="18" charset="0"/>
              </a:rPr>
              <a:t>A</a:t>
            </a:r>
            <a:r>
              <a:rPr lang="zh-CN" altLang="en-US" sz="2400">
                <a:latin typeface="Times New Roman" pitchFamily="18" charset="0"/>
              </a:rPr>
              <a:t>、市场经济成为全球经济体制    </a:t>
            </a:r>
            <a:r>
              <a:rPr lang="en-US" altLang="zh-CN" sz="2400">
                <a:latin typeface="Times New Roman" pitchFamily="18" charset="0"/>
              </a:rPr>
              <a:t>B</a:t>
            </a:r>
            <a:r>
              <a:rPr lang="zh-CN" altLang="en-US" sz="2400">
                <a:latin typeface="Times New Roman" pitchFamily="18" charset="0"/>
              </a:rPr>
              <a:t>、区域经济集团日益发展</a:t>
            </a:r>
            <a:endParaRPr lang="zh-CN" altLang="en-US" sz="2400"/>
          </a:p>
          <a:p>
            <a:pPr eaLnBrk="0" hangingPunct="0"/>
            <a:r>
              <a:rPr lang="en-US" altLang="zh-CN" sz="2400">
                <a:latin typeface="Times New Roman" pitchFamily="18" charset="0"/>
              </a:rPr>
              <a:t>C</a:t>
            </a:r>
            <a:r>
              <a:rPr lang="zh-CN" altLang="en-US" sz="2400">
                <a:latin typeface="Times New Roman" pitchFamily="18" charset="0"/>
              </a:rPr>
              <a:t>、跨国公司的主导作用增强      </a:t>
            </a:r>
            <a:r>
              <a:rPr lang="en-US" altLang="zh-CN" sz="2400">
                <a:latin typeface="Times New Roman" pitchFamily="18" charset="0"/>
              </a:rPr>
              <a:t>D</a:t>
            </a:r>
            <a:r>
              <a:rPr lang="zh-CN" altLang="en-US" sz="2400">
                <a:latin typeface="Times New Roman" pitchFamily="18" charset="0"/>
              </a:rPr>
              <a:t>、国际经济新秩序的建立</a:t>
            </a:r>
            <a:endParaRPr lang="zh-CN" altLang="en-US" sz="2400"/>
          </a:p>
          <a:p>
            <a:pPr eaLnBrk="0" hangingPunct="0"/>
            <a:r>
              <a:rPr lang="en-US" altLang="zh-CN" sz="2400">
                <a:latin typeface="Times New Roman" pitchFamily="18" charset="0"/>
              </a:rPr>
              <a:t>50</a:t>
            </a:r>
            <a:r>
              <a:rPr lang="zh-CN" altLang="en-US" sz="2400">
                <a:latin typeface="Times New Roman" pitchFamily="18" charset="0"/>
              </a:rPr>
              <a:t>、经济全球化带给发达国家的好处很多，但不包括（ </a:t>
            </a:r>
            <a:r>
              <a:rPr lang="en-US" altLang="zh-CN" sz="2400">
                <a:latin typeface="Times New Roman" pitchFamily="18" charset="0"/>
              </a:rPr>
              <a:t>C </a:t>
            </a:r>
            <a:r>
              <a:rPr lang="zh-CN" altLang="en-US" sz="2400">
                <a:latin typeface="Times New Roman" pitchFamily="18" charset="0"/>
              </a:rPr>
              <a:t>）</a:t>
            </a:r>
            <a:endParaRPr lang="zh-CN" altLang="en-US" sz="2400"/>
          </a:p>
          <a:p>
            <a:pPr eaLnBrk="0" hangingPunct="0"/>
            <a:r>
              <a:rPr lang="en-US" altLang="zh-CN" sz="2400">
                <a:latin typeface="Times New Roman" pitchFamily="18" charset="0"/>
              </a:rPr>
              <a:t>A</a:t>
            </a:r>
            <a:r>
              <a:rPr lang="zh-CN" altLang="en-US" sz="2400">
                <a:latin typeface="Times New Roman" pitchFamily="18" charset="0"/>
              </a:rPr>
              <a:t>、从世界各地获取大量的利润    </a:t>
            </a:r>
            <a:r>
              <a:rPr lang="en-US" altLang="zh-CN" sz="2400">
                <a:latin typeface="Times New Roman" pitchFamily="18" charset="0"/>
              </a:rPr>
              <a:t>B</a:t>
            </a:r>
            <a:r>
              <a:rPr lang="zh-CN" altLang="en-US" sz="2400">
                <a:latin typeface="Times New Roman" pitchFamily="18" charset="0"/>
              </a:rPr>
              <a:t>、降低其生产成本</a:t>
            </a:r>
            <a:endParaRPr lang="zh-CN" altLang="en-US" sz="2400"/>
          </a:p>
          <a:p>
            <a:pPr eaLnBrk="0" hangingPunct="0"/>
            <a:r>
              <a:rPr lang="en-US" altLang="zh-CN" sz="2400">
                <a:latin typeface="Times New Roman" pitchFamily="18" charset="0"/>
              </a:rPr>
              <a:t>C</a:t>
            </a:r>
            <a:r>
              <a:rPr lang="zh-CN" altLang="en-US" sz="2400">
                <a:latin typeface="Times New Roman" pitchFamily="18" charset="0"/>
              </a:rPr>
              <a:t>、扩大了贸易逆差              </a:t>
            </a:r>
            <a:r>
              <a:rPr lang="en-US" altLang="zh-CN" sz="2400">
                <a:latin typeface="Times New Roman" pitchFamily="18" charset="0"/>
              </a:rPr>
              <a:t>D</a:t>
            </a:r>
            <a:r>
              <a:rPr lang="zh-CN" altLang="en-US" sz="2400">
                <a:latin typeface="Times New Roman" pitchFamily="18" charset="0"/>
              </a:rPr>
              <a:t>、加强对国际金融市场的控制</a:t>
            </a:r>
            <a:endParaRPr lang="zh-CN" altLang="en-US" sz="2400"/>
          </a:p>
          <a:p>
            <a:pPr eaLnBrk="0" hangingPunct="0"/>
            <a:r>
              <a:rPr lang="en-US" altLang="zh-CN" sz="2400">
                <a:latin typeface="Times New Roman" pitchFamily="18" charset="0"/>
              </a:rPr>
              <a:t>51</a:t>
            </a:r>
            <a:r>
              <a:rPr lang="zh-CN" altLang="en-US" sz="2400">
                <a:latin typeface="Times New Roman" pitchFamily="18" charset="0"/>
              </a:rPr>
              <a:t>、经济全球化带给发展中国家的消极影响有许多，但不包括（ </a:t>
            </a:r>
            <a:r>
              <a:rPr lang="en-US" altLang="zh-CN" sz="2400">
                <a:latin typeface="Times New Roman" pitchFamily="18" charset="0"/>
              </a:rPr>
              <a:t>D </a:t>
            </a:r>
            <a:r>
              <a:rPr lang="zh-CN" altLang="en-US" sz="2400">
                <a:latin typeface="Times New Roman" pitchFamily="18" charset="0"/>
              </a:rPr>
              <a:t>）</a:t>
            </a:r>
            <a:endParaRPr lang="zh-CN" altLang="en-US" sz="2400"/>
          </a:p>
          <a:p>
            <a:pPr eaLnBrk="0" hangingPunct="0"/>
            <a:r>
              <a:rPr lang="en-US" altLang="zh-CN" sz="2400">
                <a:latin typeface="Times New Roman" pitchFamily="18" charset="0"/>
              </a:rPr>
              <a:t>A</a:t>
            </a:r>
            <a:r>
              <a:rPr lang="zh-CN" altLang="en-US" sz="2400">
                <a:latin typeface="Times New Roman" pitchFamily="18" charset="0"/>
              </a:rPr>
              <a:t>、经济发展受到一定程度的损失</a:t>
            </a:r>
            <a:endParaRPr lang="zh-CN" altLang="en-US" sz="2400"/>
          </a:p>
          <a:p>
            <a:pPr eaLnBrk="0" hangingPunct="0"/>
            <a:r>
              <a:rPr lang="en-US" altLang="zh-CN" sz="2400">
                <a:latin typeface="Times New Roman" pitchFamily="18" charset="0"/>
              </a:rPr>
              <a:t>B</a:t>
            </a:r>
            <a:r>
              <a:rPr lang="zh-CN" altLang="en-US" sz="2400">
                <a:latin typeface="Times New Roman" pitchFamily="18" charset="0"/>
              </a:rPr>
              <a:t>、在国际贸易关系中剩余价值大量流失</a:t>
            </a:r>
            <a:endParaRPr lang="zh-CN" altLang="en-US" sz="2400"/>
          </a:p>
          <a:p>
            <a:pPr eaLnBrk="0" hangingPunct="0"/>
            <a:r>
              <a:rPr lang="en-US" altLang="zh-CN" sz="2400">
                <a:latin typeface="Times New Roman" pitchFamily="18" charset="0"/>
              </a:rPr>
              <a:t>C</a:t>
            </a:r>
            <a:r>
              <a:rPr lang="zh-CN" altLang="en-US" sz="2400">
                <a:latin typeface="Times New Roman" pitchFamily="18" charset="0"/>
              </a:rPr>
              <a:t>、金融风险加大</a:t>
            </a:r>
            <a:endParaRPr lang="zh-CN" altLang="en-US" sz="2400"/>
          </a:p>
          <a:p>
            <a:pPr eaLnBrk="0" hangingPunct="0"/>
            <a:r>
              <a:rPr lang="en-US" altLang="zh-CN" sz="2400">
                <a:latin typeface="Times New Roman" pitchFamily="18" charset="0"/>
              </a:rPr>
              <a:t>D</a:t>
            </a:r>
            <a:r>
              <a:rPr lang="zh-CN" altLang="en-US" sz="2400">
                <a:latin typeface="Times New Roman" pitchFamily="18" charset="0"/>
              </a:rPr>
              <a:t>、经济发展机会大大减少</a:t>
            </a:r>
            <a:endParaRPr lang="zh-CN" altLang="en-US" sz="2400"/>
          </a:p>
          <a:p>
            <a:pPr eaLnBrk="0" hangingPunct="0"/>
            <a:r>
              <a:rPr lang="en-US" altLang="zh-CN" sz="2400">
                <a:latin typeface="Times New Roman" pitchFamily="18" charset="0"/>
              </a:rPr>
              <a:t>52</a:t>
            </a:r>
            <a:r>
              <a:rPr lang="zh-CN" altLang="en-US" sz="2400">
                <a:latin typeface="Times New Roman" pitchFamily="18" charset="0"/>
              </a:rPr>
              <a:t>、国家垄断资本主义对经济的干预（ </a:t>
            </a:r>
            <a:r>
              <a:rPr lang="en-US" altLang="zh-CN" sz="2400">
                <a:latin typeface="Times New Roman" pitchFamily="18" charset="0"/>
              </a:rPr>
              <a:t>D </a:t>
            </a:r>
            <a:r>
              <a:rPr lang="zh-CN" altLang="en-US" sz="2400">
                <a:latin typeface="Times New Roman" pitchFamily="18" charset="0"/>
              </a:rPr>
              <a:t>）</a:t>
            </a:r>
            <a:endParaRPr lang="zh-CN" altLang="en-US" sz="2400"/>
          </a:p>
          <a:p>
            <a:pPr eaLnBrk="0" hangingPunct="0"/>
            <a:r>
              <a:rPr lang="en-US" altLang="zh-CN" sz="2400">
                <a:latin typeface="Times New Roman" pitchFamily="18" charset="0"/>
              </a:rPr>
              <a:t>A</a:t>
            </a:r>
            <a:r>
              <a:rPr lang="zh-CN" altLang="en-US" sz="2400">
                <a:latin typeface="Times New Roman" pitchFamily="18" charset="0"/>
              </a:rPr>
              <a:t>、从根本上解决垄断资本主义国家的阶级矛盾</a:t>
            </a:r>
            <a:endParaRPr lang="zh-CN" altLang="en-US" sz="2400"/>
          </a:p>
          <a:p>
            <a:pPr eaLnBrk="0" hangingPunct="0"/>
            <a:r>
              <a:rPr lang="en-US" altLang="zh-CN" sz="2400">
                <a:latin typeface="Times New Roman" pitchFamily="18" charset="0"/>
              </a:rPr>
              <a:t>B</a:t>
            </a:r>
            <a:r>
              <a:rPr lang="zh-CN" altLang="en-US" sz="2400">
                <a:latin typeface="Times New Roman" pitchFamily="18" charset="0"/>
              </a:rPr>
              <a:t>、改变了资本主义私有制的性质</a:t>
            </a:r>
            <a:endParaRPr lang="zh-CN" altLang="en-US" sz="2400"/>
          </a:p>
          <a:p>
            <a:pPr eaLnBrk="0" hangingPunct="0"/>
            <a:r>
              <a:rPr lang="en-US" altLang="zh-CN" sz="2400">
                <a:latin typeface="Times New Roman" pitchFamily="18" charset="0"/>
              </a:rPr>
              <a:t>C</a:t>
            </a:r>
            <a:r>
              <a:rPr lang="zh-CN" altLang="en-US" sz="2400">
                <a:latin typeface="Times New Roman" pitchFamily="18" charset="0"/>
              </a:rPr>
              <a:t>、使资产阶级和工人阶级形成了利益一致</a:t>
            </a:r>
            <a:endParaRPr lang="zh-CN" altLang="en-US" sz="2400"/>
          </a:p>
          <a:p>
            <a:pPr eaLnBrk="0" hangingPunct="0"/>
            <a:r>
              <a:rPr lang="en-US" altLang="zh-CN" sz="2400">
                <a:latin typeface="Times New Roman" pitchFamily="18" charset="0"/>
              </a:rPr>
              <a:t>D</a:t>
            </a:r>
            <a:r>
              <a:rPr lang="zh-CN" altLang="en-US" sz="2400">
                <a:latin typeface="Times New Roman" pitchFamily="18" charset="0"/>
              </a:rPr>
              <a:t>、没有改变劳动者受剥削的地位</a:t>
            </a:r>
            <a:endParaRPr lang="zh-CN" altLang="en-US" sz="2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
          <p:cNvSpPr>
            <a:spLocks noChangeArrowheads="1"/>
          </p:cNvSpPr>
          <p:nvPr/>
        </p:nvSpPr>
        <p:spPr bwMode="auto">
          <a:xfrm>
            <a:off x="0" y="196850"/>
            <a:ext cx="9144000" cy="6464300"/>
          </a:xfrm>
          <a:prstGeom prst="rect">
            <a:avLst/>
          </a:prstGeom>
          <a:noFill/>
          <a:ln w="9525">
            <a:noFill/>
            <a:miter lim="800000"/>
            <a:headEnd/>
            <a:tailEnd/>
          </a:ln>
        </p:spPr>
        <p:txBody>
          <a:bodyPr anchor="ctr">
            <a:spAutoFit/>
          </a:bodyPr>
          <a:lstStyle/>
          <a:p>
            <a:pPr>
              <a:tabLst>
                <a:tab pos="1971675" algn="l"/>
              </a:tabLst>
            </a:pPr>
            <a:r>
              <a:rPr lang="zh-CN" altLang="zh-CN">
                <a:latin typeface="Times New Roman" pitchFamily="18" charset="0"/>
              </a:rPr>
              <a:t> </a:t>
            </a:r>
            <a:r>
              <a:rPr lang="zh-CN" b="1">
                <a:latin typeface="Times New Roman" pitchFamily="18" charset="0"/>
              </a:rPr>
              <a:t>二、多项选择题</a:t>
            </a:r>
            <a:r>
              <a:rPr lang="zh-CN" altLang="en-US">
                <a:latin typeface="Times New Roman" pitchFamily="18" charset="0"/>
              </a:rPr>
              <a:t>         </a:t>
            </a:r>
            <a:endParaRPr lang="zh-CN" altLang="en-US"/>
          </a:p>
          <a:p>
            <a:pPr eaLnBrk="0" hangingPunct="0">
              <a:tabLst>
                <a:tab pos="1971675" algn="l"/>
              </a:tabLst>
            </a:pPr>
            <a:r>
              <a:rPr lang="en-US" altLang="zh-CN">
                <a:latin typeface="Times New Roman" pitchFamily="18" charset="0"/>
              </a:rPr>
              <a:t>1</a:t>
            </a:r>
            <a:r>
              <a:rPr lang="zh-CN" altLang="en-US">
                <a:latin typeface="Times New Roman" pitchFamily="18" charset="0"/>
              </a:rPr>
              <a:t>、 关于所有制和所有权的关系</a:t>
            </a:r>
            <a:r>
              <a:rPr lang="en-US" altLang="zh-CN">
                <a:latin typeface="Times New Roman" pitchFamily="18" charset="0"/>
              </a:rPr>
              <a:t>, </a:t>
            </a:r>
            <a:r>
              <a:rPr lang="zh-CN" altLang="en-US">
                <a:latin typeface="Times New Roman" pitchFamily="18" charset="0"/>
              </a:rPr>
              <a:t>下列说法正确的是</a:t>
            </a:r>
            <a:r>
              <a:rPr lang="en-US" altLang="zh-CN">
                <a:latin typeface="Times New Roman" pitchFamily="18" charset="0"/>
              </a:rPr>
              <a:t>(ACD )</a:t>
            </a:r>
            <a:endParaRPr lang="en-US" altLang="zh-CN"/>
          </a:p>
          <a:p>
            <a:pPr eaLnBrk="0" hangingPunct="0">
              <a:tabLst>
                <a:tab pos="1971675" algn="l"/>
              </a:tabLst>
            </a:pPr>
            <a:r>
              <a:rPr lang="en-US" altLang="zh-CN">
                <a:latin typeface="Times New Roman" pitchFamily="18" charset="0"/>
              </a:rPr>
              <a:t>A</a:t>
            </a:r>
            <a:r>
              <a:rPr lang="zh-CN" altLang="en-US">
                <a:latin typeface="Times New Roman" pitchFamily="18" charset="0"/>
              </a:rPr>
              <a:t>、所有制是所有权的基础</a:t>
            </a:r>
            <a:endParaRPr lang="zh-CN" altLang="en-US"/>
          </a:p>
          <a:p>
            <a:pPr eaLnBrk="0" hangingPunct="0">
              <a:tabLst>
                <a:tab pos="1971675" algn="l"/>
              </a:tabLst>
            </a:pPr>
            <a:r>
              <a:rPr lang="en-US" altLang="zh-CN">
                <a:latin typeface="Times New Roman" pitchFamily="18" charset="0"/>
              </a:rPr>
              <a:t>B</a:t>
            </a:r>
            <a:r>
              <a:rPr lang="zh-CN" altLang="en-US">
                <a:latin typeface="Times New Roman" pitchFamily="18" charset="0"/>
              </a:rPr>
              <a:t>、所有权是所有制的基础</a:t>
            </a:r>
            <a:endParaRPr lang="zh-CN" altLang="en-US"/>
          </a:p>
          <a:p>
            <a:pPr eaLnBrk="0" hangingPunct="0">
              <a:tabLst>
                <a:tab pos="1971675" algn="l"/>
              </a:tabLst>
            </a:pPr>
            <a:r>
              <a:rPr lang="en-US" altLang="zh-CN">
                <a:latin typeface="Times New Roman" pitchFamily="18" charset="0"/>
              </a:rPr>
              <a:t>C</a:t>
            </a:r>
            <a:r>
              <a:rPr lang="zh-CN" altLang="en-US">
                <a:latin typeface="Times New Roman" pitchFamily="18" charset="0"/>
              </a:rPr>
              <a:t>、所有制决定着所有权</a:t>
            </a:r>
            <a:r>
              <a:rPr lang="en-US" altLang="zh-CN">
                <a:latin typeface="Times New Roman" pitchFamily="18" charset="0"/>
              </a:rPr>
              <a:t>, </a:t>
            </a:r>
            <a:r>
              <a:rPr lang="zh-CN" altLang="en-US">
                <a:latin typeface="Times New Roman" pitchFamily="18" charset="0"/>
              </a:rPr>
              <a:t>所有权是所有制的法律形态</a:t>
            </a:r>
            <a:r>
              <a:rPr lang="en-US" altLang="zh-CN">
                <a:latin typeface="Times New Roman" pitchFamily="18" charset="0"/>
              </a:rPr>
              <a:t>, </a:t>
            </a:r>
            <a:r>
              <a:rPr lang="zh-CN" altLang="en-US">
                <a:latin typeface="Times New Roman" pitchFamily="18" charset="0"/>
              </a:rPr>
              <a:t>它是反映着经济关系的意志关系</a:t>
            </a:r>
            <a:endParaRPr lang="zh-CN" altLang="en-US"/>
          </a:p>
          <a:p>
            <a:pPr eaLnBrk="0" hangingPunct="0">
              <a:tabLst>
                <a:tab pos="1971675" algn="l"/>
              </a:tabLst>
            </a:pPr>
            <a:r>
              <a:rPr lang="en-US" altLang="zh-CN">
                <a:latin typeface="Times New Roman" pitchFamily="18" charset="0"/>
              </a:rPr>
              <a:t>D</a:t>
            </a:r>
            <a:r>
              <a:rPr lang="zh-CN" altLang="en-US">
                <a:latin typeface="Times New Roman" pitchFamily="18" charset="0"/>
              </a:rPr>
              <a:t>、同一种所有制可以有不同的所有权</a:t>
            </a:r>
            <a:endParaRPr lang="zh-CN" altLang="en-US"/>
          </a:p>
          <a:p>
            <a:pPr eaLnBrk="0" hangingPunct="0">
              <a:tabLst>
                <a:tab pos="1971675" algn="l"/>
              </a:tabLst>
            </a:pPr>
            <a:r>
              <a:rPr lang="en-US" altLang="zh-CN">
                <a:latin typeface="Times New Roman" pitchFamily="18" charset="0"/>
              </a:rPr>
              <a:t>2</a:t>
            </a:r>
            <a:r>
              <a:rPr lang="zh-CN" altLang="en-US">
                <a:latin typeface="Times New Roman" pitchFamily="18" charset="0"/>
              </a:rPr>
              <a:t>、价值是商品的本质属性</a:t>
            </a:r>
            <a:r>
              <a:rPr lang="en-US" altLang="zh-CN">
                <a:latin typeface="Times New Roman" pitchFamily="18" charset="0"/>
              </a:rPr>
              <a:t>, </a:t>
            </a:r>
            <a:r>
              <a:rPr lang="zh-CN" altLang="en-US">
                <a:latin typeface="Times New Roman" pitchFamily="18" charset="0"/>
              </a:rPr>
              <a:t>它是</a:t>
            </a:r>
            <a:r>
              <a:rPr lang="en-US" altLang="zh-CN">
                <a:latin typeface="Times New Roman" pitchFamily="18" charset="0"/>
              </a:rPr>
              <a:t>(ABCD )</a:t>
            </a:r>
            <a:endParaRPr lang="en-US" altLang="zh-CN"/>
          </a:p>
          <a:p>
            <a:pPr eaLnBrk="0" hangingPunct="0">
              <a:tabLst>
                <a:tab pos="1971675" algn="l"/>
              </a:tabLst>
            </a:pPr>
            <a:r>
              <a:rPr lang="en-US" altLang="zh-CN">
                <a:latin typeface="Times New Roman" pitchFamily="18" charset="0"/>
              </a:rPr>
              <a:t>A</a:t>
            </a:r>
            <a:r>
              <a:rPr lang="zh-CN" altLang="en-US">
                <a:latin typeface="Times New Roman" pitchFamily="18" charset="0"/>
              </a:rPr>
              <a:t>、凝结在商品中的抽象劳动       </a:t>
            </a:r>
            <a:r>
              <a:rPr lang="en-US" altLang="zh-CN">
                <a:latin typeface="Times New Roman" pitchFamily="18" charset="0"/>
              </a:rPr>
              <a:t>B</a:t>
            </a:r>
            <a:r>
              <a:rPr lang="zh-CN" altLang="en-US">
                <a:latin typeface="Times New Roman" pitchFamily="18" charset="0"/>
              </a:rPr>
              <a:t>、商品的社会属性</a:t>
            </a:r>
            <a:endParaRPr lang="zh-CN" altLang="en-US"/>
          </a:p>
          <a:p>
            <a:pPr eaLnBrk="0" hangingPunct="0">
              <a:tabLst>
                <a:tab pos="1971675" algn="l"/>
              </a:tabLst>
            </a:pPr>
            <a:r>
              <a:rPr lang="en-US" altLang="zh-CN">
                <a:latin typeface="Times New Roman" pitchFamily="18" charset="0"/>
              </a:rPr>
              <a:t>C</a:t>
            </a:r>
            <a:r>
              <a:rPr lang="zh-CN" altLang="en-US">
                <a:latin typeface="Times New Roman" pitchFamily="18" charset="0"/>
              </a:rPr>
              <a:t>、交换价值的基础               </a:t>
            </a:r>
            <a:r>
              <a:rPr lang="en-US" altLang="zh-CN">
                <a:latin typeface="Times New Roman" pitchFamily="18" charset="0"/>
              </a:rPr>
              <a:t>D</a:t>
            </a:r>
            <a:r>
              <a:rPr lang="zh-CN" altLang="en-US">
                <a:latin typeface="Times New Roman" pitchFamily="18" charset="0"/>
              </a:rPr>
              <a:t>、反映商品生产者之间的社会关系</a:t>
            </a:r>
            <a:endParaRPr lang="zh-CN" altLang="en-US"/>
          </a:p>
          <a:p>
            <a:pPr eaLnBrk="0" hangingPunct="0">
              <a:tabLst>
                <a:tab pos="1971675" algn="l"/>
              </a:tabLst>
            </a:pPr>
            <a:r>
              <a:rPr lang="en-US" altLang="zh-CN">
                <a:latin typeface="Times New Roman" pitchFamily="18" charset="0"/>
              </a:rPr>
              <a:t>3</a:t>
            </a:r>
            <a:r>
              <a:rPr lang="zh-CN" altLang="en-US">
                <a:latin typeface="Times New Roman" pitchFamily="18" charset="0"/>
              </a:rPr>
              <a:t>、 简单商品经济中所包括的各种矛盾主要是</a:t>
            </a:r>
            <a:r>
              <a:rPr lang="en-US" altLang="zh-CN">
                <a:latin typeface="Times New Roman" pitchFamily="18" charset="0"/>
              </a:rPr>
              <a:t>(ACD )</a:t>
            </a:r>
            <a:endParaRPr lang="en-US" altLang="zh-CN"/>
          </a:p>
          <a:p>
            <a:pPr eaLnBrk="0" hangingPunct="0">
              <a:tabLst>
                <a:tab pos="1971675" algn="l"/>
              </a:tabLst>
            </a:pPr>
            <a:r>
              <a:rPr lang="en-US" altLang="zh-CN">
                <a:latin typeface="Times New Roman" pitchFamily="18" charset="0"/>
              </a:rPr>
              <a:t>A</a:t>
            </a:r>
            <a:r>
              <a:rPr lang="zh-CN" altLang="en-US">
                <a:latin typeface="Times New Roman" pitchFamily="18" charset="0"/>
              </a:rPr>
              <a:t>、使用价值和价值的矛盾        </a:t>
            </a:r>
            <a:r>
              <a:rPr lang="en-US" altLang="zh-CN">
                <a:latin typeface="Times New Roman" pitchFamily="18" charset="0"/>
              </a:rPr>
              <a:t>B</a:t>
            </a:r>
            <a:r>
              <a:rPr lang="zh-CN" altLang="en-US">
                <a:latin typeface="Times New Roman" pitchFamily="18" charset="0"/>
              </a:rPr>
              <a:t>、价值和交换价值的矛盾</a:t>
            </a:r>
            <a:endParaRPr lang="zh-CN" altLang="en-US"/>
          </a:p>
          <a:p>
            <a:pPr eaLnBrk="0" hangingPunct="0">
              <a:tabLst>
                <a:tab pos="1971675" algn="l"/>
              </a:tabLst>
            </a:pPr>
            <a:r>
              <a:rPr lang="en-US" altLang="zh-CN">
                <a:latin typeface="Times New Roman" pitchFamily="18" charset="0"/>
              </a:rPr>
              <a:t>C</a:t>
            </a:r>
            <a:r>
              <a:rPr lang="zh-CN" altLang="en-US">
                <a:latin typeface="Times New Roman" pitchFamily="18" charset="0"/>
              </a:rPr>
              <a:t>、具体劳动和抽象劳动的矛盾    </a:t>
            </a:r>
            <a:r>
              <a:rPr lang="en-US" altLang="zh-CN">
                <a:latin typeface="Times New Roman" pitchFamily="18" charset="0"/>
              </a:rPr>
              <a:t>D</a:t>
            </a:r>
            <a:r>
              <a:rPr lang="zh-CN" altLang="en-US">
                <a:latin typeface="Times New Roman" pitchFamily="18" charset="0"/>
              </a:rPr>
              <a:t>、私人劳动和社会劳动的矛盾</a:t>
            </a:r>
            <a:endParaRPr lang="zh-CN" altLang="en-US"/>
          </a:p>
          <a:p>
            <a:pPr eaLnBrk="0" hangingPunct="0">
              <a:tabLst>
                <a:tab pos="1971675" algn="l"/>
              </a:tabLst>
            </a:pPr>
            <a:r>
              <a:rPr lang="en-US" altLang="zh-CN">
                <a:latin typeface="Times New Roman" pitchFamily="18" charset="0"/>
              </a:rPr>
              <a:t>4</a:t>
            </a:r>
            <a:r>
              <a:rPr lang="zh-CN" altLang="en-US">
                <a:latin typeface="Times New Roman" pitchFamily="18" charset="0"/>
              </a:rPr>
              <a:t>、使用价值、 交换价值、 价值三者之间的关系是</a:t>
            </a:r>
            <a:r>
              <a:rPr lang="en-US" altLang="zh-CN">
                <a:latin typeface="Times New Roman" pitchFamily="18" charset="0"/>
              </a:rPr>
              <a:t>(ABCD )</a:t>
            </a:r>
            <a:endParaRPr lang="en-US" altLang="zh-CN"/>
          </a:p>
          <a:p>
            <a:pPr eaLnBrk="0" hangingPunct="0">
              <a:tabLst>
                <a:tab pos="1971675" algn="l"/>
              </a:tabLst>
            </a:pPr>
            <a:r>
              <a:rPr lang="en-US" altLang="zh-CN">
                <a:latin typeface="Times New Roman" pitchFamily="18" charset="0"/>
              </a:rPr>
              <a:t>A</a:t>
            </a:r>
            <a:r>
              <a:rPr lang="zh-CN" altLang="en-US">
                <a:latin typeface="Times New Roman" pitchFamily="18" charset="0"/>
              </a:rPr>
              <a:t>、使用价值是交换价值和价值的物质承担者</a:t>
            </a:r>
            <a:endParaRPr lang="zh-CN" altLang="en-US"/>
          </a:p>
          <a:p>
            <a:pPr eaLnBrk="0" hangingPunct="0">
              <a:tabLst>
                <a:tab pos="1971675" algn="l"/>
              </a:tabLst>
            </a:pPr>
            <a:r>
              <a:rPr lang="en-US" altLang="zh-CN">
                <a:latin typeface="Times New Roman" pitchFamily="18" charset="0"/>
              </a:rPr>
              <a:t>B</a:t>
            </a:r>
            <a:r>
              <a:rPr lang="zh-CN" altLang="en-US">
                <a:latin typeface="Times New Roman" pitchFamily="18" charset="0"/>
              </a:rPr>
              <a:t>、交换价值和价值寓于使用价值之中</a:t>
            </a:r>
            <a:endParaRPr lang="zh-CN" altLang="en-US"/>
          </a:p>
          <a:p>
            <a:pPr eaLnBrk="0" hangingPunct="0">
              <a:tabLst>
                <a:tab pos="1971675" algn="l"/>
              </a:tabLst>
            </a:pPr>
            <a:r>
              <a:rPr lang="en-US" altLang="zh-CN">
                <a:latin typeface="Times New Roman" pitchFamily="18" charset="0"/>
              </a:rPr>
              <a:t>C</a:t>
            </a:r>
            <a:r>
              <a:rPr lang="zh-CN" altLang="en-US">
                <a:latin typeface="Times New Roman" pitchFamily="18" charset="0"/>
              </a:rPr>
              <a:t>、价值是交换价值的基础和内容</a:t>
            </a:r>
            <a:endParaRPr lang="zh-CN" altLang="en-US"/>
          </a:p>
          <a:p>
            <a:pPr eaLnBrk="0" hangingPunct="0">
              <a:tabLst>
                <a:tab pos="1971675" algn="l"/>
              </a:tabLst>
            </a:pPr>
            <a:r>
              <a:rPr lang="en-US" altLang="zh-CN">
                <a:latin typeface="Times New Roman" pitchFamily="18" charset="0"/>
              </a:rPr>
              <a:t>D</a:t>
            </a:r>
            <a:r>
              <a:rPr lang="zh-CN" altLang="en-US">
                <a:latin typeface="Times New Roman" pitchFamily="18" charset="0"/>
              </a:rPr>
              <a:t>、交换价值是价值的表现形式</a:t>
            </a:r>
            <a:endParaRPr lang="zh-CN" altLang="en-US"/>
          </a:p>
          <a:p>
            <a:pPr eaLnBrk="0" hangingPunct="0">
              <a:tabLst>
                <a:tab pos="1971675" algn="l"/>
              </a:tabLst>
            </a:pPr>
            <a:r>
              <a:rPr lang="en-US" altLang="zh-CN">
                <a:latin typeface="Times New Roman" pitchFamily="18" charset="0"/>
              </a:rPr>
              <a:t>5</a:t>
            </a:r>
            <a:r>
              <a:rPr lang="zh-CN" altLang="en-US">
                <a:latin typeface="Times New Roman" pitchFamily="18" charset="0"/>
              </a:rPr>
              <a:t>、一切商品都包含着只用价值和价值二因素</a:t>
            </a:r>
            <a:r>
              <a:rPr lang="en-US" altLang="zh-CN">
                <a:latin typeface="Times New Roman" pitchFamily="18" charset="0"/>
              </a:rPr>
              <a:t>, </a:t>
            </a:r>
            <a:r>
              <a:rPr lang="zh-CN" altLang="en-US">
                <a:latin typeface="Times New Roman" pitchFamily="18" charset="0"/>
              </a:rPr>
              <a:t>商品是使用价值和价值的统一。这表明</a:t>
            </a:r>
            <a:r>
              <a:rPr lang="en-US" altLang="zh-CN">
                <a:latin typeface="Times New Roman" pitchFamily="18" charset="0"/>
              </a:rPr>
              <a:t>(ABCD )</a:t>
            </a:r>
            <a:endParaRPr lang="en-US" altLang="zh-CN"/>
          </a:p>
          <a:p>
            <a:pPr eaLnBrk="0" hangingPunct="0">
              <a:tabLst>
                <a:tab pos="1971675" algn="l"/>
              </a:tabLst>
            </a:pPr>
            <a:r>
              <a:rPr lang="en-US" altLang="zh-CN">
                <a:latin typeface="Times New Roman" pitchFamily="18" charset="0"/>
              </a:rPr>
              <a:t>A</a:t>
            </a:r>
            <a:r>
              <a:rPr lang="zh-CN" altLang="en-US">
                <a:latin typeface="Times New Roman" pitchFamily="18" charset="0"/>
              </a:rPr>
              <a:t>、缺少使用价值和价值任何一方面</a:t>
            </a:r>
            <a:r>
              <a:rPr lang="en-US" altLang="zh-CN">
                <a:latin typeface="Times New Roman" pitchFamily="18" charset="0"/>
              </a:rPr>
              <a:t>, </a:t>
            </a:r>
            <a:r>
              <a:rPr lang="zh-CN" altLang="en-US">
                <a:latin typeface="Times New Roman" pitchFamily="18" charset="0"/>
              </a:rPr>
              <a:t>都不能成为商品</a:t>
            </a:r>
            <a:endParaRPr lang="zh-CN" altLang="en-US"/>
          </a:p>
          <a:p>
            <a:pPr eaLnBrk="0" hangingPunct="0">
              <a:tabLst>
                <a:tab pos="1971675" algn="l"/>
              </a:tabLst>
            </a:pPr>
            <a:r>
              <a:rPr lang="en-US" altLang="zh-CN">
                <a:latin typeface="Times New Roman" pitchFamily="18" charset="0"/>
              </a:rPr>
              <a:t>B</a:t>
            </a:r>
            <a:r>
              <a:rPr lang="zh-CN" altLang="en-US">
                <a:latin typeface="Times New Roman" pitchFamily="18" charset="0"/>
              </a:rPr>
              <a:t>、没有使用价值就没有价值</a:t>
            </a:r>
            <a:endParaRPr lang="zh-CN" altLang="en-US"/>
          </a:p>
          <a:p>
            <a:pPr eaLnBrk="0" hangingPunct="0">
              <a:tabLst>
                <a:tab pos="1971675" algn="l"/>
              </a:tabLst>
            </a:pPr>
            <a:r>
              <a:rPr lang="en-US" altLang="zh-CN">
                <a:latin typeface="Times New Roman" pitchFamily="18" charset="0"/>
              </a:rPr>
              <a:t>C</a:t>
            </a:r>
            <a:r>
              <a:rPr lang="zh-CN" altLang="en-US">
                <a:latin typeface="Times New Roman" pitchFamily="18" charset="0"/>
              </a:rPr>
              <a:t>、有使用价值</a:t>
            </a:r>
            <a:r>
              <a:rPr lang="en-US" altLang="zh-CN">
                <a:latin typeface="Times New Roman" pitchFamily="18" charset="0"/>
              </a:rPr>
              <a:t>, </a:t>
            </a:r>
            <a:r>
              <a:rPr lang="zh-CN" altLang="en-US">
                <a:latin typeface="Times New Roman" pitchFamily="18" charset="0"/>
              </a:rPr>
              <a:t>但不是劳动产品</a:t>
            </a:r>
            <a:r>
              <a:rPr lang="en-US" altLang="zh-CN">
                <a:latin typeface="Times New Roman" pitchFamily="18" charset="0"/>
              </a:rPr>
              <a:t>, </a:t>
            </a:r>
            <a:r>
              <a:rPr lang="zh-CN" altLang="en-US">
                <a:latin typeface="Times New Roman" pitchFamily="18" charset="0"/>
              </a:rPr>
              <a:t>也不是商品</a:t>
            </a:r>
            <a:endParaRPr lang="zh-CN" altLang="en-US"/>
          </a:p>
          <a:p>
            <a:pPr eaLnBrk="0" hangingPunct="0">
              <a:tabLst>
                <a:tab pos="1971675" algn="l"/>
              </a:tabLst>
            </a:pPr>
            <a:r>
              <a:rPr lang="en-US" altLang="zh-CN">
                <a:latin typeface="Times New Roman" pitchFamily="18" charset="0"/>
              </a:rPr>
              <a:t>D</a:t>
            </a:r>
            <a:r>
              <a:rPr lang="zh-CN" altLang="en-US">
                <a:latin typeface="Times New Roman" pitchFamily="18" charset="0"/>
              </a:rPr>
              <a:t>、有使用价值</a:t>
            </a:r>
            <a:r>
              <a:rPr lang="en-US" altLang="zh-CN">
                <a:latin typeface="Times New Roman" pitchFamily="18" charset="0"/>
              </a:rPr>
              <a:t>, </a:t>
            </a:r>
            <a:r>
              <a:rPr lang="zh-CN" altLang="en-US">
                <a:latin typeface="Times New Roman" pitchFamily="18" charset="0"/>
              </a:rPr>
              <a:t>也是劳动产品</a:t>
            </a:r>
            <a:r>
              <a:rPr lang="en-US" altLang="zh-CN">
                <a:latin typeface="Times New Roman" pitchFamily="18" charset="0"/>
              </a:rPr>
              <a:t>, </a:t>
            </a:r>
            <a:r>
              <a:rPr lang="zh-CN" altLang="en-US">
                <a:latin typeface="Times New Roman" pitchFamily="18" charset="0"/>
              </a:rPr>
              <a:t>但只是供生产者自己消费</a:t>
            </a:r>
            <a:r>
              <a:rPr lang="en-US" altLang="zh-CN">
                <a:latin typeface="Times New Roman" pitchFamily="18" charset="0"/>
              </a:rPr>
              <a:t>, </a:t>
            </a:r>
            <a:r>
              <a:rPr lang="zh-CN" altLang="en-US">
                <a:latin typeface="Times New Roman" pitchFamily="18" charset="0"/>
              </a:rPr>
              <a:t>也不是商品</a:t>
            </a: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p:cNvSpPr>
            <a:spLocks noChangeArrowheads="1"/>
          </p:cNvSpPr>
          <p:nvPr/>
        </p:nvSpPr>
        <p:spPr bwMode="auto">
          <a:xfrm>
            <a:off x="0" y="-3175"/>
            <a:ext cx="9144000" cy="6864350"/>
          </a:xfrm>
          <a:prstGeom prst="rect">
            <a:avLst/>
          </a:prstGeom>
          <a:noFill/>
          <a:ln w="9525">
            <a:noFill/>
            <a:miter lim="800000"/>
            <a:headEnd/>
            <a:tailEnd/>
          </a:ln>
        </p:spPr>
        <p:txBody>
          <a:bodyPr anchor="ctr">
            <a:spAutoFit/>
          </a:bodyPr>
          <a:lstStyle/>
          <a:p>
            <a:pPr>
              <a:tabLst>
                <a:tab pos="1971675" algn="l"/>
              </a:tabLst>
            </a:pPr>
            <a:r>
              <a:rPr lang="en-US" altLang="zh-CN" sz="2000">
                <a:latin typeface="Times New Roman" pitchFamily="18" charset="0"/>
              </a:rPr>
              <a:t>6</a:t>
            </a:r>
            <a:r>
              <a:rPr lang="zh-CN" altLang="en-US" sz="2000">
                <a:latin typeface="Times New Roman" pitchFamily="18" charset="0"/>
              </a:rPr>
              <a:t>、在下列几种价值形式中</a:t>
            </a:r>
            <a:r>
              <a:rPr lang="en-US" altLang="zh-CN" sz="2000">
                <a:latin typeface="Times New Roman" pitchFamily="18" charset="0"/>
              </a:rPr>
              <a:t>, </a:t>
            </a:r>
            <a:r>
              <a:rPr lang="zh-CN" altLang="en-US" sz="2000">
                <a:latin typeface="Times New Roman" pitchFamily="18" charset="0"/>
              </a:rPr>
              <a:t>没有本质区别的两种形式是</a:t>
            </a:r>
            <a:r>
              <a:rPr lang="en-US" altLang="zh-CN" sz="2000">
                <a:latin typeface="Times New Roman" pitchFamily="18" charset="0"/>
              </a:rPr>
              <a:t>( CD )</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、简单的或偶然的价值形式        </a:t>
            </a:r>
            <a:r>
              <a:rPr lang="en-US" altLang="zh-CN" sz="2000">
                <a:latin typeface="Times New Roman" pitchFamily="18" charset="0"/>
              </a:rPr>
              <a:t>B</a:t>
            </a:r>
            <a:r>
              <a:rPr lang="zh-CN" altLang="en-US" sz="2000">
                <a:latin typeface="Times New Roman" pitchFamily="18" charset="0"/>
              </a:rPr>
              <a:t>、扩大的价值形式</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、一般价值形式                  </a:t>
            </a:r>
            <a:r>
              <a:rPr lang="en-US" altLang="zh-CN" sz="2000">
                <a:latin typeface="Times New Roman" pitchFamily="18" charset="0"/>
              </a:rPr>
              <a:t>D</a:t>
            </a:r>
            <a:r>
              <a:rPr lang="zh-CN" altLang="en-US" sz="2000">
                <a:latin typeface="Times New Roman" pitchFamily="18" charset="0"/>
              </a:rPr>
              <a:t>、货币形式</a:t>
            </a:r>
            <a:endParaRPr lang="zh-CN" altLang="en-US" sz="2000"/>
          </a:p>
          <a:p>
            <a:pPr eaLnBrk="0" hangingPunct="0">
              <a:tabLst>
                <a:tab pos="1971675" algn="l"/>
              </a:tabLst>
            </a:pPr>
            <a:r>
              <a:rPr lang="en-US" altLang="zh-CN" sz="2000">
                <a:latin typeface="Times New Roman" pitchFamily="18" charset="0"/>
              </a:rPr>
              <a:t>7</a:t>
            </a:r>
            <a:r>
              <a:rPr lang="zh-CN" altLang="en-US" sz="2000">
                <a:latin typeface="Times New Roman" pitchFamily="18" charset="0"/>
              </a:rPr>
              <a:t>、在商品经济运行中</a:t>
            </a:r>
            <a:r>
              <a:rPr lang="en-US" altLang="zh-CN" sz="2000">
                <a:latin typeface="Times New Roman" pitchFamily="18" charset="0"/>
              </a:rPr>
              <a:t>, </a:t>
            </a:r>
            <a:r>
              <a:rPr lang="zh-CN" altLang="en-US" sz="2000">
                <a:latin typeface="Times New Roman" pitchFamily="18" charset="0"/>
              </a:rPr>
              <a:t>价值、 价格、 供求三者之间的关系是</a:t>
            </a:r>
            <a:r>
              <a:rPr lang="en-US" altLang="zh-CN" sz="2000">
                <a:latin typeface="Times New Roman" pitchFamily="18" charset="0"/>
              </a:rPr>
              <a:t>( AC )</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、价格受供求关系影响</a:t>
            </a:r>
            <a:r>
              <a:rPr lang="en-US" altLang="zh-CN" sz="2000">
                <a:latin typeface="Times New Roman" pitchFamily="18" charset="0"/>
              </a:rPr>
              <a:t>, </a:t>
            </a:r>
            <a:r>
              <a:rPr lang="zh-CN" altLang="en-US" sz="2000">
                <a:latin typeface="Times New Roman" pitchFamily="18" charset="0"/>
              </a:rPr>
              <a:t>围绕价值上下波动</a:t>
            </a:r>
            <a:endParaRPr lang="zh-CN" altLang="en-US" sz="2000"/>
          </a:p>
          <a:p>
            <a:pPr eaLnBrk="0" hangingPunct="0">
              <a:tabLst>
                <a:tab pos="1971675" algn="l"/>
              </a:tabLst>
            </a:pPr>
            <a:r>
              <a:rPr lang="en-US" altLang="zh-CN" sz="2000">
                <a:latin typeface="Times New Roman" pitchFamily="18" charset="0"/>
              </a:rPr>
              <a:t>B</a:t>
            </a:r>
            <a:r>
              <a:rPr lang="zh-CN" altLang="en-US" sz="2000">
                <a:latin typeface="Times New Roman" pitchFamily="18" charset="0"/>
              </a:rPr>
              <a:t>、价格受价值影响</a:t>
            </a:r>
            <a:r>
              <a:rPr lang="en-US" altLang="zh-CN" sz="2000">
                <a:latin typeface="Times New Roman" pitchFamily="18" charset="0"/>
              </a:rPr>
              <a:t>, </a:t>
            </a:r>
            <a:r>
              <a:rPr lang="zh-CN" altLang="en-US" sz="2000">
                <a:latin typeface="Times New Roman" pitchFamily="18" charset="0"/>
              </a:rPr>
              <a:t>随供求关系变化而变动</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、价格由价值决定</a:t>
            </a:r>
            <a:r>
              <a:rPr lang="en-US" altLang="zh-CN" sz="2000">
                <a:latin typeface="Times New Roman" pitchFamily="18" charset="0"/>
              </a:rPr>
              <a:t>, </a:t>
            </a:r>
            <a:r>
              <a:rPr lang="zh-CN" altLang="en-US" sz="2000">
                <a:latin typeface="Times New Roman" pitchFamily="18" charset="0"/>
              </a:rPr>
              <a:t>反映价值并反映供求关系</a:t>
            </a:r>
            <a:endParaRPr lang="zh-CN" altLang="en-US" sz="2000"/>
          </a:p>
          <a:p>
            <a:pPr eaLnBrk="0" hangingPunct="0">
              <a:tabLst>
                <a:tab pos="1971675" algn="l"/>
              </a:tabLst>
            </a:pPr>
            <a:r>
              <a:rPr lang="en-US" altLang="zh-CN" sz="2000">
                <a:latin typeface="Times New Roman" pitchFamily="18" charset="0"/>
              </a:rPr>
              <a:t>D</a:t>
            </a:r>
            <a:r>
              <a:rPr lang="zh-CN" altLang="en-US" sz="2000">
                <a:latin typeface="Times New Roman" pitchFamily="18" charset="0"/>
              </a:rPr>
              <a:t>、价格由价值决定</a:t>
            </a:r>
            <a:r>
              <a:rPr lang="en-US" altLang="zh-CN" sz="2000">
                <a:latin typeface="Times New Roman" pitchFamily="18" charset="0"/>
              </a:rPr>
              <a:t>, </a:t>
            </a:r>
            <a:r>
              <a:rPr lang="zh-CN" altLang="en-US" sz="2000">
                <a:latin typeface="Times New Roman" pitchFamily="18" charset="0"/>
              </a:rPr>
              <a:t>反映价值但不反映供求关系</a:t>
            </a:r>
            <a:endParaRPr lang="zh-CN" altLang="en-US" sz="2000"/>
          </a:p>
          <a:p>
            <a:pPr eaLnBrk="0" hangingPunct="0">
              <a:tabLst>
                <a:tab pos="1971675" algn="l"/>
              </a:tabLst>
            </a:pPr>
            <a:r>
              <a:rPr lang="en-US" altLang="zh-CN" sz="2000">
                <a:latin typeface="Times New Roman" pitchFamily="18" charset="0"/>
              </a:rPr>
              <a:t>8</a:t>
            </a:r>
            <a:r>
              <a:rPr lang="zh-CN" altLang="en-US" sz="2000">
                <a:latin typeface="Times New Roman" pitchFamily="18" charset="0"/>
              </a:rPr>
              <a:t>、在新的历史条件下</a:t>
            </a:r>
            <a:r>
              <a:rPr lang="en-US" altLang="zh-CN" sz="2000">
                <a:latin typeface="Times New Roman" pitchFamily="18" charset="0"/>
              </a:rPr>
              <a:t>, </a:t>
            </a:r>
            <a:r>
              <a:rPr lang="zh-CN" altLang="en-US" sz="2000">
                <a:latin typeface="Times New Roman" pitchFamily="18" charset="0"/>
              </a:rPr>
              <a:t>与马克思所处的时代相比</a:t>
            </a:r>
            <a:r>
              <a:rPr lang="en-US" altLang="zh-CN" sz="2000">
                <a:latin typeface="Times New Roman" pitchFamily="18" charset="0"/>
              </a:rPr>
              <a:t>, </a:t>
            </a:r>
            <a:r>
              <a:rPr lang="zh-CN" altLang="en-US" sz="2000">
                <a:latin typeface="Times New Roman" pitchFamily="18" charset="0"/>
              </a:rPr>
              <a:t>深化对创造价值的劳动的认识主要有</a:t>
            </a:r>
            <a:r>
              <a:rPr lang="en-US" altLang="zh-CN" sz="2000">
                <a:latin typeface="Times New Roman" pitchFamily="18" charset="0"/>
              </a:rPr>
              <a:t>(ABD )</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、劳动的科技含量和知识含量增加了</a:t>
            </a:r>
            <a:endParaRPr lang="zh-CN" altLang="en-US" sz="2000"/>
          </a:p>
          <a:p>
            <a:pPr eaLnBrk="0" hangingPunct="0">
              <a:tabLst>
                <a:tab pos="1971675" algn="l"/>
              </a:tabLst>
            </a:pPr>
            <a:r>
              <a:rPr lang="en-US" altLang="zh-CN" sz="2000">
                <a:latin typeface="Times New Roman" pitchFamily="18" charset="0"/>
              </a:rPr>
              <a:t>B</a:t>
            </a:r>
            <a:r>
              <a:rPr lang="zh-CN" altLang="en-US" sz="2000">
                <a:latin typeface="Times New Roman" pitchFamily="18" charset="0"/>
              </a:rPr>
              <a:t>、科技人员和管理人员的劳动在劳动总量中的比重增加了</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、农业劳动已成为物质生产劳动的基本形式</a:t>
            </a:r>
            <a:endParaRPr lang="zh-CN" altLang="en-US" sz="2000"/>
          </a:p>
          <a:p>
            <a:pPr eaLnBrk="0" hangingPunct="0">
              <a:tabLst>
                <a:tab pos="1971675" algn="l"/>
              </a:tabLst>
            </a:pPr>
            <a:r>
              <a:rPr lang="en-US" altLang="zh-CN" sz="2000">
                <a:latin typeface="Times New Roman" pitchFamily="18" charset="0"/>
              </a:rPr>
              <a:t>D</a:t>
            </a:r>
            <a:r>
              <a:rPr lang="zh-CN" altLang="en-US" sz="2000">
                <a:latin typeface="Times New Roman" pitchFamily="18" charset="0"/>
              </a:rPr>
              <a:t>、在总的劳动消耗量中物化劳动的比重增加而活的劳动比重相对减少了</a:t>
            </a:r>
            <a:endParaRPr lang="zh-CN" altLang="en-US" sz="2000"/>
          </a:p>
          <a:p>
            <a:pPr eaLnBrk="0" hangingPunct="0">
              <a:tabLst>
                <a:tab pos="1971675" algn="l"/>
              </a:tabLst>
            </a:pPr>
            <a:r>
              <a:rPr lang="en-US" altLang="zh-CN" sz="2000">
                <a:latin typeface="Times New Roman" pitchFamily="18" charset="0"/>
              </a:rPr>
              <a:t>9</a:t>
            </a:r>
            <a:r>
              <a:rPr lang="zh-CN" altLang="en-US" sz="2000">
                <a:latin typeface="Times New Roman" pitchFamily="18" charset="0"/>
              </a:rPr>
              <a:t>、价格规律发挥作用的表现形式有</a:t>
            </a:r>
            <a:r>
              <a:rPr lang="en-US" altLang="zh-CN" sz="2000">
                <a:latin typeface="Times New Roman" pitchFamily="18" charset="0"/>
              </a:rPr>
              <a:t>(AD)</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、价格围绕价值上下波动      </a:t>
            </a:r>
            <a:r>
              <a:rPr lang="en-US" altLang="zh-CN" sz="2000">
                <a:latin typeface="Times New Roman" pitchFamily="18" charset="0"/>
              </a:rPr>
              <a:t>B</a:t>
            </a:r>
            <a:r>
              <a:rPr lang="zh-CN" altLang="en-US" sz="2000">
                <a:latin typeface="Times New Roman" pitchFamily="18" charset="0"/>
              </a:rPr>
              <a:t>、价格围绕交换价值上下波动</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、价格围绕成本价格上下波动  </a:t>
            </a:r>
            <a:r>
              <a:rPr lang="en-US" altLang="zh-CN" sz="2000">
                <a:latin typeface="Times New Roman" pitchFamily="18" charset="0"/>
              </a:rPr>
              <a:t>D</a:t>
            </a:r>
            <a:r>
              <a:rPr lang="zh-CN" altLang="en-US" sz="2000">
                <a:latin typeface="Times New Roman" pitchFamily="18" charset="0"/>
              </a:rPr>
              <a:t>、市场价格围绕生产价格上下波动</a:t>
            </a:r>
            <a:endParaRPr lang="zh-CN" altLang="en-US" sz="2000"/>
          </a:p>
          <a:p>
            <a:pPr eaLnBrk="0" hangingPunct="0">
              <a:tabLst>
                <a:tab pos="1971675" algn="l"/>
              </a:tabLst>
            </a:pPr>
            <a:r>
              <a:rPr lang="en-US" altLang="zh-CN" sz="2000">
                <a:latin typeface="Times New Roman" pitchFamily="18" charset="0"/>
              </a:rPr>
              <a:t>10</a:t>
            </a:r>
            <a:r>
              <a:rPr lang="zh-CN" altLang="en-US" sz="2000">
                <a:latin typeface="Times New Roman" pitchFamily="18" charset="0"/>
              </a:rPr>
              <a:t>、劳动力商品的价值包括</a:t>
            </a:r>
            <a:r>
              <a:rPr lang="en-US" altLang="zh-CN" sz="2000">
                <a:latin typeface="Times New Roman" pitchFamily="18" charset="0"/>
              </a:rPr>
              <a:t>(ACD )</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、维持劳动者生存所需要的生活资料价值</a:t>
            </a:r>
            <a:endParaRPr lang="zh-CN" altLang="en-US" sz="2000"/>
          </a:p>
          <a:p>
            <a:pPr eaLnBrk="0" hangingPunct="0">
              <a:tabLst>
                <a:tab pos="1971675" algn="l"/>
              </a:tabLst>
            </a:pPr>
            <a:r>
              <a:rPr lang="en-US" altLang="zh-CN" sz="2000">
                <a:latin typeface="Times New Roman" pitchFamily="18" charset="0"/>
              </a:rPr>
              <a:t>B</a:t>
            </a:r>
            <a:r>
              <a:rPr lang="zh-CN" altLang="en-US" sz="2000">
                <a:latin typeface="Times New Roman" pitchFamily="18" charset="0"/>
              </a:rPr>
              <a:t>、劳动者维持生产所必需的生产资料价值</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、养育子女所需要的生活资料价值</a:t>
            </a:r>
            <a:endParaRPr lang="zh-CN" altLang="en-US" sz="2000"/>
          </a:p>
          <a:p>
            <a:pPr eaLnBrk="0" hangingPunct="0">
              <a:tabLst>
                <a:tab pos="1971675" algn="l"/>
              </a:tabLst>
            </a:pPr>
            <a:r>
              <a:rPr lang="en-US" altLang="zh-CN" sz="2000">
                <a:latin typeface="Times New Roman" pitchFamily="18" charset="0"/>
              </a:rPr>
              <a:t>D</a:t>
            </a:r>
            <a:r>
              <a:rPr lang="zh-CN" altLang="en-US" sz="2000">
                <a:latin typeface="Times New Roman" pitchFamily="18" charset="0"/>
              </a:rPr>
              <a:t>、劳动者的教育和培训费用</a:t>
            </a:r>
            <a:endParaRPr lang="zh-CN" altLang="en-US" sz="20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p:cNvSpPr>
            <a:spLocks noChangeArrowheads="1"/>
          </p:cNvSpPr>
          <p:nvPr/>
        </p:nvSpPr>
        <p:spPr bwMode="auto">
          <a:xfrm>
            <a:off x="0" y="304800"/>
            <a:ext cx="9144000" cy="6248400"/>
          </a:xfrm>
          <a:prstGeom prst="rect">
            <a:avLst/>
          </a:prstGeom>
          <a:noFill/>
          <a:ln w="9525">
            <a:noFill/>
            <a:miter lim="800000"/>
            <a:headEnd/>
            <a:tailEnd/>
          </a:ln>
        </p:spPr>
        <p:txBody>
          <a:bodyPr anchor="ctr">
            <a:spAutoFit/>
          </a:bodyPr>
          <a:lstStyle/>
          <a:p>
            <a:pPr>
              <a:tabLst>
                <a:tab pos="1857375" algn="l"/>
              </a:tabLst>
            </a:pPr>
            <a:r>
              <a:rPr lang="en-US" altLang="zh-CN" sz="2000">
                <a:latin typeface="Times New Roman" pitchFamily="18" charset="0"/>
              </a:rPr>
              <a:t>11</a:t>
            </a:r>
            <a:r>
              <a:rPr lang="zh-CN" altLang="en-US" sz="2000">
                <a:latin typeface="Times New Roman" pitchFamily="18" charset="0"/>
              </a:rPr>
              <a:t>、资本区分为不变资本和可变资本的意义在于</a:t>
            </a:r>
            <a:r>
              <a:rPr lang="en-US" altLang="zh-CN" sz="2000">
                <a:latin typeface="Times New Roman" pitchFamily="18" charset="0"/>
              </a:rPr>
              <a:t>( ABD )</a:t>
            </a:r>
            <a:endParaRPr lang="en-US" altLang="zh-CN" sz="2000"/>
          </a:p>
          <a:p>
            <a:pPr eaLnBrk="0" hangingPunct="0">
              <a:tabLst>
                <a:tab pos="1857375" algn="l"/>
              </a:tabLst>
            </a:pPr>
            <a:r>
              <a:rPr lang="en-US" altLang="zh-CN" sz="2000">
                <a:latin typeface="Times New Roman" pitchFamily="18" charset="0"/>
              </a:rPr>
              <a:t>A</a:t>
            </a:r>
            <a:r>
              <a:rPr lang="zh-CN" altLang="en-US" sz="2000">
                <a:latin typeface="Times New Roman" pitchFamily="18" charset="0"/>
              </a:rPr>
              <a:t>、进一步揭示了剩余价值的真正源泉</a:t>
            </a:r>
            <a:endParaRPr lang="zh-CN" altLang="en-US" sz="2000"/>
          </a:p>
          <a:p>
            <a:pPr eaLnBrk="0" hangingPunct="0">
              <a:tabLst>
                <a:tab pos="1857375" algn="l"/>
              </a:tabLst>
            </a:pPr>
            <a:r>
              <a:rPr lang="en-US" altLang="zh-CN" sz="2000">
                <a:latin typeface="Times New Roman" pitchFamily="18" charset="0"/>
              </a:rPr>
              <a:t>B</a:t>
            </a:r>
            <a:r>
              <a:rPr lang="zh-CN" altLang="en-US" sz="2000">
                <a:latin typeface="Times New Roman" pitchFamily="18" charset="0"/>
              </a:rPr>
              <a:t>、为计算剩余价值率提供了科学依据</a:t>
            </a:r>
            <a:endParaRPr lang="zh-CN" altLang="en-US" sz="2000"/>
          </a:p>
          <a:p>
            <a:pPr eaLnBrk="0" hangingPunct="0">
              <a:tabLst>
                <a:tab pos="1857375" algn="l"/>
              </a:tabLst>
            </a:pPr>
            <a:r>
              <a:rPr lang="en-US" altLang="zh-CN" sz="2000">
                <a:latin typeface="Times New Roman" pitchFamily="18" charset="0"/>
              </a:rPr>
              <a:t>C</a:t>
            </a:r>
            <a:r>
              <a:rPr lang="zh-CN" altLang="en-US" sz="2000">
                <a:latin typeface="Times New Roman" pitchFamily="18" charset="0"/>
              </a:rPr>
              <a:t>、为计算资本周转速度提供了依据</a:t>
            </a:r>
            <a:endParaRPr lang="zh-CN" altLang="en-US" sz="2000"/>
          </a:p>
          <a:p>
            <a:pPr eaLnBrk="0" hangingPunct="0">
              <a:tabLst>
                <a:tab pos="1857375" algn="l"/>
              </a:tabLst>
            </a:pPr>
            <a:r>
              <a:rPr lang="en-US" altLang="zh-CN" sz="2000">
                <a:latin typeface="Times New Roman" pitchFamily="18" charset="0"/>
              </a:rPr>
              <a:t>D</a:t>
            </a:r>
            <a:r>
              <a:rPr lang="zh-CN" altLang="en-US" sz="2000">
                <a:latin typeface="Times New Roman" pitchFamily="18" charset="0"/>
              </a:rPr>
              <a:t>、为平均利润、 生产价格理论奠定了基础</a:t>
            </a:r>
            <a:endParaRPr lang="zh-CN" altLang="en-US" sz="2000"/>
          </a:p>
          <a:p>
            <a:pPr eaLnBrk="0" hangingPunct="0">
              <a:tabLst>
                <a:tab pos="1857375" algn="l"/>
              </a:tabLst>
            </a:pPr>
            <a:r>
              <a:rPr lang="en-US" altLang="zh-CN" sz="2000">
                <a:latin typeface="Times New Roman" pitchFamily="18" charset="0"/>
              </a:rPr>
              <a:t>12</a:t>
            </a:r>
            <a:r>
              <a:rPr lang="zh-CN" altLang="en-US" sz="2000">
                <a:latin typeface="Times New Roman" pitchFamily="18" charset="0"/>
              </a:rPr>
              <a:t>、借贷资本的特点是</a:t>
            </a:r>
            <a:r>
              <a:rPr lang="en-US" altLang="zh-CN" sz="2000">
                <a:latin typeface="Times New Roman" pitchFamily="18" charset="0"/>
              </a:rPr>
              <a:t>(ABCD )</a:t>
            </a:r>
            <a:endParaRPr lang="en-US" altLang="zh-CN" sz="2000"/>
          </a:p>
          <a:p>
            <a:pPr eaLnBrk="0" hangingPunct="0">
              <a:tabLst>
                <a:tab pos="1857375" algn="l"/>
              </a:tabLst>
            </a:pPr>
            <a:r>
              <a:rPr lang="en-US" altLang="zh-CN" sz="2000">
                <a:latin typeface="Times New Roman" pitchFamily="18" charset="0"/>
              </a:rPr>
              <a:t>A</a:t>
            </a:r>
            <a:r>
              <a:rPr lang="zh-CN" altLang="en-US" sz="2000">
                <a:latin typeface="Times New Roman" pitchFamily="18" charset="0"/>
              </a:rPr>
              <a:t>、一种资本商品                  </a:t>
            </a:r>
            <a:r>
              <a:rPr lang="en-US" altLang="zh-CN" sz="2000">
                <a:latin typeface="Times New Roman" pitchFamily="18" charset="0"/>
              </a:rPr>
              <a:t>B</a:t>
            </a:r>
            <a:r>
              <a:rPr lang="zh-CN" altLang="en-US" sz="2000">
                <a:latin typeface="Times New Roman" pitchFamily="18" charset="0"/>
              </a:rPr>
              <a:t>、一种商品资本</a:t>
            </a:r>
            <a:endParaRPr lang="zh-CN" altLang="en-US" sz="2000"/>
          </a:p>
          <a:p>
            <a:pPr eaLnBrk="0" hangingPunct="0">
              <a:tabLst>
                <a:tab pos="1857375" algn="l"/>
              </a:tabLst>
            </a:pPr>
            <a:r>
              <a:rPr lang="en-US" altLang="zh-CN" sz="2000">
                <a:latin typeface="Times New Roman" pitchFamily="18" charset="0"/>
              </a:rPr>
              <a:t>C</a:t>
            </a:r>
            <a:r>
              <a:rPr lang="zh-CN" altLang="en-US" sz="2000">
                <a:latin typeface="Times New Roman" pitchFamily="18" charset="0"/>
              </a:rPr>
              <a:t>、一种所有权资本                </a:t>
            </a:r>
            <a:r>
              <a:rPr lang="en-US" altLang="zh-CN" sz="2000">
                <a:latin typeface="Times New Roman" pitchFamily="18" charset="0"/>
              </a:rPr>
              <a:t>D</a:t>
            </a:r>
            <a:r>
              <a:rPr lang="zh-CN" altLang="en-US" sz="2000">
                <a:latin typeface="Times New Roman" pitchFamily="18" charset="0"/>
              </a:rPr>
              <a:t>、具有特殊的运动形式</a:t>
            </a:r>
            <a:r>
              <a:rPr lang="en-US" altLang="zh-CN" sz="2000">
                <a:latin typeface="Times New Roman" pitchFamily="18" charset="0"/>
              </a:rPr>
              <a:t>G—G</a:t>
            </a:r>
            <a:r>
              <a:rPr lang="en-US" altLang="zh-CN" sz="2000"/>
              <a:t>’</a:t>
            </a:r>
          </a:p>
          <a:p>
            <a:pPr eaLnBrk="0" hangingPunct="0">
              <a:tabLst>
                <a:tab pos="1857375" algn="l"/>
              </a:tabLst>
            </a:pPr>
            <a:r>
              <a:rPr lang="en-US" altLang="zh-CN" sz="2000">
                <a:latin typeface="Times New Roman" pitchFamily="18" charset="0"/>
              </a:rPr>
              <a:t>13</a:t>
            </a:r>
            <a:r>
              <a:rPr lang="zh-CN" altLang="en-US" sz="2000">
                <a:latin typeface="Times New Roman" pitchFamily="18" charset="0"/>
              </a:rPr>
              <a:t>、在数量上相当于平均利润的剥削收入有</a:t>
            </a:r>
            <a:r>
              <a:rPr lang="en-US" altLang="zh-CN" sz="2000">
                <a:latin typeface="Times New Roman" pitchFamily="18" charset="0"/>
              </a:rPr>
              <a:t>(ABD )</a:t>
            </a:r>
            <a:endParaRPr lang="en-US" altLang="zh-CN" sz="2000"/>
          </a:p>
          <a:p>
            <a:pPr eaLnBrk="0" hangingPunct="0">
              <a:tabLst>
                <a:tab pos="1857375" algn="l"/>
              </a:tabLst>
            </a:pPr>
            <a:r>
              <a:rPr lang="en-US" altLang="zh-CN" sz="2000">
                <a:latin typeface="Times New Roman" pitchFamily="18" charset="0"/>
              </a:rPr>
              <a:t>A</a:t>
            </a:r>
            <a:r>
              <a:rPr lang="zh-CN" altLang="en-US" sz="2000">
                <a:latin typeface="Times New Roman" pitchFamily="18" charset="0"/>
              </a:rPr>
              <a:t>、产业利润    </a:t>
            </a:r>
            <a:r>
              <a:rPr lang="en-US" altLang="zh-CN" sz="2000">
                <a:latin typeface="Times New Roman" pitchFamily="18" charset="0"/>
              </a:rPr>
              <a:t>B</a:t>
            </a:r>
            <a:r>
              <a:rPr lang="zh-CN" altLang="en-US" sz="2000">
                <a:latin typeface="Times New Roman" pitchFamily="18" charset="0"/>
              </a:rPr>
              <a:t>、商业利润   </a:t>
            </a:r>
            <a:r>
              <a:rPr lang="en-US" altLang="zh-CN" sz="2000">
                <a:latin typeface="Times New Roman" pitchFamily="18" charset="0"/>
              </a:rPr>
              <a:t>C</a:t>
            </a:r>
            <a:r>
              <a:rPr lang="zh-CN" altLang="en-US" sz="2000">
                <a:latin typeface="Times New Roman" pitchFamily="18" charset="0"/>
              </a:rPr>
              <a:t>、借贷利息    </a:t>
            </a:r>
            <a:r>
              <a:rPr lang="en-US" altLang="zh-CN" sz="2000">
                <a:latin typeface="Times New Roman" pitchFamily="18" charset="0"/>
              </a:rPr>
              <a:t>D</a:t>
            </a:r>
            <a:r>
              <a:rPr lang="zh-CN" altLang="en-US" sz="2000">
                <a:latin typeface="Times New Roman" pitchFamily="18" charset="0"/>
              </a:rPr>
              <a:t>、银行利润</a:t>
            </a:r>
            <a:endParaRPr lang="zh-CN" altLang="en-US" sz="2000"/>
          </a:p>
          <a:p>
            <a:pPr eaLnBrk="0" hangingPunct="0">
              <a:tabLst>
                <a:tab pos="1857375" algn="l"/>
              </a:tabLst>
            </a:pPr>
            <a:r>
              <a:rPr lang="en-US" altLang="zh-CN" sz="2000">
                <a:latin typeface="Times New Roman" pitchFamily="18" charset="0"/>
              </a:rPr>
              <a:t>14</a:t>
            </a:r>
            <a:r>
              <a:rPr lang="zh-CN" altLang="en-US" sz="2000">
                <a:latin typeface="Times New Roman" pitchFamily="18" charset="0"/>
              </a:rPr>
              <a:t>、在资本主义现实中</a:t>
            </a:r>
            <a:r>
              <a:rPr lang="en-US" altLang="zh-CN" sz="2000">
                <a:latin typeface="Times New Roman" pitchFamily="18" charset="0"/>
              </a:rPr>
              <a:t>, </a:t>
            </a:r>
            <a:r>
              <a:rPr lang="zh-CN" altLang="en-US" sz="2000">
                <a:latin typeface="Times New Roman" pitchFamily="18" charset="0"/>
              </a:rPr>
              <a:t>剩余价值是采取各种转化形式出现的</a:t>
            </a:r>
            <a:r>
              <a:rPr lang="en-US" altLang="zh-CN" sz="2000">
                <a:latin typeface="Times New Roman" pitchFamily="18" charset="0"/>
              </a:rPr>
              <a:t>, </a:t>
            </a:r>
            <a:r>
              <a:rPr lang="zh-CN" altLang="en-US" sz="2000">
                <a:latin typeface="Times New Roman" pitchFamily="18" charset="0"/>
              </a:rPr>
              <a:t>它们有</a:t>
            </a:r>
            <a:r>
              <a:rPr lang="en-US" altLang="zh-CN" sz="2000">
                <a:latin typeface="Times New Roman" pitchFamily="18" charset="0"/>
              </a:rPr>
              <a:t>( CD )</a:t>
            </a:r>
            <a:endParaRPr lang="en-US" altLang="zh-CN" sz="2000"/>
          </a:p>
          <a:p>
            <a:pPr eaLnBrk="0" hangingPunct="0">
              <a:tabLst>
                <a:tab pos="1857375" algn="l"/>
              </a:tabLst>
            </a:pPr>
            <a:r>
              <a:rPr lang="en-US" altLang="zh-CN" sz="2000">
                <a:latin typeface="Times New Roman" pitchFamily="18" charset="0"/>
              </a:rPr>
              <a:t>A</a:t>
            </a:r>
            <a:r>
              <a:rPr lang="zh-CN" altLang="en-US" sz="2000">
                <a:latin typeface="Times New Roman" pitchFamily="18" charset="0"/>
              </a:rPr>
              <a:t>、成本   </a:t>
            </a:r>
            <a:r>
              <a:rPr lang="en-US" altLang="zh-CN" sz="2000">
                <a:latin typeface="Times New Roman" pitchFamily="18" charset="0"/>
              </a:rPr>
              <a:t>B</a:t>
            </a:r>
            <a:r>
              <a:rPr lang="zh-CN" altLang="en-US" sz="2000">
                <a:latin typeface="Times New Roman" pitchFamily="18" charset="0"/>
              </a:rPr>
              <a:t>、工资  </a:t>
            </a:r>
            <a:r>
              <a:rPr lang="en-US" altLang="zh-CN" sz="2000">
                <a:latin typeface="Times New Roman" pitchFamily="18" charset="0"/>
              </a:rPr>
              <a:t>C</a:t>
            </a:r>
            <a:r>
              <a:rPr lang="zh-CN" altLang="en-US" sz="2000">
                <a:latin typeface="Times New Roman" pitchFamily="18" charset="0"/>
              </a:rPr>
              <a:t>、利润    </a:t>
            </a:r>
            <a:r>
              <a:rPr lang="en-US" altLang="zh-CN" sz="2000">
                <a:latin typeface="Times New Roman" pitchFamily="18" charset="0"/>
              </a:rPr>
              <a:t>D</a:t>
            </a:r>
            <a:r>
              <a:rPr lang="zh-CN" altLang="en-US" sz="2000">
                <a:latin typeface="Times New Roman" pitchFamily="18" charset="0"/>
              </a:rPr>
              <a:t>、利息</a:t>
            </a:r>
            <a:endParaRPr lang="zh-CN" altLang="en-US" sz="2000"/>
          </a:p>
          <a:p>
            <a:pPr eaLnBrk="0" hangingPunct="0">
              <a:tabLst>
                <a:tab pos="1857375" algn="l"/>
              </a:tabLst>
            </a:pPr>
            <a:r>
              <a:rPr lang="en-US" altLang="zh-CN" sz="2000">
                <a:latin typeface="Times New Roman" pitchFamily="18" charset="0"/>
              </a:rPr>
              <a:t>15</a:t>
            </a:r>
            <a:r>
              <a:rPr lang="zh-CN" altLang="en-US" sz="2000">
                <a:latin typeface="Times New Roman" pitchFamily="18" charset="0"/>
              </a:rPr>
              <a:t>、在其他条件不变的情况下</a:t>
            </a:r>
            <a:r>
              <a:rPr lang="en-US" altLang="zh-CN" sz="2000">
                <a:latin typeface="Times New Roman" pitchFamily="18" charset="0"/>
              </a:rPr>
              <a:t>, </a:t>
            </a:r>
            <a:r>
              <a:rPr lang="zh-CN" altLang="en-US" sz="2000">
                <a:latin typeface="Times New Roman" pitchFamily="18" charset="0"/>
              </a:rPr>
              <a:t>资本有机构成的提高会导致</a:t>
            </a:r>
            <a:r>
              <a:rPr lang="en-US" altLang="zh-CN" sz="2000">
                <a:latin typeface="Times New Roman" pitchFamily="18" charset="0"/>
              </a:rPr>
              <a:t>(AC )</a:t>
            </a:r>
            <a:endParaRPr lang="en-US" altLang="zh-CN" sz="2000"/>
          </a:p>
          <a:p>
            <a:pPr eaLnBrk="0" hangingPunct="0">
              <a:tabLst>
                <a:tab pos="1857375" algn="l"/>
              </a:tabLst>
            </a:pPr>
            <a:r>
              <a:rPr lang="en-US" altLang="zh-CN" sz="2000">
                <a:latin typeface="Times New Roman" pitchFamily="18" charset="0"/>
              </a:rPr>
              <a:t>A</a:t>
            </a:r>
            <a:r>
              <a:rPr lang="zh-CN" altLang="en-US" sz="2000">
                <a:latin typeface="Times New Roman" pitchFamily="18" charset="0"/>
              </a:rPr>
              <a:t>、相对过剩人口的形成            </a:t>
            </a:r>
            <a:r>
              <a:rPr lang="en-US" altLang="zh-CN" sz="2000">
                <a:latin typeface="Times New Roman" pitchFamily="18" charset="0"/>
              </a:rPr>
              <a:t>B</a:t>
            </a:r>
            <a:r>
              <a:rPr lang="zh-CN" altLang="en-US" sz="2000">
                <a:latin typeface="Times New Roman" pitchFamily="18" charset="0"/>
              </a:rPr>
              <a:t>、利润率的提高</a:t>
            </a:r>
            <a:endParaRPr lang="zh-CN" altLang="en-US" sz="2000"/>
          </a:p>
          <a:p>
            <a:pPr eaLnBrk="0" hangingPunct="0">
              <a:tabLst>
                <a:tab pos="1857375" algn="l"/>
              </a:tabLst>
            </a:pPr>
            <a:r>
              <a:rPr lang="en-US" altLang="zh-CN" sz="2000">
                <a:latin typeface="Times New Roman" pitchFamily="18" charset="0"/>
              </a:rPr>
              <a:t>C</a:t>
            </a:r>
            <a:r>
              <a:rPr lang="zh-CN" altLang="en-US" sz="2000">
                <a:latin typeface="Times New Roman" pitchFamily="18" charset="0"/>
              </a:rPr>
              <a:t>、可变资本在总资本中比例的降低  </a:t>
            </a:r>
            <a:r>
              <a:rPr lang="en-US" altLang="zh-CN" sz="2000">
                <a:latin typeface="Times New Roman" pitchFamily="18" charset="0"/>
              </a:rPr>
              <a:t>D</a:t>
            </a:r>
            <a:r>
              <a:rPr lang="zh-CN" altLang="en-US" sz="2000">
                <a:latin typeface="Times New Roman" pitchFamily="18" charset="0"/>
              </a:rPr>
              <a:t>、资本周转速度的减缓</a:t>
            </a:r>
            <a:endParaRPr lang="zh-CN" altLang="en-US" sz="2000"/>
          </a:p>
          <a:p>
            <a:pPr eaLnBrk="0" hangingPunct="0">
              <a:tabLst>
                <a:tab pos="1857375" algn="l"/>
              </a:tabLst>
            </a:pPr>
            <a:r>
              <a:rPr lang="en-US" altLang="zh-CN" sz="2000">
                <a:latin typeface="Times New Roman" pitchFamily="18" charset="0"/>
              </a:rPr>
              <a:t>16</a:t>
            </a:r>
            <a:r>
              <a:rPr lang="zh-CN" altLang="en-US" sz="2000">
                <a:latin typeface="Times New Roman" pitchFamily="18" charset="0"/>
              </a:rPr>
              <a:t>、绝对剩余价值生产和相对剩余价值生产的共同点</a:t>
            </a:r>
            <a:r>
              <a:rPr lang="en-US" altLang="zh-CN" sz="2000">
                <a:latin typeface="Times New Roman" pitchFamily="18" charset="0"/>
              </a:rPr>
              <a:t>(ABCD )</a:t>
            </a:r>
            <a:endParaRPr lang="en-US" altLang="zh-CN" sz="2000"/>
          </a:p>
          <a:p>
            <a:pPr eaLnBrk="0" hangingPunct="0">
              <a:tabLst>
                <a:tab pos="1857375" algn="l"/>
              </a:tabLst>
            </a:pPr>
            <a:r>
              <a:rPr lang="en-US" altLang="zh-CN" sz="2000">
                <a:latin typeface="Times New Roman" pitchFamily="18" charset="0"/>
              </a:rPr>
              <a:t>A</a:t>
            </a:r>
            <a:r>
              <a:rPr lang="zh-CN" altLang="en-US" sz="2000">
                <a:latin typeface="Times New Roman" pitchFamily="18" charset="0"/>
              </a:rPr>
              <a:t>、都体现着资本家对工人的剥削关系  </a:t>
            </a:r>
            <a:r>
              <a:rPr lang="en-US" altLang="zh-CN" sz="2000">
                <a:latin typeface="Times New Roman" pitchFamily="18" charset="0"/>
              </a:rPr>
              <a:t>B</a:t>
            </a:r>
            <a:r>
              <a:rPr lang="zh-CN" altLang="en-US" sz="2000">
                <a:latin typeface="Times New Roman" pitchFamily="18" charset="0"/>
              </a:rPr>
              <a:t>、都延长了剩余劳动时间</a:t>
            </a:r>
            <a:endParaRPr lang="zh-CN" altLang="en-US" sz="2000"/>
          </a:p>
          <a:p>
            <a:pPr eaLnBrk="0" hangingPunct="0">
              <a:tabLst>
                <a:tab pos="1857375" algn="l"/>
              </a:tabLst>
            </a:pPr>
            <a:r>
              <a:rPr lang="en-US" altLang="zh-CN" sz="2000">
                <a:latin typeface="Times New Roman" pitchFamily="18" charset="0"/>
              </a:rPr>
              <a:t>C</a:t>
            </a:r>
            <a:r>
              <a:rPr lang="zh-CN" altLang="en-US" sz="2000">
                <a:latin typeface="Times New Roman" pitchFamily="18" charset="0"/>
              </a:rPr>
              <a:t>、都增加了剩余价值量              </a:t>
            </a:r>
            <a:r>
              <a:rPr lang="en-US" altLang="zh-CN" sz="2000">
                <a:latin typeface="Times New Roman" pitchFamily="18" charset="0"/>
              </a:rPr>
              <a:t>D</a:t>
            </a:r>
            <a:r>
              <a:rPr lang="zh-CN" altLang="en-US" sz="2000">
                <a:latin typeface="Times New Roman" pitchFamily="18" charset="0"/>
              </a:rPr>
              <a:t>、都提高了剩余价值率</a:t>
            </a:r>
            <a:endParaRPr lang="zh-CN" altLang="en-US" sz="2000"/>
          </a:p>
          <a:p>
            <a:pPr eaLnBrk="0" hangingPunct="0">
              <a:tabLst>
                <a:tab pos="1857375" algn="l"/>
              </a:tabLst>
            </a:pPr>
            <a:r>
              <a:rPr lang="en-US" altLang="zh-CN" sz="2000">
                <a:latin typeface="Times New Roman" pitchFamily="18" charset="0"/>
              </a:rPr>
              <a:t>17</a:t>
            </a:r>
            <a:r>
              <a:rPr lang="zh-CN" altLang="en-US" sz="2000">
                <a:latin typeface="Times New Roman" pitchFamily="18" charset="0"/>
              </a:rPr>
              <a:t>、纺织厂的资本家购买的用于生产的棉花属于</a:t>
            </a:r>
            <a:r>
              <a:rPr lang="en-US" altLang="zh-CN" sz="2000">
                <a:latin typeface="Times New Roman" pitchFamily="18" charset="0"/>
              </a:rPr>
              <a:t>( AD )</a:t>
            </a:r>
            <a:endParaRPr lang="en-US" altLang="zh-CN" sz="2000"/>
          </a:p>
          <a:p>
            <a:pPr eaLnBrk="0" hangingPunct="0">
              <a:tabLst>
                <a:tab pos="1857375" algn="l"/>
              </a:tabLst>
            </a:pPr>
            <a:r>
              <a:rPr lang="en-US" altLang="zh-CN" sz="2000">
                <a:latin typeface="Times New Roman" pitchFamily="18" charset="0"/>
              </a:rPr>
              <a:t>A</a:t>
            </a:r>
            <a:r>
              <a:rPr lang="zh-CN" altLang="en-US" sz="2000">
                <a:latin typeface="Times New Roman" pitchFamily="18" charset="0"/>
              </a:rPr>
              <a:t>、不变资本   </a:t>
            </a:r>
            <a:r>
              <a:rPr lang="en-US" altLang="zh-CN" sz="2000">
                <a:latin typeface="Times New Roman" pitchFamily="18" charset="0"/>
              </a:rPr>
              <a:t>B</a:t>
            </a:r>
            <a:r>
              <a:rPr lang="zh-CN" altLang="en-US" sz="2000">
                <a:latin typeface="Times New Roman" pitchFamily="18" charset="0"/>
              </a:rPr>
              <a:t>、固定资本  </a:t>
            </a:r>
            <a:r>
              <a:rPr lang="en-US" altLang="zh-CN" sz="2000">
                <a:latin typeface="Times New Roman" pitchFamily="18" charset="0"/>
              </a:rPr>
              <a:t>C</a:t>
            </a:r>
            <a:r>
              <a:rPr lang="zh-CN" altLang="en-US" sz="2000">
                <a:latin typeface="Times New Roman" pitchFamily="18" charset="0"/>
              </a:rPr>
              <a:t>、可变资本    </a:t>
            </a:r>
            <a:r>
              <a:rPr lang="en-US" altLang="zh-CN" sz="2000">
                <a:latin typeface="Times New Roman" pitchFamily="18" charset="0"/>
              </a:rPr>
              <a:t>D</a:t>
            </a:r>
            <a:r>
              <a:rPr lang="zh-CN" altLang="en-US" sz="2000">
                <a:latin typeface="Times New Roman" pitchFamily="18" charset="0"/>
              </a:rPr>
              <a:t>、流动资本</a:t>
            </a:r>
            <a:endParaRPr lang="zh-CN" altLang="en-US" sz="20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ChangeArrowheads="1"/>
          </p:cNvSpPr>
          <p:nvPr/>
        </p:nvSpPr>
        <p:spPr bwMode="auto">
          <a:xfrm>
            <a:off x="0" y="458788"/>
            <a:ext cx="9144000" cy="5940425"/>
          </a:xfrm>
          <a:prstGeom prst="rect">
            <a:avLst/>
          </a:prstGeom>
          <a:noFill/>
          <a:ln w="9525">
            <a:noFill/>
            <a:miter lim="800000"/>
            <a:headEnd/>
            <a:tailEnd/>
          </a:ln>
        </p:spPr>
        <p:txBody>
          <a:bodyPr anchor="ctr">
            <a:spAutoFit/>
          </a:bodyPr>
          <a:lstStyle/>
          <a:p>
            <a:pPr>
              <a:tabLst>
                <a:tab pos="1971675" algn="l"/>
              </a:tabLst>
            </a:pPr>
            <a:r>
              <a:rPr lang="en-US" altLang="zh-CN" sz="2000">
                <a:latin typeface="Times New Roman" pitchFamily="18" charset="0"/>
              </a:rPr>
              <a:t>18</a:t>
            </a:r>
            <a:r>
              <a:rPr lang="zh-CN" altLang="en-US" sz="2000">
                <a:latin typeface="Times New Roman" pitchFamily="18" charset="0"/>
              </a:rPr>
              <a:t>、反映资本家对工人的剥削程度的公式是</a:t>
            </a:r>
            <a:r>
              <a:rPr lang="en-US" altLang="zh-CN" sz="2000">
                <a:latin typeface="Times New Roman" pitchFamily="18" charset="0"/>
              </a:rPr>
              <a:t>(AC )</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、剩余价值</a:t>
            </a:r>
            <a:r>
              <a:rPr lang="en-US" altLang="zh-CN" sz="2000" b="1">
                <a:latin typeface="Times New Roman" pitchFamily="18" charset="0"/>
              </a:rPr>
              <a:t>/</a:t>
            </a:r>
            <a:r>
              <a:rPr lang="zh-CN" altLang="en-US" sz="2000">
                <a:latin typeface="Times New Roman" pitchFamily="18" charset="0"/>
              </a:rPr>
              <a:t>可变成本           </a:t>
            </a:r>
            <a:r>
              <a:rPr lang="en-US" altLang="zh-CN" sz="2000">
                <a:latin typeface="Times New Roman" pitchFamily="18" charset="0"/>
              </a:rPr>
              <a:t>B</a:t>
            </a:r>
            <a:r>
              <a:rPr lang="zh-CN" altLang="en-US" sz="2000">
                <a:latin typeface="Times New Roman" pitchFamily="18" charset="0"/>
              </a:rPr>
              <a:t>、剩余价值</a:t>
            </a:r>
            <a:r>
              <a:rPr lang="en-US" altLang="zh-CN" sz="2000" b="1">
                <a:latin typeface="Times New Roman" pitchFamily="18" charset="0"/>
              </a:rPr>
              <a:t>/</a:t>
            </a:r>
            <a:r>
              <a:rPr lang="zh-CN" altLang="en-US" sz="2000">
                <a:latin typeface="Times New Roman" pitchFamily="18" charset="0"/>
              </a:rPr>
              <a:t>全部预付资本</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、剩余劳动时间</a:t>
            </a:r>
            <a:r>
              <a:rPr lang="en-US" altLang="zh-CN" sz="2000" b="1">
                <a:latin typeface="Times New Roman" pitchFamily="18" charset="0"/>
              </a:rPr>
              <a:t>/</a:t>
            </a:r>
            <a:r>
              <a:rPr lang="zh-CN" altLang="en-US" sz="2000">
                <a:latin typeface="Times New Roman" pitchFamily="18" charset="0"/>
              </a:rPr>
              <a:t>必要劳动时间   </a:t>
            </a:r>
            <a:r>
              <a:rPr lang="en-US" altLang="zh-CN" sz="2000">
                <a:latin typeface="Times New Roman" pitchFamily="18" charset="0"/>
              </a:rPr>
              <a:t>D</a:t>
            </a:r>
            <a:r>
              <a:rPr lang="zh-CN" altLang="en-US" sz="2000">
                <a:latin typeface="Times New Roman" pitchFamily="18" charset="0"/>
              </a:rPr>
              <a:t>、年剩余价值量</a:t>
            </a:r>
            <a:r>
              <a:rPr lang="en-US" altLang="zh-CN" sz="2000" b="1">
                <a:latin typeface="Times New Roman" pitchFamily="18" charset="0"/>
              </a:rPr>
              <a:t>/</a:t>
            </a:r>
            <a:r>
              <a:rPr lang="zh-CN" altLang="en-US" sz="2000">
                <a:latin typeface="Times New Roman" pitchFamily="18" charset="0"/>
              </a:rPr>
              <a:t>预付可变资本</a:t>
            </a:r>
            <a:endParaRPr lang="zh-CN" altLang="en-US" sz="2000"/>
          </a:p>
          <a:p>
            <a:pPr eaLnBrk="0" hangingPunct="0">
              <a:tabLst>
                <a:tab pos="1971675" algn="l"/>
              </a:tabLst>
            </a:pPr>
            <a:r>
              <a:rPr lang="en-US" altLang="zh-CN" sz="2000">
                <a:latin typeface="Times New Roman" pitchFamily="18" charset="0"/>
              </a:rPr>
              <a:t>19</a:t>
            </a:r>
            <a:r>
              <a:rPr lang="zh-CN" altLang="en-US" sz="2000">
                <a:latin typeface="Times New Roman" pitchFamily="18" charset="0"/>
              </a:rPr>
              <a:t>、马克思关于资本有机构成学说论证了</a:t>
            </a:r>
            <a:r>
              <a:rPr lang="en-US" altLang="zh-CN" sz="2000">
                <a:latin typeface="Times New Roman" pitchFamily="18" charset="0"/>
              </a:rPr>
              <a:t>( ABD )</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、相对过剩人口的形成</a:t>
            </a:r>
            <a:endParaRPr lang="zh-CN" altLang="en-US" sz="2000"/>
          </a:p>
          <a:p>
            <a:pPr eaLnBrk="0" hangingPunct="0">
              <a:tabLst>
                <a:tab pos="1971675" algn="l"/>
              </a:tabLst>
            </a:pPr>
            <a:r>
              <a:rPr lang="en-US" altLang="zh-CN" sz="2000">
                <a:latin typeface="Times New Roman" pitchFamily="18" charset="0"/>
              </a:rPr>
              <a:t>B</a:t>
            </a:r>
            <a:r>
              <a:rPr lang="zh-CN" altLang="en-US" sz="2000">
                <a:latin typeface="Times New Roman" pitchFamily="18" charset="0"/>
              </a:rPr>
              <a:t>、技术进步条件下生产资料生产的优先增长</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、平均利润率的形成</a:t>
            </a:r>
            <a:endParaRPr lang="zh-CN" altLang="en-US" sz="2000"/>
          </a:p>
          <a:p>
            <a:pPr eaLnBrk="0" hangingPunct="0">
              <a:tabLst>
                <a:tab pos="1971675" algn="l"/>
              </a:tabLst>
            </a:pPr>
            <a:r>
              <a:rPr lang="en-US" altLang="zh-CN" sz="2000">
                <a:latin typeface="Times New Roman" pitchFamily="18" charset="0"/>
              </a:rPr>
              <a:t>D</a:t>
            </a:r>
            <a:r>
              <a:rPr lang="zh-CN" altLang="en-US" sz="2000">
                <a:latin typeface="Times New Roman" pitchFamily="18" charset="0"/>
              </a:rPr>
              <a:t>、利润率的下降趋势</a:t>
            </a:r>
            <a:endParaRPr lang="zh-CN" altLang="en-US" sz="2000"/>
          </a:p>
          <a:p>
            <a:pPr eaLnBrk="0" hangingPunct="0">
              <a:tabLst>
                <a:tab pos="1971675" algn="l"/>
              </a:tabLst>
            </a:pPr>
            <a:r>
              <a:rPr lang="en-US" altLang="zh-CN" sz="2000">
                <a:latin typeface="Times New Roman" pitchFamily="18" charset="0"/>
              </a:rPr>
              <a:t>20</a:t>
            </a:r>
            <a:r>
              <a:rPr lang="zh-CN" altLang="en-US" sz="2000">
                <a:latin typeface="Times New Roman" pitchFamily="18" charset="0"/>
              </a:rPr>
              <a:t>、资本积累规模的大小取决于</a:t>
            </a:r>
            <a:r>
              <a:rPr lang="en-US" altLang="zh-CN" sz="2000">
                <a:latin typeface="Times New Roman" pitchFamily="18" charset="0"/>
              </a:rPr>
              <a:t>(ABCD)</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、对工人的剥削程度                </a:t>
            </a:r>
            <a:r>
              <a:rPr lang="en-US" altLang="zh-CN" sz="2000">
                <a:latin typeface="Times New Roman" pitchFamily="18" charset="0"/>
              </a:rPr>
              <a:t>B</a:t>
            </a:r>
            <a:r>
              <a:rPr lang="zh-CN" altLang="en-US" sz="2000">
                <a:latin typeface="Times New Roman" pitchFamily="18" charset="0"/>
              </a:rPr>
              <a:t>、预付资本量的大小</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、所用资本和所费资本之间的差额    </a:t>
            </a:r>
            <a:r>
              <a:rPr lang="en-US" altLang="zh-CN" sz="2000">
                <a:latin typeface="Times New Roman" pitchFamily="18" charset="0"/>
              </a:rPr>
              <a:t>D</a:t>
            </a:r>
            <a:r>
              <a:rPr lang="zh-CN" altLang="en-US" sz="2000">
                <a:latin typeface="Times New Roman" pitchFamily="18" charset="0"/>
              </a:rPr>
              <a:t>、劳动生产率的高低</a:t>
            </a:r>
            <a:endParaRPr lang="zh-CN" altLang="en-US" sz="2000"/>
          </a:p>
          <a:p>
            <a:pPr eaLnBrk="0" hangingPunct="0">
              <a:tabLst>
                <a:tab pos="1971675" algn="l"/>
              </a:tabLst>
            </a:pPr>
            <a:r>
              <a:rPr lang="en-US" altLang="zh-CN" sz="2000">
                <a:latin typeface="Times New Roman" pitchFamily="18" charset="0"/>
              </a:rPr>
              <a:t>21</a:t>
            </a:r>
            <a:r>
              <a:rPr lang="zh-CN" altLang="en-US" sz="2000">
                <a:latin typeface="Times New Roman" pitchFamily="18" charset="0"/>
              </a:rPr>
              <a:t>、第二次世界大战后</a:t>
            </a:r>
            <a:r>
              <a:rPr lang="en-US" altLang="zh-CN" sz="2000">
                <a:latin typeface="Times New Roman" pitchFamily="18" charset="0"/>
              </a:rPr>
              <a:t>, </a:t>
            </a:r>
            <a:r>
              <a:rPr lang="zh-CN" altLang="en-US" sz="2000">
                <a:latin typeface="Times New Roman" pitchFamily="18" charset="0"/>
              </a:rPr>
              <a:t>发达资本主义国家工人工作日有所缩短</a:t>
            </a:r>
            <a:r>
              <a:rPr lang="en-US" altLang="zh-CN" sz="2000">
                <a:latin typeface="Times New Roman" pitchFamily="18" charset="0"/>
              </a:rPr>
              <a:t>, </a:t>
            </a:r>
            <a:r>
              <a:rPr lang="zh-CN" altLang="en-US" sz="2000">
                <a:latin typeface="Times New Roman" pitchFamily="18" charset="0"/>
              </a:rPr>
              <a:t>这表明</a:t>
            </a:r>
            <a:r>
              <a:rPr lang="en-US" altLang="zh-CN" sz="2000">
                <a:latin typeface="Times New Roman" pitchFamily="18" charset="0"/>
              </a:rPr>
              <a:t>( BCD )</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、对工人剥削程度有所减轻         </a:t>
            </a:r>
            <a:r>
              <a:rPr lang="en-US" altLang="zh-CN" sz="2000">
                <a:latin typeface="Times New Roman" pitchFamily="18" charset="0"/>
              </a:rPr>
              <a:t>B</a:t>
            </a:r>
            <a:r>
              <a:rPr lang="zh-CN" altLang="en-US" sz="2000">
                <a:latin typeface="Times New Roman" pitchFamily="18" charset="0"/>
              </a:rPr>
              <a:t>、劳动生产率明显提高</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、必要劳动时间大为缩短           </a:t>
            </a:r>
            <a:r>
              <a:rPr lang="en-US" altLang="zh-CN" sz="2000">
                <a:latin typeface="Times New Roman" pitchFamily="18" charset="0"/>
              </a:rPr>
              <a:t>D</a:t>
            </a:r>
            <a:r>
              <a:rPr lang="zh-CN" altLang="en-US" sz="2000">
                <a:latin typeface="Times New Roman" pitchFamily="18" charset="0"/>
              </a:rPr>
              <a:t>、相对剩余价值成为主要剥削形式</a:t>
            </a:r>
            <a:endParaRPr lang="zh-CN" altLang="en-US" sz="2000"/>
          </a:p>
          <a:p>
            <a:pPr eaLnBrk="0" hangingPunct="0">
              <a:tabLst>
                <a:tab pos="1971675" algn="l"/>
              </a:tabLst>
            </a:pPr>
            <a:r>
              <a:rPr lang="en-US" altLang="zh-CN" sz="2000">
                <a:latin typeface="Times New Roman" pitchFamily="18" charset="0"/>
              </a:rPr>
              <a:t>22</a:t>
            </a:r>
            <a:r>
              <a:rPr lang="zh-CN" altLang="en-US" sz="2000">
                <a:latin typeface="Times New Roman" pitchFamily="18" charset="0"/>
              </a:rPr>
              <a:t>、绝对剩余价值生产、 相对剩余价值生产和超额剩余价值生产的关系是</a:t>
            </a:r>
            <a:r>
              <a:rPr lang="en-US" altLang="zh-CN" sz="2000">
                <a:latin typeface="Times New Roman" pitchFamily="18" charset="0"/>
              </a:rPr>
              <a:t>( AD )</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、绝对剩余价值生产是相对剩余价值生产的出发点</a:t>
            </a:r>
            <a:endParaRPr lang="zh-CN" altLang="en-US" sz="2000"/>
          </a:p>
          <a:p>
            <a:pPr eaLnBrk="0" hangingPunct="0">
              <a:tabLst>
                <a:tab pos="1971675" algn="l"/>
              </a:tabLst>
            </a:pPr>
            <a:r>
              <a:rPr lang="en-US" altLang="zh-CN" sz="2000">
                <a:latin typeface="Times New Roman" pitchFamily="18" charset="0"/>
              </a:rPr>
              <a:t>B</a:t>
            </a:r>
            <a:r>
              <a:rPr lang="zh-CN" altLang="en-US" sz="2000">
                <a:latin typeface="Times New Roman" pitchFamily="18" charset="0"/>
              </a:rPr>
              <a:t>、相对剩余价值生产是绝对剩余价值生产的出发点</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、超额剩余价值生产是绝对剩余价值生产的出发点</a:t>
            </a:r>
            <a:endParaRPr lang="zh-CN" altLang="en-US" sz="2000"/>
          </a:p>
          <a:p>
            <a:pPr eaLnBrk="0" hangingPunct="0">
              <a:tabLst>
                <a:tab pos="1971675" algn="l"/>
              </a:tabLst>
            </a:pPr>
            <a:r>
              <a:rPr lang="en-US" altLang="zh-CN" sz="2000">
                <a:latin typeface="Times New Roman" pitchFamily="18" charset="0"/>
              </a:rPr>
              <a:t>D</a:t>
            </a:r>
            <a:r>
              <a:rPr lang="zh-CN" altLang="en-US" sz="2000">
                <a:latin typeface="Times New Roman" pitchFamily="18" charset="0"/>
              </a:rPr>
              <a:t>、超额剩余价值生产是变相的相对剩余价值生产</a:t>
            </a:r>
            <a:endParaRPr lang="zh-CN" altLang="en-US" sz="2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p:cNvSpPr>
            <a:spLocks noChangeArrowheads="1"/>
          </p:cNvSpPr>
          <p:nvPr/>
        </p:nvSpPr>
        <p:spPr bwMode="auto">
          <a:xfrm>
            <a:off x="0" y="561975"/>
            <a:ext cx="9144000" cy="5324475"/>
          </a:xfrm>
          <a:prstGeom prst="rect">
            <a:avLst/>
          </a:prstGeom>
          <a:noFill/>
          <a:ln w="9525">
            <a:noFill/>
            <a:miter lim="800000"/>
            <a:headEnd/>
            <a:tailEnd/>
          </a:ln>
        </p:spPr>
        <p:txBody>
          <a:bodyPr anchor="ctr">
            <a:spAutoFit/>
          </a:bodyPr>
          <a:lstStyle/>
          <a:p>
            <a:pPr>
              <a:tabLst>
                <a:tab pos="1971675" algn="l"/>
              </a:tabLst>
            </a:pPr>
            <a:r>
              <a:rPr lang="en-US" altLang="zh-CN" sz="2000">
                <a:latin typeface="Times New Roman" pitchFamily="18" charset="0"/>
              </a:rPr>
              <a:t>23</a:t>
            </a:r>
            <a:r>
              <a:rPr lang="zh-CN" altLang="en-US" sz="2000">
                <a:latin typeface="Times New Roman" pitchFamily="18" charset="0"/>
              </a:rPr>
              <a:t>、下列现象掩盖资本主义剥削实质的是</a:t>
            </a:r>
            <a:r>
              <a:rPr lang="en-US" altLang="zh-CN" sz="2000">
                <a:latin typeface="Times New Roman" pitchFamily="18" charset="0"/>
              </a:rPr>
              <a:t>(CD )</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、资本总是表现为一定的物</a:t>
            </a:r>
            <a:endParaRPr lang="zh-CN" altLang="en-US" sz="2000"/>
          </a:p>
          <a:p>
            <a:pPr eaLnBrk="0" hangingPunct="0">
              <a:tabLst>
                <a:tab pos="1971675" algn="l"/>
              </a:tabLst>
            </a:pPr>
            <a:r>
              <a:rPr lang="en-US" altLang="zh-CN" sz="2000">
                <a:latin typeface="Times New Roman" pitchFamily="18" charset="0"/>
              </a:rPr>
              <a:t>B</a:t>
            </a:r>
            <a:r>
              <a:rPr lang="zh-CN" altLang="en-US" sz="2000">
                <a:latin typeface="Times New Roman" pitchFamily="18" charset="0"/>
              </a:rPr>
              <a:t>、不变资本只是剩余价值生产的条件</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、资本主义工资是工人全部劳动的报酬</a:t>
            </a:r>
            <a:endParaRPr lang="zh-CN" altLang="en-US" sz="2000"/>
          </a:p>
          <a:p>
            <a:pPr eaLnBrk="0" hangingPunct="0">
              <a:tabLst>
                <a:tab pos="1971675" algn="l"/>
              </a:tabLst>
            </a:pPr>
            <a:r>
              <a:rPr lang="en-US" altLang="zh-CN" sz="2000">
                <a:latin typeface="Times New Roman" pitchFamily="18" charset="0"/>
              </a:rPr>
              <a:t>D</a:t>
            </a:r>
            <a:r>
              <a:rPr lang="zh-CN" altLang="en-US" sz="2000">
                <a:latin typeface="Times New Roman" pitchFamily="18" charset="0"/>
              </a:rPr>
              <a:t>、资本主义利润是全部预付资本的产物</a:t>
            </a:r>
            <a:endParaRPr lang="zh-CN" altLang="en-US" sz="2000"/>
          </a:p>
          <a:p>
            <a:pPr eaLnBrk="0" hangingPunct="0">
              <a:tabLst>
                <a:tab pos="1971675" algn="l"/>
              </a:tabLst>
            </a:pPr>
            <a:r>
              <a:rPr lang="en-US" altLang="zh-CN" sz="2000">
                <a:latin typeface="Times New Roman" pitchFamily="18" charset="0"/>
              </a:rPr>
              <a:t>24</a:t>
            </a:r>
            <a:r>
              <a:rPr lang="zh-CN" altLang="en-US" sz="2000">
                <a:latin typeface="Times New Roman" pitchFamily="18" charset="0"/>
              </a:rPr>
              <a:t>、土地</a:t>
            </a:r>
            <a:r>
              <a:rPr lang="en-US" altLang="zh-CN" sz="2000">
                <a:latin typeface="Times New Roman" pitchFamily="18" charset="0"/>
              </a:rPr>
              <a:t>, </a:t>
            </a:r>
            <a:r>
              <a:rPr lang="zh-CN" altLang="en-US" sz="2000">
                <a:latin typeface="Times New Roman" pitchFamily="18" charset="0"/>
              </a:rPr>
              <a:t>资本等生产要素参与价值分配表明</a:t>
            </a:r>
            <a:r>
              <a:rPr lang="en-US" altLang="zh-CN" sz="2000">
                <a:latin typeface="Times New Roman" pitchFamily="18" charset="0"/>
              </a:rPr>
              <a:t>(AB )</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、其实质是生产要素所有权在经济上的实现</a:t>
            </a:r>
            <a:endParaRPr lang="zh-CN" altLang="en-US" sz="2000"/>
          </a:p>
          <a:p>
            <a:pPr eaLnBrk="0" hangingPunct="0">
              <a:tabLst>
                <a:tab pos="1971675" algn="l"/>
              </a:tabLst>
            </a:pPr>
            <a:r>
              <a:rPr lang="en-US" altLang="zh-CN" sz="2000">
                <a:latin typeface="Times New Roman" pitchFamily="18" charset="0"/>
              </a:rPr>
              <a:t>B</a:t>
            </a:r>
            <a:r>
              <a:rPr lang="zh-CN" altLang="en-US" sz="2000">
                <a:latin typeface="Times New Roman" pitchFamily="18" charset="0"/>
              </a:rPr>
              <a:t>、各种非劳动生产要素参与了社会财富的创造并且是价值创造的物质条件</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、各种非劳动生产要素是价值的源泉</a:t>
            </a:r>
            <a:endParaRPr lang="zh-CN" altLang="en-US" sz="2000"/>
          </a:p>
          <a:p>
            <a:pPr eaLnBrk="0" hangingPunct="0">
              <a:tabLst>
                <a:tab pos="1971675" algn="l"/>
              </a:tabLst>
            </a:pPr>
            <a:r>
              <a:rPr lang="en-US" altLang="zh-CN" sz="2000">
                <a:latin typeface="Times New Roman" pitchFamily="18" charset="0"/>
              </a:rPr>
              <a:t>D</a:t>
            </a:r>
            <a:r>
              <a:rPr lang="zh-CN" altLang="en-US" sz="2000">
                <a:latin typeface="Times New Roman" pitchFamily="18" charset="0"/>
              </a:rPr>
              <a:t>、各种非劳动生产要素和劳动力要素</a:t>
            </a:r>
            <a:r>
              <a:rPr lang="en-US" altLang="zh-CN" sz="2000">
                <a:latin typeface="Times New Roman" pitchFamily="18" charset="0"/>
              </a:rPr>
              <a:t>(</a:t>
            </a:r>
            <a:r>
              <a:rPr lang="zh-CN" altLang="en-US" sz="2000">
                <a:latin typeface="Times New Roman" pitchFamily="18" charset="0"/>
              </a:rPr>
              <a:t>工人的劳动</a:t>
            </a:r>
            <a:r>
              <a:rPr lang="en-US" altLang="zh-CN" sz="2000">
                <a:latin typeface="Times New Roman" pitchFamily="18" charset="0"/>
              </a:rPr>
              <a:t>)</a:t>
            </a:r>
            <a:r>
              <a:rPr lang="zh-CN" altLang="en-US" sz="2000">
                <a:latin typeface="Times New Roman" pitchFamily="18" charset="0"/>
              </a:rPr>
              <a:t>共同创造价值</a:t>
            </a:r>
            <a:endParaRPr lang="zh-CN" altLang="en-US" sz="2000"/>
          </a:p>
          <a:p>
            <a:pPr eaLnBrk="0" hangingPunct="0">
              <a:tabLst>
                <a:tab pos="1971675" algn="l"/>
              </a:tabLst>
            </a:pPr>
            <a:r>
              <a:rPr lang="en-US" altLang="zh-CN" sz="2000">
                <a:latin typeface="Times New Roman" pitchFamily="18" charset="0"/>
              </a:rPr>
              <a:t>25</a:t>
            </a:r>
            <a:r>
              <a:rPr lang="zh-CN" altLang="en-US" sz="2000">
                <a:latin typeface="Times New Roman" pitchFamily="18" charset="0"/>
              </a:rPr>
              <a:t>、与奴隶制、封建制国家相比</a:t>
            </a:r>
            <a:r>
              <a:rPr lang="en-US" altLang="zh-CN" sz="2000">
                <a:latin typeface="Times New Roman" pitchFamily="18" charset="0"/>
              </a:rPr>
              <a:t>,</a:t>
            </a:r>
            <a:r>
              <a:rPr lang="zh-CN" altLang="en-US" sz="2000">
                <a:latin typeface="Times New Roman" pitchFamily="18" charset="0"/>
              </a:rPr>
              <a:t>，资本主义国家</a:t>
            </a:r>
            <a:r>
              <a:rPr lang="en-US" altLang="zh-CN" sz="2000">
                <a:latin typeface="Times New Roman" pitchFamily="18" charset="0"/>
              </a:rPr>
              <a:t>( CD )</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、政治上对多数人实行民主</a:t>
            </a:r>
            <a:r>
              <a:rPr lang="en-US" altLang="zh-CN" sz="2000">
                <a:latin typeface="Times New Roman" pitchFamily="18" charset="0"/>
              </a:rPr>
              <a:t>, </a:t>
            </a:r>
            <a:r>
              <a:rPr lang="zh-CN" altLang="en-US" sz="2000">
                <a:latin typeface="Times New Roman" pitchFamily="18" charset="0"/>
              </a:rPr>
              <a:t>对少数人实行专政</a:t>
            </a:r>
            <a:endParaRPr lang="zh-CN" altLang="en-US" sz="2000"/>
          </a:p>
          <a:p>
            <a:pPr eaLnBrk="0" hangingPunct="0">
              <a:tabLst>
                <a:tab pos="1971675" algn="l"/>
              </a:tabLst>
            </a:pPr>
            <a:r>
              <a:rPr lang="en-US" altLang="zh-CN" sz="2000">
                <a:latin typeface="Times New Roman" pitchFamily="18" charset="0"/>
              </a:rPr>
              <a:t>B</a:t>
            </a:r>
            <a:r>
              <a:rPr lang="zh-CN" altLang="en-US" sz="2000">
                <a:latin typeface="Times New Roman" pitchFamily="18" charset="0"/>
              </a:rPr>
              <a:t>、代表绝大多数人的根本利益</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、政治上要求形式上的自由民主、 正义平等</a:t>
            </a:r>
            <a:endParaRPr lang="zh-CN" altLang="en-US" sz="2000"/>
          </a:p>
          <a:p>
            <a:pPr eaLnBrk="0" hangingPunct="0">
              <a:tabLst>
                <a:tab pos="1971675" algn="l"/>
              </a:tabLst>
            </a:pPr>
            <a:r>
              <a:rPr lang="en-US" altLang="zh-CN" sz="2000">
                <a:latin typeface="Times New Roman" pitchFamily="18" charset="0"/>
              </a:rPr>
              <a:t>D</a:t>
            </a:r>
            <a:r>
              <a:rPr lang="zh-CN" altLang="en-US" sz="2000">
                <a:latin typeface="Times New Roman" pitchFamily="18" charset="0"/>
              </a:rPr>
              <a:t>、经济上要求自由竞争</a:t>
            </a:r>
            <a:r>
              <a:rPr lang="en-US" altLang="zh-CN" sz="2000">
                <a:latin typeface="Times New Roman" pitchFamily="18" charset="0"/>
              </a:rPr>
              <a:t>, </a:t>
            </a:r>
            <a:r>
              <a:rPr lang="zh-CN" altLang="en-US" sz="2000">
                <a:latin typeface="Times New Roman" pitchFamily="18" charset="0"/>
              </a:rPr>
              <a:t>等价交换</a:t>
            </a:r>
            <a:endParaRPr lang="zh-CN" altLang="en-US" sz="2000"/>
          </a:p>
          <a:p>
            <a:pPr eaLnBrk="0" hangingPunct="0">
              <a:tabLst>
                <a:tab pos="1971675" algn="l"/>
              </a:tabLst>
            </a:pPr>
            <a:r>
              <a:rPr lang="en-US" altLang="zh-CN" sz="2000">
                <a:latin typeface="Times New Roman" pitchFamily="18" charset="0"/>
              </a:rPr>
              <a:t>26</a:t>
            </a:r>
            <a:r>
              <a:rPr lang="zh-CN" altLang="en-US" sz="2000">
                <a:latin typeface="Times New Roman" pitchFamily="18" charset="0"/>
              </a:rPr>
              <a:t>、资本主义政治制度包括</a:t>
            </a:r>
            <a:r>
              <a:rPr lang="en-US" altLang="zh-CN" sz="2000">
                <a:latin typeface="Times New Roman" pitchFamily="18" charset="0"/>
              </a:rPr>
              <a:t>( ABCD )</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、资本主义的民主与法制  </a:t>
            </a:r>
            <a:r>
              <a:rPr lang="en-US" altLang="zh-CN" sz="2000">
                <a:latin typeface="Times New Roman" pitchFamily="18" charset="0"/>
              </a:rPr>
              <a:t>B</a:t>
            </a:r>
            <a:r>
              <a:rPr lang="zh-CN" altLang="en-US" sz="2000">
                <a:latin typeface="Times New Roman" pitchFamily="18" charset="0"/>
              </a:rPr>
              <a:t>、政治组织形式  </a:t>
            </a:r>
            <a:r>
              <a:rPr lang="en-US" altLang="zh-CN" sz="2000">
                <a:latin typeface="Times New Roman" pitchFamily="18" charset="0"/>
              </a:rPr>
              <a:t>C</a:t>
            </a:r>
            <a:r>
              <a:rPr lang="zh-CN" altLang="en-US" sz="2000">
                <a:latin typeface="Times New Roman" pitchFamily="18" charset="0"/>
              </a:rPr>
              <a:t>、选举制度   </a:t>
            </a:r>
            <a:r>
              <a:rPr lang="en-US" altLang="zh-CN" sz="2000">
                <a:latin typeface="Times New Roman" pitchFamily="18" charset="0"/>
              </a:rPr>
              <a:t>D</a:t>
            </a:r>
            <a:r>
              <a:rPr lang="zh-CN" altLang="en-US" sz="2000">
                <a:latin typeface="Times New Roman" pitchFamily="18" charset="0"/>
              </a:rPr>
              <a:t>、政党制度</a:t>
            </a:r>
            <a:endParaRPr lang="zh-CN" altLang="en-US" sz="20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ChangeArrowheads="1"/>
          </p:cNvSpPr>
          <p:nvPr/>
        </p:nvSpPr>
        <p:spPr bwMode="auto">
          <a:xfrm>
            <a:off x="0" y="766763"/>
            <a:ext cx="9144000" cy="5324475"/>
          </a:xfrm>
          <a:prstGeom prst="rect">
            <a:avLst/>
          </a:prstGeom>
          <a:noFill/>
          <a:ln w="9525">
            <a:noFill/>
            <a:miter lim="800000"/>
            <a:headEnd/>
            <a:tailEnd/>
          </a:ln>
        </p:spPr>
        <p:txBody>
          <a:bodyPr anchor="ctr">
            <a:spAutoFit/>
          </a:bodyPr>
          <a:lstStyle/>
          <a:p>
            <a:pPr>
              <a:tabLst>
                <a:tab pos="1971675" algn="l"/>
              </a:tabLst>
            </a:pPr>
            <a:r>
              <a:rPr lang="en-US" altLang="zh-CN" sz="2000">
                <a:latin typeface="Times New Roman" pitchFamily="18" charset="0"/>
              </a:rPr>
              <a:t>27</a:t>
            </a:r>
            <a:r>
              <a:rPr lang="zh-CN" altLang="en-US" sz="2000">
                <a:latin typeface="Times New Roman" pitchFamily="18" charset="0"/>
              </a:rPr>
              <a:t>、资本阶级在反对封建专制主义的斗争中提出了</a:t>
            </a:r>
            <a:r>
              <a:rPr lang="en-US" altLang="zh-CN" sz="2000">
                <a:latin typeface="Times New Roman" pitchFamily="18" charset="0"/>
              </a:rPr>
              <a:t>(ABCD )</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、主权在民                      </a:t>
            </a:r>
            <a:r>
              <a:rPr lang="en-US" altLang="zh-CN" sz="2000">
                <a:latin typeface="Times New Roman" pitchFamily="18" charset="0"/>
              </a:rPr>
              <a:t>B</a:t>
            </a:r>
            <a:r>
              <a:rPr lang="zh-CN" altLang="en-US" sz="2000">
                <a:latin typeface="Times New Roman" pitchFamily="18" charset="0"/>
              </a:rPr>
              <a:t>、天赋人权与社会契约论</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、分权制衡                      </a:t>
            </a:r>
            <a:r>
              <a:rPr lang="en-US" altLang="zh-CN" sz="2000">
                <a:latin typeface="Times New Roman" pitchFamily="18" charset="0"/>
              </a:rPr>
              <a:t>D</a:t>
            </a:r>
            <a:r>
              <a:rPr lang="zh-CN" altLang="en-US" sz="2000">
                <a:latin typeface="Times New Roman" pitchFamily="18" charset="0"/>
              </a:rPr>
              <a:t>、自由、平等、博爱</a:t>
            </a:r>
            <a:endParaRPr lang="zh-CN" altLang="en-US" sz="2000"/>
          </a:p>
          <a:p>
            <a:pPr eaLnBrk="0" hangingPunct="0">
              <a:tabLst>
                <a:tab pos="1971675" algn="l"/>
              </a:tabLst>
            </a:pPr>
            <a:r>
              <a:rPr lang="en-US" altLang="zh-CN" sz="2000">
                <a:latin typeface="Times New Roman" pitchFamily="18" charset="0"/>
              </a:rPr>
              <a:t>28</a:t>
            </a:r>
            <a:r>
              <a:rPr lang="zh-CN" altLang="en-US" sz="2000">
                <a:latin typeface="Times New Roman" pitchFamily="18" charset="0"/>
              </a:rPr>
              <a:t>、资本主义法制的基本原则有</a:t>
            </a:r>
            <a:r>
              <a:rPr lang="en-US" altLang="zh-CN" sz="2000">
                <a:latin typeface="Times New Roman" pitchFamily="18" charset="0"/>
              </a:rPr>
              <a:t>(ABD )</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、私有财产不可侵犯              </a:t>
            </a:r>
            <a:r>
              <a:rPr lang="en-US" altLang="zh-CN" sz="2000">
                <a:latin typeface="Times New Roman" pitchFamily="18" charset="0"/>
              </a:rPr>
              <a:t>B</a:t>
            </a:r>
            <a:r>
              <a:rPr lang="zh-CN" altLang="en-US" sz="2000">
                <a:latin typeface="Times New Roman" pitchFamily="18" charset="0"/>
              </a:rPr>
              <a:t>、主权在民</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、人们当家作主                  </a:t>
            </a:r>
            <a:r>
              <a:rPr lang="en-US" altLang="zh-CN" sz="2000">
                <a:latin typeface="Times New Roman" pitchFamily="18" charset="0"/>
              </a:rPr>
              <a:t>D</a:t>
            </a:r>
            <a:r>
              <a:rPr lang="zh-CN" altLang="en-US" sz="2000">
                <a:latin typeface="Times New Roman" pitchFamily="18" charset="0"/>
              </a:rPr>
              <a:t>、分权制衡</a:t>
            </a:r>
            <a:endParaRPr lang="zh-CN" altLang="en-US" sz="2000"/>
          </a:p>
          <a:p>
            <a:pPr eaLnBrk="0" hangingPunct="0">
              <a:tabLst>
                <a:tab pos="1971675" algn="l"/>
              </a:tabLst>
            </a:pPr>
            <a:r>
              <a:rPr lang="en-US" altLang="zh-CN" sz="2000">
                <a:latin typeface="Times New Roman" pitchFamily="18" charset="0"/>
              </a:rPr>
              <a:t>29</a:t>
            </a:r>
            <a:r>
              <a:rPr lang="zh-CN" altLang="en-US" sz="2000">
                <a:latin typeface="Times New Roman" pitchFamily="18" charset="0"/>
              </a:rPr>
              <a:t>、资本主义政权的分权制衡是指</a:t>
            </a:r>
            <a:r>
              <a:rPr lang="en-US" altLang="zh-CN" sz="2000">
                <a:latin typeface="Times New Roman" pitchFamily="18" charset="0"/>
              </a:rPr>
              <a:t>(ACD )</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、立法权    </a:t>
            </a:r>
            <a:r>
              <a:rPr lang="en-US" altLang="zh-CN" sz="2000">
                <a:latin typeface="Times New Roman" pitchFamily="18" charset="0"/>
              </a:rPr>
              <a:t>B </a:t>
            </a:r>
            <a:r>
              <a:rPr lang="zh-CN" altLang="en-US" sz="2000">
                <a:latin typeface="Times New Roman" pitchFamily="18" charset="0"/>
              </a:rPr>
              <a:t>管理权   </a:t>
            </a:r>
            <a:r>
              <a:rPr lang="en-US" altLang="zh-CN" sz="2000">
                <a:latin typeface="Times New Roman" pitchFamily="18" charset="0"/>
              </a:rPr>
              <a:t>C</a:t>
            </a:r>
            <a:r>
              <a:rPr lang="zh-CN" altLang="en-US" sz="2000">
                <a:latin typeface="Times New Roman" pitchFamily="18" charset="0"/>
              </a:rPr>
              <a:t>、行政权    </a:t>
            </a:r>
            <a:r>
              <a:rPr lang="en-US" altLang="zh-CN" sz="2000">
                <a:latin typeface="Times New Roman" pitchFamily="18" charset="0"/>
              </a:rPr>
              <a:t>D</a:t>
            </a:r>
            <a:r>
              <a:rPr lang="zh-CN" altLang="en-US" sz="2000">
                <a:latin typeface="Times New Roman" pitchFamily="18" charset="0"/>
              </a:rPr>
              <a:t>、司法权</a:t>
            </a:r>
            <a:endParaRPr lang="zh-CN" altLang="en-US" sz="2000"/>
          </a:p>
          <a:p>
            <a:pPr eaLnBrk="0" hangingPunct="0">
              <a:tabLst>
                <a:tab pos="1971675" algn="l"/>
              </a:tabLst>
            </a:pPr>
            <a:r>
              <a:rPr lang="en-US" altLang="zh-CN" sz="2000">
                <a:latin typeface="Times New Roman" pitchFamily="18" charset="0"/>
              </a:rPr>
              <a:t>30</a:t>
            </a:r>
            <a:r>
              <a:rPr lang="zh-CN" altLang="en-US" sz="2000">
                <a:latin typeface="Times New Roman" pitchFamily="18" charset="0"/>
              </a:rPr>
              <a:t>、资本主义政治制度的历史和阶级局限性是</a:t>
            </a:r>
            <a:r>
              <a:rPr lang="en-US" altLang="zh-CN" sz="2000">
                <a:latin typeface="Times New Roman" pitchFamily="18" charset="0"/>
              </a:rPr>
              <a:t>( ABC )</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、资本主义的民主是金钱操纵下的民主</a:t>
            </a:r>
            <a:endParaRPr lang="zh-CN" altLang="en-US" sz="2000"/>
          </a:p>
          <a:p>
            <a:pPr eaLnBrk="0" hangingPunct="0">
              <a:tabLst>
                <a:tab pos="1971675" algn="l"/>
              </a:tabLst>
            </a:pPr>
            <a:r>
              <a:rPr lang="en-US" altLang="zh-CN" sz="2000">
                <a:latin typeface="Times New Roman" pitchFamily="18" charset="0"/>
              </a:rPr>
              <a:t>B</a:t>
            </a:r>
            <a:r>
              <a:rPr lang="zh-CN" altLang="en-US" sz="2000">
                <a:latin typeface="Times New Roman" pitchFamily="18" charset="0"/>
              </a:rPr>
              <a:t>、法律名义上的平等掩盖了事实上的不平等</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、资本主义国家的多党制是资产阶级选择自己的国家管理者</a:t>
            </a:r>
            <a:r>
              <a:rPr lang="en-US" altLang="zh-CN" sz="2000">
                <a:latin typeface="Times New Roman" pitchFamily="18" charset="0"/>
              </a:rPr>
              <a:t>, </a:t>
            </a:r>
            <a:r>
              <a:rPr lang="zh-CN" altLang="en-US" sz="2000">
                <a:latin typeface="Times New Roman" pitchFamily="18" charset="0"/>
              </a:rPr>
              <a:t>实现其内部的利益平衡的政治机制</a:t>
            </a:r>
            <a:endParaRPr lang="zh-CN" altLang="en-US" sz="2000"/>
          </a:p>
          <a:p>
            <a:pPr eaLnBrk="0" hangingPunct="0">
              <a:tabLst>
                <a:tab pos="1971675" algn="l"/>
              </a:tabLst>
            </a:pPr>
            <a:r>
              <a:rPr lang="en-US" altLang="zh-CN" sz="2000">
                <a:latin typeface="Times New Roman" pitchFamily="18" charset="0"/>
              </a:rPr>
              <a:t>D</a:t>
            </a:r>
            <a:r>
              <a:rPr lang="zh-CN" altLang="en-US" sz="2000">
                <a:latin typeface="Times New Roman" pitchFamily="18" charset="0"/>
              </a:rPr>
              <a:t>、制定和推行符合资产阶级利益的方针、 政策</a:t>
            </a:r>
            <a:endParaRPr lang="zh-CN" altLang="en-US" sz="2000"/>
          </a:p>
          <a:p>
            <a:pPr eaLnBrk="0" hangingPunct="0">
              <a:tabLst>
                <a:tab pos="1971675" algn="l"/>
              </a:tabLst>
            </a:pPr>
            <a:r>
              <a:rPr lang="en-US" altLang="zh-CN" sz="2000">
                <a:latin typeface="Times New Roman" pitchFamily="18" charset="0"/>
              </a:rPr>
              <a:t>31</a:t>
            </a:r>
            <a:r>
              <a:rPr lang="zh-CN" altLang="en-US" sz="2000">
                <a:latin typeface="Times New Roman" pitchFamily="18" charset="0"/>
              </a:rPr>
              <a:t>、资产阶级意识形态在资产阶级取得政权以前的积极作用有</a:t>
            </a:r>
            <a:r>
              <a:rPr lang="en-US" altLang="zh-CN" sz="2000">
                <a:latin typeface="Times New Roman" pitchFamily="18" charset="0"/>
              </a:rPr>
              <a:t>( ABCD )</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、批判封建主义和宗教神学   </a:t>
            </a:r>
            <a:r>
              <a:rPr lang="en-US" altLang="zh-CN" sz="2000">
                <a:latin typeface="Times New Roman" pitchFamily="18" charset="0"/>
              </a:rPr>
              <a:t>B</a:t>
            </a:r>
            <a:r>
              <a:rPr lang="zh-CN" altLang="en-US" sz="2000">
                <a:latin typeface="Times New Roman" pitchFamily="18" charset="0"/>
              </a:rPr>
              <a:t>、启发民众进行资产阶级革命</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、保证资产阶级的胜利        </a:t>
            </a:r>
            <a:r>
              <a:rPr lang="en-US" altLang="zh-CN" sz="2000">
                <a:latin typeface="Times New Roman" pitchFamily="18" charset="0"/>
              </a:rPr>
              <a:t>D</a:t>
            </a:r>
            <a:r>
              <a:rPr lang="zh-CN" altLang="en-US" sz="2000">
                <a:latin typeface="Times New Roman" pitchFamily="18" charset="0"/>
              </a:rPr>
              <a:t>、为资产阶级建立国家提供理论依据</a:t>
            </a:r>
            <a:endParaRPr lang="zh-CN" altLang="en-US" sz="20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
          <p:cNvSpPr>
            <a:spLocks noChangeArrowheads="1"/>
          </p:cNvSpPr>
          <p:nvPr/>
        </p:nvSpPr>
        <p:spPr bwMode="auto">
          <a:xfrm>
            <a:off x="0" y="304800"/>
            <a:ext cx="9144000" cy="6248400"/>
          </a:xfrm>
          <a:prstGeom prst="rect">
            <a:avLst/>
          </a:prstGeom>
          <a:noFill/>
          <a:ln w="9525">
            <a:noFill/>
            <a:miter lim="800000"/>
            <a:headEnd/>
            <a:tailEnd/>
          </a:ln>
        </p:spPr>
        <p:txBody>
          <a:bodyPr anchor="ctr">
            <a:spAutoFit/>
          </a:bodyPr>
          <a:lstStyle/>
          <a:p>
            <a:pPr>
              <a:tabLst>
                <a:tab pos="1971675" algn="l"/>
              </a:tabLst>
            </a:pPr>
            <a:r>
              <a:rPr lang="en-US" altLang="zh-CN" sz="2000">
                <a:latin typeface="Times New Roman" pitchFamily="18" charset="0"/>
              </a:rPr>
              <a:t>32</a:t>
            </a:r>
            <a:r>
              <a:rPr lang="zh-CN" altLang="en-US" sz="2000">
                <a:latin typeface="Times New Roman" pitchFamily="18" charset="0"/>
              </a:rPr>
              <a:t>、我们可以借鉴的资本主义意识形态的理论有</a:t>
            </a:r>
            <a:r>
              <a:rPr lang="en-US" altLang="zh-CN" sz="2000">
                <a:latin typeface="Times New Roman" pitchFamily="18" charset="0"/>
              </a:rPr>
              <a:t>(ABCD )</a:t>
            </a:r>
            <a:endParaRPr lang="en-US" altLang="zh-CN"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、关于人类政治生活客观规律的探索</a:t>
            </a:r>
            <a:endParaRPr lang="zh-CN" altLang="en-US" sz="2000"/>
          </a:p>
          <a:p>
            <a:pPr eaLnBrk="0" hangingPunct="0">
              <a:tabLst>
                <a:tab pos="1971675" algn="l"/>
              </a:tabLst>
            </a:pPr>
            <a:r>
              <a:rPr lang="en-US" altLang="zh-CN" sz="2000">
                <a:latin typeface="Times New Roman" pitchFamily="18" charset="0"/>
              </a:rPr>
              <a:t>B</a:t>
            </a:r>
            <a:r>
              <a:rPr lang="zh-CN" altLang="en-US" sz="2000">
                <a:latin typeface="Times New Roman" pitchFamily="18" charset="0"/>
              </a:rPr>
              <a:t>、关于经济运行一般规律的揭示</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、关于思维规律的研究</a:t>
            </a:r>
            <a:endParaRPr lang="zh-CN" altLang="en-US" sz="2000"/>
          </a:p>
          <a:p>
            <a:pPr eaLnBrk="0" hangingPunct="0">
              <a:tabLst>
                <a:tab pos="1971675" algn="l"/>
              </a:tabLst>
            </a:pPr>
            <a:r>
              <a:rPr lang="en-US" altLang="zh-CN" sz="2000">
                <a:latin typeface="Times New Roman" pitchFamily="18" charset="0"/>
              </a:rPr>
              <a:t>D</a:t>
            </a:r>
            <a:r>
              <a:rPr lang="zh-CN" altLang="en-US" sz="2000">
                <a:latin typeface="Times New Roman" pitchFamily="18" charset="0"/>
              </a:rPr>
              <a:t>、关于司法实践历史经验的描述</a:t>
            </a:r>
            <a:endParaRPr lang="zh-CN" altLang="en-US" sz="2000"/>
          </a:p>
          <a:p>
            <a:pPr eaLnBrk="0" hangingPunct="0">
              <a:tabLst>
                <a:tab pos="1971675" algn="l"/>
              </a:tabLst>
            </a:pPr>
            <a:r>
              <a:rPr lang="en-US" altLang="zh-CN" sz="2000">
                <a:latin typeface="Times New Roman" pitchFamily="18" charset="0"/>
              </a:rPr>
              <a:t>33</a:t>
            </a:r>
            <a:r>
              <a:rPr lang="zh-CN" altLang="en-US" sz="2000">
                <a:latin typeface="Times New Roman" pitchFamily="18" charset="0"/>
              </a:rPr>
              <a:t>、私人垄断资本主义向国家垄断资本主义过渡（</a:t>
            </a:r>
            <a:r>
              <a:rPr lang="en-US" altLang="zh-CN" sz="2000">
                <a:latin typeface="Times New Roman" pitchFamily="18" charset="0"/>
              </a:rPr>
              <a:t>ABC </a:t>
            </a:r>
            <a:r>
              <a:rPr lang="zh-CN" altLang="en-US" sz="2000">
                <a:latin typeface="Times New Roman" pitchFamily="18" charset="0"/>
              </a:rPr>
              <a:t>） </a:t>
            </a:r>
            <a:endParaRPr lang="zh-CN" altLang="en-US"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、是资本主义生产社会化的客观要求</a:t>
            </a:r>
            <a:endParaRPr lang="zh-CN" altLang="en-US" sz="2000"/>
          </a:p>
          <a:p>
            <a:pPr eaLnBrk="0" hangingPunct="0">
              <a:tabLst>
                <a:tab pos="1971675" algn="l"/>
              </a:tabLst>
            </a:pPr>
            <a:r>
              <a:rPr lang="en-US" altLang="zh-CN" sz="2000">
                <a:latin typeface="Times New Roman" pitchFamily="18" charset="0"/>
              </a:rPr>
              <a:t>B</a:t>
            </a:r>
            <a:r>
              <a:rPr lang="zh-CN" altLang="en-US" sz="2000">
                <a:latin typeface="Times New Roman" pitchFamily="18" charset="0"/>
              </a:rPr>
              <a:t>、是资本主义基本矛盾发展的必然要求</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、在一定程度上促进了资本主义生产的发展</a:t>
            </a:r>
            <a:endParaRPr lang="zh-CN" altLang="en-US" sz="2000"/>
          </a:p>
          <a:p>
            <a:pPr eaLnBrk="0" hangingPunct="0">
              <a:tabLst>
                <a:tab pos="1971675" algn="l"/>
              </a:tabLst>
            </a:pPr>
            <a:r>
              <a:rPr lang="en-US" altLang="zh-CN" sz="2000">
                <a:latin typeface="Times New Roman" pitchFamily="18" charset="0"/>
              </a:rPr>
              <a:t>D</a:t>
            </a:r>
            <a:r>
              <a:rPr lang="zh-CN" altLang="en-US" sz="2000">
                <a:latin typeface="Times New Roman" pitchFamily="18" charset="0"/>
              </a:rPr>
              <a:t>、能够从根本上解决资本主义的基本矛盾</a:t>
            </a:r>
            <a:endParaRPr lang="zh-CN" altLang="en-US" sz="2000"/>
          </a:p>
          <a:p>
            <a:pPr eaLnBrk="0" hangingPunct="0">
              <a:tabLst>
                <a:tab pos="1971675" algn="l"/>
              </a:tabLst>
            </a:pPr>
            <a:r>
              <a:rPr lang="en-US" altLang="zh-CN" sz="2000">
                <a:latin typeface="Times New Roman" pitchFamily="18" charset="0"/>
              </a:rPr>
              <a:t>34</a:t>
            </a:r>
            <a:r>
              <a:rPr lang="zh-CN" altLang="en-US" sz="2000">
                <a:latin typeface="Times New Roman" pitchFamily="18" charset="0"/>
              </a:rPr>
              <a:t>、垄断资本要求国家干预经济生活的原因是（</a:t>
            </a:r>
            <a:r>
              <a:rPr lang="en-US" altLang="zh-CN" sz="2000">
                <a:latin typeface="Times New Roman" pitchFamily="18" charset="0"/>
              </a:rPr>
              <a:t>ABCD </a:t>
            </a:r>
            <a:r>
              <a:rPr lang="zh-CN" altLang="en-US" sz="2000">
                <a:latin typeface="Times New Roman" pitchFamily="18" charset="0"/>
              </a:rPr>
              <a:t>）</a:t>
            </a:r>
            <a:endParaRPr lang="zh-CN" altLang="en-US"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、社会化大生产要求国民经济协调发展，需要国家参与经济调节</a:t>
            </a:r>
            <a:endParaRPr lang="zh-CN" altLang="en-US" sz="2000"/>
          </a:p>
          <a:p>
            <a:pPr eaLnBrk="0" hangingPunct="0">
              <a:tabLst>
                <a:tab pos="1971675" algn="l"/>
              </a:tabLst>
            </a:pPr>
            <a:r>
              <a:rPr lang="en-US" altLang="zh-CN" sz="2000">
                <a:latin typeface="Times New Roman" pitchFamily="18" charset="0"/>
              </a:rPr>
              <a:t>B</a:t>
            </a:r>
            <a:r>
              <a:rPr lang="zh-CN" altLang="en-US" sz="2000">
                <a:latin typeface="Times New Roman" pitchFamily="18" charset="0"/>
              </a:rPr>
              <a:t>、国内垄断资本需要国家支持以加强竞争的能力</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、社会化大生产需要巨额投资，要求国家直接经营或资助</a:t>
            </a:r>
            <a:endParaRPr lang="zh-CN" altLang="en-US" sz="2000"/>
          </a:p>
          <a:p>
            <a:pPr eaLnBrk="0" hangingPunct="0">
              <a:tabLst>
                <a:tab pos="1971675" algn="l"/>
              </a:tabLst>
            </a:pPr>
            <a:r>
              <a:rPr lang="en-US" altLang="zh-CN" sz="2000">
                <a:latin typeface="Times New Roman" pitchFamily="18" charset="0"/>
              </a:rPr>
              <a:t>D</a:t>
            </a:r>
            <a:r>
              <a:rPr lang="zh-CN" altLang="en-US" sz="2000">
                <a:latin typeface="Times New Roman" pitchFamily="18" charset="0"/>
              </a:rPr>
              <a:t>、生产过剩问题日趋严重，需要借助国家力量以扩大国内外市场</a:t>
            </a:r>
            <a:endParaRPr lang="zh-CN" altLang="en-US" sz="2000"/>
          </a:p>
          <a:p>
            <a:pPr eaLnBrk="0" hangingPunct="0">
              <a:tabLst>
                <a:tab pos="1971675" algn="l"/>
              </a:tabLst>
            </a:pPr>
            <a:r>
              <a:rPr lang="en-US" altLang="zh-CN" sz="2000">
                <a:latin typeface="Times New Roman" pitchFamily="18" charset="0"/>
              </a:rPr>
              <a:t>35</a:t>
            </a:r>
            <a:r>
              <a:rPr lang="zh-CN" altLang="en-US" sz="2000">
                <a:latin typeface="Times New Roman" pitchFamily="18" charset="0"/>
              </a:rPr>
              <a:t>、国家垄断资本主义产生的具体原因是（</a:t>
            </a:r>
            <a:r>
              <a:rPr lang="en-US" altLang="zh-CN" sz="2000">
                <a:latin typeface="Times New Roman" pitchFamily="18" charset="0"/>
              </a:rPr>
              <a:t>ABCD</a:t>
            </a:r>
            <a:r>
              <a:rPr lang="zh-CN" altLang="en-US" sz="2000">
                <a:latin typeface="Times New Roman" pitchFamily="18" charset="0"/>
              </a:rPr>
              <a:t>）</a:t>
            </a:r>
            <a:endParaRPr lang="zh-CN" altLang="en-US" sz="2000"/>
          </a:p>
          <a:p>
            <a:pPr eaLnBrk="0" hangingPunct="0">
              <a:tabLst>
                <a:tab pos="1971675" algn="l"/>
              </a:tabLst>
            </a:pPr>
            <a:r>
              <a:rPr lang="en-US" altLang="zh-CN" sz="2000">
                <a:latin typeface="Times New Roman" pitchFamily="18" charset="0"/>
              </a:rPr>
              <a:t>A</a:t>
            </a:r>
            <a:r>
              <a:rPr lang="zh-CN" altLang="en-US" sz="2000">
                <a:latin typeface="Times New Roman" pitchFamily="18" charset="0"/>
              </a:rPr>
              <a:t>、市场问题日益严重，要求利用国家力量来扩大</a:t>
            </a:r>
            <a:endParaRPr lang="zh-CN" altLang="en-US" sz="2000"/>
          </a:p>
          <a:p>
            <a:pPr eaLnBrk="0" hangingPunct="0">
              <a:tabLst>
                <a:tab pos="1971675" algn="l"/>
              </a:tabLst>
            </a:pPr>
            <a:r>
              <a:rPr lang="en-US" altLang="zh-CN" sz="2000">
                <a:latin typeface="Times New Roman" pitchFamily="18" charset="0"/>
              </a:rPr>
              <a:t>B</a:t>
            </a:r>
            <a:r>
              <a:rPr lang="zh-CN" altLang="en-US" sz="2000">
                <a:latin typeface="Times New Roman" pitchFamily="18" charset="0"/>
              </a:rPr>
              <a:t>、社会化大生产所需巨额投资需要国家资助</a:t>
            </a:r>
            <a:endParaRPr lang="zh-CN" altLang="en-US" sz="2000"/>
          </a:p>
          <a:p>
            <a:pPr eaLnBrk="0" hangingPunct="0">
              <a:tabLst>
                <a:tab pos="1971675" algn="l"/>
              </a:tabLst>
            </a:pPr>
            <a:r>
              <a:rPr lang="en-US" altLang="zh-CN" sz="2000">
                <a:latin typeface="Times New Roman" pitchFamily="18" charset="0"/>
              </a:rPr>
              <a:t>C</a:t>
            </a:r>
            <a:r>
              <a:rPr lang="zh-CN" altLang="en-US" sz="2000">
                <a:latin typeface="Times New Roman" pitchFamily="18" charset="0"/>
              </a:rPr>
              <a:t>、社会化大生产要求经济协调发展，需要国家直接干预</a:t>
            </a:r>
            <a:endParaRPr lang="zh-CN" altLang="en-US" sz="2000"/>
          </a:p>
          <a:p>
            <a:pPr eaLnBrk="0" hangingPunct="0">
              <a:tabLst>
                <a:tab pos="1971675" algn="l"/>
              </a:tabLst>
            </a:pPr>
            <a:r>
              <a:rPr lang="en-US" altLang="zh-CN" sz="2000">
                <a:latin typeface="Times New Roman" pitchFamily="18" charset="0"/>
              </a:rPr>
              <a:t>D</a:t>
            </a:r>
            <a:r>
              <a:rPr lang="zh-CN" altLang="en-US" sz="2000">
                <a:latin typeface="Times New Roman" pitchFamily="18" charset="0"/>
              </a:rPr>
              <a:t>、对于不能直接获得的基础理论研究只能由国家来承担</a:t>
            </a:r>
            <a:endParaRPr lang="zh-CN" altLang="en-US" sz="20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p:cNvSpPr>
            <a:spLocks noChangeArrowheads="1"/>
          </p:cNvSpPr>
          <p:nvPr/>
        </p:nvSpPr>
        <p:spPr bwMode="auto">
          <a:xfrm>
            <a:off x="0" y="196850"/>
            <a:ext cx="9144000" cy="6464300"/>
          </a:xfrm>
          <a:prstGeom prst="rect">
            <a:avLst/>
          </a:prstGeom>
          <a:noFill/>
          <a:ln w="9525">
            <a:noFill/>
            <a:miter lim="800000"/>
            <a:headEnd/>
            <a:tailEnd/>
          </a:ln>
        </p:spPr>
        <p:txBody>
          <a:bodyPr anchor="ctr">
            <a:spAutoFit/>
          </a:bodyPr>
          <a:lstStyle/>
          <a:p>
            <a:r>
              <a:rPr lang="en-US" altLang="zh-CN">
                <a:latin typeface="Times New Roman" pitchFamily="18" charset="0"/>
              </a:rPr>
              <a:t>36</a:t>
            </a:r>
            <a:r>
              <a:rPr lang="zh-CN" altLang="en-US">
                <a:latin typeface="Times New Roman" pitchFamily="18" charset="0"/>
              </a:rPr>
              <a:t>、国家垄断资本主义的基本形式有（ </a:t>
            </a:r>
            <a:r>
              <a:rPr lang="en-US" altLang="zh-CN">
                <a:latin typeface="Times New Roman" pitchFamily="18" charset="0"/>
              </a:rPr>
              <a:t>ABC</a:t>
            </a:r>
            <a:r>
              <a:rPr lang="zh-CN" altLang="en-US">
                <a:latin typeface="Times New Roman" pitchFamily="18" charset="0"/>
              </a:rPr>
              <a:t>）</a:t>
            </a:r>
            <a:endParaRPr lang="zh-CN" altLang="en-US"/>
          </a:p>
          <a:p>
            <a:pPr eaLnBrk="0" hangingPunct="0"/>
            <a:r>
              <a:rPr lang="en-US" altLang="zh-CN">
                <a:latin typeface="Times New Roman" pitchFamily="18" charset="0"/>
              </a:rPr>
              <a:t>A</a:t>
            </a:r>
            <a:r>
              <a:rPr lang="zh-CN" altLang="en-US">
                <a:latin typeface="Times New Roman" pitchFamily="18" charset="0"/>
              </a:rPr>
              <a:t>、国营企业        </a:t>
            </a:r>
            <a:r>
              <a:rPr lang="en-US" altLang="zh-CN">
                <a:latin typeface="Times New Roman" pitchFamily="18" charset="0"/>
              </a:rPr>
              <a:t>B</a:t>
            </a:r>
            <a:r>
              <a:rPr lang="zh-CN" altLang="en-US">
                <a:latin typeface="Times New Roman" pitchFamily="18" charset="0"/>
              </a:rPr>
              <a:t>、国私合营企业   </a:t>
            </a:r>
            <a:r>
              <a:rPr lang="en-US" altLang="zh-CN">
                <a:latin typeface="Times New Roman" pitchFamily="18" charset="0"/>
              </a:rPr>
              <a:t>C</a:t>
            </a:r>
            <a:r>
              <a:rPr lang="zh-CN" altLang="en-US">
                <a:latin typeface="Times New Roman" pitchFamily="18" charset="0"/>
              </a:rPr>
              <a:t>、国家调节经济</a:t>
            </a:r>
            <a:endParaRPr lang="zh-CN" altLang="en-US"/>
          </a:p>
          <a:p>
            <a:pPr eaLnBrk="0" hangingPunct="0"/>
            <a:r>
              <a:rPr lang="en-US" altLang="zh-CN">
                <a:latin typeface="Times New Roman" pitchFamily="18" charset="0"/>
              </a:rPr>
              <a:t>D</a:t>
            </a:r>
            <a:r>
              <a:rPr lang="zh-CN" altLang="en-US">
                <a:latin typeface="Times New Roman" pitchFamily="18" charset="0"/>
              </a:rPr>
              <a:t>、国家与私人垄断资本在国际范围内的结合</a:t>
            </a:r>
            <a:endParaRPr lang="zh-CN" altLang="en-US"/>
          </a:p>
          <a:p>
            <a:pPr eaLnBrk="0" hangingPunct="0"/>
            <a:r>
              <a:rPr lang="en-US" altLang="zh-CN">
                <a:latin typeface="Times New Roman" pitchFamily="18" charset="0"/>
              </a:rPr>
              <a:t>37</a:t>
            </a:r>
            <a:r>
              <a:rPr lang="zh-CN" altLang="en-US">
                <a:latin typeface="Times New Roman" pitchFamily="18" charset="0"/>
              </a:rPr>
              <a:t>、国家垄断资本主义对资本主义经济发展的作用（</a:t>
            </a:r>
            <a:r>
              <a:rPr lang="en-US" altLang="zh-CN">
                <a:latin typeface="Times New Roman" pitchFamily="18" charset="0"/>
              </a:rPr>
              <a:t>AD </a:t>
            </a:r>
            <a:r>
              <a:rPr lang="zh-CN" altLang="en-US">
                <a:latin typeface="Times New Roman" pitchFamily="18" charset="0"/>
              </a:rPr>
              <a:t>）</a:t>
            </a:r>
            <a:endParaRPr lang="zh-CN" altLang="en-US"/>
          </a:p>
          <a:p>
            <a:pPr eaLnBrk="0" hangingPunct="0"/>
            <a:r>
              <a:rPr lang="en-US" altLang="zh-CN">
                <a:latin typeface="Times New Roman" pitchFamily="18" charset="0"/>
              </a:rPr>
              <a:t>A</a:t>
            </a:r>
            <a:r>
              <a:rPr lang="zh-CN" altLang="en-US">
                <a:latin typeface="Times New Roman" pitchFamily="18" charset="0"/>
              </a:rPr>
              <a:t>、在一定程度上促进了社会生产力的发展</a:t>
            </a:r>
            <a:endParaRPr lang="zh-CN" altLang="en-US"/>
          </a:p>
          <a:p>
            <a:pPr eaLnBrk="0" hangingPunct="0"/>
            <a:r>
              <a:rPr lang="en-US" altLang="zh-CN">
                <a:latin typeface="Times New Roman" pitchFamily="18" charset="0"/>
              </a:rPr>
              <a:t>B</a:t>
            </a:r>
            <a:r>
              <a:rPr lang="zh-CN" altLang="en-US">
                <a:latin typeface="Times New Roman" pitchFamily="18" charset="0"/>
              </a:rPr>
              <a:t>、解决了垄断资本主义内在矛盾的深化与尖锐</a:t>
            </a:r>
            <a:endParaRPr lang="zh-CN" altLang="en-US"/>
          </a:p>
          <a:p>
            <a:pPr eaLnBrk="0" hangingPunct="0"/>
            <a:r>
              <a:rPr lang="en-US" altLang="zh-CN">
                <a:latin typeface="Times New Roman" pitchFamily="18" charset="0"/>
              </a:rPr>
              <a:t>C</a:t>
            </a:r>
            <a:r>
              <a:rPr lang="zh-CN" altLang="en-US">
                <a:latin typeface="Times New Roman" pitchFamily="18" charset="0"/>
              </a:rPr>
              <a:t>、从根本上解决了失业问题</a:t>
            </a:r>
            <a:endParaRPr lang="zh-CN" altLang="en-US"/>
          </a:p>
          <a:p>
            <a:pPr eaLnBrk="0" hangingPunct="0"/>
            <a:r>
              <a:rPr lang="en-US" altLang="zh-CN">
                <a:latin typeface="Times New Roman" pitchFamily="18" charset="0"/>
              </a:rPr>
              <a:t>D</a:t>
            </a:r>
            <a:r>
              <a:rPr lang="zh-CN" altLang="en-US">
                <a:latin typeface="Times New Roman" pitchFamily="18" charset="0"/>
              </a:rPr>
              <a:t>、消除了经济危机频繁的出现</a:t>
            </a:r>
            <a:endParaRPr lang="zh-CN" altLang="en-US"/>
          </a:p>
          <a:p>
            <a:pPr eaLnBrk="0" hangingPunct="0"/>
            <a:r>
              <a:rPr lang="en-US" altLang="zh-CN">
                <a:latin typeface="Times New Roman" pitchFamily="18" charset="0"/>
              </a:rPr>
              <a:t>38</a:t>
            </a:r>
            <a:r>
              <a:rPr lang="zh-CN" altLang="en-US">
                <a:latin typeface="Times New Roman" pitchFamily="18" charset="0"/>
              </a:rPr>
              <a:t>、垄断与竞争并存的原因是（</a:t>
            </a:r>
            <a:r>
              <a:rPr lang="en-US" altLang="zh-CN">
                <a:latin typeface="Times New Roman" pitchFamily="18" charset="0"/>
              </a:rPr>
              <a:t>ABCD</a:t>
            </a:r>
            <a:r>
              <a:rPr lang="zh-CN" altLang="en-US">
                <a:latin typeface="Times New Roman" pitchFamily="18" charset="0"/>
              </a:rPr>
              <a:t>）</a:t>
            </a:r>
            <a:endParaRPr lang="zh-CN" altLang="en-US"/>
          </a:p>
          <a:p>
            <a:pPr eaLnBrk="0" hangingPunct="0"/>
            <a:r>
              <a:rPr lang="en-US" altLang="zh-CN">
                <a:latin typeface="Times New Roman" pitchFamily="18" charset="0"/>
              </a:rPr>
              <a:t>A</a:t>
            </a:r>
            <a:r>
              <a:rPr lang="zh-CN" altLang="en-US">
                <a:latin typeface="Times New Roman" pitchFamily="18" charset="0"/>
              </a:rPr>
              <a:t>、垄断不能消除商品经济的竞争基础</a:t>
            </a:r>
            <a:endParaRPr lang="zh-CN" altLang="en-US"/>
          </a:p>
          <a:p>
            <a:pPr eaLnBrk="0" hangingPunct="0"/>
            <a:r>
              <a:rPr lang="en-US" altLang="zh-CN">
                <a:latin typeface="Times New Roman" pitchFamily="18" charset="0"/>
              </a:rPr>
              <a:t>B</a:t>
            </a:r>
            <a:r>
              <a:rPr lang="zh-CN" altLang="en-US">
                <a:latin typeface="Times New Roman" pitchFamily="18" charset="0"/>
              </a:rPr>
              <a:t>、科技进步和创新不断激发新的竞争</a:t>
            </a:r>
            <a:endParaRPr lang="zh-CN" altLang="en-US"/>
          </a:p>
          <a:p>
            <a:pPr eaLnBrk="0" hangingPunct="0"/>
            <a:r>
              <a:rPr lang="en-US" altLang="zh-CN">
                <a:latin typeface="Times New Roman" pitchFamily="18" charset="0"/>
              </a:rPr>
              <a:t>C</a:t>
            </a:r>
            <a:r>
              <a:rPr lang="zh-CN" altLang="en-US">
                <a:latin typeface="Times New Roman" pitchFamily="18" charset="0"/>
              </a:rPr>
              <a:t>、中小企业仍然大量存在</a:t>
            </a:r>
            <a:endParaRPr lang="zh-CN" altLang="en-US"/>
          </a:p>
          <a:p>
            <a:pPr eaLnBrk="0" hangingPunct="0"/>
            <a:r>
              <a:rPr lang="en-US" altLang="zh-CN">
                <a:latin typeface="Times New Roman" pitchFamily="18" charset="0"/>
              </a:rPr>
              <a:t>D</a:t>
            </a:r>
            <a:r>
              <a:rPr lang="zh-CN" altLang="en-US">
                <a:latin typeface="Times New Roman" pitchFamily="18" charset="0"/>
              </a:rPr>
              <a:t>、垄断组织不能囊括一切商品生产</a:t>
            </a:r>
            <a:endParaRPr lang="zh-CN" altLang="en-US"/>
          </a:p>
          <a:p>
            <a:pPr eaLnBrk="0" hangingPunct="0"/>
            <a:r>
              <a:rPr lang="en-US" altLang="zh-CN">
                <a:latin typeface="Times New Roman" pitchFamily="18" charset="0"/>
              </a:rPr>
              <a:t>39</a:t>
            </a:r>
            <a:r>
              <a:rPr lang="zh-CN" altLang="en-US">
                <a:latin typeface="Times New Roman" pitchFamily="18" charset="0"/>
              </a:rPr>
              <a:t>、垄断统治下竞争的特点（</a:t>
            </a:r>
            <a:r>
              <a:rPr lang="en-US" altLang="zh-CN">
                <a:latin typeface="Times New Roman" pitchFamily="18" charset="0"/>
              </a:rPr>
              <a:t>ABCD </a:t>
            </a:r>
            <a:r>
              <a:rPr lang="zh-CN" altLang="en-US">
                <a:latin typeface="Times New Roman" pitchFamily="18" charset="0"/>
              </a:rPr>
              <a:t>）</a:t>
            </a:r>
            <a:endParaRPr lang="zh-CN" altLang="en-US"/>
          </a:p>
          <a:p>
            <a:pPr eaLnBrk="0" hangingPunct="0"/>
            <a:r>
              <a:rPr lang="en-US" altLang="zh-CN">
                <a:latin typeface="Times New Roman" pitchFamily="18" charset="0"/>
              </a:rPr>
              <a:t>A</a:t>
            </a:r>
            <a:r>
              <a:rPr lang="zh-CN" altLang="en-US">
                <a:latin typeface="Times New Roman" pitchFamily="18" charset="0"/>
              </a:rPr>
              <a:t>、竞争的目的是为了获得高额垄断利润</a:t>
            </a:r>
            <a:endParaRPr lang="zh-CN" altLang="en-US"/>
          </a:p>
          <a:p>
            <a:pPr eaLnBrk="0" hangingPunct="0"/>
            <a:r>
              <a:rPr lang="en-US" altLang="zh-CN">
                <a:latin typeface="Times New Roman" pitchFamily="18" charset="0"/>
              </a:rPr>
              <a:t>B</a:t>
            </a:r>
            <a:r>
              <a:rPr lang="zh-CN" altLang="en-US">
                <a:latin typeface="Times New Roman" pitchFamily="18" charset="0"/>
              </a:rPr>
              <a:t>、竞争的手段有政治上的力量</a:t>
            </a:r>
            <a:endParaRPr lang="zh-CN" altLang="en-US"/>
          </a:p>
          <a:p>
            <a:pPr eaLnBrk="0" hangingPunct="0"/>
            <a:r>
              <a:rPr lang="en-US" altLang="zh-CN">
                <a:latin typeface="Times New Roman" pitchFamily="18" charset="0"/>
              </a:rPr>
              <a:t>C</a:t>
            </a:r>
            <a:r>
              <a:rPr lang="zh-CN" altLang="en-US">
                <a:latin typeface="Times New Roman" pitchFamily="18" charset="0"/>
              </a:rPr>
              <a:t>、竞争更为激烈、破坏性更大</a:t>
            </a:r>
            <a:endParaRPr lang="zh-CN" altLang="en-US"/>
          </a:p>
          <a:p>
            <a:pPr eaLnBrk="0" hangingPunct="0"/>
            <a:r>
              <a:rPr lang="en-US" altLang="zh-CN">
                <a:latin typeface="Times New Roman" pitchFamily="18" charset="0"/>
              </a:rPr>
              <a:t>D</a:t>
            </a:r>
            <a:r>
              <a:rPr lang="zh-CN" altLang="en-US">
                <a:latin typeface="Times New Roman" pitchFamily="18" charset="0"/>
              </a:rPr>
              <a:t>、竞争的范围除经济领域外还包括政治、军事、文化领域</a:t>
            </a:r>
            <a:endParaRPr lang="zh-CN" altLang="en-US"/>
          </a:p>
          <a:p>
            <a:pPr eaLnBrk="0" hangingPunct="0"/>
            <a:r>
              <a:rPr lang="en-US" altLang="zh-CN">
                <a:latin typeface="Times New Roman" pitchFamily="18" charset="0"/>
              </a:rPr>
              <a:t>40</a:t>
            </a:r>
            <a:r>
              <a:rPr lang="zh-CN" altLang="en-US">
                <a:latin typeface="Times New Roman" pitchFamily="18" charset="0"/>
              </a:rPr>
              <a:t>、垄断价格是（</a:t>
            </a:r>
            <a:r>
              <a:rPr lang="en-US" altLang="zh-CN">
                <a:latin typeface="Times New Roman" pitchFamily="18" charset="0"/>
              </a:rPr>
              <a:t>ABD </a:t>
            </a:r>
            <a:r>
              <a:rPr lang="zh-CN" altLang="en-US">
                <a:latin typeface="Times New Roman" pitchFamily="18" charset="0"/>
              </a:rPr>
              <a:t>）</a:t>
            </a:r>
            <a:endParaRPr lang="zh-CN" altLang="en-US"/>
          </a:p>
          <a:p>
            <a:pPr eaLnBrk="0" hangingPunct="0"/>
            <a:r>
              <a:rPr lang="en-US" altLang="zh-CN">
                <a:latin typeface="Times New Roman" pitchFamily="18" charset="0"/>
              </a:rPr>
              <a:t>A</a:t>
            </a:r>
            <a:r>
              <a:rPr lang="zh-CN" altLang="en-US">
                <a:latin typeface="Times New Roman" pitchFamily="18" charset="0"/>
              </a:rPr>
              <a:t>、垄断资本家取得垄断利润的主要手段</a:t>
            </a:r>
            <a:endParaRPr lang="zh-CN" altLang="en-US"/>
          </a:p>
          <a:p>
            <a:pPr eaLnBrk="0" hangingPunct="0"/>
            <a:r>
              <a:rPr lang="en-US" altLang="zh-CN">
                <a:latin typeface="Times New Roman" pitchFamily="18" charset="0"/>
              </a:rPr>
              <a:t>B</a:t>
            </a:r>
            <a:r>
              <a:rPr lang="zh-CN" altLang="en-US">
                <a:latin typeface="Times New Roman" pitchFamily="18" charset="0"/>
              </a:rPr>
              <a:t>、垄断资本家凭借垄断地位规定的商品价格</a:t>
            </a:r>
            <a:endParaRPr lang="zh-CN" altLang="en-US"/>
          </a:p>
          <a:p>
            <a:pPr eaLnBrk="0" hangingPunct="0"/>
            <a:r>
              <a:rPr lang="en-US" altLang="zh-CN">
                <a:latin typeface="Times New Roman" pitchFamily="18" charset="0"/>
              </a:rPr>
              <a:t>C</a:t>
            </a:r>
            <a:r>
              <a:rPr lang="zh-CN" altLang="en-US">
                <a:latin typeface="Times New Roman" pitchFamily="18" charset="0"/>
              </a:rPr>
              <a:t>、成本价格加平均利润</a:t>
            </a:r>
            <a:endParaRPr lang="zh-CN" altLang="en-US"/>
          </a:p>
          <a:p>
            <a:pPr eaLnBrk="0" hangingPunct="0"/>
            <a:r>
              <a:rPr lang="en-US" altLang="zh-CN">
                <a:latin typeface="Times New Roman" pitchFamily="18" charset="0"/>
              </a:rPr>
              <a:t>D</a:t>
            </a:r>
            <a:r>
              <a:rPr lang="zh-CN" altLang="en-US">
                <a:latin typeface="Times New Roman" pitchFamily="18" charset="0"/>
              </a:rPr>
              <a:t>、成本价格加垄断利润</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0" y="179388"/>
            <a:ext cx="9144000" cy="6408737"/>
          </a:xfrm>
          <a:prstGeom prst="rect">
            <a:avLst/>
          </a:prstGeom>
          <a:noFill/>
          <a:ln w="9525">
            <a:noFill/>
            <a:miter lim="800000"/>
            <a:headEnd/>
            <a:tailEnd/>
          </a:ln>
        </p:spPr>
        <p:txBody>
          <a:bodyPr anchor="ctr">
            <a:spAutoFit/>
          </a:bodyPr>
          <a:lstStyle/>
          <a:p>
            <a:pPr indent="266700"/>
            <a:r>
              <a:rPr lang="en-US" altLang="zh-CN">
                <a:latin typeface="Times New Roman" pitchFamily="18" charset="0"/>
              </a:rPr>
              <a:t>47</a:t>
            </a:r>
            <a:r>
              <a:rPr lang="zh-CN" altLang="en-US">
                <a:latin typeface="Times New Roman" pitchFamily="18" charset="0"/>
              </a:rPr>
              <a:t>、否定之否定规律揭示的事物发展的辩证形式是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、事物自我发展自我完善过程</a:t>
            </a:r>
            <a:endParaRPr lang="zh-CN" altLang="en-US"/>
          </a:p>
          <a:p>
            <a:pPr indent="266700" eaLnBrk="0" hangingPunct="0"/>
            <a:r>
              <a:rPr lang="en-US" altLang="zh-CN">
                <a:latin typeface="Times New Roman" pitchFamily="18" charset="0"/>
              </a:rPr>
              <a:t>B</a:t>
            </a:r>
            <a:r>
              <a:rPr lang="zh-CN" altLang="en-US">
                <a:latin typeface="Times New Roman" pitchFamily="18" charset="0"/>
              </a:rPr>
              <a:t>、新事物战胜旧事物的过程</a:t>
            </a:r>
            <a:endParaRPr lang="zh-CN" altLang="en-US"/>
          </a:p>
          <a:p>
            <a:pPr indent="266700" eaLnBrk="0" hangingPunct="0"/>
            <a:r>
              <a:rPr lang="en-US" altLang="zh-CN">
                <a:latin typeface="Times New Roman" pitchFamily="18" charset="0"/>
              </a:rPr>
              <a:t>C</a:t>
            </a:r>
            <a:r>
              <a:rPr lang="zh-CN" altLang="en-US">
                <a:latin typeface="Times New Roman" pitchFamily="18" charset="0"/>
              </a:rPr>
              <a:t>、事物螺旋式上升或波浪式前进的过程</a:t>
            </a:r>
            <a:endParaRPr lang="zh-CN" altLang="en-US"/>
          </a:p>
          <a:p>
            <a:pPr indent="266700" eaLnBrk="0" hangingPunct="0"/>
            <a:r>
              <a:rPr lang="en-US" altLang="zh-CN">
                <a:latin typeface="Times New Roman" pitchFamily="18" charset="0"/>
              </a:rPr>
              <a:t>D</a:t>
            </a:r>
            <a:r>
              <a:rPr lang="zh-CN" altLang="en-US">
                <a:latin typeface="Times New Roman" pitchFamily="18" charset="0"/>
              </a:rPr>
              <a:t>、事物不断周而复始循环的过程</a:t>
            </a:r>
            <a:endParaRPr lang="zh-CN" altLang="en-US"/>
          </a:p>
          <a:p>
            <a:pPr indent="266700" eaLnBrk="0" hangingPunct="0"/>
            <a:r>
              <a:rPr lang="en-US" altLang="zh-CN">
                <a:latin typeface="Times New Roman" pitchFamily="18" charset="0"/>
              </a:rPr>
              <a:t>48</a:t>
            </a:r>
            <a:r>
              <a:rPr lang="zh-CN" altLang="en-US">
                <a:latin typeface="Times New Roman" pitchFamily="18" charset="0"/>
              </a:rPr>
              <a:t>、否定之否定规律揭示的事物发展的辩证内容是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、自我发展、自我完善    </a:t>
            </a:r>
            <a:r>
              <a:rPr lang="en-US" altLang="zh-CN">
                <a:latin typeface="Times New Roman" pitchFamily="18" charset="0"/>
              </a:rPr>
              <a:t>B</a:t>
            </a:r>
            <a:r>
              <a:rPr lang="zh-CN" altLang="en-US">
                <a:latin typeface="Times New Roman" pitchFamily="18" charset="0"/>
              </a:rPr>
              <a:t>、事物发展的周期性、曲折性</a:t>
            </a:r>
            <a:endParaRPr lang="zh-CN" altLang="en-US"/>
          </a:p>
          <a:p>
            <a:pPr indent="266700" eaLnBrk="0" hangingPunct="0"/>
            <a:r>
              <a:rPr lang="en-US" altLang="zh-CN">
                <a:latin typeface="Times New Roman" pitchFamily="18" charset="0"/>
              </a:rPr>
              <a:t>C</a:t>
            </a:r>
            <a:r>
              <a:rPr lang="zh-CN" altLang="en-US">
                <a:latin typeface="Times New Roman" pitchFamily="18" charset="0"/>
              </a:rPr>
              <a:t>、既肯定又否定          </a:t>
            </a:r>
            <a:r>
              <a:rPr lang="en-US" altLang="zh-CN">
                <a:latin typeface="Times New Roman" pitchFamily="18" charset="0"/>
              </a:rPr>
              <a:t>D</a:t>
            </a:r>
            <a:r>
              <a:rPr lang="zh-CN" altLang="en-US">
                <a:latin typeface="Times New Roman" pitchFamily="18" charset="0"/>
              </a:rPr>
              <a:t>、既前进又倒退</a:t>
            </a:r>
            <a:endParaRPr lang="zh-CN" altLang="en-US"/>
          </a:p>
          <a:p>
            <a:pPr indent="266700" eaLnBrk="0" hangingPunct="0"/>
            <a:r>
              <a:rPr lang="en-US" altLang="zh-CN">
                <a:latin typeface="Times New Roman" pitchFamily="18" charset="0"/>
              </a:rPr>
              <a:t>49</a:t>
            </a:r>
            <a:r>
              <a:rPr lang="zh-CN" altLang="en-US">
                <a:latin typeface="Times New Roman" pitchFamily="18" charset="0"/>
              </a:rPr>
              <a:t>、</a:t>
            </a:r>
            <a:r>
              <a:rPr lang="zh-CN" altLang="en-US"/>
              <a:t>“</a:t>
            </a:r>
            <a:r>
              <a:rPr lang="zh-CN" altLang="en-US">
                <a:latin typeface="Times New Roman" pitchFamily="18" charset="0"/>
              </a:rPr>
              <a:t>在对事物的肯定理解中同时包含着对现存事物的否定理解</a:t>
            </a:r>
            <a:r>
              <a:rPr lang="zh-CN" altLang="en-US"/>
              <a:t>”</a:t>
            </a:r>
            <a:r>
              <a:rPr lang="zh-CN" altLang="en-US">
                <a:latin typeface="Times New Roman" pitchFamily="18" charset="0"/>
              </a:rPr>
              <a:t>，这种观点属于</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、诡辩论                </a:t>
            </a:r>
            <a:r>
              <a:rPr lang="en-US" altLang="zh-CN">
                <a:latin typeface="Times New Roman" pitchFamily="18" charset="0"/>
              </a:rPr>
              <a:t>B</a:t>
            </a:r>
            <a:r>
              <a:rPr lang="zh-CN" altLang="en-US">
                <a:latin typeface="Times New Roman" pitchFamily="18" charset="0"/>
              </a:rPr>
              <a:t>、辩证法</a:t>
            </a:r>
            <a:endParaRPr lang="zh-CN" altLang="en-US"/>
          </a:p>
          <a:p>
            <a:pPr indent="266700" eaLnBrk="0" hangingPunct="0"/>
            <a:r>
              <a:rPr lang="en-US" altLang="zh-CN">
                <a:latin typeface="Times New Roman" pitchFamily="18" charset="0"/>
              </a:rPr>
              <a:t>C</a:t>
            </a:r>
            <a:r>
              <a:rPr lang="zh-CN" altLang="en-US">
                <a:latin typeface="Times New Roman" pitchFamily="18" charset="0"/>
              </a:rPr>
              <a:t>、折衷主义              </a:t>
            </a:r>
            <a:r>
              <a:rPr lang="en-US" altLang="zh-CN">
                <a:latin typeface="Times New Roman" pitchFamily="18" charset="0"/>
              </a:rPr>
              <a:t>D</a:t>
            </a:r>
            <a:r>
              <a:rPr lang="zh-CN" altLang="en-US">
                <a:latin typeface="Times New Roman" pitchFamily="18" charset="0"/>
              </a:rPr>
              <a:t>、形而上学</a:t>
            </a:r>
            <a:endParaRPr lang="zh-CN" altLang="en-US"/>
          </a:p>
          <a:p>
            <a:pPr indent="266700" eaLnBrk="0" hangingPunct="0"/>
            <a:r>
              <a:rPr lang="en-US" altLang="zh-CN">
                <a:latin typeface="Times New Roman" pitchFamily="18" charset="0"/>
              </a:rPr>
              <a:t>50</a:t>
            </a:r>
            <a:r>
              <a:rPr lang="zh-CN" altLang="en-US">
                <a:latin typeface="Times New Roman" pitchFamily="18" charset="0"/>
              </a:rPr>
              <a:t>、</a:t>
            </a:r>
            <a:r>
              <a:rPr lang="zh-CN" altLang="en-US"/>
              <a:t>“</a:t>
            </a:r>
            <a:r>
              <a:rPr lang="zh-CN" altLang="en-US">
                <a:latin typeface="Times New Roman" pitchFamily="18" charset="0"/>
              </a:rPr>
              <a:t>偶然性是科学的敌人</a:t>
            </a:r>
            <a:r>
              <a:rPr lang="zh-CN" altLang="en-US"/>
              <a:t>”</a:t>
            </a:r>
            <a:r>
              <a:rPr lang="zh-CN" altLang="en-US">
                <a:latin typeface="Times New Roman" pitchFamily="18" charset="0"/>
              </a:rPr>
              <a:t>这种观点属于</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、机械决定论             </a:t>
            </a:r>
            <a:r>
              <a:rPr lang="en-US" altLang="zh-CN">
                <a:latin typeface="Times New Roman" pitchFamily="18" charset="0"/>
              </a:rPr>
              <a:t>B</a:t>
            </a:r>
            <a:r>
              <a:rPr lang="zh-CN" altLang="en-US">
                <a:latin typeface="Times New Roman" pitchFamily="18" charset="0"/>
              </a:rPr>
              <a:t>、神学目的论</a:t>
            </a:r>
            <a:endParaRPr lang="zh-CN" altLang="en-US"/>
          </a:p>
          <a:p>
            <a:pPr indent="266700" eaLnBrk="0" hangingPunct="0"/>
            <a:r>
              <a:rPr lang="en-US" altLang="zh-CN">
                <a:latin typeface="Times New Roman" pitchFamily="18" charset="0"/>
              </a:rPr>
              <a:t>C</a:t>
            </a:r>
            <a:r>
              <a:rPr lang="zh-CN" altLang="en-US">
                <a:latin typeface="Times New Roman" pitchFamily="18" charset="0"/>
              </a:rPr>
              <a:t>、唯心主义非决定论       </a:t>
            </a:r>
            <a:r>
              <a:rPr lang="en-US" altLang="zh-CN">
                <a:latin typeface="Times New Roman" pitchFamily="18" charset="0"/>
              </a:rPr>
              <a:t>D</a:t>
            </a:r>
            <a:r>
              <a:rPr lang="zh-CN" altLang="en-US">
                <a:latin typeface="Times New Roman" pitchFamily="18" charset="0"/>
              </a:rPr>
              <a:t>、唯物主义决定论</a:t>
            </a:r>
            <a:endParaRPr lang="zh-CN" altLang="en-US"/>
          </a:p>
          <a:p>
            <a:pPr indent="266700" eaLnBrk="0" hangingPunct="0"/>
            <a:r>
              <a:rPr lang="en-US" altLang="zh-CN">
                <a:latin typeface="Times New Roman" pitchFamily="18" charset="0"/>
              </a:rPr>
              <a:t>51</a:t>
            </a:r>
            <a:r>
              <a:rPr lang="zh-CN" altLang="en-US">
                <a:latin typeface="Times New Roman" pitchFamily="18" charset="0"/>
              </a:rPr>
              <a:t>、辩证唯物主义认识论首要的基本观点是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、唯物主义的观点          </a:t>
            </a:r>
            <a:r>
              <a:rPr lang="en-US" altLang="zh-CN">
                <a:latin typeface="Times New Roman" pitchFamily="18" charset="0"/>
              </a:rPr>
              <a:t>B</a:t>
            </a:r>
            <a:r>
              <a:rPr lang="zh-CN" altLang="en-US">
                <a:latin typeface="Times New Roman" pitchFamily="18" charset="0"/>
              </a:rPr>
              <a:t>、矛盾观点</a:t>
            </a:r>
            <a:endParaRPr lang="zh-CN" altLang="en-US"/>
          </a:p>
          <a:p>
            <a:pPr indent="266700" eaLnBrk="0" hangingPunct="0"/>
            <a:r>
              <a:rPr lang="en-US" altLang="zh-CN">
                <a:latin typeface="Times New Roman" pitchFamily="18" charset="0"/>
              </a:rPr>
              <a:t>C</a:t>
            </a:r>
            <a:r>
              <a:rPr lang="zh-CN" altLang="en-US">
                <a:latin typeface="Times New Roman" pitchFamily="18" charset="0"/>
              </a:rPr>
              <a:t>、实践的观点              </a:t>
            </a:r>
            <a:r>
              <a:rPr lang="en-US" altLang="zh-CN">
                <a:latin typeface="Times New Roman" pitchFamily="18" charset="0"/>
              </a:rPr>
              <a:t>D</a:t>
            </a:r>
            <a:r>
              <a:rPr lang="zh-CN" altLang="en-US">
                <a:latin typeface="Times New Roman" pitchFamily="18" charset="0"/>
              </a:rPr>
              <a:t>、普遍联系的观点</a:t>
            </a:r>
            <a:endParaRPr lang="zh-CN" altLang="en-US"/>
          </a:p>
          <a:p>
            <a:pPr indent="266700" eaLnBrk="0" hangingPunct="0"/>
            <a:r>
              <a:rPr lang="en-US" altLang="zh-CN">
                <a:latin typeface="Times New Roman" pitchFamily="18" charset="0"/>
              </a:rPr>
              <a:t>52</a:t>
            </a:r>
            <a:r>
              <a:rPr lang="zh-CN" altLang="en-US">
                <a:latin typeface="Times New Roman" pitchFamily="18" charset="0"/>
              </a:rPr>
              <a:t>、列宁说：</a:t>
            </a:r>
            <a:r>
              <a:rPr lang="zh-CN" altLang="en-US"/>
              <a:t>“</a:t>
            </a:r>
            <a:r>
              <a:rPr lang="zh-CN" altLang="en-US">
                <a:latin typeface="Times New Roman" pitchFamily="18" charset="0"/>
              </a:rPr>
              <a:t>从物到感觉和思想</a:t>
            </a:r>
            <a:r>
              <a:rPr lang="zh-CN" altLang="en-US"/>
              <a:t>”</a:t>
            </a:r>
            <a:r>
              <a:rPr lang="zh-CN" altLang="en-US">
                <a:latin typeface="Times New Roman" pitchFamily="18" charset="0"/>
              </a:rPr>
              <a:t>与</a:t>
            </a:r>
            <a:r>
              <a:rPr lang="zh-CN" altLang="en-US"/>
              <a:t>“</a:t>
            </a:r>
            <a:r>
              <a:rPr lang="zh-CN" altLang="en-US">
                <a:latin typeface="Times New Roman" pitchFamily="18" charset="0"/>
              </a:rPr>
              <a:t>从思想和感觉到物</a:t>
            </a:r>
            <a:r>
              <a:rPr lang="zh-CN" altLang="en-US"/>
              <a:t>”</a:t>
            </a:r>
            <a:r>
              <a:rPr lang="zh-CN" altLang="en-US">
                <a:latin typeface="Times New Roman" pitchFamily="18" charset="0"/>
              </a:rPr>
              <a:t>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、辩证法和旧唯物论两条认识路线的对立</a:t>
            </a:r>
            <a:endParaRPr lang="zh-CN" altLang="en-US"/>
          </a:p>
          <a:p>
            <a:pPr indent="266700" eaLnBrk="0" hangingPunct="0"/>
            <a:r>
              <a:rPr lang="en-US" altLang="zh-CN">
                <a:latin typeface="Times New Roman" pitchFamily="18" charset="0"/>
              </a:rPr>
              <a:t>B</a:t>
            </a:r>
            <a:r>
              <a:rPr lang="zh-CN" altLang="en-US">
                <a:latin typeface="Times New Roman" pitchFamily="18" charset="0"/>
              </a:rPr>
              <a:t>、辩证法和形而上学的对立</a:t>
            </a:r>
            <a:endParaRPr lang="zh-CN" altLang="en-US"/>
          </a:p>
          <a:p>
            <a:pPr indent="266700" eaLnBrk="0" hangingPunct="0"/>
            <a:r>
              <a:rPr lang="en-US" altLang="zh-CN">
                <a:latin typeface="Times New Roman" pitchFamily="18" charset="0"/>
              </a:rPr>
              <a:t>C</a:t>
            </a:r>
            <a:r>
              <a:rPr lang="zh-CN" altLang="en-US">
                <a:latin typeface="Times New Roman" pitchFamily="18" charset="0"/>
              </a:rPr>
              <a:t>、唯物论和唯心论两条认识路线的对立</a:t>
            </a:r>
            <a:endParaRPr lang="zh-CN" altLang="en-US"/>
          </a:p>
          <a:p>
            <a:pPr indent="266700" eaLnBrk="0" hangingPunct="0"/>
            <a:r>
              <a:rPr lang="en-US" altLang="zh-CN">
                <a:latin typeface="Times New Roman" pitchFamily="18" charset="0"/>
              </a:rPr>
              <a:t>D</a:t>
            </a:r>
            <a:r>
              <a:rPr lang="zh-CN" altLang="en-US">
                <a:latin typeface="Times New Roman" pitchFamily="18" charset="0"/>
              </a:rPr>
              <a:t>、可知论与不可知论的对立</a:t>
            </a:r>
            <a:endParaRPr lang="zh-CN" altLang="en-US"/>
          </a:p>
          <a:p>
            <a:pPr indent="266700" eaLnBrk="0" hangingPunct="0"/>
            <a:r>
              <a:rPr lang="en-US" altLang="zh-CN">
                <a:latin typeface="Times New Roman" pitchFamily="18" charset="0"/>
              </a:rPr>
              <a:t>53</a:t>
            </a:r>
            <a:r>
              <a:rPr lang="zh-CN" altLang="en-US">
                <a:latin typeface="Times New Roman" pitchFamily="18" charset="0"/>
              </a:rPr>
              <a:t>、</a:t>
            </a:r>
            <a:r>
              <a:rPr lang="zh-CN" altLang="en-US"/>
              <a:t>“</a:t>
            </a:r>
            <a:r>
              <a:rPr lang="zh-CN" altLang="en-US">
                <a:latin typeface="Times New Roman" pitchFamily="18" charset="0"/>
              </a:rPr>
              <a:t>没有革命的理论，就没有革命的行动</a:t>
            </a:r>
            <a:r>
              <a:rPr lang="zh-CN" altLang="en-US"/>
              <a:t>”</a:t>
            </a:r>
            <a:r>
              <a:rPr lang="zh-CN" altLang="en-US">
                <a:latin typeface="Times New Roman" pitchFamily="18" charset="0"/>
              </a:rPr>
              <a:t>这句话说明的哲学道理是</a:t>
            </a:r>
            <a:r>
              <a:rPr lang="en-US" altLang="zh-CN">
                <a:latin typeface="Times New Roman" pitchFamily="18" charset="0"/>
              </a:rPr>
              <a:t>()</a:t>
            </a:r>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ChangeArrowheads="1"/>
          </p:cNvSpPr>
          <p:nvPr/>
        </p:nvSpPr>
        <p:spPr bwMode="auto">
          <a:xfrm>
            <a:off x="0" y="-277813"/>
            <a:ext cx="9144000" cy="7135813"/>
          </a:xfrm>
          <a:prstGeom prst="rect">
            <a:avLst/>
          </a:prstGeom>
          <a:noFill/>
          <a:ln w="9525">
            <a:noFill/>
            <a:miter lim="800000"/>
            <a:headEnd/>
            <a:tailEnd/>
          </a:ln>
        </p:spPr>
        <p:txBody>
          <a:bodyPr anchor="ctr">
            <a:spAutoFit/>
          </a:bodyPr>
          <a:lstStyle/>
          <a:p>
            <a:r>
              <a:rPr lang="en-US" altLang="zh-CN" sz="2000">
                <a:latin typeface="Times New Roman" pitchFamily="18" charset="0"/>
              </a:rPr>
              <a:t>41</a:t>
            </a:r>
            <a:r>
              <a:rPr lang="zh-CN" altLang="en-US" sz="2000">
                <a:latin typeface="Times New Roman" pitchFamily="18" charset="0"/>
              </a:rPr>
              <a:t>、垄断利润是（</a:t>
            </a:r>
            <a:r>
              <a:rPr lang="en-US" altLang="zh-CN" sz="2000">
                <a:latin typeface="Times New Roman" pitchFamily="18" charset="0"/>
              </a:rPr>
              <a:t>ABD</a:t>
            </a:r>
            <a:r>
              <a:rPr lang="zh-CN" altLang="en-US" sz="2000">
                <a:latin typeface="Times New Roman" pitchFamily="18" charset="0"/>
              </a:rPr>
              <a:t>）</a:t>
            </a:r>
            <a:endParaRPr lang="zh-CN" altLang="en-US" sz="2000"/>
          </a:p>
          <a:p>
            <a:pPr eaLnBrk="0" hangingPunct="0"/>
            <a:r>
              <a:rPr lang="en-US" altLang="zh-CN" sz="2000">
                <a:latin typeface="Times New Roman" pitchFamily="18" charset="0"/>
              </a:rPr>
              <a:t>A</a:t>
            </a:r>
            <a:r>
              <a:rPr lang="zh-CN" altLang="en-US" sz="2000">
                <a:latin typeface="Times New Roman" pitchFamily="18" charset="0"/>
              </a:rPr>
              <a:t>、凭借垄断地位获得的利润</a:t>
            </a:r>
            <a:r>
              <a:rPr lang="en-US" altLang="zh-CN" sz="2000">
                <a:latin typeface="Times New Roman" pitchFamily="18" charset="0"/>
              </a:rPr>
              <a:t>B</a:t>
            </a:r>
            <a:r>
              <a:rPr lang="zh-CN" altLang="en-US" sz="2000">
                <a:latin typeface="Times New Roman" pitchFamily="18" charset="0"/>
              </a:rPr>
              <a:t>、超过平均利润的高额利润</a:t>
            </a:r>
            <a:r>
              <a:rPr lang="en-US" altLang="zh-CN" sz="2000">
                <a:latin typeface="Times New Roman" pitchFamily="18" charset="0"/>
              </a:rPr>
              <a:t>C</a:t>
            </a:r>
            <a:r>
              <a:rPr lang="zh-CN" altLang="en-US" sz="2000">
                <a:latin typeface="Times New Roman" pitchFamily="18" charset="0"/>
              </a:rPr>
              <a:t>、通过资本自由转移而形成的一种利润</a:t>
            </a:r>
            <a:endParaRPr lang="zh-CN" altLang="en-US" sz="2000"/>
          </a:p>
          <a:p>
            <a:pPr eaLnBrk="0" hangingPunct="0"/>
            <a:r>
              <a:rPr lang="en-US" altLang="zh-CN" sz="2000">
                <a:latin typeface="Times New Roman" pitchFamily="18" charset="0"/>
              </a:rPr>
              <a:t>D</a:t>
            </a:r>
            <a:r>
              <a:rPr lang="zh-CN" altLang="en-US" sz="2000">
                <a:latin typeface="Times New Roman" pitchFamily="18" charset="0"/>
              </a:rPr>
              <a:t>、垄断资本所有权在经济上的实现形式</a:t>
            </a:r>
            <a:endParaRPr lang="zh-CN" altLang="en-US" sz="2000"/>
          </a:p>
          <a:p>
            <a:pPr eaLnBrk="0" hangingPunct="0"/>
            <a:r>
              <a:rPr lang="en-US" altLang="zh-CN" sz="2000">
                <a:latin typeface="Times New Roman" pitchFamily="18" charset="0"/>
              </a:rPr>
              <a:t>42</a:t>
            </a:r>
            <a:r>
              <a:rPr lang="zh-CN" altLang="en-US" sz="2000">
                <a:latin typeface="Times New Roman" pitchFamily="18" charset="0"/>
              </a:rPr>
              <a:t>、第二次世界大战后，垄断资本主义的特征获得了新内容和表现形式，主要有（</a:t>
            </a:r>
            <a:r>
              <a:rPr lang="en-US" altLang="zh-CN" sz="2000">
                <a:latin typeface="Times New Roman" pitchFamily="18" charset="0"/>
              </a:rPr>
              <a:t>ABD</a:t>
            </a:r>
            <a:r>
              <a:rPr lang="zh-CN" altLang="en-US" sz="2000">
                <a:latin typeface="Times New Roman" pitchFamily="18" charset="0"/>
              </a:rPr>
              <a:t>）</a:t>
            </a:r>
            <a:endParaRPr lang="zh-CN" altLang="en-US" sz="2000"/>
          </a:p>
          <a:p>
            <a:pPr eaLnBrk="0" hangingPunct="0"/>
            <a:r>
              <a:rPr lang="en-US" altLang="zh-CN" sz="2000">
                <a:latin typeface="Times New Roman" pitchFamily="18" charset="0"/>
              </a:rPr>
              <a:t>A</a:t>
            </a:r>
            <a:r>
              <a:rPr lang="zh-CN" altLang="en-US" sz="2000">
                <a:latin typeface="Times New Roman" pitchFamily="18" charset="0"/>
              </a:rPr>
              <a:t>、混合联合公司成为垄断组织的主要形式</a:t>
            </a:r>
            <a:r>
              <a:rPr lang="en-US" altLang="zh-CN" sz="2000">
                <a:latin typeface="Times New Roman" pitchFamily="18" charset="0"/>
              </a:rPr>
              <a:t>B</a:t>
            </a:r>
            <a:r>
              <a:rPr lang="zh-CN" altLang="en-US" sz="2000">
                <a:latin typeface="Times New Roman" pitchFamily="18" charset="0"/>
              </a:rPr>
              <a:t>、跨国公司成为生产和资本国际化的主要组织形式</a:t>
            </a:r>
            <a:r>
              <a:rPr lang="en-US" altLang="zh-CN" sz="2000">
                <a:latin typeface="Times New Roman" pitchFamily="18" charset="0"/>
              </a:rPr>
              <a:t>C</a:t>
            </a:r>
            <a:r>
              <a:rPr lang="zh-CN" altLang="en-US" sz="2000">
                <a:latin typeface="Times New Roman" pitchFamily="18" charset="0"/>
              </a:rPr>
              <a:t>、私有垄断资本普遍采用股份公司的企业组织形式</a:t>
            </a:r>
            <a:endParaRPr lang="zh-CN" altLang="en-US" sz="2000"/>
          </a:p>
          <a:p>
            <a:pPr eaLnBrk="0" hangingPunct="0"/>
            <a:r>
              <a:rPr lang="en-US" altLang="zh-CN" sz="2000">
                <a:latin typeface="Times New Roman" pitchFamily="18" charset="0"/>
              </a:rPr>
              <a:t>D</a:t>
            </a:r>
            <a:r>
              <a:rPr lang="zh-CN" altLang="en-US" sz="2000">
                <a:latin typeface="Times New Roman" pitchFamily="18" charset="0"/>
              </a:rPr>
              <a:t>、由国家出面组建的国际垄断组织的出现</a:t>
            </a:r>
            <a:endParaRPr lang="zh-CN" altLang="en-US" sz="2000"/>
          </a:p>
          <a:p>
            <a:pPr eaLnBrk="0" hangingPunct="0"/>
            <a:r>
              <a:rPr lang="en-US" altLang="zh-CN" sz="2000">
                <a:latin typeface="Times New Roman" pitchFamily="18" charset="0"/>
              </a:rPr>
              <a:t>43</a:t>
            </a:r>
            <a:r>
              <a:rPr lang="zh-CN" altLang="en-US" sz="2000">
                <a:latin typeface="Times New Roman" pitchFamily="18" charset="0"/>
              </a:rPr>
              <a:t>、垄断形成的原因（</a:t>
            </a:r>
            <a:r>
              <a:rPr lang="en-US" altLang="zh-CN" sz="2000">
                <a:latin typeface="Times New Roman" pitchFamily="18" charset="0"/>
              </a:rPr>
              <a:t>ABCD</a:t>
            </a:r>
            <a:r>
              <a:rPr lang="zh-CN" altLang="en-US" sz="2000">
                <a:latin typeface="Times New Roman" pitchFamily="18" charset="0"/>
              </a:rPr>
              <a:t>）</a:t>
            </a:r>
            <a:endParaRPr lang="zh-CN" altLang="en-US" sz="2000"/>
          </a:p>
          <a:p>
            <a:pPr eaLnBrk="0" hangingPunct="0"/>
            <a:r>
              <a:rPr lang="en-US" altLang="zh-CN" sz="2000">
                <a:latin typeface="Times New Roman" pitchFamily="18" charset="0"/>
              </a:rPr>
              <a:t>A</a:t>
            </a:r>
            <a:r>
              <a:rPr lang="zh-CN" altLang="en-US" sz="2000">
                <a:latin typeface="Times New Roman" pitchFamily="18" charset="0"/>
              </a:rPr>
              <a:t>、生产高度集中的必然产物</a:t>
            </a:r>
            <a:r>
              <a:rPr lang="en-US" altLang="zh-CN" sz="2000">
                <a:latin typeface="Times New Roman" pitchFamily="18" charset="0"/>
              </a:rPr>
              <a:t>B</a:t>
            </a:r>
            <a:r>
              <a:rPr lang="zh-CN" altLang="en-US" sz="2000">
                <a:latin typeface="Times New Roman" pitchFamily="18" charset="0"/>
              </a:rPr>
              <a:t>、资本高度集中必然引起垄断</a:t>
            </a:r>
            <a:r>
              <a:rPr lang="en-US" altLang="zh-CN" sz="2000">
                <a:latin typeface="Times New Roman" pitchFamily="18" charset="0"/>
              </a:rPr>
              <a:t>C</a:t>
            </a:r>
            <a:r>
              <a:rPr lang="zh-CN" altLang="en-US" sz="2000">
                <a:latin typeface="Times New Roman" pitchFamily="18" charset="0"/>
              </a:rPr>
              <a:t>、少数大企业为避免两败俱伤</a:t>
            </a:r>
            <a:endParaRPr lang="zh-CN" altLang="en-US" sz="2000"/>
          </a:p>
          <a:p>
            <a:pPr eaLnBrk="0" hangingPunct="0"/>
            <a:r>
              <a:rPr lang="en-US" altLang="zh-CN" sz="2000">
                <a:latin typeface="Times New Roman" pitchFamily="18" charset="0"/>
              </a:rPr>
              <a:t>D</a:t>
            </a:r>
            <a:r>
              <a:rPr lang="zh-CN" altLang="en-US" sz="2000">
                <a:latin typeface="Times New Roman" pitchFamily="18" charset="0"/>
              </a:rPr>
              <a:t>、规模经济效益促使少数大资本主义走向垄断</a:t>
            </a:r>
            <a:endParaRPr lang="zh-CN" altLang="en-US" sz="2000"/>
          </a:p>
          <a:p>
            <a:pPr eaLnBrk="0" hangingPunct="0"/>
            <a:r>
              <a:rPr lang="en-US" altLang="zh-CN" sz="2000">
                <a:latin typeface="Times New Roman" pitchFamily="18" charset="0"/>
              </a:rPr>
              <a:t>44</a:t>
            </a:r>
            <a:r>
              <a:rPr lang="zh-CN" altLang="en-US" sz="2000">
                <a:latin typeface="Times New Roman" pitchFamily="18" charset="0"/>
              </a:rPr>
              <a:t>、垄断竞争的特点（</a:t>
            </a:r>
            <a:r>
              <a:rPr lang="en-US" altLang="zh-CN" sz="2000">
                <a:latin typeface="Times New Roman" pitchFamily="18" charset="0"/>
              </a:rPr>
              <a:t>ABCD</a:t>
            </a:r>
            <a:r>
              <a:rPr lang="zh-CN" altLang="en-US" sz="2000">
                <a:latin typeface="Times New Roman" pitchFamily="18" charset="0"/>
              </a:rPr>
              <a:t>）</a:t>
            </a:r>
            <a:endParaRPr lang="zh-CN" altLang="en-US" sz="2000"/>
          </a:p>
          <a:p>
            <a:pPr eaLnBrk="0" hangingPunct="0"/>
            <a:r>
              <a:rPr lang="en-US" altLang="zh-CN" sz="2000">
                <a:latin typeface="Times New Roman" pitchFamily="18" charset="0"/>
              </a:rPr>
              <a:t>A</a:t>
            </a:r>
            <a:r>
              <a:rPr lang="zh-CN" altLang="en-US" sz="2000">
                <a:latin typeface="Times New Roman" pitchFamily="18" charset="0"/>
              </a:rPr>
              <a:t>、垄断竞争与非垄断竞争并存</a:t>
            </a:r>
            <a:r>
              <a:rPr lang="en-US" altLang="zh-CN" sz="2000">
                <a:latin typeface="Times New Roman" pitchFamily="18" charset="0"/>
              </a:rPr>
              <a:t>B</a:t>
            </a:r>
            <a:r>
              <a:rPr lang="zh-CN" altLang="en-US" sz="2000">
                <a:latin typeface="Times New Roman" pitchFamily="18" charset="0"/>
              </a:rPr>
              <a:t>、价格竞争与非价格竞争并存</a:t>
            </a:r>
            <a:r>
              <a:rPr lang="en-US" altLang="zh-CN" sz="2000">
                <a:latin typeface="Times New Roman" pitchFamily="18" charset="0"/>
              </a:rPr>
              <a:t>C</a:t>
            </a:r>
            <a:r>
              <a:rPr lang="zh-CN" altLang="en-US" sz="2000">
                <a:latin typeface="Times New Roman" pitchFamily="18" charset="0"/>
              </a:rPr>
              <a:t>、国内竞争与国际竞争并存</a:t>
            </a:r>
            <a:endParaRPr lang="zh-CN" altLang="en-US" sz="2000"/>
          </a:p>
          <a:p>
            <a:pPr eaLnBrk="0" hangingPunct="0"/>
            <a:r>
              <a:rPr lang="en-US" altLang="zh-CN" sz="2000">
                <a:latin typeface="Times New Roman" pitchFamily="18" charset="0"/>
              </a:rPr>
              <a:t>D</a:t>
            </a:r>
            <a:r>
              <a:rPr lang="zh-CN" altLang="en-US" sz="2000">
                <a:latin typeface="Times New Roman" pitchFamily="18" charset="0"/>
              </a:rPr>
              <a:t>、垄断企业与非垄断企业的控制与反控制的竞争</a:t>
            </a:r>
            <a:endParaRPr lang="zh-CN" altLang="en-US" sz="2000"/>
          </a:p>
          <a:p>
            <a:pPr eaLnBrk="0" hangingPunct="0"/>
            <a:r>
              <a:rPr lang="en-US" altLang="zh-CN" sz="2000">
                <a:latin typeface="Times New Roman" pitchFamily="18" charset="0"/>
              </a:rPr>
              <a:t>45</a:t>
            </a:r>
            <a:r>
              <a:rPr lang="zh-CN" altLang="en-US" sz="2000">
                <a:latin typeface="Times New Roman" pitchFamily="18" charset="0"/>
              </a:rPr>
              <a:t>、垄断高价和垄断低价并不否定价值规律，因为（</a:t>
            </a:r>
            <a:r>
              <a:rPr lang="en-US" altLang="zh-CN" sz="2000">
                <a:latin typeface="Times New Roman" pitchFamily="18" charset="0"/>
              </a:rPr>
              <a:t>ABCD</a:t>
            </a:r>
            <a:r>
              <a:rPr lang="zh-CN" altLang="en-US" sz="2000">
                <a:latin typeface="Times New Roman" pitchFamily="18" charset="0"/>
              </a:rPr>
              <a:t>）</a:t>
            </a:r>
            <a:endParaRPr lang="zh-CN" altLang="en-US" sz="2000"/>
          </a:p>
          <a:p>
            <a:pPr eaLnBrk="0" hangingPunct="0"/>
            <a:r>
              <a:rPr lang="en-US" altLang="zh-CN" sz="2000">
                <a:latin typeface="Times New Roman" pitchFamily="18" charset="0"/>
              </a:rPr>
              <a:t>A</a:t>
            </a:r>
            <a:r>
              <a:rPr lang="zh-CN" altLang="en-US" sz="2000">
                <a:latin typeface="Times New Roman" pitchFamily="18" charset="0"/>
              </a:rPr>
              <a:t>、垄断价格的形成只是使价值规律改变了表现形式</a:t>
            </a:r>
            <a:endParaRPr lang="zh-CN" altLang="en-US" sz="2000"/>
          </a:p>
          <a:p>
            <a:pPr eaLnBrk="0" hangingPunct="0"/>
            <a:r>
              <a:rPr lang="en-US" altLang="zh-CN" sz="2000">
                <a:latin typeface="Times New Roman" pitchFamily="18" charset="0"/>
              </a:rPr>
              <a:t>B</a:t>
            </a:r>
            <a:r>
              <a:rPr lang="zh-CN" altLang="en-US" sz="2000">
                <a:latin typeface="Times New Roman" pitchFamily="18" charset="0"/>
              </a:rPr>
              <a:t>、从整个社会看，商品的价格总额和价值总额是一致的</a:t>
            </a:r>
            <a:endParaRPr lang="zh-CN" altLang="en-US" sz="2000"/>
          </a:p>
          <a:p>
            <a:pPr eaLnBrk="0" hangingPunct="0"/>
            <a:r>
              <a:rPr lang="en-US" altLang="zh-CN" sz="2000">
                <a:latin typeface="Times New Roman" pitchFamily="18" charset="0"/>
              </a:rPr>
              <a:t>C</a:t>
            </a:r>
            <a:r>
              <a:rPr lang="zh-CN" altLang="en-US" sz="2000">
                <a:latin typeface="Times New Roman" pitchFamily="18" charset="0"/>
              </a:rPr>
              <a:t>、垄断高价是把其他商品生产者的一部分利润转移到垄断高价的商品上</a:t>
            </a:r>
            <a:endParaRPr lang="zh-CN" altLang="en-US" sz="2000"/>
          </a:p>
          <a:p>
            <a:pPr eaLnBrk="0" hangingPunct="0"/>
            <a:r>
              <a:rPr lang="en-US" altLang="zh-CN" sz="2000">
                <a:latin typeface="Times New Roman" pitchFamily="18" charset="0"/>
              </a:rPr>
              <a:t>D</a:t>
            </a:r>
            <a:r>
              <a:rPr lang="zh-CN" altLang="en-US" sz="2000">
                <a:latin typeface="Times New Roman" pitchFamily="18" charset="0"/>
              </a:rPr>
              <a:t>、垄断高价和垄断低价不能完全离开商品的价值</a:t>
            </a:r>
            <a:endParaRPr lang="zh-CN" altLang="en-US" sz="20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ChangeArrowheads="1"/>
          </p:cNvSpPr>
          <p:nvPr/>
        </p:nvSpPr>
        <p:spPr bwMode="auto">
          <a:xfrm>
            <a:off x="0" y="-146050"/>
            <a:ext cx="9144000" cy="7004050"/>
          </a:xfrm>
          <a:prstGeom prst="rect">
            <a:avLst/>
          </a:prstGeom>
          <a:noFill/>
          <a:ln w="9525">
            <a:noFill/>
            <a:miter lim="800000"/>
            <a:headEnd/>
            <a:tailEnd/>
          </a:ln>
        </p:spPr>
        <p:txBody>
          <a:bodyPr anchor="ctr">
            <a:spAutoFit/>
          </a:bodyPr>
          <a:lstStyle/>
          <a:p>
            <a:r>
              <a:rPr lang="en-US" altLang="zh-CN" sz="2000">
                <a:latin typeface="Times New Roman" pitchFamily="18" charset="0"/>
              </a:rPr>
              <a:t>46</a:t>
            </a:r>
            <a:r>
              <a:rPr lang="zh-CN" altLang="en-US" sz="2000">
                <a:latin typeface="Times New Roman" pitchFamily="18" charset="0"/>
              </a:rPr>
              <a:t>、垄断资本主义的发展为向社会主义过渡准备了物质条件，主要表现在（ </a:t>
            </a:r>
            <a:r>
              <a:rPr lang="en-US" altLang="zh-CN" sz="2000">
                <a:latin typeface="Times New Roman" pitchFamily="18" charset="0"/>
              </a:rPr>
              <a:t>ABD </a:t>
            </a:r>
            <a:r>
              <a:rPr lang="zh-CN" altLang="en-US" sz="2000">
                <a:latin typeface="Times New Roman" pitchFamily="18" charset="0"/>
              </a:rPr>
              <a:t>）</a:t>
            </a:r>
            <a:endParaRPr lang="zh-CN" altLang="en-US" sz="2000"/>
          </a:p>
          <a:p>
            <a:pPr eaLnBrk="0" hangingPunct="0"/>
            <a:r>
              <a:rPr lang="en-US" altLang="zh-CN" sz="2000">
                <a:latin typeface="Times New Roman" pitchFamily="18" charset="0"/>
              </a:rPr>
              <a:t>A</a:t>
            </a:r>
            <a:r>
              <a:rPr lang="zh-CN" altLang="en-US" sz="2000">
                <a:latin typeface="Times New Roman" pitchFamily="18" charset="0"/>
              </a:rPr>
              <a:t>、生产全面社会化                </a:t>
            </a:r>
            <a:r>
              <a:rPr lang="en-US" altLang="zh-CN" sz="2000">
                <a:latin typeface="Times New Roman" pitchFamily="18" charset="0"/>
              </a:rPr>
              <a:t>B</a:t>
            </a:r>
            <a:r>
              <a:rPr lang="zh-CN" altLang="en-US" sz="2000">
                <a:latin typeface="Times New Roman" pitchFamily="18" charset="0"/>
              </a:rPr>
              <a:t>、生产管理日益社会化</a:t>
            </a:r>
            <a:endParaRPr lang="zh-CN" altLang="en-US" sz="2000"/>
          </a:p>
          <a:p>
            <a:pPr eaLnBrk="0" hangingPunct="0"/>
            <a:r>
              <a:rPr lang="en-US" altLang="zh-CN" sz="2000">
                <a:latin typeface="Times New Roman" pitchFamily="18" charset="0"/>
              </a:rPr>
              <a:t>C</a:t>
            </a:r>
            <a:r>
              <a:rPr lang="zh-CN" altLang="en-US" sz="2000">
                <a:latin typeface="Times New Roman" pitchFamily="18" charset="0"/>
              </a:rPr>
              <a:t>、工会自制日益社会化            </a:t>
            </a:r>
            <a:r>
              <a:rPr lang="en-US" altLang="zh-CN" sz="2000">
                <a:latin typeface="Times New Roman" pitchFamily="18" charset="0"/>
              </a:rPr>
              <a:t>D</a:t>
            </a:r>
            <a:r>
              <a:rPr lang="zh-CN" altLang="en-US" sz="2000">
                <a:latin typeface="Times New Roman" pitchFamily="18" charset="0"/>
              </a:rPr>
              <a:t>、资本日益社会化</a:t>
            </a:r>
            <a:endParaRPr lang="zh-CN" altLang="en-US" sz="2000"/>
          </a:p>
          <a:p>
            <a:pPr eaLnBrk="0" hangingPunct="0"/>
            <a:r>
              <a:rPr lang="en-US" altLang="zh-CN" sz="2000">
                <a:latin typeface="Times New Roman" pitchFamily="18" charset="0"/>
              </a:rPr>
              <a:t>47</a:t>
            </a:r>
            <a:r>
              <a:rPr lang="zh-CN" altLang="en-US" sz="2000">
                <a:latin typeface="Times New Roman" pitchFamily="18" charset="0"/>
              </a:rPr>
              <a:t>、经济全球化已成为当今世界经济发展的重要趋势，其明显表现有（</a:t>
            </a:r>
            <a:r>
              <a:rPr lang="en-US" altLang="zh-CN" sz="2000">
                <a:latin typeface="Times New Roman" pitchFamily="18" charset="0"/>
              </a:rPr>
              <a:t>ABCD</a:t>
            </a:r>
            <a:r>
              <a:rPr lang="zh-CN" altLang="en-US" sz="2000">
                <a:latin typeface="Times New Roman" pitchFamily="18" charset="0"/>
              </a:rPr>
              <a:t>）</a:t>
            </a:r>
            <a:endParaRPr lang="zh-CN" altLang="en-US" sz="2000"/>
          </a:p>
          <a:p>
            <a:pPr eaLnBrk="0" hangingPunct="0"/>
            <a:r>
              <a:rPr lang="en-US" altLang="zh-CN" sz="2000">
                <a:latin typeface="Times New Roman" pitchFamily="18" charset="0"/>
              </a:rPr>
              <a:t>A</a:t>
            </a:r>
            <a:r>
              <a:rPr lang="zh-CN" altLang="en-US" sz="2000">
                <a:latin typeface="Times New Roman" pitchFamily="18" charset="0"/>
              </a:rPr>
              <a:t>、国际直接投资迅速增长，投资格局多元化</a:t>
            </a:r>
            <a:endParaRPr lang="zh-CN" altLang="en-US" sz="2000"/>
          </a:p>
          <a:p>
            <a:pPr eaLnBrk="0" hangingPunct="0"/>
            <a:r>
              <a:rPr lang="en-US" altLang="zh-CN" sz="2000">
                <a:latin typeface="Times New Roman" pitchFamily="18" charset="0"/>
              </a:rPr>
              <a:t>B</a:t>
            </a:r>
            <a:r>
              <a:rPr lang="zh-CN" altLang="en-US" sz="2000">
                <a:latin typeface="Times New Roman" pitchFamily="18" charset="0"/>
              </a:rPr>
              <a:t>、跨国公司越来越成为世界经济的主导力量</a:t>
            </a:r>
            <a:endParaRPr lang="zh-CN" altLang="en-US" sz="2000"/>
          </a:p>
          <a:p>
            <a:pPr eaLnBrk="0" hangingPunct="0"/>
            <a:r>
              <a:rPr lang="en-US" altLang="zh-CN" sz="2000">
                <a:latin typeface="Times New Roman" pitchFamily="18" charset="0"/>
              </a:rPr>
              <a:t>C</a:t>
            </a:r>
            <a:r>
              <a:rPr lang="zh-CN" altLang="en-US" sz="2000">
                <a:latin typeface="Times New Roman" pitchFamily="18" charset="0"/>
              </a:rPr>
              <a:t>、国际贸易成为各国经济不可缺少的组成部分</a:t>
            </a:r>
            <a:endParaRPr lang="zh-CN" altLang="en-US" sz="2000"/>
          </a:p>
          <a:p>
            <a:pPr eaLnBrk="0" hangingPunct="0"/>
            <a:r>
              <a:rPr lang="en-US" altLang="zh-CN" sz="2000">
                <a:latin typeface="Times New Roman" pitchFamily="18" charset="0"/>
              </a:rPr>
              <a:t>D</a:t>
            </a:r>
            <a:r>
              <a:rPr lang="zh-CN" altLang="en-US" sz="2000">
                <a:latin typeface="Times New Roman" pitchFamily="18" charset="0"/>
              </a:rPr>
              <a:t>、国际金融交易总额大大超过国际贸易总量</a:t>
            </a:r>
            <a:endParaRPr lang="zh-CN" altLang="en-US" sz="2000"/>
          </a:p>
          <a:p>
            <a:pPr eaLnBrk="0" hangingPunct="0"/>
            <a:r>
              <a:rPr lang="en-US" altLang="zh-CN" sz="2000">
                <a:latin typeface="Times New Roman" pitchFamily="18" charset="0"/>
              </a:rPr>
              <a:t>48</a:t>
            </a:r>
            <a:r>
              <a:rPr lang="zh-CN" altLang="en-US" sz="2000">
                <a:latin typeface="Times New Roman" pitchFamily="18" charset="0"/>
              </a:rPr>
              <a:t>、资本输出的必要性在于（ </a:t>
            </a:r>
            <a:r>
              <a:rPr lang="en-US" altLang="zh-CN" sz="2000">
                <a:latin typeface="Times New Roman" pitchFamily="18" charset="0"/>
              </a:rPr>
              <a:t>ABCD </a:t>
            </a:r>
            <a:r>
              <a:rPr lang="zh-CN" altLang="en-US" sz="2000">
                <a:latin typeface="Times New Roman" pitchFamily="18" charset="0"/>
              </a:rPr>
              <a:t>）</a:t>
            </a:r>
            <a:endParaRPr lang="zh-CN" altLang="en-US" sz="2000"/>
          </a:p>
          <a:p>
            <a:pPr eaLnBrk="0" hangingPunct="0"/>
            <a:r>
              <a:rPr lang="en-US" altLang="zh-CN" sz="2000">
                <a:latin typeface="Times New Roman" pitchFamily="18" charset="0"/>
              </a:rPr>
              <a:t>A</a:t>
            </a:r>
            <a:r>
              <a:rPr lang="zh-CN" altLang="en-US" sz="2000">
                <a:latin typeface="Times New Roman" pitchFamily="18" charset="0"/>
              </a:rPr>
              <a:t>、为大量过剩资本寻找高额利润的投资场所</a:t>
            </a:r>
            <a:endParaRPr lang="zh-CN" altLang="en-US" sz="2000"/>
          </a:p>
          <a:p>
            <a:pPr eaLnBrk="0" hangingPunct="0"/>
            <a:r>
              <a:rPr lang="en-US" altLang="zh-CN" sz="2000">
                <a:latin typeface="Times New Roman" pitchFamily="18" charset="0"/>
              </a:rPr>
              <a:t>B</a:t>
            </a:r>
            <a:r>
              <a:rPr lang="zh-CN" altLang="en-US" sz="2000">
                <a:latin typeface="Times New Roman" pitchFamily="18" charset="0"/>
              </a:rPr>
              <a:t>、为商品输出开路</a:t>
            </a:r>
            <a:endParaRPr lang="zh-CN" altLang="en-US" sz="2000"/>
          </a:p>
          <a:p>
            <a:pPr eaLnBrk="0" hangingPunct="0"/>
            <a:r>
              <a:rPr lang="en-US" altLang="zh-CN" sz="2000">
                <a:latin typeface="Times New Roman" pitchFamily="18" charset="0"/>
              </a:rPr>
              <a:t>C</a:t>
            </a:r>
            <a:r>
              <a:rPr lang="zh-CN" altLang="en-US" sz="2000">
                <a:latin typeface="Times New Roman" pitchFamily="18" charset="0"/>
              </a:rPr>
              <a:t>、为控制国外原料产地和其他重要资源</a:t>
            </a:r>
            <a:endParaRPr lang="zh-CN" altLang="en-US" sz="2000"/>
          </a:p>
          <a:p>
            <a:pPr eaLnBrk="0" hangingPunct="0"/>
            <a:r>
              <a:rPr lang="en-US" altLang="zh-CN" sz="2000">
                <a:latin typeface="Times New Roman" pitchFamily="18" charset="0"/>
              </a:rPr>
              <a:t>D</a:t>
            </a:r>
            <a:r>
              <a:rPr lang="zh-CN" altLang="en-US" sz="2000">
                <a:latin typeface="Times New Roman" pitchFamily="18" charset="0"/>
              </a:rPr>
              <a:t>、有利于争夺霸权地位</a:t>
            </a:r>
            <a:endParaRPr lang="zh-CN" altLang="en-US" sz="2000"/>
          </a:p>
          <a:p>
            <a:pPr eaLnBrk="0" hangingPunct="0"/>
            <a:r>
              <a:rPr lang="en-US" altLang="zh-CN" sz="2000">
                <a:latin typeface="Times New Roman" pitchFamily="18" charset="0"/>
              </a:rPr>
              <a:t>49</a:t>
            </a:r>
            <a:r>
              <a:rPr lang="zh-CN" altLang="en-US" sz="2000">
                <a:latin typeface="Times New Roman" pitchFamily="18" charset="0"/>
              </a:rPr>
              <a:t>、第二次世界大战后，垄断发展的新现象有（</a:t>
            </a:r>
            <a:r>
              <a:rPr lang="en-US" altLang="zh-CN" sz="2000">
                <a:latin typeface="Times New Roman" pitchFamily="18" charset="0"/>
              </a:rPr>
              <a:t>ABCD</a:t>
            </a:r>
            <a:r>
              <a:rPr lang="zh-CN" altLang="en-US" sz="2000">
                <a:latin typeface="Times New Roman" pitchFamily="18" charset="0"/>
              </a:rPr>
              <a:t>）</a:t>
            </a:r>
            <a:endParaRPr lang="zh-CN" altLang="en-US" sz="2000"/>
          </a:p>
          <a:p>
            <a:pPr eaLnBrk="0" hangingPunct="0"/>
            <a:r>
              <a:rPr lang="en-US" altLang="zh-CN" sz="2000">
                <a:latin typeface="Times New Roman" pitchFamily="18" charset="0"/>
              </a:rPr>
              <a:t>A</a:t>
            </a:r>
            <a:r>
              <a:rPr lang="zh-CN" altLang="en-US" sz="2000">
                <a:latin typeface="Times New Roman" pitchFamily="18" charset="0"/>
              </a:rPr>
              <a:t>、垄断资本跨部门发展</a:t>
            </a:r>
            <a:endParaRPr lang="zh-CN" altLang="en-US" sz="2000"/>
          </a:p>
          <a:p>
            <a:pPr eaLnBrk="0" hangingPunct="0"/>
            <a:r>
              <a:rPr lang="en-US" altLang="zh-CN" sz="2000">
                <a:latin typeface="Times New Roman" pitchFamily="18" charset="0"/>
              </a:rPr>
              <a:t>B</a:t>
            </a:r>
            <a:r>
              <a:rPr lang="zh-CN" altLang="en-US" sz="2000">
                <a:latin typeface="Times New Roman" pitchFamily="18" charset="0"/>
              </a:rPr>
              <a:t>、大型企业间的联合与兼并加剧</a:t>
            </a:r>
            <a:endParaRPr lang="zh-CN" altLang="en-US" sz="2000"/>
          </a:p>
          <a:p>
            <a:pPr eaLnBrk="0" hangingPunct="0"/>
            <a:r>
              <a:rPr lang="en-US" altLang="zh-CN" sz="2000">
                <a:latin typeface="Times New Roman" pitchFamily="18" charset="0"/>
              </a:rPr>
              <a:t>C</a:t>
            </a:r>
            <a:r>
              <a:rPr lang="zh-CN" altLang="en-US" sz="2000">
                <a:latin typeface="Times New Roman" pitchFamily="18" charset="0"/>
              </a:rPr>
              <a:t>、私人垄断加速向国家垄断转变</a:t>
            </a:r>
            <a:endParaRPr lang="zh-CN" altLang="en-US" sz="2000"/>
          </a:p>
          <a:p>
            <a:pPr eaLnBrk="0" hangingPunct="0"/>
            <a:r>
              <a:rPr lang="en-US" altLang="zh-CN" sz="2000">
                <a:latin typeface="Times New Roman" pitchFamily="18" charset="0"/>
              </a:rPr>
              <a:t>D</a:t>
            </a:r>
            <a:r>
              <a:rPr lang="zh-CN" altLang="en-US" sz="2000">
                <a:latin typeface="Times New Roman" pitchFamily="18" charset="0"/>
              </a:rPr>
              <a:t>、跨国公司成为垄断组织的主要形式</a:t>
            </a:r>
            <a:endParaRPr lang="zh-CN" altLang="en-US" sz="2000"/>
          </a:p>
          <a:p>
            <a:pPr eaLnBrk="0" hangingPunct="0"/>
            <a:r>
              <a:rPr lang="en-US" altLang="zh-CN" sz="2000">
                <a:latin typeface="Times New Roman" pitchFamily="18" charset="0"/>
              </a:rPr>
              <a:t>54</a:t>
            </a:r>
            <a:r>
              <a:rPr lang="zh-CN" altLang="en-US" sz="2000">
                <a:latin typeface="Times New Roman" pitchFamily="18" charset="0"/>
              </a:rPr>
              <a:t>、第二次世界大战后，西方国家跨国公司迅速发展是由于（</a:t>
            </a:r>
            <a:r>
              <a:rPr lang="en-US" altLang="zh-CN" sz="2000">
                <a:latin typeface="Times New Roman" pitchFamily="18" charset="0"/>
              </a:rPr>
              <a:t>ABCD</a:t>
            </a:r>
            <a:r>
              <a:rPr lang="zh-CN" altLang="en-US" sz="2000">
                <a:latin typeface="Times New Roman" pitchFamily="18" charset="0"/>
              </a:rPr>
              <a:t>）</a:t>
            </a:r>
            <a:endParaRPr lang="zh-CN" altLang="en-US" sz="2000"/>
          </a:p>
          <a:p>
            <a:pPr eaLnBrk="0" hangingPunct="0"/>
            <a:r>
              <a:rPr lang="en-US" altLang="zh-CN" sz="2000">
                <a:latin typeface="Times New Roman" pitchFamily="18" charset="0"/>
              </a:rPr>
              <a:t>A</a:t>
            </a:r>
            <a:r>
              <a:rPr lang="zh-CN" altLang="en-US" sz="2000">
                <a:latin typeface="Times New Roman" pitchFamily="18" charset="0"/>
              </a:rPr>
              <a:t>、生产力发展的需要               </a:t>
            </a:r>
            <a:r>
              <a:rPr lang="en-US" altLang="zh-CN" sz="2000">
                <a:latin typeface="Times New Roman" pitchFamily="18" charset="0"/>
              </a:rPr>
              <a:t>B</a:t>
            </a:r>
            <a:r>
              <a:rPr lang="zh-CN" altLang="en-US" sz="2000">
                <a:latin typeface="Times New Roman" pitchFamily="18" charset="0"/>
              </a:rPr>
              <a:t>、国内外市场竞争的需要</a:t>
            </a:r>
            <a:endParaRPr lang="zh-CN" altLang="en-US" sz="2000"/>
          </a:p>
          <a:p>
            <a:pPr eaLnBrk="0" hangingPunct="0"/>
            <a:r>
              <a:rPr lang="en-US" altLang="zh-CN" sz="2000">
                <a:latin typeface="Times New Roman" pitchFamily="18" charset="0"/>
              </a:rPr>
              <a:t>C</a:t>
            </a:r>
            <a:r>
              <a:rPr lang="zh-CN" altLang="en-US" sz="2000">
                <a:latin typeface="Times New Roman" pitchFamily="18" charset="0"/>
              </a:rPr>
              <a:t>、资本输出的需要                 </a:t>
            </a:r>
            <a:r>
              <a:rPr lang="en-US" altLang="zh-CN" sz="2000">
                <a:latin typeface="Times New Roman" pitchFamily="18" charset="0"/>
              </a:rPr>
              <a:t>D</a:t>
            </a:r>
            <a:r>
              <a:rPr lang="zh-CN" altLang="en-US" sz="2000">
                <a:latin typeface="Times New Roman" pitchFamily="18" charset="0"/>
              </a:rPr>
              <a:t>、争夺国际垄断地位的需要</a:t>
            </a:r>
            <a:endParaRPr lang="zh-CN" altLang="en-US" sz="20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1"/>
          <p:cNvSpPr>
            <a:spLocks noChangeArrowheads="1"/>
          </p:cNvSpPr>
          <p:nvPr/>
        </p:nvSpPr>
        <p:spPr bwMode="auto">
          <a:xfrm>
            <a:off x="0" y="587375"/>
            <a:ext cx="9144000" cy="5326063"/>
          </a:xfrm>
          <a:prstGeom prst="rect">
            <a:avLst/>
          </a:prstGeom>
          <a:noFill/>
          <a:ln w="9525">
            <a:noFill/>
            <a:miter lim="800000"/>
            <a:headEnd/>
            <a:tailEnd/>
          </a:ln>
        </p:spPr>
        <p:txBody>
          <a:bodyPr anchor="ctr">
            <a:spAutoFit/>
          </a:bodyPr>
          <a:lstStyle/>
          <a:p>
            <a:pPr indent="228600"/>
            <a:r>
              <a:rPr lang="zh-CN" sz="2000" b="1">
                <a:latin typeface="Times New Roman" pitchFamily="18" charset="0"/>
              </a:rPr>
              <a:t>四、简答题</a:t>
            </a:r>
            <a:endParaRPr lang="zh-CN" sz="2000"/>
          </a:p>
          <a:p>
            <a:pPr indent="228600" eaLnBrk="0" hangingPunct="0"/>
            <a:r>
              <a:rPr lang="en-US" altLang="zh-CN" sz="2000">
                <a:latin typeface="Times New Roman" pitchFamily="18" charset="0"/>
              </a:rPr>
              <a:t>1</a:t>
            </a:r>
            <a:r>
              <a:rPr lang="zh-CN" altLang="en-US" sz="2000">
                <a:latin typeface="Times New Roman" pitchFamily="18" charset="0"/>
              </a:rPr>
              <a:t>、影响价格变动的因素主要有哪些因素？</a:t>
            </a:r>
            <a:endParaRPr lang="zh-CN" altLang="en-US" sz="2000"/>
          </a:p>
          <a:p>
            <a:pPr indent="228600" eaLnBrk="0" hangingPunct="0"/>
            <a:r>
              <a:rPr lang="zh-CN" altLang="en-US" sz="2000">
                <a:latin typeface="Times New Roman" pitchFamily="18" charset="0"/>
              </a:rPr>
              <a:t>价格是商品价值的货币表现，它以价值为基础。影响价格变动的因素主要有：第一，价值；第二，市场供求状况；第三，货币自身的价值</a:t>
            </a:r>
            <a:r>
              <a:rPr lang="en-US" altLang="zh-CN" sz="2000">
                <a:latin typeface="Times New Roman" pitchFamily="18" charset="0"/>
              </a:rPr>
              <a:t>(</a:t>
            </a:r>
            <a:r>
              <a:rPr lang="zh-CN" altLang="en-US" sz="2000">
                <a:latin typeface="Times New Roman" pitchFamily="18" charset="0"/>
              </a:rPr>
              <a:t>现实生活中具体表现为纸币发行量</a:t>
            </a:r>
            <a:r>
              <a:rPr lang="en-US" altLang="zh-CN" sz="2000">
                <a:latin typeface="Times New Roman" pitchFamily="18" charset="0"/>
              </a:rPr>
              <a:t>)</a:t>
            </a:r>
            <a:r>
              <a:rPr lang="zh-CN" altLang="en-US" sz="2000">
                <a:latin typeface="Times New Roman" pitchFamily="18" charset="0"/>
              </a:rPr>
              <a:t>；第四，政府的经济政策；第五，商品生产经营者之间的竞争。</a:t>
            </a:r>
            <a:endParaRPr lang="zh-CN" altLang="en-US" sz="2000"/>
          </a:p>
          <a:p>
            <a:pPr indent="228600" eaLnBrk="0" hangingPunct="0"/>
            <a:r>
              <a:rPr lang="en-US" altLang="zh-CN" sz="2000">
                <a:latin typeface="Times New Roman" pitchFamily="18" charset="0"/>
              </a:rPr>
              <a:t>2</a:t>
            </a:r>
            <a:r>
              <a:rPr lang="zh-CN" altLang="en-US" sz="2000">
                <a:latin typeface="Times New Roman" pitchFamily="18" charset="0"/>
              </a:rPr>
              <a:t>、价值规律的内容和要求是怎样的？</a:t>
            </a:r>
            <a:endParaRPr lang="zh-CN" altLang="en-US" sz="2000"/>
          </a:p>
          <a:p>
            <a:pPr indent="228600" eaLnBrk="0" hangingPunct="0"/>
            <a:r>
              <a:rPr lang="zh-CN" altLang="en-US" sz="2000">
                <a:latin typeface="Times New Roman" pitchFamily="18" charset="0"/>
              </a:rPr>
              <a:t>价值规律是商品经济的普遍规律。价值规律的内容和要求是：第一，商品的价值量由生产商品的社会必要劳动时间决定；第二，商品交换以价值为基础，遵循等价交换的原则。</a:t>
            </a:r>
            <a:endParaRPr lang="zh-CN" altLang="en-US" sz="2000"/>
          </a:p>
          <a:p>
            <a:pPr indent="228600" eaLnBrk="0" hangingPunct="0"/>
            <a:r>
              <a:rPr lang="en-US" altLang="zh-CN" sz="2000">
                <a:latin typeface="Times New Roman" pitchFamily="18" charset="0"/>
              </a:rPr>
              <a:t>3</a:t>
            </a:r>
            <a:r>
              <a:rPr lang="zh-CN" altLang="en-US" sz="2000">
                <a:latin typeface="Times New Roman" pitchFamily="18" charset="0"/>
              </a:rPr>
              <a:t>、价值规律的作用表现在哪些方面？价值规律的自发调节有什么消极后果？</a:t>
            </a:r>
            <a:endParaRPr lang="zh-CN" altLang="en-US" sz="2000"/>
          </a:p>
          <a:p>
            <a:pPr indent="228600" eaLnBrk="0" hangingPunct="0"/>
            <a:r>
              <a:rPr lang="zh-CN" altLang="en-US" sz="2000">
                <a:latin typeface="Times New Roman" pitchFamily="18" charset="0"/>
              </a:rPr>
              <a:t>价值规律的作用表现在：第一，自发地调节生产资料和劳动力在社会各生产部门之间的分配比例；第二，自发地刺激社会生产力的发展；第三，自发地调节社会收入的分配。</a:t>
            </a:r>
            <a:endParaRPr lang="zh-CN" altLang="en-US" sz="2000"/>
          </a:p>
          <a:p>
            <a:pPr indent="228600" eaLnBrk="0" hangingPunct="0"/>
            <a:r>
              <a:rPr lang="zh-CN" altLang="en-US" sz="2000">
                <a:latin typeface="Times New Roman" pitchFamily="18" charset="0"/>
              </a:rPr>
              <a:t>价值规律在对经济活动进行自发调节时，必然会产生一些消极后果。表现在：其一，可能导致垄断的产生，阻碍技术的进步；其二，可能引起商品生产者的两极分化；其三，可能出现比例失调的状况，造成社会资源的浪费。</a:t>
            </a:r>
            <a:endParaRPr lang="zh-CN" altLang="en-US" sz="20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ChangeArrowheads="1"/>
          </p:cNvSpPr>
          <p:nvPr/>
        </p:nvSpPr>
        <p:spPr bwMode="auto">
          <a:xfrm>
            <a:off x="0" y="-125413"/>
            <a:ext cx="9144000" cy="7108826"/>
          </a:xfrm>
          <a:prstGeom prst="rect">
            <a:avLst/>
          </a:prstGeom>
          <a:noFill/>
          <a:ln w="9525">
            <a:noFill/>
            <a:miter lim="800000"/>
            <a:headEnd/>
            <a:tailEnd/>
          </a:ln>
        </p:spPr>
        <p:txBody>
          <a:bodyPr anchor="ctr">
            <a:spAutoFit/>
          </a:bodyPr>
          <a:lstStyle/>
          <a:p>
            <a:pPr indent="228600"/>
            <a:r>
              <a:rPr lang="en-US" altLang="zh-CN" sz="2400">
                <a:latin typeface="Times New Roman" pitchFamily="18" charset="0"/>
              </a:rPr>
              <a:t>4</a:t>
            </a:r>
            <a:r>
              <a:rPr lang="zh-CN" altLang="en-US" sz="2400">
                <a:latin typeface="Times New Roman" pitchFamily="18" charset="0"/>
              </a:rPr>
              <a:t>、什么是商品及二因素？</a:t>
            </a:r>
            <a:endParaRPr lang="zh-CN" altLang="en-US" sz="2400"/>
          </a:p>
          <a:p>
            <a:pPr indent="228600" eaLnBrk="0" hangingPunct="0"/>
            <a:r>
              <a:rPr lang="zh-CN" altLang="en-US" sz="2400">
                <a:latin typeface="Times New Roman" pitchFamily="18" charset="0"/>
              </a:rPr>
              <a:t>商品是用来交换的劳动产品。它具有二因素，即价值和使用价值。商品的使用价值是指商品的效用或有用性，即它能够满足人们某种需要的属性，它构成社会财富的物质内容。</a:t>
            </a:r>
            <a:endParaRPr lang="zh-CN" altLang="en-US" sz="2400"/>
          </a:p>
          <a:p>
            <a:pPr indent="228600" eaLnBrk="0" hangingPunct="0"/>
            <a:r>
              <a:rPr lang="zh-CN" altLang="en-US" sz="2400">
                <a:latin typeface="Times New Roman" pitchFamily="18" charset="0"/>
              </a:rPr>
              <a:t>商品的价值是凝结在商品中的无差别的一般人类劳动。价值是商品的社会属性，它反映商品生产者之间相互交换社会劳动的经济关系。价值是商品特有的本质属性，是一个历史范畴。商品是使用价值和价值的统一体。</a:t>
            </a:r>
            <a:endParaRPr lang="zh-CN" altLang="en-US" sz="2400"/>
          </a:p>
          <a:p>
            <a:pPr indent="228600" eaLnBrk="0" hangingPunct="0"/>
            <a:r>
              <a:rPr lang="en-US" altLang="zh-CN" sz="2400">
                <a:latin typeface="Times New Roman" pitchFamily="18" charset="0"/>
              </a:rPr>
              <a:t>5</a:t>
            </a:r>
            <a:r>
              <a:rPr lang="zh-CN" altLang="en-US" sz="2400">
                <a:latin typeface="Times New Roman" pitchFamily="18" charset="0"/>
              </a:rPr>
              <a:t>、什么是生产商品劳动的二重性？</a:t>
            </a:r>
            <a:endParaRPr lang="zh-CN" altLang="en-US" sz="2400"/>
          </a:p>
          <a:p>
            <a:pPr indent="228600" eaLnBrk="0" hangingPunct="0"/>
            <a:r>
              <a:rPr lang="zh-CN" altLang="en-US" sz="2400">
                <a:latin typeface="Times New Roman" pitchFamily="18" charset="0"/>
              </a:rPr>
              <a:t>商品二因素是由生产商品的劳动二重性决定的。生产商品的劳动，一方面是具体劳动，另一方面又是抽象劳动。具体劳动创造商品的使用价值，抽象劳动形成商品的价值。</a:t>
            </a:r>
            <a:endParaRPr lang="zh-CN" altLang="en-US" sz="2400"/>
          </a:p>
          <a:p>
            <a:pPr indent="228600" eaLnBrk="0" hangingPunct="0"/>
            <a:r>
              <a:rPr lang="zh-CN" altLang="en-US" sz="2400">
                <a:latin typeface="Times New Roman" pitchFamily="18" charset="0"/>
              </a:rPr>
              <a:t>各种具体劳动的劳动目的、劳动对象、生产工具、操作方法和劳动结果等各方面都不相同。不同的具体劳动生产不同的使用价值，满足人们的不同需要。具体劳动虽然创造使用价值，但不是使用价值的惟一源泉。具体劳动与自然物质共同构成使用价值的源泉。抽象劳动创造商品的价值，抽象劳动作为无差别的一般人类劳动，在性质上没有差别，只有量的不同。抽象劳动体现着商品生产者之间的经济关系，是形成价值的惟一源泉。</a:t>
            </a:r>
            <a:endParaRPr lang="zh-CN" altLang="en-US" sz="24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
          <p:cNvSpPr>
            <a:spLocks noChangeArrowheads="1"/>
          </p:cNvSpPr>
          <p:nvPr/>
        </p:nvSpPr>
        <p:spPr bwMode="auto">
          <a:xfrm>
            <a:off x="0" y="612775"/>
            <a:ext cx="9144000" cy="5632450"/>
          </a:xfrm>
          <a:prstGeom prst="rect">
            <a:avLst/>
          </a:prstGeom>
          <a:noFill/>
          <a:ln w="9525">
            <a:noFill/>
            <a:miter lim="800000"/>
            <a:headEnd/>
            <a:tailEnd/>
          </a:ln>
          <a:effectLst/>
        </p:spPr>
        <p:txBody>
          <a:bodyPr anchor="ctr">
            <a:spAutoFit/>
          </a:bodyPr>
          <a:lstStyle/>
          <a:p>
            <a:pPr indent="228600">
              <a:defRPr/>
            </a:pPr>
            <a:r>
              <a:rPr lang="en-US" altLang="zh-CN" sz="2000" dirty="0">
                <a:latin typeface="Times New Roman" pitchFamily="18" charset="0"/>
                <a:ea typeface="宋体" pitchFamily="2" charset="-122"/>
                <a:cs typeface="宋体" pitchFamily="2" charset="-122"/>
              </a:rPr>
              <a:t>6</a:t>
            </a:r>
            <a:r>
              <a:rPr lang="zh-CN" altLang="en-US" sz="2000" dirty="0">
                <a:latin typeface="Times New Roman" pitchFamily="18" charset="0"/>
                <a:ea typeface="宋体" pitchFamily="2" charset="-122"/>
                <a:cs typeface="宋体" pitchFamily="2" charset="-122"/>
              </a:rPr>
              <a:t>、什么是劳动力，劳动力成为商品必须具备两个条件？</a:t>
            </a:r>
            <a:endParaRPr lang="zh-CN" altLang="en-US" sz="2000" dirty="0">
              <a:latin typeface="Arial" pitchFamily="34" charset="0"/>
              <a:ea typeface="宋体" pitchFamily="2" charset="-122"/>
              <a:cs typeface="宋体" pitchFamily="2" charset="-122"/>
            </a:endParaRPr>
          </a:p>
          <a:p>
            <a:pPr indent="304800" eaLnBrk="0" hangingPunct="0">
              <a:defRPr/>
            </a:pPr>
            <a:r>
              <a:rPr lang="zh-CN" altLang="en-US" sz="2000" dirty="0">
                <a:latin typeface="Times New Roman" pitchFamily="18" charset="0"/>
                <a:ea typeface="宋体" pitchFamily="2" charset="-122"/>
                <a:cs typeface="宋体" pitchFamily="2" charset="-122"/>
              </a:rPr>
              <a:t>劳动力即人的劳动能力，是任何社会生产的基本要素。但劳动力成为商品，却是一定历史条件的产物。劳动力成为商品必须具备两个条件：第一，劳动者有人身自由，能够自由地支配自己的劳动力。第二，劳动者丧失生产资料，只能靠出卖劳动力为生。劳动力成为商品的这两个条件是在封建社会末期的资本原始积累过程中形成的。</a:t>
            </a:r>
            <a:endParaRPr lang="zh-CN" altLang="en-US" sz="2000" dirty="0">
              <a:latin typeface="Arial" pitchFamily="34" charset="0"/>
              <a:ea typeface="宋体" pitchFamily="2" charset="-122"/>
              <a:cs typeface="宋体" pitchFamily="2" charset="-122"/>
            </a:endParaRPr>
          </a:p>
          <a:p>
            <a:pPr indent="304800" eaLnBrk="0" hangingPunct="0">
              <a:defRPr/>
            </a:pPr>
            <a:r>
              <a:rPr lang="en-US" altLang="zh-CN" sz="2000" dirty="0">
                <a:latin typeface="Times New Roman" pitchFamily="18" charset="0"/>
                <a:ea typeface="宋体" pitchFamily="2" charset="-122"/>
                <a:cs typeface="宋体" pitchFamily="2" charset="-122"/>
              </a:rPr>
              <a:t>7</a:t>
            </a:r>
            <a:r>
              <a:rPr lang="zh-CN" altLang="en-US" sz="2000" dirty="0">
                <a:latin typeface="Times New Roman" pitchFamily="18" charset="0"/>
                <a:ea typeface="宋体" pitchFamily="2" charset="-122"/>
                <a:cs typeface="宋体" pitchFamily="2" charset="-122"/>
              </a:rPr>
              <a:t>、什么是劳动力商品的价值和使用价值？</a:t>
            </a:r>
            <a:endParaRPr lang="zh-CN" altLang="en-US" sz="2000" dirty="0">
              <a:latin typeface="Arial" pitchFamily="34" charset="0"/>
              <a:ea typeface="宋体" pitchFamily="2" charset="-122"/>
              <a:cs typeface="宋体" pitchFamily="2" charset="-122"/>
            </a:endParaRPr>
          </a:p>
          <a:p>
            <a:pPr indent="304800" eaLnBrk="0" hangingPunct="0">
              <a:defRPr/>
            </a:pPr>
            <a:r>
              <a:rPr lang="zh-CN" altLang="en-US" sz="2000" dirty="0">
                <a:latin typeface="Times New Roman" pitchFamily="18" charset="0"/>
                <a:ea typeface="宋体" pitchFamily="2" charset="-122"/>
                <a:cs typeface="宋体" pitchFamily="2" charset="-122"/>
              </a:rPr>
              <a:t>劳动力商品的价值由生产和再生产劳动力所必需的社会必要劳动时间决定。劳动力商品价值决定的特点在于，劳动力存在于活的人体中，劳动力的再生产就是维持人们生存的生活过程，所以，生产劳动力所需要的劳动时间可转化为生产劳动者生活资料的劳动时间，或者说，转化为维持劳动力所有者所需要的生活资料的价值。具体地说，包括：劳动者本人及其家属所需要的生活资料的价值；劳动者所需要的教育和训练费用；此外，劳动力价值的决定还包含一个历史的和道德的因素，即劳动者所需要的生活资料的构成和数量因各国社会经济发展水平和自然历史条件的不同而有所不同。</a:t>
            </a:r>
            <a:endParaRPr lang="zh-CN" altLang="en-US" sz="2000" dirty="0">
              <a:latin typeface="Arial" pitchFamily="34" charset="0"/>
              <a:ea typeface="宋体" pitchFamily="2" charset="-122"/>
              <a:cs typeface="宋体" pitchFamily="2" charset="-122"/>
            </a:endParaRPr>
          </a:p>
          <a:p>
            <a:pPr indent="304800" eaLnBrk="0" hangingPunct="0">
              <a:defRPr/>
            </a:pPr>
            <a:r>
              <a:rPr lang="zh-CN" altLang="en-US" sz="2000" dirty="0">
                <a:latin typeface="Times New Roman" pitchFamily="18" charset="0"/>
                <a:ea typeface="宋体" pitchFamily="2" charset="-122"/>
                <a:cs typeface="宋体" pitchFamily="2" charset="-122"/>
              </a:rPr>
              <a:t>劳动力商品的使用价值。劳动力的使用价值就是劳动。劳动力使用价值的特点在于：它是价值的源泉，而且是能够创造出比它自身价值更大的价值的源泉。这就是资本家所以要购买劳动力的秘密所在。</a:t>
            </a:r>
            <a:endParaRPr lang="zh-CN" altLang="en-US" sz="2000" dirty="0">
              <a:latin typeface="Arial" pitchFamily="34" charset="0"/>
              <a:ea typeface="宋体" pitchFamily="2" charset="-122"/>
              <a:cs typeface="宋体"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
          <p:cNvSpPr>
            <a:spLocks noChangeArrowheads="1"/>
          </p:cNvSpPr>
          <p:nvPr/>
        </p:nvSpPr>
        <p:spPr bwMode="auto">
          <a:xfrm>
            <a:off x="0" y="136525"/>
            <a:ext cx="9144000" cy="6370638"/>
          </a:xfrm>
          <a:prstGeom prst="rect">
            <a:avLst/>
          </a:prstGeom>
          <a:noFill/>
          <a:ln w="9525">
            <a:noFill/>
            <a:miter lim="800000"/>
            <a:headEnd/>
            <a:tailEnd/>
          </a:ln>
        </p:spPr>
        <p:txBody>
          <a:bodyPr anchor="ctr">
            <a:spAutoFit/>
          </a:bodyPr>
          <a:lstStyle/>
          <a:p>
            <a:pPr indent="300038">
              <a:tabLst>
                <a:tab pos="1971675" algn="l"/>
              </a:tabLst>
            </a:pPr>
            <a:r>
              <a:rPr lang="zh-CN" sz="2400" b="1">
                <a:latin typeface="Times New Roman" pitchFamily="18" charset="0"/>
              </a:rPr>
              <a:t>五、材料分析题</a:t>
            </a:r>
            <a:endParaRPr lang="zh-CN" sz="2400"/>
          </a:p>
          <a:p>
            <a:pPr indent="300038" eaLnBrk="0" hangingPunct="0">
              <a:tabLst>
                <a:tab pos="1971675" algn="l"/>
              </a:tabLst>
            </a:pPr>
            <a:r>
              <a:rPr lang="en-US" altLang="zh-CN" sz="2400">
                <a:latin typeface="Times New Roman" pitchFamily="18" charset="0"/>
              </a:rPr>
              <a:t>1</a:t>
            </a:r>
            <a:r>
              <a:rPr lang="zh-CN" altLang="en-US" sz="2400">
                <a:latin typeface="Times New Roman" pitchFamily="18" charset="0"/>
              </a:rPr>
              <a:t>、</a:t>
            </a:r>
            <a:r>
              <a:rPr lang="en-US" altLang="zh-CN" sz="2400">
                <a:latin typeface="Times New Roman" pitchFamily="18" charset="0"/>
              </a:rPr>
              <a:t>[</a:t>
            </a:r>
            <a:r>
              <a:rPr lang="zh-CN" altLang="en-US" sz="2400">
                <a:latin typeface="Times New Roman" pitchFamily="18" charset="0"/>
              </a:rPr>
              <a:t>材料</a:t>
            </a:r>
            <a:r>
              <a:rPr lang="en-US" altLang="zh-CN" sz="2400">
                <a:latin typeface="Times New Roman" pitchFamily="18" charset="0"/>
              </a:rPr>
              <a:t>1]</a:t>
            </a:r>
            <a:r>
              <a:rPr lang="zh-CN" altLang="en-US" sz="2400">
                <a:latin typeface="Times New Roman" pitchFamily="18" charset="0"/>
              </a:rPr>
              <a:t>某企业为了追求效率，推行差别工资，使劳动者收入差距扩大。</a:t>
            </a:r>
            <a:endParaRPr lang="zh-CN" altLang="en-US" sz="2400"/>
          </a:p>
          <a:p>
            <a:pPr indent="300038" eaLnBrk="0" hangingPunct="0">
              <a:tabLst>
                <a:tab pos="1971675" algn="l"/>
              </a:tabLst>
            </a:pPr>
            <a:r>
              <a:rPr lang="zh-CN" altLang="en-US" sz="2400">
                <a:latin typeface="Times New Roman" pitchFamily="18" charset="0"/>
              </a:rPr>
              <a:t>   </a:t>
            </a:r>
            <a:r>
              <a:rPr lang="en-US" altLang="zh-CN" sz="2400">
                <a:latin typeface="Times New Roman" pitchFamily="18" charset="0"/>
              </a:rPr>
              <a:t>[</a:t>
            </a:r>
            <a:r>
              <a:rPr lang="zh-CN" altLang="en-US" sz="2400">
                <a:latin typeface="Times New Roman" pitchFamily="18" charset="0"/>
              </a:rPr>
              <a:t>材料</a:t>
            </a:r>
            <a:r>
              <a:rPr lang="en-US" altLang="zh-CN" sz="2400">
                <a:latin typeface="Times New Roman" pitchFamily="18" charset="0"/>
              </a:rPr>
              <a:t>2]</a:t>
            </a:r>
            <a:r>
              <a:rPr lang="zh-CN" altLang="en-US" sz="2400">
                <a:latin typeface="Times New Roman" pitchFamily="18" charset="0"/>
              </a:rPr>
              <a:t>一些企业在竞争中落败，为了解决困难企业职工和低收入职工的生活问题，政府采取了一系列救济措施，并积极建立社会保障体系。</a:t>
            </a:r>
            <a:endParaRPr lang="zh-CN" altLang="en-US" sz="2400"/>
          </a:p>
          <a:p>
            <a:pPr indent="300038" eaLnBrk="0" hangingPunct="0">
              <a:tabLst>
                <a:tab pos="1971675" algn="l"/>
              </a:tabLst>
            </a:pPr>
            <a:r>
              <a:rPr lang="zh-CN" altLang="en-US" sz="2400">
                <a:latin typeface="Times New Roman" pitchFamily="18" charset="0"/>
              </a:rPr>
              <a:t>请回答：</a:t>
            </a:r>
            <a:endParaRPr lang="zh-CN" altLang="en-US" sz="2400"/>
          </a:p>
          <a:p>
            <a:pPr indent="300038" eaLnBrk="0" hangingPunct="0">
              <a:tabLst>
                <a:tab pos="1971675" algn="l"/>
              </a:tabLst>
            </a:pPr>
            <a:r>
              <a:rPr lang="zh-CN" altLang="en-US" sz="2400">
                <a:latin typeface="Times New Roman" pitchFamily="18" charset="0"/>
              </a:rPr>
              <a:t>（</a:t>
            </a:r>
            <a:r>
              <a:rPr lang="en-US" altLang="zh-CN" sz="2400">
                <a:latin typeface="Times New Roman" pitchFamily="18" charset="0"/>
              </a:rPr>
              <a:t>1</a:t>
            </a:r>
            <a:r>
              <a:rPr lang="zh-CN" altLang="en-US" sz="2400">
                <a:latin typeface="Times New Roman" pitchFamily="18" charset="0"/>
              </a:rPr>
              <a:t>）运用有关原理，分别说明材料</a:t>
            </a:r>
            <a:r>
              <a:rPr lang="en-US" altLang="zh-CN" sz="2400">
                <a:latin typeface="Times New Roman" pitchFamily="18" charset="0"/>
              </a:rPr>
              <a:t>1</a:t>
            </a:r>
            <a:r>
              <a:rPr lang="zh-CN" altLang="en-US" sz="2400">
                <a:latin typeface="Times New Roman" pitchFamily="18" charset="0"/>
              </a:rPr>
              <a:t>、</a:t>
            </a:r>
            <a:r>
              <a:rPr lang="en-US" altLang="zh-CN" sz="2400">
                <a:latin typeface="Times New Roman" pitchFamily="18" charset="0"/>
              </a:rPr>
              <a:t>2</a:t>
            </a:r>
            <a:r>
              <a:rPr lang="zh-CN" altLang="en-US" sz="2400">
                <a:latin typeface="Times New Roman" pitchFamily="18" charset="0"/>
              </a:rPr>
              <a:t>的合理性。材料</a:t>
            </a:r>
            <a:r>
              <a:rPr lang="en-US" altLang="zh-CN" sz="2400">
                <a:latin typeface="Times New Roman" pitchFamily="18" charset="0"/>
              </a:rPr>
              <a:t>1</a:t>
            </a:r>
            <a:r>
              <a:rPr lang="zh-CN" altLang="en-US" sz="2400">
                <a:latin typeface="Times New Roman" pitchFamily="18" charset="0"/>
              </a:rPr>
              <a:t>和材料</a:t>
            </a:r>
            <a:r>
              <a:rPr lang="en-US" altLang="zh-CN" sz="2400">
                <a:latin typeface="Times New Roman" pitchFamily="18" charset="0"/>
              </a:rPr>
              <a:t>2</a:t>
            </a:r>
            <a:r>
              <a:rPr lang="zh-CN" altLang="en-US" sz="2400">
                <a:latin typeface="Times New Roman" pitchFamily="18" charset="0"/>
              </a:rPr>
              <a:t>分别表达了什么样的哲学观点？</a:t>
            </a:r>
            <a:endParaRPr lang="zh-CN" altLang="en-US" sz="2400"/>
          </a:p>
          <a:p>
            <a:pPr indent="300038" eaLnBrk="0" hangingPunct="0">
              <a:tabLst>
                <a:tab pos="1971675" algn="l"/>
              </a:tabLst>
            </a:pPr>
            <a:r>
              <a:rPr lang="zh-CN" altLang="en-US" sz="2400">
                <a:latin typeface="Times New Roman" pitchFamily="18" charset="0"/>
              </a:rPr>
              <a:t>（</a:t>
            </a:r>
            <a:r>
              <a:rPr lang="en-US" altLang="zh-CN" sz="2400">
                <a:latin typeface="Times New Roman" pitchFamily="18" charset="0"/>
              </a:rPr>
              <a:t>2</a:t>
            </a:r>
            <a:r>
              <a:rPr lang="zh-CN" altLang="en-US" sz="2400">
                <a:latin typeface="Times New Roman" pitchFamily="18" charset="0"/>
              </a:rPr>
              <a:t>）两类做法之间是否存在矛盾？对上述材料所涉及的哲学派别的特征作简要概括和分析。</a:t>
            </a:r>
            <a:endParaRPr lang="zh-CN" altLang="en-US" sz="2400"/>
          </a:p>
          <a:p>
            <a:pPr indent="300038" eaLnBrk="0" hangingPunct="0">
              <a:tabLst>
                <a:tab pos="1971675" algn="l"/>
              </a:tabLst>
            </a:pPr>
            <a:r>
              <a:rPr lang="en-US" altLang="zh-CN" sz="2400">
                <a:latin typeface="Times New Roman" pitchFamily="18" charset="0"/>
              </a:rPr>
              <a:t>[</a:t>
            </a:r>
            <a:r>
              <a:rPr lang="zh-CN" altLang="en-US" sz="2400">
                <a:latin typeface="Times New Roman" pitchFamily="18" charset="0"/>
              </a:rPr>
              <a:t>答案要点</a:t>
            </a:r>
            <a:r>
              <a:rPr lang="en-US" altLang="zh-CN" sz="2400">
                <a:latin typeface="Times New Roman" pitchFamily="18" charset="0"/>
              </a:rPr>
              <a:t>]</a:t>
            </a:r>
            <a:endParaRPr lang="en-US" altLang="zh-CN" sz="2400"/>
          </a:p>
          <a:p>
            <a:pPr indent="300038" eaLnBrk="0" hangingPunct="0">
              <a:tabLst>
                <a:tab pos="1971675" algn="l"/>
              </a:tabLst>
            </a:pPr>
            <a:r>
              <a:rPr lang="zh-CN" altLang="en-US" sz="2400">
                <a:latin typeface="Times New Roman" pitchFamily="18" charset="0"/>
              </a:rPr>
              <a:t>（</a:t>
            </a:r>
            <a:r>
              <a:rPr lang="en-US" altLang="zh-CN" sz="2400">
                <a:latin typeface="Times New Roman" pitchFamily="18" charset="0"/>
              </a:rPr>
              <a:t>1</a:t>
            </a:r>
            <a:r>
              <a:rPr lang="zh-CN" altLang="en-US" sz="2400">
                <a:latin typeface="Times New Roman" pitchFamily="18" charset="0"/>
              </a:rPr>
              <a:t>）价值规律是商品经济的基本规律，它要求商品生产者改进技术、完善管理，提高劳动生产率，以追求效率的最大化。在生产力中，劳动者是决定性的因素；为了使劳动者的劳动积极性充分施展出来，企业必须将劳动者的劳动报酬与其劳动业绩相挂钩，以鼓励多劳多的。</a:t>
            </a:r>
            <a:endParaRPr lang="zh-CN" altLang="en-US" sz="24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
          <p:cNvSpPr>
            <a:spLocks noChangeArrowheads="1"/>
          </p:cNvSpPr>
          <p:nvPr/>
        </p:nvSpPr>
        <p:spPr bwMode="auto">
          <a:xfrm>
            <a:off x="0" y="358775"/>
            <a:ext cx="9144000" cy="6370638"/>
          </a:xfrm>
          <a:prstGeom prst="rect">
            <a:avLst/>
          </a:prstGeom>
          <a:noFill/>
          <a:ln w="9525">
            <a:noFill/>
            <a:miter lim="800000"/>
            <a:headEnd/>
            <a:tailEnd/>
          </a:ln>
        </p:spPr>
        <p:txBody>
          <a:bodyPr anchor="ctr">
            <a:spAutoFit/>
          </a:bodyPr>
          <a:lstStyle/>
          <a:p>
            <a:r>
              <a:rPr lang="en-US" altLang="zh-CN" sz="2400">
                <a:latin typeface="Times New Roman" pitchFamily="18" charset="0"/>
              </a:rPr>
              <a:t>2</a:t>
            </a:r>
            <a:r>
              <a:rPr lang="zh-CN" altLang="en-US" sz="2400">
                <a:latin typeface="Times New Roman" pitchFamily="18" charset="0"/>
              </a:rPr>
              <a:t>）价值规律对经济的发展有积极的作用，同时也存在一些消极的影响。例如，在竞争中造成商品生产者优胜劣汰，造成分化，在整个社会范围内产生公平与效率的矛盾。为此在充分发挥价值规律作用的同时，政府必须采取措施，把价值规律的消极作用降低到最小。政府对困难、破产企业的职工，实施救济、发放最低生活保障金，就是具体表现。</a:t>
            </a:r>
            <a:endParaRPr lang="zh-CN" altLang="en-US" sz="2400"/>
          </a:p>
          <a:p>
            <a:pPr eaLnBrk="0" hangingPunct="0"/>
            <a:r>
              <a:rPr lang="zh-CN" altLang="en-US" sz="2400">
                <a:latin typeface="Times New Roman" pitchFamily="18" charset="0"/>
              </a:rPr>
              <a:t>（</a:t>
            </a:r>
            <a:r>
              <a:rPr lang="en-US" altLang="zh-CN" sz="2400">
                <a:latin typeface="Times New Roman" pitchFamily="18" charset="0"/>
              </a:rPr>
              <a:t>3</a:t>
            </a:r>
            <a:r>
              <a:rPr lang="zh-CN" altLang="en-US" sz="2400">
                <a:latin typeface="Times New Roman" pitchFamily="18" charset="0"/>
              </a:rPr>
              <a:t>）企业追求效率和政府维护公平的做法是相辅相成的关系。其一，我们建立的是社会主义的市场经济。市场经济要求效率，社会主义强调公平。所以必须把二者结合起来，实现二者的协调发展。其二，效率与公平是辩正统一的关系。一方面效率是实现公平的物质基础，公平的最终实现要以效率的较大提高为前提。另一方面公平是提高效率的重要条件，公平合理的收入分配有助于形成和谐安全的社会环境，能够有效地调动各方面的生产经营积极性，促进效率的提高。</a:t>
            </a:r>
            <a:endParaRPr lang="zh-CN" altLang="en-US" sz="2400"/>
          </a:p>
          <a:p>
            <a:pPr eaLnBrk="0" hangingPunct="0"/>
            <a:r>
              <a:rPr lang="en-US" altLang="zh-CN" sz="2400">
                <a:latin typeface="Times New Roman" pitchFamily="18" charset="0"/>
              </a:rPr>
              <a:t>2</a:t>
            </a:r>
            <a:r>
              <a:rPr lang="zh-CN" altLang="en-US" sz="2400">
                <a:latin typeface="Times New Roman" pitchFamily="18" charset="0"/>
              </a:rPr>
              <a:t>、</a:t>
            </a:r>
            <a:r>
              <a:rPr lang="en-US" altLang="zh-CN" sz="2400">
                <a:latin typeface="Times New Roman" pitchFamily="18" charset="0"/>
              </a:rPr>
              <a:t>1997</a:t>
            </a:r>
            <a:r>
              <a:rPr lang="zh-CN" altLang="en-US" sz="2400">
                <a:latin typeface="Times New Roman" pitchFamily="18" charset="0"/>
              </a:rPr>
              <a:t>年，我国经济在总体上出现由卖方市场向买方市场的转变。面队激烈的市场竞争，某鞋厂实行一些新的生产和营销策略，取得了明显的效果。其材料如下：</a:t>
            </a:r>
            <a:endParaRPr lang="zh-CN" altLang="en-US" sz="2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1"/>
          <p:cNvSpPr>
            <a:spLocks noChangeArrowheads="1"/>
          </p:cNvSpPr>
          <p:nvPr/>
        </p:nvSpPr>
        <p:spPr bwMode="auto">
          <a:xfrm>
            <a:off x="0" y="68263"/>
            <a:ext cx="9144000" cy="6864350"/>
          </a:xfrm>
          <a:prstGeom prst="rect">
            <a:avLst/>
          </a:prstGeom>
          <a:noFill/>
          <a:ln w="9525">
            <a:noFill/>
            <a:miter lim="800000"/>
            <a:headEnd/>
            <a:tailEnd/>
          </a:ln>
        </p:spPr>
        <p:txBody>
          <a:bodyPr anchor="ctr">
            <a:spAutoFit/>
          </a:bodyPr>
          <a:lstStyle/>
          <a:p>
            <a:r>
              <a:rPr lang="en-US" altLang="zh-CN" sz="2000">
                <a:latin typeface="Times New Roman" pitchFamily="18" charset="0"/>
              </a:rPr>
              <a:t>[</a:t>
            </a:r>
            <a:r>
              <a:rPr lang="zh-CN" altLang="en-US" sz="2000">
                <a:latin typeface="Times New Roman" pitchFamily="18" charset="0"/>
              </a:rPr>
              <a:t>材料</a:t>
            </a:r>
            <a:r>
              <a:rPr lang="en-US" altLang="zh-CN" sz="2000">
                <a:latin typeface="Times New Roman" pitchFamily="18" charset="0"/>
              </a:rPr>
              <a:t>1]</a:t>
            </a:r>
            <a:r>
              <a:rPr lang="zh-CN" altLang="en-US" sz="2000">
                <a:latin typeface="Times New Roman" pitchFamily="18" charset="0"/>
              </a:rPr>
              <a:t>在有效供给上做文章。他们认为，现在的市场不能仅仅用供大于求四个字来概括，不适应市场需求的无效供给过多，而适销对路的有效供给不足，才是对当前市场供给状况的准确把握。在供过于求的大市场里也有供不应求的产品，明智的企业家就在于创造出这种产品。于是他们着力在有效供给上做文章，实行产品分流策略。一是男女鞋分流，二是风格分流，三是档次分流，四是市场零售与团体消费分流，五是国内市场与国际市场分流。五大分流，大大提高了该厂产品的市场应变能力，常年保持淡季不淡、旺季更旺。</a:t>
            </a:r>
            <a:endParaRPr lang="zh-CN" altLang="en-US" sz="2000"/>
          </a:p>
          <a:p>
            <a:pPr eaLnBrk="0" hangingPunct="0"/>
            <a:r>
              <a:rPr lang="en-US" altLang="zh-CN" sz="2000">
                <a:latin typeface="Times New Roman" pitchFamily="18" charset="0"/>
              </a:rPr>
              <a:t>[</a:t>
            </a:r>
            <a:r>
              <a:rPr lang="zh-CN" altLang="en-US" sz="2000">
                <a:latin typeface="Times New Roman" pitchFamily="18" charset="0"/>
              </a:rPr>
              <a:t>材料</a:t>
            </a:r>
            <a:r>
              <a:rPr lang="en-US" altLang="zh-CN" sz="2000">
                <a:latin typeface="Times New Roman" pitchFamily="18" charset="0"/>
              </a:rPr>
              <a:t>2]</a:t>
            </a:r>
            <a:r>
              <a:rPr lang="zh-CN" altLang="en-US" sz="2000">
                <a:latin typeface="Times New Roman" pitchFamily="18" charset="0"/>
              </a:rPr>
              <a:t>在市场开拓上下工夫。他们认为，生产出好产品是开拓市场的基础，没有好产品就没有好市场，但是光有好产品，还不一定有好市场，有了好产品以后，还要加强企业产品的市场建设。他们从柜台形象的树立、户外广告的设置和强化服务功能等三个方面大力进行市场建设，使生产（产品）与销售（市场）比翼双飞，鹏程万里。</a:t>
            </a:r>
            <a:endParaRPr lang="zh-CN" altLang="en-US" sz="2000"/>
          </a:p>
          <a:p>
            <a:pPr eaLnBrk="0" hangingPunct="0"/>
            <a:r>
              <a:rPr lang="en-US" altLang="zh-CN" sz="2000">
                <a:latin typeface="Times New Roman" pitchFamily="18" charset="0"/>
              </a:rPr>
              <a:t>[</a:t>
            </a:r>
            <a:r>
              <a:rPr lang="zh-CN" altLang="en-US" sz="2000">
                <a:latin typeface="Times New Roman" pitchFamily="18" charset="0"/>
              </a:rPr>
              <a:t>材料</a:t>
            </a:r>
            <a:r>
              <a:rPr lang="en-US" altLang="zh-CN" sz="2000">
                <a:latin typeface="Times New Roman" pitchFamily="18" charset="0"/>
              </a:rPr>
              <a:t>3 ]</a:t>
            </a:r>
            <a:r>
              <a:rPr lang="zh-CN" altLang="en-US" sz="2000">
                <a:latin typeface="Times New Roman" pitchFamily="18" charset="0"/>
              </a:rPr>
              <a:t>实行一区一策。他们认为，统一的大市场也有区域的差异，市场的共同规律是以各地区不同的特点表现出来的。他们把销售总公司分为南方总公司和北方总公司，同时把分公司化小，由原来的</a:t>
            </a:r>
            <a:r>
              <a:rPr lang="en-US" altLang="zh-CN" sz="2000">
                <a:latin typeface="Times New Roman" pitchFamily="18" charset="0"/>
              </a:rPr>
              <a:t>5</a:t>
            </a:r>
            <a:r>
              <a:rPr lang="zh-CN" altLang="en-US" sz="2000">
                <a:latin typeface="Times New Roman" pitchFamily="18" charset="0"/>
              </a:rPr>
              <a:t>家分公司裂变为</a:t>
            </a:r>
            <a:r>
              <a:rPr lang="en-US" altLang="zh-CN" sz="2000">
                <a:latin typeface="Times New Roman" pitchFamily="18" charset="0"/>
              </a:rPr>
              <a:t>28</a:t>
            </a:r>
            <a:r>
              <a:rPr lang="zh-CN" altLang="en-US" sz="2000">
                <a:latin typeface="Times New Roman" pitchFamily="18" charset="0"/>
              </a:rPr>
              <a:t>家分公司，一个公司只管一个省份的销售，每个公司都提出了自己的销售策略。这种小公司大市场和一区一策战略增强了产品的市场渗透力。</a:t>
            </a:r>
            <a:endParaRPr lang="zh-CN" altLang="en-US" sz="2000"/>
          </a:p>
          <a:p>
            <a:pPr eaLnBrk="0" hangingPunct="0"/>
            <a:r>
              <a:rPr lang="zh-CN" altLang="en-US" sz="2000">
                <a:latin typeface="Times New Roman" pitchFamily="18" charset="0"/>
              </a:rPr>
              <a:t>请回答：</a:t>
            </a:r>
            <a:endParaRPr lang="zh-CN" altLang="en-US" sz="2000"/>
          </a:p>
          <a:p>
            <a:pPr eaLnBrk="0" hangingPunct="0"/>
            <a:r>
              <a:rPr lang="zh-CN" altLang="en-US" sz="2000">
                <a:latin typeface="Times New Roman" pitchFamily="18" charset="0"/>
              </a:rPr>
              <a:t>（</a:t>
            </a:r>
            <a:r>
              <a:rPr lang="en-US" altLang="zh-CN" sz="2000">
                <a:latin typeface="Times New Roman" pitchFamily="18" charset="0"/>
              </a:rPr>
              <a:t>1</a:t>
            </a:r>
            <a:r>
              <a:rPr lang="zh-CN" altLang="en-US" sz="2000">
                <a:latin typeface="Times New Roman" pitchFamily="18" charset="0"/>
              </a:rPr>
              <a:t>）在上述三个材料中，该企业分别处理的主要矛盾关系是什么？</a:t>
            </a:r>
            <a:endParaRPr lang="zh-CN" altLang="en-US" sz="2000"/>
          </a:p>
          <a:p>
            <a:pPr eaLnBrk="0" hangingPunct="0"/>
            <a:r>
              <a:rPr lang="zh-CN" altLang="en-US" sz="2000">
                <a:latin typeface="Times New Roman" pitchFamily="18" charset="0"/>
              </a:rPr>
              <a:t>（</a:t>
            </a:r>
            <a:r>
              <a:rPr lang="en-US" altLang="zh-CN" sz="2000">
                <a:latin typeface="Times New Roman" pitchFamily="18" charset="0"/>
              </a:rPr>
              <a:t>2</a:t>
            </a:r>
            <a:r>
              <a:rPr lang="zh-CN" altLang="en-US" sz="2000">
                <a:latin typeface="Times New Roman" pitchFamily="18" charset="0"/>
              </a:rPr>
              <a:t>）用矛盾同一性原理分析材料</a:t>
            </a:r>
            <a:r>
              <a:rPr lang="en-US" altLang="zh-CN" sz="2000">
                <a:latin typeface="Times New Roman" pitchFamily="18" charset="0"/>
              </a:rPr>
              <a:t>1</a:t>
            </a:r>
            <a:r>
              <a:rPr lang="zh-CN" altLang="en-US" sz="2000">
                <a:latin typeface="Times New Roman" pitchFamily="18" charset="0"/>
              </a:rPr>
              <a:t>中所讲到的无效供给和有效供给的关系。</a:t>
            </a:r>
            <a:endParaRPr lang="zh-CN" altLang="en-US" sz="2000"/>
          </a:p>
          <a:p>
            <a:pPr eaLnBrk="0" hangingPunct="0"/>
            <a:r>
              <a:rPr lang="zh-CN" altLang="en-US" sz="2000">
                <a:latin typeface="Times New Roman" pitchFamily="18" charset="0"/>
              </a:rPr>
              <a:t>（</a:t>
            </a:r>
            <a:r>
              <a:rPr lang="en-US" altLang="zh-CN" sz="2000">
                <a:latin typeface="Times New Roman" pitchFamily="18" charset="0"/>
              </a:rPr>
              <a:t>3</a:t>
            </a:r>
            <a:r>
              <a:rPr lang="zh-CN" altLang="en-US" sz="2000">
                <a:latin typeface="Times New Roman" pitchFamily="18" charset="0"/>
              </a:rPr>
              <a:t>）通过材料</a:t>
            </a:r>
            <a:r>
              <a:rPr lang="en-US" altLang="zh-CN" sz="2000">
                <a:latin typeface="Times New Roman" pitchFamily="18" charset="0"/>
              </a:rPr>
              <a:t>3</a:t>
            </a:r>
            <a:r>
              <a:rPr lang="zh-CN" altLang="en-US" sz="2000">
                <a:latin typeface="Times New Roman" pitchFamily="18" charset="0"/>
              </a:rPr>
              <a:t>，说明该企业是怎样运用辨证法分析、解决矛盾，来增强产品的市场渗透力。</a:t>
            </a:r>
            <a:endParaRPr lang="zh-CN" altLang="en-US" sz="20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1"/>
          <p:cNvSpPr>
            <a:spLocks noChangeArrowheads="1"/>
          </p:cNvSpPr>
          <p:nvPr/>
        </p:nvSpPr>
        <p:spPr bwMode="auto">
          <a:xfrm>
            <a:off x="0" y="304800"/>
            <a:ext cx="9144000" cy="6248400"/>
          </a:xfrm>
          <a:prstGeom prst="rect">
            <a:avLst/>
          </a:prstGeom>
          <a:noFill/>
          <a:ln w="9525">
            <a:noFill/>
            <a:miter lim="800000"/>
            <a:headEnd/>
            <a:tailEnd/>
          </a:ln>
        </p:spPr>
        <p:txBody>
          <a:bodyPr anchor="ctr">
            <a:spAutoFit/>
          </a:bodyPr>
          <a:lstStyle/>
          <a:p>
            <a:pPr indent="304800"/>
            <a:r>
              <a:rPr lang="en-US" altLang="zh-CN" sz="2000">
                <a:latin typeface="Times New Roman" pitchFamily="18" charset="0"/>
              </a:rPr>
              <a:t>[</a:t>
            </a:r>
            <a:r>
              <a:rPr lang="zh-CN" altLang="en-US" sz="2000">
                <a:latin typeface="Times New Roman" pitchFamily="18" charset="0"/>
              </a:rPr>
              <a:t>答案要点</a:t>
            </a:r>
            <a:r>
              <a:rPr lang="en-US" altLang="zh-CN" sz="2000">
                <a:latin typeface="Times New Roman" pitchFamily="18" charset="0"/>
              </a:rPr>
              <a:t>]</a:t>
            </a:r>
            <a:endParaRPr lang="en-US" altLang="zh-CN" sz="2000"/>
          </a:p>
          <a:p>
            <a:pPr indent="304800" eaLnBrk="0" hangingPunct="0"/>
            <a:r>
              <a:rPr lang="zh-CN" altLang="en-US" sz="2000">
                <a:latin typeface="Times New Roman" pitchFamily="18" charset="0"/>
              </a:rPr>
              <a:t>（</a:t>
            </a:r>
            <a:r>
              <a:rPr lang="en-US" altLang="zh-CN" sz="2000">
                <a:latin typeface="Times New Roman" pitchFamily="18" charset="0"/>
              </a:rPr>
              <a:t>1</a:t>
            </a:r>
            <a:r>
              <a:rPr lang="zh-CN" altLang="en-US" sz="2000">
                <a:latin typeface="Times New Roman" pitchFamily="18" charset="0"/>
              </a:rPr>
              <a:t>）上述三个材料中，分别处理了供大于求与供不应求的矛盾（或无效供给与有效供给的矛盾）。生产与销售的矛盾、统一大市场与区域差异的矛盾。</a:t>
            </a:r>
            <a:endParaRPr lang="zh-CN" altLang="en-US" sz="2000"/>
          </a:p>
          <a:p>
            <a:pPr indent="304800" eaLnBrk="0" hangingPunct="0"/>
            <a:r>
              <a:rPr lang="zh-CN" altLang="en-US" sz="2000">
                <a:latin typeface="Times New Roman" pitchFamily="18" charset="0"/>
              </a:rPr>
              <a:t>（</a:t>
            </a:r>
            <a:r>
              <a:rPr lang="en-US" altLang="zh-CN" sz="2000">
                <a:latin typeface="Times New Roman" pitchFamily="18" charset="0"/>
              </a:rPr>
              <a:t>2</a:t>
            </a:r>
            <a:r>
              <a:rPr lang="zh-CN" altLang="en-US" sz="2000">
                <a:latin typeface="Times New Roman" pitchFamily="18" charset="0"/>
              </a:rPr>
              <a:t>）矛盾同一性是指矛盾着的对立面之间的相互依存、相互包含和相互转化的关系。在当前我国的商品市场中，同时存在着不适应市场需求的无效供给过多和适销对路的有效供给不足两个方面，在无效供给过多中包含着有效供给不足，人们通过创造一定的条件，可以促使无效供给向有效供给转化。</a:t>
            </a:r>
            <a:endParaRPr lang="zh-CN" altLang="en-US" sz="2000"/>
          </a:p>
          <a:p>
            <a:pPr indent="304800" eaLnBrk="0" hangingPunct="0"/>
            <a:r>
              <a:rPr lang="zh-CN" altLang="en-US" sz="2000">
                <a:latin typeface="Times New Roman" pitchFamily="18" charset="0"/>
              </a:rPr>
              <a:t>（</a:t>
            </a:r>
            <a:r>
              <a:rPr lang="en-US" altLang="zh-CN" sz="2000">
                <a:latin typeface="Times New Roman" pitchFamily="18" charset="0"/>
              </a:rPr>
              <a:t>3</a:t>
            </a:r>
            <a:r>
              <a:rPr lang="zh-CN" altLang="en-US" sz="2000">
                <a:latin typeface="Times New Roman" pitchFamily="18" charset="0"/>
              </a:rPr>
              <a:t>）辩证法认为，矛盾普遍性和矛盾特殊性是互相联结的，矛盾普遍性存在于矛盾特殊性之中，并通过矛盾特殊性表现出来，它要求在承认矛盾普遍性的前提下着重研究矛盾的特殊性。该企业具体地分析了统一大市场中区域差异，用不同的方法解决不同的矛盾，实行一区一策，从而大大增强了产品的市场渗透力。</a:t>
            </a:r>
            <a:endParaRPr lang="zh-CN" altLang="en-US" sz="2000"/>
          </a:p>
          <a:p>
            <a:pPr indent="304800" eaLnBrk="0" hangingPunct="0"/>
            <a:r>
              <a:rPr lang="zh-CN" altLang="en-US" sz="2000" b="1">
                <a:latin typeface="Times New Roman" pitchFamily="18" charset="0"/>
              </a:rPr>
              <a:t>六、论述题</a:t>
            </a:r>
            <a:endParaRPr lang="zh-CN" altLang="en-US" sz="2000"/>
          </a:p>
          <a:p>
            <a:pPr indent="304800" eaLnBrk="0" hangingPunct="0"/>
            <a:r>
              <a:rPr lang="en-US" altLang="zh-CN" sz="2000">
                <a:latin typeface="Times New Roman" pitchFamily="18" charset="0"/>
              </a:rPr>
              <a:t>1</a:t>
            </a:r>
            <a:r>
              <a:rPr lang="zh-CN" altLang="en-US" sz="2000">
                <a:latin typeface="Times New Roman" pitchFamily="18" charset="0"/>
              </a:rPr>
              <a:t>、说明资本主义生产过程及其特征。</a:t>
            </a:r>
            <a:endParaRPr lang="zh-CN" altLang="en-US" sz="2000"/>
          </a:p>
          <a:p>
            <a:pPr indent="304800" eaLnBrk="0" hangingPunct="0"/>
            <a:r>
              <a:rPr lang="zh-CN" altLang="en-US" sz="2000">
                <a:latin typeface="Times New Roman" pitchFamily="18" charset="0"/>
              </a:rPr>
              <a:t>资本主义生产是以雇佣劳动为基础，以取得剩余价值为目的的商品生产，因而有自己的特点。就劳动过程来看，这时生产资料归资本家所有，劳动力的支配使用权已属于资本家，工人是在资本家监督下为资本家利益而生产，所以，劳动产品也归资本家所有。就价值形成过程来看，它已转化为价值增殖过程，因为资本家生产商品的目的已不是为了取得价值，而是为价值增殖即生产剩余价值。资本主义生产过程是劳动过程和价值增殖过程的统一，而价值增殖过程也就是剩余价值的生产过程。</a:t>
            </a:r>
            <a:endParaRPr lang="zh-CN" altLang="en-US" sz="20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1"/>
          <p:cNvSpPr>
            <a:spLocks noChangeArrowheads="1"/>
          </p:cNvSpPr>
          <p:nvPr/>
        </p:nvSpPr>
        <p:spPr bwMode="auto">
          <a:xfrm>
            <a:off x="0" y="-3175"/>
            <a:ext cx="9144000" cy="6864350"/>
          </a:xfrm>
          <a:prstGeom prst="rect">
            <a:avLst/>
          </a:prstGeom>
          <a:noFill/>
          <a:ln w="9525">
            <a:noFill/>
            <a:miter lim="800000"/>
            <a:headEnd/>
            <a:tailEnd/>
          </a:ln>
        </p:spPr>
        <p:txBody>
          <a:bodyPr anchor="ctr">
            <a:spAutoFit/>
          </a:bodyPr>
          <a:lstStyle/>
          <a:p>
            <a:pPr indent="304800"/>
            <a:r>
              <a:rPr lang="zh-CN" sz="2000">
                <a:latin typeface="Times New Roman" pitchFamily="18" charset="0"/>
              </a:rPr>
              <a:t>在资本主义条件下，工人的劳动时间分为必要劳动时间和剩余劳动时间两部分。必要劳动时间是指工人通过自己的劳动再生产出自身劳动力价值所需要的那部分时间；剩余劳动时间则是指工人无偿为资本家生产剩余价值所花费的那部分时间。剩余价值就是由雇佣工人在其剩余劳动时间所创造的、被资本家无偿占有的、超过劳动力价值的那部分新价值。剩余价值是资本主义生产的目的和实质，剩余价值规律是资本主义基本的经济规律。</a:t>
            </a:r>
            <a:endParaRPr lang="zh-CN" sz="2000"/>
          </a:p>
          <a:p>
            <a:pPr indent="304800" eaLnBrk="0" hangingPunct="0"/>
            <a:r>
              <a:rPr lang="en-US" altLang="zh-CN" sz="2000">
                <a:latin typeface="Times New Roman" pitchFamily="18" charset="0"/>
              </a:rPr>
              <a:t>2</a:t>
            </a:r>
            <a:r>
              <a:rPr lang="zh-CN" altLang="en-US" sz="2000">
                <a:latin typeface="Times New Roman" pitchFamily="18" charset="0"/>
              </a:rPr>
              <a:t>、如何理解资本的本质。</a:t>
            </a:r>
            <a:endParaRPr lang="zh-CN" altLang="en-US" sz="2000"/>
          </a:p>
          <a:p>
            <a:pPr indent="304800" eaLnBrk="0" hangingPunct="0"/>
            <a:r>
              <a:rPr lang="zh-CN" altLang="en-US" sz="2000">
                <a:latin typeface="Times New Roman" pitchFamily="18" charset="0"/>
              </a:rPr>
              <a:t>资本在现实生活中总是表现为一定的物，如厂房、机器、设备等等，但是这些物本身并不就是资本。只有在特定的历史条件下，当生产资料成为剥削雇佣工人创造的剩余价值的手段时，它才是资本。所以，在资本主义制度下，资本作为一种能带来剩余价值的价值，它的本质不是物，而是体现在物上的资本主义生产关系，或者说是被物的外壳所掩盖的资产阶级和无产阶级之间的剥削和被剥削关系。</a:t>
            </a:r>
            <a:endParaRPr lang="zh-CN" altLang="en-US" sz="2000"/>
          </a:p>
          <a:p>
            <a:pPr indent="304800" eaLnBrk="0" hangingPunct="0"/>
            <a:r>
              <a:rPr lang="en-US" altLang="zh-CN" sz="2000">
                <a:latin typeface="Times New Roman" pitchFamily="18" charset="0"/>
              </a:rPr>
              <a:t>3</a:t>
            </a:r>
            <a:r>
              <a:rPr lang="zh-CN" altLang="en-US" sz="2000">
                <a:latin typeface="Times New Roman" pitchFamily="18" charset="0"/>
              </a:rPr>
              <a:t>、简述马克思对于不变资本和可变资本的区分及其意义。</a:t>
            </a:r>
            <a:endParaRPr lang="zh-CN" altLang="en-US" sz="2000"/>
          </a:p>
          <a:p>
            <a:pPr indent="304800" eaLnBrk="0" hangingPunct="0"/>
            <a:r>
              <a:rPr lang="zh-CN" altLang="en-US" sz="2000">
                <a:latin typeface="Times New Roman" pitchFamily="18" charset="0"/>
              </a:rPr>
              <a:t>划分不变资本和可变资本的依据是资本各个部分在剩余价值生产中的不同作用。资本在生产过程中是以生产资料和劳动力这两种形式存在的。以生产资料形式存在的资本叫做不变资本，不变资本</a:t>
            </a:r>
            <a:r>
              <a:rPr lang="en-US" altLang="zh-CN" sz="2000">
                <a:latin typeface="Times New Roman" pitchFamily="18" charset="0"/>
              </a:rPr>
              <a:t>(</a:t>
            </a:r>
            <a:r>
              <a:rPr lang="zh-CN" altLang="en-US" sz="2000">
                <a:latin typeface="Times New Roman" pitchFamily="18" charset="0"/>
              </a:rPr>
              <a:t>用</a:t>
            </a:r>
            <a:r>
              <a:rPr lang="en-US" altLang="zh-CN" sz="2000">
                <a:latin typeface="Times New Roman" pitchFamily="18" charset="0"/>
              </a:rPr>
              <a:t>C</a:t>
            </a:r>
            <a:r>
              <a:rPr lang="zh-CN" altLang="en-US" sz="2000">
                <a:latin typeface="Times New Roman" pitchFamily="18" charset="0"/>
              </a:rPr>
              <a:t>、表示</a:t>
            </a:r>
            <a:r>
              <a:rPr lang="en-US" altLang="zh-CN" sz="2000">
                <a:latin typeface="Times New Roman" pitchFamily="18" charset="0"/>
              </a:rPr>
              <a:t>)</a:t>
            </a:r>
            <a:r>
              <a:rPr lang="zh-CN" altLang="en-US" sz="2000">
                <a:latin typeface="Times New Roman" pitchFamily="18" charset="0"/>
              </a:rPr>
              <a:t>在剩余价值生产过程中，只是把自身的价值原封不动地转移到新产品的价值构成中去，本身不发生价值量的变动。以劳动力形式存在的资本叫做可变资本，可变资本</a:t>
            </a:r>
            <a:r>
              <a:rPr lang="en-US" altLang="zh-CN" sz="2000">
                <a:latin typeface="Times New Roman" pitchFamily="18" charset="0"/>
              </a:rPr>
              <a:t>(</a:t>
            </a:r>
            <a:r>
              <a:rPr lang="zh-CN" altLang="en-US" sz="2000">
                <a:latin typeface="Times New Roman" pitchFamily="18" charset="0"/>
              </a:rPr>
              <a:t>用</a:t>
            </a:r>
            <a:r>
              <a:rPr lang="en-US" altLang="zh-CN" sz="2000">
                <a:latin typeface="Times New Roman" pitchFamily="18" charset="0"/>
              </a:rPr>
              <a:t>v</a:t>
            </a:r>
            <a:r>
              <a:rPr lang="zh-CN" altLang="en-US" sz="2000">
                <a:latin typeface="Times New Roman" pitchFamily="18" charset="0"/>
              </a:rPr>
              <a:t>表示</a:t>
            </a:r>
            <a:r>
              <a:rPr lang="en-US" altLang="zh-CN" sz="2000">
                <a:latin typeface="Times New Roman" pitchFamily="18" charset="0"/>
              </a:rPr>
              <a:t>)</a:t>
            </a:r>
            <a:r>
              <a:rPr lang="zh-CN" altLang="en-US" sz="2000">
                <a:latin typeface="Times New Roman" pitchFamily="18" charset="0"/>
              </a:rPr>
              <a:t>是购买工人劳动力的那部分资本。由于工人在剩余价值生产过程中，不仅再生产出自身劳动力价值，而且还生产出剩余价值，因此，这部分资本的价值量发生了变动和增殖。剩余价值是由可变资本生产的。</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0" y="-23813"/>
            <a:ext cx="9144000" cy="6958013"/>
          </a:xfrm>
          <a:prstGeom prst="rect">
            <a:avLst/>
          </a:prstGeom>
          <a:noFill/>
          <a:ln w="9525">
            <a:noFill/>
            <a:miter lim="800000"/>
            <a:headEnd/>
            <a:tailEnd/>
          </a:ln>
        </p:spPr>
        <p:txBody>
          <a:bodyPr anchor="ctr">
            <a:spAutoFit/>
          </a:bodyPr>
          <a:lstStyle/>
          <a:p>
            <a:pPr indent="266700"/>
            <a:r>
              <a:rPr lang="en-US" altLang="zh-CN">
                <a:latin typeface="Times New Roman" pitchFamily="18" charset="0"/>
              </a:rPr>
              <a:t>A</a:t>
            </a:r>
            <a:r>
              <a:rPr lang="zh-CN" altLang="en-US">
                <a:latin typeface="Times New Roman" pitchFamily="18" charset="0"/>
              </a:rPr>
              <a:t>、理论高于实践活动         </a:t>
            </a:r>
            <a:r>
              <a:rPr lang="en-US" altLang="zh-CN">
                <a:latin typeface="Times New Roman" pitchFamily="18" charset="0"/>
              </a:rPr>
              <a:t>B</a:t>
            </a:r>
            <a:r>
              <a:rPr lang="zh-CN" altLang="en-US">
                <a:latin typeface="Times New Roman" pitchFamily="18" charset="0"/>
              </a:rPr>
              <a:t>、科学理论对实践有指导作用</a:t>
            </a:r>
            <a:endParaRPr lang="zh-CN" altLang="en-US"/>
          </a:p>
          <a:p>
            <a:pPr indent="266700" eaLnBrk="0" hangingPunct="0"/>
            <a:r>
              <a:rPr lang="en-US" altLang="zh-CN">
                <a:latin typeface="Times New Roman" pitchFamily="18" charset="0"/>
              </a:rPr>
              <a:t>C</a:t>
            </a:r>
            <a:r>
              <a:rPr lang="zh-CN" altLang="en-US">
                <a:latin typeface="Times New Roman" pitchFamily="18" charset="0"/>
              </a:rPr>
              <a:t>、理论是革命工作的出发点   </a:t>
            </a:r>
            <a:r>
              <a:rPr lang="en-US" altLang="zh-CN">
                <a:latin typeface="Times New Roman" pitchFamily="18" charset="0"/>
              </a:rPr>
              <a:t>D</a:t>
            </a:r>
            <a:r>
              <a:rPr lang="zh-CN" altLang="en-US">
                <a:latin typeface="Times New Roman" pitchFamily="18" charset="0"/>
              </a:rPr>
              <a:t>、理论对实践起决定作用</a:t>
            </a:r>
            <a:endParaRPr lang="zh-CN" altLang="en-US"/>
          </a:p>
          <a:p>
            <a:pPr indent="266700" eaLnBrk="0" hangingPunct="0"/>
            <a:r>
              <a:rPr lang="en-US" altLang="zh-CN">
                <a:latin typeface="Times New Roman" pitchFamily="18" charset="0"/>
              </a:rPr>
              <a:t>54</a:t>
            </a:r>
            <a:r>
              <a:rPr lang="zh-CN" altLang="en-US">
                <a:latin typeface="Times New Roman" pitchFamily="18" charset="0"/>
              </a:rPr>
              <a:t>、实践高于理论，这是因为实践具有</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、绝对性                   </a:t>
            </a:r>
            <a:r>
              <a:rPr lang="en-US" altLang="zh-CN">
                <a:latin typeface="Times New Roman" pitchFamily="18" charset="0"/>
              </a:rPr>
              <a:t>B</a:t>
            </a:r>
            <a:r>
              <a:rPr lang="zh-CN" altLang="en-US">
                <a:latin typeface="Times New Roman" pitchFamily="18" charset="0"/>
              </a:rPr>
              <a:t>、相对性</a:t>
            </a:r>
            <a:endParaRPr lang="zh-CN" altLang="en-US"/>
          </a:p>
          <a:p>
            <a:pPr indent="266700" eaLnBrk="0" hangingPunct="0"/>
            <a:r>
              <a:rPr lang="en-US" altLang="zh-CN">
                <a:latin typeface="Times New Roman" pitchFamily="18" charset="0"/>
              </a:rPr>
              <a:t>C</a:t>
            </a:r>
            <a:r>
              <a:rPr lang="zh-CN" altLang="en-US">
                <a:latin typeface="Times New Roman" pitchFamily="18" charset="0"/>
              </a:rPr>
              <a:t>、普遍性                   </a:t>
            </a:r>
            <a:r>
              <a:rPr lang="en-US" altLang="zh-CN">
                <a:latin typeface="Times New Roman" pitchFamily="18" charset="0"/>
              </a:rPr>
              <a:t>D</a:t>
            </a:r>
            <a:r>
              <a:rPr lang="zh-CN" altLang="en-US">
                <a:latin typeface="Times New Roman" pitchFamily="18" charset="0"/>
              </a:rPr>
              <a:t>、直接现实性</a:t>
            </a:r>
            <a:endParaRPr lang="zh-CN" altLang="en-US"/>
          </a:p>
          <a:p>
            <a:pPr indent="266700" eaLnBrk="0" hangingPunct="0"/>
            <a:r>
              <a:rPr lang="en-US" altLang="zh-CN">
                <a:latin typeface="Times New Roman" pitchFamily="18" charset="0"/>
              </a:rPr>
              <a:t>55</a:t>
            </a:r>
            <a:r>
              <a:rPr lang="zh-CN" altLang="en-US">
                <a:latin typeface="Times New Roman" pitchFamily="18" charset="0"/>
              </a:rPr>
              <a:t>、认识的本质是主体对</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、人的心灵活动的内省       </a:t>
            </a:r>
            <a:r>
              <a:rPr lang="en-US" altLang="zh-CN">
                <a:latin typeface="Times New Roman" pitchFamily="18" charset="0"/>
              </a:rPr>
              <a:t>B</a:t>
            </a:r>
            <a:r>
              <a:rPr lang="zh-CN" altLang="en-US">
                <a:latin typeface="Times New Roman" pitchFamily="18" charset="0"/>
              </a:rPr>
              <a:t>、客观事物的直观反映</a:t>
            </a:r>
            <a:endParaRPr lang="zh-CN" altLang="en-US"/>
          </a:p>
          <a:p>
            <a:pPr indent="266700" eaLnBrk="0" hangingPunct="0"/>
            <a:r>
              <a:rPr lang="en-US" altLang="zh-CN">
                <a:latin typeface="Times New Roman" pitchFamily="18" charset="0"/>
              </a:rPr>
              <a:t>C</a:t>
            </a:r>
            <a:r>
              <a:rPr lang="zh-CN" altLang="en-US">
                <a:latin typeface="Times New Roman" pitchFamily="18" charset="0"/>
              </a:rPr>
              <a:t>、客体的能动反映           </a:t>
            </a:r>
            <a:r>
              <a:rPr lang="en-US" altLang="zh-CN">
                <a:latin typeface="Times New Roman" pitchFamily="18" charset="0"/>
              </a:rPr>
              <a:t>D</a:t>
            </a:r>
            <a:r>
              <a:rPr lang="zh-CN" altLang="en-US">
                <a:latin typeface="Times New Roman" pitchFamily="18" charset="0"/>
              </a:rPr>
              <a:t>、对客观事物的选择和重构</a:t>
            </a:r>
            <a:endParaRPr lang="zh-CN" altLang="en-US"/>
          </a:p>
          <a:p>
            <a:pPr indent="266700" eaLnBrk="0" hangingPunct="0"/>
            <a:r>
              <a:rPr lang="en-US" altLang="zh-CN">
                <a:latin typeface="Times New Roman" pitchFamily="18" charset="0"/>
              </a:rPr>
              <a:t>56</a:t>
            </a:r>
            <a:r>
              <a:rPr lang="zh-CN" altLang="en-US">
                <a:latin typeface="Times New Roman" pitchFamily="18" charset="0"/>
              </a:rPr>
              <a:t>、客观真理是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、认识主体                 </a:t>
            </a:r>
            <a:r>
              <a:rPr lang="en-US" altLang="zh-CN">
                <a:latin typeface="Times New Roman" pitchFamily="18" charset="0"/>
              </a:rPr>
              <a:t>B</a:t>
            </a:r>
            <a:r>
              <a:rPr lang="zh-CN" altLang="en-US">
                <a:latin typeface="Times New Roman" pitchFamily="18" charset="0"/>
              </a:rPr>
              <a:t>、客观存在</a:t>
            </a:r>
            <a:endParaRPr lang="zh-CN" altLang="en-US"/>
          </a:p>
          <a:p>
            <a:pPr indent="266700" eaLnBrk="0" hangingPunct="0"/>
            <a:r>
              <a:rPr lang="en-US" altLang="zh-CN">
                <a:latin typeface="Times New Roman" pitchFamily="18" charset="0"/>
              </a:rPr>
              <a:t>C</a:t>
            </a:r>
            <a:r>
              <a:rPr lang="zh-CN" altLang="en-US">
                <a:latin typeface="Times New Roman" pitchFamily="18" charset="0"/>
              </a:rPr>
              <a:t>、主体对客体的正确反映     </a:t>
            </a:r>
            <a:r>
              <a:rPr lang="en-US" altLang="zh-CN">
                <a:latin typeface="Times New Roman" pitchFamily="18" charset="0"/>
              </a:rPr>
              <a:t>D</a:t>
            </a:r>
            <a:r>
              <a:rPr lang="zh-CN" altLang="en-US">
                <a:latin typeface="Times New Roman" pitchFamily="18" charset="0"/>
              </a:rPr>
              <a:t>、人的认识中所包含的客观内容</a:t>
            </a:r>
            <a:endParaRPr lang="zh-CN" altLang="en-US"/>
          </a:p>
          <a:p>
            <a:pPr indent="266700" eaLnBrk="0" hangingPunct="0"/>
            <a:r>
              <a:rPr lang="en-US" altLang="zh-CN">
                <a:latin typeface="Times New Roman" pitchFamily="18" charset="0"/>
              </a:rPr>
              <a:t>57</a:t>
            </a:r>
            <a:r>
              <a:rPr lang="zh-CN" altLang="en-US">
                <a:latin typeface="Times New Roman" pitchFamily="18" charset="0"/>
              </a:rPr>
              <a:t>、唯物辩证法的根本方法是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、观察实验方法             </a:t>
            </a:r>
            <a:r>
              <a:rPr lang="en-US" altLang="zh-CN">
                <a:latin typeface="Times New Roman" pitchFamily="18" charset="0"/>
              </a:rPr>
              <a:t>B</a:t>
            </a:r>
            <a:r>
              <a:rPr lang="zh-CN" altLang="en-US">
                <a:latin typeface="Times New Roman" pitchFamily="18" charset="0"/>
              </a:rPr>
              <a:t>、逻辑推理方法</a:t>
            </a:r>
            <a:endParaRPr lang="zh-CN" altLang="en-US"/>
          </a:p>
          <a:p>
            <a:pPr indent="266700" eaLnBrk="0" hangingPunct="0"/>
            <a:r>
              <a:rPr lang="en-US" altLang="zh-CN">
                <a:latin typeface="Times New Roman" pitchFamily="18" charset="0"/>
              </a:rPr>
              <a:t>C</a:t>
            </a:r>
            <a:r>
              <a:rPr lang="zh-CN" altLang="en-US">
                <a:latin typeface="Times New Roman" pitchFamily="18" charset="0"/>
              </a:rPr>
              <a:t>、矛盾分析法               </a:t>
            </a:r>
            <a:r>
              <a:rPr lang="en-US" altLang="zh-CN">
                <a:latin typeface="Times New Roman" pitchFamily="18" charset="0"/>
              </a:rPr>
              <a:t>D</a:t>
            </a:r>
            <a:r>
              <a:rPr lang="zh-CN" altLang="en-US">
                <a:latin typeface="Times New Roman" pitchFamily="18" charset="0"/>
              </a:rPr>
              <a:t>、归纳演绎方法</a:t>
            </a:r>
            <a:endParaRPr lang="zh-CN" altLang="en-US"/>
          </a:p>
          <a:p>
            <a:pPr indent="266700" eaLnBrk="0" hangingPunct="0"/>
            <a:r>
              <a:rPr lang="en-US" altLang="zh-CN">
                <a:latin typeface="Times New Roman" pitchFamily="18" charset="0"/>
              </a:rPr>
              <a:t>58</a:t>
            </a:r>
            <a:r>
              <a:rPr lang="zh-CN" altLang="en-US">
                <a:latin typeface="Times New Roman" pitchFamily="18" charset="0"/>
              </a:rPr>
              <a:t>、党的思想路线的核心内容是</a:t>
            </a:r>
            <a:r>
              <a:rPr lang="en-US" altLang="zh-CN">
                <a:latin typeface="Times New Roman" pitchFamily="18" charset="0"/>
              </a:rPr>
              <a:t>()</a:t>
            </a:r>
            <a:endParaRPr lang="en-US" altLang="zh-CN"/>
          </a:p>
          <a:p>
            <a:pPr indent="266700" eaLnBrk="0" hangingPunct="0"/>
            <a:r>
              <a:rPr lang="en-US" altLang="zh-CN">
                <a:latin typeface="Times New Roman" pitchFamily="18" charset="0"/>
              </a:rPr>
              <a:t>A</a:t>
            </a:r>
            <a:r>
              <a:rPr lang="zh-CN" altLang="en-US">
                <a:latin typeface="Times New Roman" pitchFamily="18" charset="0"/>
              </a:rPr>
              <a:t>、一切从实际出发           </a:t>
            </a:r>
            <a:r>
              <a:rPr lang="en-US" altLang="zh-CN">
                <a:latin typeface="Times New Roman" pitchFamily="18" charset="0"/>
              </a:rPr>
              <a:t>B</a:t>
            </a:r>
            <a:r>
              <a:rPr lang="zh-CN" altLang="en-US">
                <a:latin typeface="Times New Roman" pitchFamily="18" charset="0"/>
              </a:rPr>
              <a:t>、理论联系实际</a:t>
            </a:r>
            <a:endParaRPr lang="zh-CN" altLang="en-US"/>
          </a:p>
          <a:p>
            <a:pPr indent="266700" eaLnBrk="0" hangingPunct="0"/>
            <a:r>
              <a:rPr lang="en-US" altLang="zh-CN">
                <a:latin typeface="Times New Roman" pitchFamily="18" charset="0"/>
              </a:rPr>
              <a:t>C</a:t>
            </a:r>
            <a:r>
              <a:rPr lang="zh-CN" altLang="en-US">
                <a:latin typeface="Times New Roman" pitchFamily="18" charset="0"/>
              </a:rPr>
              <a:t>、实事求是                 </a:t>
            </a:r>
            <a:r>
              <a:rPr lang="en-US" altLang="zh-CN">
                <a:latin typeface="Times New Roman" pitchFamily="18" charset="0"/>
              </a:rPr>
              <a:t>D</a:t>
            </a:r>
            <a:r>
              <a:rPr lang="zh-CN" altLang="en-US">
                <a:latin typeface="Times New Roman" pitchFamily="18" charset="0"/>
              </a:rPr>
              <a:t>、解放思想</a:t>
            </a:r>
          </a:p>
          <a:p>
            <a:pPr indent="266700" eaLnBrk="0" hangingPunct="0"/>
            <a:r>
              <a:rPr lang="en-US" altLang="zh-CN"/>
              <a:t>B C C B</a:t>
            </a:r>
            <a:endParaRPr lang="zh-CN" altLang="en-US"/>
          </a:p>
          <a:p>
            <a:pPr indent="266700" eaLnBrk="0" hangingPunct="0"/>
            <a:r>
              <a:rPr lang="zh-CN" altLang="en-US" b="1">
                <a:latin typeface="Times New Roman" pitchFamily="18" charset="0"/>
              </a:rPr>
              <a:t>二、多项选择题</a:t>
            </a:r>
            <a:endParaRPr lang="zh-CN" altLang="en-US"/>
          </a:p>
          <a:p>
            <a:pPr indent="266700" eaLnBrk="0" hangingPunct="0"/>
            <a:r>
              <a:rPr lang="en-US" altLang="zh-CN">
                <a:latin typeface="Times New Roman" pitchFamily="18" charset="0"/>
              </a:rPr>
              <a:t>1</a:t>
            </a:r>
            <a:r>
              <a:rPr lang="zh-CN" altLang="en-US">
                <a:latin typeface="Times New Roman" pitchFamily="18" charset="0"/>
              </a:rPr>
              <a:t>、马克思主义哲学实现的两个结合和统一分别是</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endParaRPr lang="en-US" altLang="zh-CN"/>
          </a:p>
          <a:p>
            <a:pPr indent="266700" eaLnBrk="0" hangingPunct="0"/>
            <a:r>
              <a:rPr lang="en-US" altLang="zh-CN">
                <a:latin typeface="Times New Roman" pitchFamily="18" charset="0"/>
              </a:rPr>
              <a:t>A</a:t>
            </a:r>
            <a:r>
              <a:rPr lang="zh-CN" altLang="en-US">
                <a:latin typeface="Times New Roman" pitchFamily="18" charset="0"/>
              </a:rPr>
              <a:t>、思维与存在的结合与统一</a:t>
            </a:r>
            <a:endParaRPr lang="zh-CN" altLang="en-US"/>
          </a:p>
          <a:p>
            <a:pPr indent="266700" eaLnBrk="0" hangingPunct="0"/>
            <a:r>
              <a:rPr lang="en-US" altLang="zh-CN">
                <a:latin typeface="Times New Roman" pitchFamily="18" charset="0"/>
              </a:rPr>
              <a:t>B</a:t>
            </a:r>
            <a:r>
              <a:rPr lang="zh-CN" altLang="en-US">
                <a:latin typeface="Times New Roman" pitchFamily="18" charset="0"/>
              </a:rPr>
              <a:t>、辩证法与唯物主义的结合和统一</a:t>
            </a:r>
            <a:endParaRPr lang="zh-CN" altLang="en-US"/>
          </a:p>
          <a:p>
            <a:pPr indent="266700" eaLnBrk="0" hangingPunct="0"/>
            <a:r>
              <a:rPr lang="en-US" altLang="zh-CN">
                <a:latin typeface="Times New Roman" pitchFamily="18" charset="0"/>
              </a:rPr>
              <a:t>C</a:t>
            </a:r>
            <a:r>
              <a:rPr lang="zh-CN" altLang="en-US">
                <a:latin typeface="Times New Roman" pitchFamily="18" charset="0"/>
              </a:rPr>
              <a:t>、辩证唯物的自然观和辩证唯物的历史观的结合与统一</a:t>
            </a:r>
            <a:endParaRPr lang="zh-CN" altLang="en-US"/>
          </a:p>
          <a:p>
            <a:pPr indent="266700" eaLnBrk="0" hangingPunct="0"/>
            <a:r>
              <a:rPr lang="en-US" altLang="zh-CN">
                <a:latin typeface="Times New Roman" pitchFamily="18" charset="0"/>
              </a:rPr>
              <a:t>D</a:t>
            </a:r>
            <a:r>
              <a:rPr lang="zh-CN" altLang="en-US">
                <a:latin typeface="Times New Roman" pitchFamily="18" charset="0"/>
              </a:rPr>
              <a:t>、世界观与方法论的结合和统一</a:t>
            </a:r>
            <a:r>
              <a:rPr lang="en-US" altLang="zh-CN">
                <a:latin typeface="Calibri" pitchFamily="34" charset="0"/>
              </a:rPr>
              <a:t>E</a:t>
            </a:r>
            <a:r>
              <a:rPr lang="zh-CN" altLang="zh-CN">
                <a:latin typeface="Calibri" pitchFamily="34" charset="0"/>
              </a:rPr>
              <a:t>、本体论与认识论的结合和统一</a:t>
            </a:r>
          </a:p>
          <a:p>
            <a:pPr indent="266700" eaLnBrk="0" hangingPunct="0"/>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1"/>
          <p:cNvSpPr>
            <a:spLocks noChangeArrowheads="1"/>
          </p:cNvSpPr>
          <p:nvPr/>
        </p:nvSpPr>
        <p:spPr bwMode="auto">
          <a:xfrm>
            <a:off x="0" y="58738"/>
            <a:ext cx="9144000" cy="6740525"/>
          </a:xfrm>
          <a:prstGeom prst="rect">
            <a:avLst/>
          </a:prstGeom>
          <a:noFill/>
          <a:ln w="9525">
            <a:noFill/>
            <a:miter lim="800000"/>
            <a:headEnd/>
            <a:tailEnd/>
          </a:ln>
          <a:effectLst/>
        </p:spPr>
        <p:txBody>
          <a:bodyPr anchor="ctr">
            <a:spAutoFit/>
          </a:bodyPr>
          <a:lstStyle/>
          <a:p>
            <a:pPr indent="304800">
              <a:tabLst>
                <a:tab pos="4448175" algn="l"/>
              </a:tabLst>
              <a:defRPr/>
            </a:pPr>
            <a:r>
              <a:rPr lang="zh-CN" sz="2400" dirty="0">
                <a:latin typeface="Times New Roman" pitchFamily="18" charset="0"/>
                <a:ea typeface="宋体" pitchFamily="2" charset="-122"/>
                <a:cs typeface="宋体" pitchFamily="2" charset="-122"/>
              </a:rPr>
              <a:t>区分不变资本和可变资本，一方面，进一步揭露了剩余价值的源泉和资本主义剥削的实质；另一方面，为考察资本主义剥削程度即剩余价值率提供了科学依据。剩余价值率</a:t>
            </a:r>
            <a:r>
              <a:rPr lang="en-US" altLang="zh-CN" sz="2400" dirty="0">
                <a:latin typeface="Times New Roman" pitchFamily="18" charset="0"/>
                <a:ea typeface="宋体" pitchFamily="2" charset="-122"/>
                <a:cs typeface="宋体" pitchFamily="2" charset="-122"/>
              </a:rPr>
              <a:t>(m′)</a:t>
            </a:r>
            <a:r>
              <a:rPr lang="zh-CN" altLang="en-US" sz="2400" dirty="0">
                <a:latin typeface="Times New Roman" pitchFamily="18" charset="0"/>
                <a:ea typeface="宋体" pitchFamily="2" charset="-122"/>
                <a:cs typeface="宋体" pitchFamily="2" charset="-122"/>
              </a:rPr>
              <a:t>就是剩余价值</a:t>
            </a:r>
            <a:r>
              <a:rPr lang="en-US" altLang="zh-CN" sz="2400" dirty="0">
                <a:latin typeface="Times New Roman" pitchFamily="18" charset="0"/>
                <a:ea typeface="宋体" pitchFamily="2" charset="-122"/>
                <a:cs typeface="宋体" pitchFamily="2" charset="-122"/>
              </a:rPr>
              <a:t>(m)</a:t>
            </a:r>
            <a:r>
              <a:rPr lang="zh-CN" altLang="en-US" sz="2400" dirty="0">
                <a:latin typeface="Times New Roman" pitchFamily="18" charset="0"/>
                <a:ea typeface="宋体" pitchFamily="2" charset="-122"/>
                <a:cs typeface="宋体" pitchFamily="2" charset="-122"/>
              </a:rPr>
              <a:t>同可变资本</a:t>
            </a:r>
            <a:r>
              <a:rPr lang="en-US" altLang="zh-CN" sz="2400" dirty="0">
                <a:latin typeface="Times New Roman" pitchFamily="18" charset="0"/>
                <a:ea typeface="宋体" pitchFamily="2" charset="-122"/>
                <a:cs typeface="宋体" pitchFamily="2" charset="-122"/>
              </a:rPr>
              <a:t>(v)</a:t>
            </a:r>
            <a:r>
              <a:rPr lang="zh-CN" altLang="en-US" sz="2400" dirty="0">
                <a:latin typeface="Times New Roman" pitchFamily="18" charset="0"/>
                <a:ea typeface="宋体" pitchFamily="2" charset="-122"/>
                <a:cs typeface="宋体" pitchFamily="2" charset="-122"/>
              </a:rPr>
              <a:t>的比率，即</a:t>
            </a:r>
            <a:r>
              <a:rPr lang="en-US" altLang="zh-CN" sz="2400" dirty="0">
                <a:latin typeface="Times New Roman" pitchFamily="18" charset="0"/>
                <a:ea typeface="宋体" pitchFamily="2" charset="-122"/>
                <a:cs typeface="宋体" pitchFamily="2" charset="-122"/>
              </a:rPr>
              <a:t>m′=m/v</a:t>
            </a:r>
            <a:r>
              <a:rPr lang="zh-CN" altLang="en-US" sz="2400" dirty="0">
                <a:latin typeface="Times New Roman" pitchFamily="18" charset="0"/>
                <a:ea typeface="宋体" pitchFamily="2" charset="-122"/>
                <a:cs typeface="宋体" pitchFamily="2" charset="-122"/>
              </a:rPr>
              <a:t>。剩余价值率正确地反映了资本家对工人的剥削程度。</a:t>
            </a:r>
            <a:endParaRPr lang="zh-CN" altLang="en-US" sz="2400" dirty="0">
              <a:latin typeface="Arial" pitchFamily="34" charset="0"/>
              <a:ea typeface="宋体" pitchFamily="2" charset="-122"/>
              <a:cs typeface="宋体" pitchFamily="2" charset="-122"/>
            </a:endParaRPr>
          </a:p>
          <a:p>
            <a:pPr indent="228600" eaLnBrk="0" hangingPunct="0">
              <a:tabLst>
                <a:tab pos="4448175" algn="l"/>
              </a:tabLst>
              <a:defRPr/>
            </a:pPr>
            <a:r>
              <a:rPr lang="zh-CN" altLang="en-US" sz="2400" b="1" dirty="0">
                <a:latin typeface="Times New Roman" pitchFamily="18" charset="0"/>
                <a:ea typeface="宋体" pitchFamily="2" charset="-122"/>
                <a:cs typeface="宋体" pitchFamily="2" charset="-122"/>
              </a:rPr>
              <a:t>三、简答题	</a:t>
            </a:r>
            <a:endParaRPr lang="zh-CN" altLang="en-US" sz="2400" dirty="0">
              <a:latin typeface="Arial" pitchFamily="34" charset="0"/>
              <a:ea typeface="宋体" pitchFamily="2" charset="-122"/>
              <a:cs typeface="宋体" pitchFamily="2" charset="-122"/>
            </a:endParaRPr>
          </a:p>
          <a:p>
            <a:pPr indent="228600" eaLnBrk="0" hangingPunct="0">
              <a:tabLst>
                <a:tab pos="4448175" algn="l"/>
              </a:tabLst>
              <a:defRPr/>
            </a:pPr>
            <a:r>
              <a:rPr lang="en-US" altLang="zh-CN" sz="2400" dirty="0">
                <a:latin typeface="Times New Roman" pitchFamily="18" charset="0"/>
                <a:ea typeface="宋体" pitchFamily="2" charset="-122"/>
                <a:cs typeface="宋体" pitchFamily="2" charset="-122"/>
              </a:rPr>
              <a:t>1</a:t>
            </a:r>
            <a:r>
              <a:rPr lang="zh-CN" altLang="en-US" sz="2400" dirty="0">
                <a:latin typeface="Times New Roman" pitchFamily="18" charset="0"/>
                <a:ea typeface="宋体" pitchFamily="2" charset="-122"/>
                <a:cs typeface="宋体" pitchFamily="2" charset="-122"/>
              </a:rPr>
              <a:t>、社会主义在</a:t>
            </a:r>
            <a:r>
              <a:rPr lang="en-US" altLang="zh-CN" sz="2400" dirty="0">
                <a:latin typeface="Times New Roman" pitchFamily="18" charset="0"/>
                <a:ea typeface="宋体" pitchFamily="2" charset="-122"/>
                <a:cs typeface="宋体" pitchFamily="2" charset="-122"/>
              </a:rPr>
              <a:t>20</a:t>
            </a:r>
            <a:r>
              <a:rPr lang="zh-CN" altLang="en-US" sz="2400" dirty="0">
                <a:latin typeface="Times New Roman" pitchFamily="18" charset="0"/>
                <a:ea typeface="宋体" pitchFamily="2" charset="-122"/>
                <a:cs typeface="宋体" pitchFamily="2" charset="-122"/>
              </a:rPr>
              <a:t>世纪由理论变成现实，由一国发展到多国对人类社会历史的发展作出了哪些贡献？</a:t>
            </a:r>
            <a:endParaRPr lang="zh-CN" altLang="en-US" sz="2400" dirty="0">
              <a:latin typeface="Arial" pitchFamily="34" charset="0"/>
              <a:ea typeface="宋体" pitchFamily="2" charset="-122"/>
              <a:cs typeface="宋体" pitchFamily="2" charset="-122"/>
            </a:endParaRPr>
          </a:p>
          <a:p>
            <a:pPr indent="228600" eaLnBrk="0" hangingPunct="0">
              <a:tabLst>
                <a:tab pos="4448175" algn="l"/>
              </a:tabLst>
              <a:defRPr/>
            </a:pPr>
            <a:r>
              <a:rPr lang="zh-CN" altLang="en-US" sz="2400" dirty="0">
                <a:latin typeface="Times New Roman" pitchFamily="18" charset="0"/>
                <a:ea typeface="宋体" pitchFamily="2" charset="-122"/>
                <a:cs typeface="宋体" pitchFamily="2" charset="-122"/>
              </a:rPr>
              <a:t>第一，社会主义开始作为一种新的社会制度发挥出历史作用；第二，社会主义国家的存在及其在经济、政治、外交、军事上的影响，改变了世界的政治格局，在很大程度上遏制了资本主义和霸权主义在全世界的扩张；第三，社会主义力量坚定地支持被压迫民族和被压迫人民，推动着世界和平与发展的时代潮流。</a:t>
            </a:r>
            <a:endParaRPr lang="zh-CN" altLang="en-US" sz="2400" dirty="0">
              <a:latin typeface="Arial" pitchFamily="34" charset="0"/>
              <a:ea typeface="宋体" pitchFamily="2" charset="-122"/>
              <a:cs typeface="宋体" pitchFamily="2" charset="-122"/>
            </a:endParaRPr>
          </a:p>
          <a:p>
            <a:pPr indent="228600" eaLnBrk="0" hangingPunct="0">
              <a:tabLst>
                <a:tab pos="4448175" algn="l"/>
              </a:tabLst>
              <a:defRPr/>
            </a:pPr>
            <a:r>
              <a:rPr lang="en-US" altLang="zh-CN" sz="2400" dirty="0">
                <a:latin typeface="Times New Roman" pitchFamily="18" charset="0"/>
                <a:ea typeface="宋体" pitchFamily="2" charset="-122"/>
                <a:cs typeface="宋体" pitchFamily="2" charset="-122"/>
              </a:rPr>
              <a:t>2</a:t>
            </a:r>
            <a:r>
              <a:rPr lang="zh-CN" altLang="en-US" sz="2400" dirty="0">
                <a:latin typeface="Times New Roman" pitchFamily="18" charset="0"/>
                <a:ea typeface="宋体" pitchFamily="2" charset="-122"/>
                <a:cs typeface="宋体" pitchFamily="2" charset="-122"/>
              </a:rPr>
              <a:t>、马克思主义经典作家设想的社会主义基本特征有哪些？</a:t>
            </a:r>
            <a:endParaRPr lang="zh-CN" altLang="en-US" sz="2400" dirty="0">
              <a:latin typeface="Arial" pitchFamily="34" charset="0"/>
              <a:ea typeface="宋体" pitchFamily="2" charset="-122"/>
              <a:cs typeface="宋体" pitchFamily="2" charset="-122"/>
            </a:endParaRPr>
          </a:p>
          <a:p>
            <a:pPr indent="228600" eaLnBrk="0" hangingPunct="0">
              <a:tabLst>
                <a:tab pos="4448175" algn="l"/>
              </a:tabLst>
              <a:defRPr/>
            </a:pPr>
            <a:r>
              <a:rPr lang="zh-CN" altLang="en-US" sz="2400" dirty="0">
                <a:latin typeface="Times New Roman" pitchFamily="18" charset="0"/>
                <a:ea typeface="宋体" pitchFamily="2" charset="-122"/>
                <a:cs typeface="宋体" pitchFamily="2" charset="-122"/>
              </a:rPr>
              <a:t>生产资料归全社会所有；根据社会的需要，有计划地调节生产；在对社会总产品作了必要的扣除之后，对个人消费品实行按劳分配；没有货币交换；没有阶级和阶级差别，国家开始消亡但尚未完全消亡等。</a:t>
            </a:r>
            <a:endParaRPr lang="zh-CN" altLang="en-US" sz="2400" dirty="0">
              <a:latin typeface="Arial" pitchFamily="34" charset="0"/>
              <a:ea typeface="宋体" pitchFamily="2" charset="-122"/>
              <a:cs typeface="宋体"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36975</Words>
  <Application>Microsoft Office PowerPoint</Application>
  <PresentationFormat>全屏显示(4:3)</PresentationFormat>
  <Paragraphs>1367</Paragraphs>
  <Slides>90</Slides>
  <Notes>0</Notes>
  <HiddenSlides>0</HiddenSlides>
  <MMClips>0</MMClips>
  <ScaleCrop>false</ScaleCrop>
  <HeadingPairs>
    <vt:vector size="6" baseType="variant">
      <vt:variant>
        <vt:lpstr>已用的字体</vt:lpstr>
      </vt:variant>
      <vt:variant>
        <vt:i4>6</vt:i4>
      </vt:variant>
      <vt:variant>
        <vt:lpstr>演示文稿设计模板</vt:lpstr>
      </vt:variant>
      <vt:variant>
        <vt:i4>1</vt:i4>
      </vt:variant>
      <vt:variant>
        <vt:lpstr>幻灯片标题</vt:lpstr>
      </vt:variant>
      <vt:variant>
        <vt:i4>90</vt:i4>
      </vt:variant>
    </vt:vector>
  </HeadingPairs>
  <TitlesOfParts>
    <vt:vector size="97" baseType="lpstr">
      <vt:lpstr>Calibri</vt:lpstr>
      <vt:lpstr>宋体</vt:lpstr>
      <vt:lpstr>Arial</vt:lpstr>
      <vt:lpstr>黑体</vt:lpstr>
      <vt:lpstr>Times New Roman</vt:lpstr>
      <vt:lpstr>新宋体</vt: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Sky123.Org</cp:lastModifiedBy>
  <cp:revision>11</cp:revision>
  <dcterms:created xsi:type="dcterms:W3CDTF">2011-04-28T12:06:06Z</dcterms:created>
  <dcterms:modified xsi:type="dcterms:W3CDTF">2012-05-15T13:21:28Z</dcterms:modified>
</cp:coreProperties>
</file>