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B8152-99AF-FE5F-29C8-B6CDC2E5A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4E65C-F39D-3004-55BC-70984F363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A1EC3-639F-D67D-FAA3-71110326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BB77D-EC74-B7A6-312D-297EDE29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0427E-8D1C-59A5-0EAE-028E6119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0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3CAA5-5865-7C33-E85F-F27284D0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26F24-6E6B-B3A2-6E4C-4D5D30A51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CF009-D44E-0D1F-F394-5751659A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47402-9F6A-C58C-D977-E9C51D82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6AEF6-680E-2225-0B94-BE8B25F7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18AE11-376E-F302-6BEA-0E37FB00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BF61E-D624-D767-AC7E-B09BA982E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4BE7E-6489-F7F7-CB0B-2B7F371D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2238A-614B-D051-5109-FE19D715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4DF54-1D97-8F60-689A-0E0688C1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9264-FB51-1074-DEB6-9AC27012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E587A-BC3C-2016-DD58-80137EB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C38E3-C01C-61B5-3277-30D1AE30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C97AD-80CE-1B5A-3B45-AA10F433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8A7BB-07C4-97AB-5B58-5CE167A5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9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80EC-5FAD-58DF-2EEF-68336FC4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4B431-2746-557C-4E1C-332CD628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84BE7-6BB1-1B26-68B1-B241E942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75EFF-3D99-45FA-7DDF-7F6A707B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EA9C5-A5AD-D881-5E0B-9CE35257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5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559B-972F-AB04-1F3F-CC5CDA19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AD103-53DB-C772-B577-006E098D4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D8E3C-3DAF-F516-1900-E57C790D2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281BB-C43D-9A7D-FCB8-A0F84E76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B6AD0-50A8-3A51-88CC-714D6EA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50315-31A0-7246-D554-73A3477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FB3C-0475-0F9D-543C-9379A040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BD460-6D8C-DC49-638C-84B23BB5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6F8-092C-FD7E-B7A6-4A5ADEFEF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0DEC9F-6F89-09DD-EA3C-6F855F40F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2BC177-C590-3ABE-920F-7E96EE0A0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7F6C0-084C-19D7-5E5F-6CF92A85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6CF19A-0A7F-1DE4-9B7F-BEEC2416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04313F-6C63-E6C1-B43A-54ED1304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A6BE-A9E3-13DC-601C-2E1E4B34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289E23-7384-FE04-4354-4E5DB016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710C31-0482-8E53-CBEC-FDFED167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3E346E-024A-0D5A-F7E4-D9C3513E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5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A7CC4A-2BC5-93A8-33FE-490CF73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C0C244-5B76-6580-DF5B-6F0881E7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D5E4B-B522-E0C7-246F-85E03BBD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B15C6-6DB1-5724-5928-A18C6CE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2386B-7D1E-62CA-B449-CF188C42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0F176-255C-2718-EEEA-02B67B594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AA06F-E893-CF90-C129-0696A966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06474-91EE-8344-5722-45C467B6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23F79-8ECF-B6EF-215D-A002F978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4DB02-DF06-7C2D-E38B-48B0925E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FDEDE8-ACB4-03EE-B7B9-8755B0835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456EA-606E-78B6-8768-D2ADFE4ED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2ACE1-A303-0C8F-2E50-89760129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149D6-0876-5C48-1EB9-14FDAD48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99E62-CAD6-ADD7-40E1-29E16476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9CA06-A7C5-1AD6-2722-6844548B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F1F13-F1B4-CC89-3C3B-145F7FE9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2C17A-E7CE-E8D5-A28D-466AEB3E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E1B5-F232-4792-B83D-6F2B24EE3A44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02337-32EE-E518-5C3F-D1B723CF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41219-8A91-8EC2-0931-498924958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B102-16BB-4D24-AAEA-030D26075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ECB8C-CE7D-4AB8-F2CC-F11CEDE5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教学方法的演变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1899E1-494B-88DF-0A61-2845AA143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128" y="3429000"/>
            <a:ext cx="9144000" cy="1655762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        追溯教学技术和教学方法的历史发展。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3781054A-66DB-298D-87C0-76E5C454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492" y="3904286"/>
            <a:ext cx="2650760" cy="26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206D45-DD1B-54CB-0D62-A7BCBF474503}"/>
              </a:ext>
            </a:extLst>
          </p:cNvPr>
          <p:cNvSpPr txBox="1"/>
          <p:nvPr/>
        </p:nvSpPr>
        <p:spPr>
          <a:xfrm>
            <a:off x="258504" y="7378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常用方法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6B4CA6-F683-9B8D-4B6F-C680624C1F0D}"/>
              </a:ext>
            </a:extLst>
          </p:cNvPr>
          <p:cNvSpPr txBox="1"/>
          <p:nvPr/>
        </p:nvSpPr>
        <p:spPr>
          <a:xfrm>
            <a:off x="258504" y="1767006"/>
            <a:ext cx="1167499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i="0" dirty="0">
                <a:solidFill>
                  <a:srgbClr val="333333"/>
                </a:solidFill>
                <a:effectLst/>
                <a:latin typeface="Helvetica Neue"/>
              </a:rPr>
              <a:t>讲授法</a:t>
            </a:r>
            <a:endParaRPr lang="en-US" altLang="zh-CN" sz="32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       讲授法是教师通过简明、生动的</a:t>
            </a:r>
            <a:r>
              <a:rPr lang="zh-CN" altLang="en-US" sz="3200" dirty="0">
                <a:latin typeface="Helvetica Neue"/>
              </a:rPr>
              <a:t>口头语言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向学生传授知识、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发展学生智力的方法。它是通过叙述、描绘、解释、推论来传递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信息、传授知识、阐明概念、论证定律和公式，引导学生分析和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认识问题。</a:t>
            </a:r>
          </a:p>
          <a:p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3DC48F5-F26E-F8B2-C5B1-81F958F2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493" y="484054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123F7C-218F-2F42-3B1D-BAF5D89487F0}"/>
              </a:ext>
            </a:extLst>
          </p:cNvPr>
          <p:cNvSpPr txBox="1"/>
          <p:nvPr/>
        </p:nvSpPr>
        <p:spPr>
          <a:xfrm>
            <a:off x="603355" y="449466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讨论法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讨论法是在教师的指导下，学生以全班或小组为单位，围绕</a:t>
            </a:r>
            <a:r>
              <a:rPr lang="zh-CN" altLang="en-US" dirty="0">
                <a:latin typeface="Helvetica Neue"/>
              </a:rPr>
              <a:t>教材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的中心问题，各抒己见，通过讨论或辩论活动，获得知识或巩固知识的一种教学方法。优点在于，由于全体学生都参加活动，可以培养合作精神，激发学生的</a:t>
            </a:r>
            <a:r>
              <a:rPr lang="zh-CN" altLang="en-US" dirty="0">
                <a:latin typeface="Helvetica Neue"/>
              </a:rPr>
              <a:t>学习兴趣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，提高学生学习的独立性。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B250E-8B10-1A44-0C6F-4AC70F0A51B0}"/>
              </a:ext>
            </a:extLst>
          </p:cNvPr>
          <p:cNvSpPr txBox="1"/>
          <p:nvPr/>
        </p:nvSpPr>
        <p:spPr>
          <a:xfrm>
            <a:off x="603355" y="2505670"/>
            <a:ext cx="3264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练习法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练习法是学生在教师的指导下巩固知识、运用知识、形成技能技巧的方法。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C66C1F-3191-8EEA-02D6-35067AA13A26}"/>
              </a:ext>
            </a:extLst>
          </p:cNvPr>
          <p:cNvSpPr txBox="1"/>
          <p:nvPr/>
        </p:nvSpPr>
        <p:spPr>
          <a:xfrm>
            <a:off x="603355" y="3805112"/>
            <a:ext cx="32641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读书指导法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读书指导法是教师指导学生通过阅读教科书或参考书，以获得知识、巩固知识、培养学生自学能力的一种方法。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C66E6A-EBAD-97EC-FDFD-B70326F2B3E5}"/>
              </a:ext>
            </a:extLst>
          </p:cNvPr>
          <p:cNvSpPr txBox="1"/>
          <p:nvPr/>
        </p:nvSpPr>
        <p:spPr>
          <a:xfrm>
            <a:off x="5277790" y="2974116"/>
            <a:ext cx="6093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任务驱动法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教师给学生布置探究性的学习任务，学生查阅资料，对知识体系进行整理，再选出代表进行讲解，最后由教师进行总结。</a:t>
            </a:r>
            <a:r>
              <a:rPr lang="zh-CN" altLang="en-US" dirty="0">
                <a:latin typeface="Helvetica Neue"/>
              </a:rPr>
              <a:t>任务驱动教学法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以小组为单位进行，也可以以个人为单位组织进行，它要求教师布置任务要具体，其他学生要极积提问，以达到共同学习的目的。任务驱动教学法可以让学生在完成“任务”的过程中，培养分析问题、解决问题的能力，培养学生独立探索及合作精神。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C8FA8875-E745-F4E1-205B-4671A914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493" y="484054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8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6221FB-9FEA-1202-982E-538E17637F85}"/>
              </a:ext>
            </a:extLst>
          </p:cNvPr>
          <p:cNvSpPr txBox="1"/>
          <p:nvPr/>
        </p:nvSpPr>
        <p:spPr>
          <a:xfrm>
            <a:off x="603355" y="617709"/>
            <a:ext cx="470316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直观演示法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       演示法是教师在课堂上通过展示各种实物、直观教具或进行示范性实验，让学生通过观察获得感性认识的教学方法。是一种辅助性教学方法，要和讲授法、谈话法等教学方法结合使用。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44297C-D0AD-C9B3-4E24-D44CE8FC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0966"/>
            <a:ext cx="5187069" cy="4450244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15B0B02-A772-E974-5864-599EECEDD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398015"/>
            <a:ext cx="1436558" cy="14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9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4731C52B-792C-7087-877D-01B2A412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86" y="2507105"/>
            <a:ext cx="4572000" cy="4572000"/>
          </a:xfrm>
          <a:prstGeom prst="rect">
            <a:avLst/>
          </a:prstGeom>
        </p:spPr>
      </p:pic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B85E4593-E284-46AA-06D9-4A46BE5C6253}"/>
              </a:ext>
            </a:extLst>
          </p:cNvPr>
          <p:cNvSpPr/>
          <p:nvPr/>
        </p:nvSpPr>
        <p:spPr>
          <a:xfrm>
            <a:off x="3615069" y="1150495"/>
            <a:ext cx="4571999" cy="194880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i="1" u="sng" dirty="0"/>
              <a:t>谢 谢 ！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62598B8-3974-C63D-F325-075B807C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045" y="1055222"/>
            <a:ext cx="3635055" cy="3764606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315131-28A4-3625-2B8C-4ECF84A7E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03" y="826602"/>
            <a:ext cx="3657917" cy="4221846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CCE8621-45F6-2EF8-B676-FE72517E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2177" y="151561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3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BFBD-666E-B803-A96C-EDDE7001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231"/>
            <a:ext cx="10515600" cy="1325563"/>
          </a:xfrm>
        </p:spPr>
        <p:txBody>
          <a:bodyPr/>
          <a:lstStyle/>
          <a:p>
            <a:r>
              <a:rPr lang="zh-CN" altLang="en-US" dirty="0"/>
              <a:t>                  第一部分：教学技术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803C95E-033C-7D43-5A87-00769BDD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493" y="484054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452089-18E9-95BE-20D8-522865F7B7AC}"/>
              </a:ext>
            </a:extLst>
          </p:cNvPr>
          <p:cNvSpPr txBox="1"/>
          <p:nvPr/>
        </p:nvSpPr>
        <p:spPr>
          <a:xfrm>
            <a:off x="749507" y="1832714"/>
            <a:ext cx="10992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   </a:t>
            </a:r>
            <a:r>
              <a:rPr lang="zh-CN" altLang="en-US" sz="3200" dirty="0"/>
              <a:t>电化教育是指在教育教学过程中，运用投影、幻灯、录音、录像、广播、电影、电视、计算机等技术，传递教育信息，并对这一过程进行设计、研究和管理的一种教育形式。是促进学校教育教学改革、提高教育教学质量的有效途径和方法。是实现教育现代化的重要内容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9AF9E6-8173-AD8E-2FC9-3D0E010E643C}"/>
              </a:ext>
            </a:extLst>
          </p:cNvPr>
          <p:cNvSpPr txBox="1"/>
          <p:nvPr/>
        </p:nvSpPr>
        <p:spPr>
          <a:xfrm>
            <a:off x="599606" y="649056"/>
            <a:ext cx="10992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191B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000" b="0" i="0" dirty="0">
                <a:solidFill>
                  <a:srgbClr val="191B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国内</a:t>
            </a:r>
            <a:r>
              <a:rPr lang="zh-CN" altLang="en-US" sz="4000" b="1" i="0" dirty="0">
                <a:solidFill>
                  <a:srgbClr val="191B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教学技术</a:t>
            </a:r>
            <a:r>
              <a:rPr lang="zh-CN" altLang="en-US" sz="4000" b="0" i="0" dirty="0">
                <a:solidFill>
                  <a:srgbClr val="191B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以电化教育的出现为标志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504679ED-75A1-1C5A-E729-F0CD1AB4C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493" y="484054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85A637-3386-62FC-8A60-7D8250BC0715}"/>
              </a:ext>
            </a:extLst>
          </p:cNvPr>
          <p:cNvSpPr txBox="1"/>
          <p:nvPr/>
        </p:nvSpPr>
        <p:spPr>
          <a:xfrm>
            <a:off x="4798261" y="344773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/>
              <a:t>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5AD79F-9B05-AF39-8B98-1FC8B650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1" y="1925589"/>
            <a:ext cx="10228397" cy="4587638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D0C83A36-83F9-3C32-7C25-A89DDC43B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19709"/>
            <a:ext cx="2395928" cy="23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5CE9EA-19D5-E96E-EF9E-37E0473711E8}"/>
              </a:ext>
            </a:extLst>
          </p:cNvPr>
          <p:cNvSpPr txBox="1"/>
          <p:nvPr/>
        </p:nvSpPr>
        <p:spPr>
          <a:xfrm>
            <a:off x="623187" y="704538"/>
            <a:ext cx="10945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0" i="0" dirty="0">
                <a:solidFill>
                  <a:srgbClr val="191B1F"/>
                </a:solidFill>
                <a:effectLst/>
                <a:latin typeface="-apple-system"/>
              </a:rPr>
              <a:t>教育技术在美国开始于视听</a:t>
            </a:r>
            <a:r>
              <a:rPr lang="zh-CN" altLang="en-US" sz="4000" dirty="0">
                <a:solidFill>
                  <a:srgbClr val="191B1F"/>
                </a:solidFill>
                <a:latin typeface="-apple-system"/>
              </a:rPr>
              <a:t>教育</a:t>
            </a:r>
            <a:r>
              <a:rPr lang="zh-CN" altLang="en-US" sz="4000" b="0" i="0" dirty="0">
                <a:solidFill>
                  <a:srgbClr val="191B1F"/>
                </a:solidFill>
                <a:effectLst/>
                <a:latin typeface="-apple-system"/>
              </a:rPr>
              <a:t>和程序教学运动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915D78-01D0-F31C-1860-822A98A7597C}"/>
              </a:ext>
            </a:extLst>
          </p:cNvPr>
          <p:cNvSpPr txBox="1"/>
          <p:nvPr/>
        </p:nvSpPr>
        <p:spPr>
          <a:xfrm>
            <a:off x="794478" y="2271090"/>
            <a:ext cx="107743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       视听教育指的是依据教育理论，运用多种</a:t>
            </a:r>
            <a:r>
              <a:rPr lang="zh-CN" altLang="en-US" sz="2800" i="0" dirty="0">
                <a:effectLst/>
                <a:latin typeface="Helvetica Neue"/>
              </a:rPr>
              <a:t>媒体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，充分发挥视听感官的功能，有目的地传递教育信息，以实现最优化的教育活动。具体而言，视听教育是指运用照片、图表、模型、标本、仪器、录音唱片、广播、电视、电影等视听手段进行教学、教育活动，以及直接由视听觉获得知识的教学活动。如参观、旅行、表演、展览、实验、实习等都属于视听教育范围。</a:t>
            </a:r>
            <a:endParaRPr lang="zh-CN" altLang="en-US" sz="2800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A33AE11-3DCF-B953-7CF4-69FF8745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493" y="484054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164B9E-91BD-408D-7D42-67E2074A238F}"/>
              </a:ext>
            </a:extLst>
          </p:cNvPr>
          <p:cNvSpPr txBox="1"/>
          <p:nvPr/>
        </p:nvSpPr>
        <p:spPr>
          <a:xfrm>
            <a:off x="3912433" y="1164768"/>
            <a:ext cx="75250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综合来说，因素共为以下三点：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sz="3200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32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、 工业现代化发展而引起的教育需要。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3200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、 教育家教育思想的影响和推动。</a:t>
            </a:r>
            <a:endParaRPr lang="en-US" altLang="zh-CN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sz="3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3200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、 新的技术手段的发明和应用。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7CC5C9CC-4149-BDBC-28DC-B60C55097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06" y="2359752"/>
            <a:ext cx="2455889" cy="28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B0D0A7-6CFB-43FE-74E3-8525F508F1E1}"/>
              </a:ext>
            </a:extLst>
          </p:cNvPr>
          <p:cNvSpPr txBox="1"/>
          <p:nvPr/>
        </p:nvSpPr>
        <p:spPr>
          <a:xfrm>
            <a:off x="3612629" y="2100297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第二部分：教学方法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8014F040-A431-1602-ED9F-A0CA4041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493" y="484054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4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C202CE-04F4-E4B0-8868-27464A1C6651}"/>
              </a:ext>
            </a:extLst>
          </p:cNvPr>
          <p:cNvSpPr txBox="1"/>
          <p:nvPr/>
        </p:nvSpPr>
        <p:spPr>
          <a:xfrm>
            <a:off x="220833" y="2761550"/>
            <a:ext cx="118368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       中国教学方法的思想渊源，可以追溯到两千多年前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《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学记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》《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论语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》</a:t>
            </a:r>
          </a:p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等教育名作，其中蕴含着启发教学、因材施教等经典教学方法。现代意义</a:t>
            </a:r>
            <a:endParaRPr lang="en-US" altLang="zh-CN" sz="2800" b="0" i="0" dirty="0">
              <a:solidFill>
                <a:srgbClr val="333333"/>
              </a:solidFill>
              <a:effectLst/>
              <a:latin typeface="Sitka Text" pitchFamily="2" charset="0"/>
            </a:endParaRPr>
          </a:p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上的教学方法研究于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20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世纪初伴随着作为一门独立学科的教育学从国外引</a:t>
            </a:r>
            <a:endParaRPr lang="en-US" altLang="zh-CN" sz="2800" b="0" i="0" dirty="0">
              <a:solidFill>
                <a:srgbClr val="333333"/>
              </a:solidFill>
              <a:effectLst/>
              <a:latin typeface="Sitka Text" pitchFamily="2" charset="0"/>
            </a:endParaRPr>
          </a:p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入。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1949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年中华人民共和国成立，掀开了教学方法研究的新篇章，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70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年来</a:t>
            </a:r>
            <a:endParaRPr lang="en-US" altLang="zh-CN" sz="2800" b="0" i="0" dirty="0">
              <a:solidFill>
                <a:srgbClr val="333333"/>
              </a:solidFill>
              <a:effectLst/>
              <a:latin typeface="Sitka Text" pitchFamily="2" charset="0"/>
            </a:endParaRPr>
          </a:p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不同历史阶段的理论创新与实践探索彰显出相应的时代主题及风格，构成</a:t>
            </a:r>
            <a:endParaRPr lang="en-US" altLang="zh-CN" sz="2800" b="0" i="0" dirty="0">
              <a:solidFill>
                <a:srgbClr val="333333"/>
              </a:solidFill>
              <a:effectLst/>
              <a:latin typeface="Sitka Text" pitchFamily="2" charset="0"/>
            </a:endParaRPr>
          </a:p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了教学方法研究中外交融、文化嬗变的绚烂图景。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208539-31D1-92A7-1D37-042FD09A2227}"/>
              </a:ext>
            </a:extLst>
          </p:cNvPr>
          <p:cNvSpPr txBox="1"/>
          <p:nvPr/>
        </p:nvSpPr>
        <p:spPr>
          <a:xfrm>
            <a:off x="812353" y="1412493"/>
            <a:ext cx="563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一、教学方法研究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70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年的变革历程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A72D5F-E418-0C41-8C3C-5B21B166623B}"/>
              </a:ext>
            </a:extLst>
          </p:cNvPr>
          <p:cNvSpPr txBox="1"/>
          <p:nvPr/>
        </p:nvSpPr>
        <p:spPr>
          <a:xfrm>
            <a:off x="6452038" y="935439"/>
            <a:ext cx="513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（一）全面苏化和艰难探索阶段（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1949—1976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年）</a:t>
            </a:r>
            <a:endParaRPr lang="en-US" altLang="zh-CN" b="0" i="0" dirty="0">
              <a:solidFill>
                <a:srgbClr val="333333"/>
              </a:solidFill>
              <a:effectLst/>
              <a:latin typeface="Sitka Text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Sitka Text" pitchFamily="2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（二）恢复重建和开放繁荣阶段（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1976—2000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年）</a:t>
            </a:r>
            <a:endParaRPr lang="en-US" altLang="zh-CN" b="0" i="0" dirty="0">
              <a:solidFill>
                <a:srgbClr val="333333"/>
              </a:solidFill>
              <a:effectLst/>
              <a:latin typeface="Sitka Text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Sitka Text" pitchFamily="2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（三）砥砺发展和推陈创新阶段（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2000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年以来）</a:t>
            </a: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03B8AD0-0CCF-BCF7-217D-F69EDAB33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493" y="484054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9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769</Words>
  <Application>Microsoft Office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Helvetica Neue</vt:lpstr>
      <vt:lpstr>等线</vt:lpstr>
      <vt:lpstr>等线 Light</vt:lpstr>
      <vt:lpstr>宋体</vt:lpstr>
      <vt:lpstr>Arial</vt:lpstr>
      <vt:lpstr>Sitka Text</vt:lpstr>
      <vt:lpstr>Office 主题​​</vt:lpstr>
      <vt:lpstr>教学方法的演变</vt:lpstr>
      <vt:lpstr>PowerPoint 演示文稿</vt:lpstr>
      <vt:lpstr>                  第一部分：教学技术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教学方法的演变</dc:title>
  <dc:creator>兔 米</dc:creator>
  <cp:lastModifiedBy>兔 米</cp:lastModifiedBy>
  <cp:revision>3</cp:revision>
  <dcterms:created xsi:type="dcterms:W3CDTF">2024-03-07T11:35:43Z</dcterms:created>
  <dcterms:modified xsi:type="dcterms:W3CDTF">2024-03-07T13:05:02Z</dcterms:modified>
</cp:coreProperties>
</file>