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7653F7-3E99-4ABF-8785-28ED3AF8986E}" v="10" dt="2024-04-04T09:31:06.81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 y="41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2162175" y="2797757"/>
            <a:ext cx="8229600" cy="509114"/>
          </a:xfrm>
          <a:prstGeom prst="rect">
            <a:avLst/>
          </a:prstGeom>
        </p:spPr>
        <p:txBody>
          <a:bodyPr vert="horz" wrap="square" lIns="0" tIns="16510" rIns="0" bIns="0" rtlCol="0">
            <a:spAutoFit/>
          </a:bodyPr>
          <a:lstStyle/>
          <a:p>
            <a:pPr marL="12700">
              <a:lnSpc>
                <a:spcPct val="100000"/>
              </a:lnSpc>
              <a:spcBef>
                <a:spcPts val="130"/>
              </a:spcBef>
            </a:pPr>
            <a:r>
              <a:rPr sz="3200" dirty="0">
                <a:latin typeface="Trebuchet MS"/>
                <a:cs typeface="Trebuchet MS"/>
              </a:rPr>
              <a:t>Student</a:t>
            </a:r>
            <a:r>
              <a:rPr sz="3200" spc="-114" dirty="0">
                <a:latin typeface="Trebuchet MS"/>
                <a:cs typeface="Trebuchet MS"/>
              </a:rPr>
              <a:t> </a:t>
            </a:r>
            <a:r>
              <a:rPr sz="3200" spc="-20" dirty="0">
                <a:latin typeface="Trebuchet MS"/>
                <a:cs typeface="Trebuchet MS"/>
              </a:rPr>
              <a:t>Name</a:t>
            </a:r>
            <a:r>
              <a:rPr lang="en-US" sz="3200" spc="-20" dirty="0">
                <a:latin typeface="Trebuchet MS"/>
                <a:cs typeface="Trebuchet MS"/>
              </a:rPr>
              <a:t>: RAMAKRISHNAN A</a:t>
            </a:r>
            <a:endParaRPr sz="3200" dirty="0">
              <a:latin typeface="Trebuchet MS"/>
              <a:cs typeface="Trebuchet MS"/>
            </a:endParaRPr>
          </a:p>
        </p:txBody>
      </p:sp>
      <p:sp>
        <p:nvSpPr>
          <p:cNvPr id="8" name="object 8"/>
          <p:cNvSpPr txBox="1"/>
          <p:nvPr/>
        </p:nvSpPr>
        <p:spPr>
          <a:xfrm>
            <a:off x="2162175" y="3952881"/>
            <a:ext cx="2278380" cy="382156"/>
          </a:xfrm>
          <a:prstGeom prst="rect">
            <a:avLst/>
          </a:prstGeom>
        </p:spPr>
        <p:txBody>
          <a:bodyPr vert="horz" wrap="square" lIns="0" tIns="12700" rIns="0" bIns="0" rtlCol="0">
            <a:spAutoFit/>
          </a:bodyPr>
          <a:lstStyle/>
          <a:p>
            <a:pPr marL="12700">
              <a:lnSpc>
                <a:spcPct val="100000"/>
              </a:lnSpc>
              <a:spcBef>
                <a:spcPts val="100"/>
              </a:spcBef>
            </a:pPr>
            <a:r>
              <a:rPr sz="2400" b="1">
                <a:solidFill>
                  <a:srgbClr val="2D936B"/>
                </a:solidFill>
                <a:latin typeface="Trebuchet MS"/>
                <a:cs typeface="Trebuchet MS"/>
              </a:rPr>
              <a:t>Final</a:t>
            </a:r>
            <a:r>
              <a:rPr sz="2400" b="1" spc="-40">
                <a:solidFill>
                  <a:srgbClr val="2D936B"/>
                </a:solidFill>
                <a:latin typeface="Trebuchet MS"/>
                <a:cs typeface="Trebuchet MS"/>
              </a:rPr>
              <a:t> </a:t>
            </a:r>
            <a:r>
              <a:rPr sz="2400" b="1" spc="-1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3259" y="654535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a:solidFill>
                  <a:srgbClr val="006FC0"/>
                </a:solidFill>
                <a:uFill>
                  <a:solidFill>
                    <a:srgbClr val="006FC0"/>
                  </a:solidFill>
                </a:uFill>
                <a:latin typeface="Trebuchet MS"/>
                <a:cs typeface="Trebuchet MS"/>
                <a:hlinkClick r:id="rId3"/>
              </a:rPr>
              <a:t>Demo</a:t>
            </a:r>
            <a:r>
              <a:rPr sz="2000" u="sng" spc="10">
                <a:solidFill>
                  <a:srgbClr val="006FC0"/>
                </a:solidFill>
                <a:uFill>
                  <a:solidFill>
                    <a:srgbClr val="006FC0"/>
                  </a:solidFill>
                </a:uFill>
                <a:latin typeface="Trebuchet MS"/>
                <a:cs typeface="Trebuchet MS"/>
                <a:hlinkClick r:id="rId3"/>
              </a:rPr>
              <a:t> </a:t>
            </a:r>
            <a:r>
              <a:rPr sz="2000" u="sng" spc="-2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2" name="TextBox 11">
            <a:extLst>
              <a:ext uri="{FF2B5EF4-FFF2-40B4-BE49-F238E27FC236}">
                <a16:creationId xmlns:a16="http://schemas.microsoft.com/office/drawing/2014/main" id="{7D95C95D-5369-B778-709F-81015052F528}"/>
              </a:ext>
            </a:extLst>
          </p:cNvPr>
          <p:cNvSpPr txBox="1"/>
          <p:nvPr/>
        </p:nvSpPr>
        <p:spPr>
          <a:xfrm>
            <a:off x="683259" y="1969520"/>
            <a:ext cx="6099348" cy="3139321"/>
          </a:xfrm>
          <a:prstGeom prst="rect">
            <a:avLst/>
          </a:prstGeom>
          <a:noFill/>
        </p:spPr>
        <p:txBody>
          <a:bodyPr wrap="square">
            <a:spAutoFit/>
          </a:bodyPr>
          <a:lstStyle/>
          <a:p>
            <a:r>
              <a:rPr lang="en-US" dirty="0"/>
              <a:t>The language translation project achieves accurate and contextually relevant translations between different languages, enabling seamless communication and understanding across linguistic barriers. Through rigorous evaluation and testing, the system demonstrates high translation accuracy and effectiveness, facilitating cross-cultural interactions and promoting global connectivity. Users benefit from reliable translations that preserve the original meaning and context, enhancing their ability to communicate and collaborate effectively in diverse multilingual environments.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D888-EDA4-A63A-063E-8690029A8391}"/>
              </a:ext>
            </a:extLst>
          </p:cNvPr>
          <p:cNvSpPr>
            <a:spLocks noGrp="1"/>
          </p:cNvSpPr>
          <p:nvPr>
            <p:ph type="title"/>
          </p:nvPr>
        </p:nvSpPr>
        <p:spPr>
          <a:xfrm>
            <a:off x="558165" y="385444"/>
            <a:ext cx="9764395" cy="738664"/>
          </a:xfrm>
        </p:spPr>
        <p:txBody>
          <a:bodyPr/>
          <a:lstStyle/>
          <a:p>
            <a:r>
              <a:rPr lang="en-US" dirty="0"/>
              <a:t>CONCLUSION</a:t>
            </a:r>
          </a:p>
        </p:txBody>
      </p:sp>
      <p:sp>
        <p:nvSpPr>
          <p:cNvPr id="5" name="TextBox 4">
            <a:extLst>
              <a:ext uri="{FF2B5EF4-FFF2-40B4-BE49-F238E27FC236}">
                <a16:creationId xmlns:a16="http://schemas.microsoft.com/office/drawing/2014/main" id="{932A6982-648A-4998-A782-A49B86CC7ABF}"/>
              </a:ext>
            </a:extLst>
          </p:cNvPr>
          <p:cNvSpPr txBox="1"/>
          <p:nvPr/>
        </p:nvSpPr>
        <p:spPr>
          <a:xfrm>
            <a:off x="558165" y="1742780"/>
            <a:ext cx="6099348" cy="3970318"/>
          </a:xfrm>
          <a:prstGeom prst="rect">
            <a:avLst/>
          </a:prstGeom>
          <a:noFill/>
        </p:spPr>
        <p:txBody>
          <a:bodyPr wrap="square">
            <a:spAutoFit/>
          </a:bodyPr>
          <a:lstStyle/>
          <a:p>
            <a:r>
              <a:rPr lang="en-US" dirty="0"/>
              <a:t>In conclusion, the language translation project successfully addresses the challenge of language barriers by providing an effective solution for translating text between different languages. Through the development of advanced natural language processing (NLP) models and deep learning architectures, the project enables accurate and contextually relevant translations, promoting seamless communication and understanding across diverse linguistic backgrounds. With its ability to bridge language gaps and facilitate cross-cultural interactions, the language translation system plays a crucial role in fostering global connectivity, promoting inclusivity, and enhancing communication in an increasingly multicultural world.</a:t>
            </a:r>
          </a:p>
        </p:txBody>
      </p:sp>
    </p:spTree>
    <p:extLst>
      <p:ext uri="{BB962C8B-B14F-4D97-AF65-F5344CB8AC3E}">
        <p14:creationId xmlns:p14="http://schemas.microsoft.com/office/powerpoint/2010/main" val="1899338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650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3735317"/>
          </a:xfrm>
          <a:prstGeom prst="rect">
            <a:avLst/>
          </a:prstGeom>
        </p:spPr>
        <p:txBody>
          <a:bodyPr vert="horz" wrap="square" lIns="0" tIns="460692" rIns="0" bIns="0" rtlCol="0">
            <a:spAutoFit/>
          </a:bodyPr>
          <a:lstStyle/>
          <a:p>
            <a:pPr marL="193675" algn="ctr">
              <a:lnSpc>
                <a:spcPct val="100000"/>
              </a:lnSpc>
              <a:spcBef>
                <a:spcPts val="130"/>
              </a:spcBef>
            </a:pPr>
            <a:r>
              <a:rPr sz="4250" dirty="0"/>
              <a:t>PROJECT</a:t>
            </a:r>
            <a:r>
              <a:rPr sz="4250" spc="-90" dirty="0"/>
              <a:t> </a:t>
            </a:r>
            <a:r>
              <a:rPr sz="4250" spc="-10" dirty="0"/>
              <a:t>TITLE</a:t>
            </a:r>
            <a:br>
              <a:rPr lang="en-US" sz="4250" spc="-10" dirty="0"/>
            </a:br>
            <a:br>
              <a:rPr lang="en-US" sz="4250" spc="-10" dirty="0"/>
            </a:br>
            <a:br>
              <a:rPr lang="en-US" sz="4250" spc="-10" dirty="0"/>
            </a:br>
            <a:br>
              <a:rPr lang="en-US" sz="4250" spc="-10" dirty="0"/>
            </a:br>
            <a:r>
              <a:rPr lang="en-US" sz="4250" b="0" spc="-10" dirty="0"/>
              <a:t>LANGUAGE TRANSLATION</a:t>
            </a:r>
            <a:endParaRPr sz="425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5921749"/>
          </a:xfrm>
          <a:prstGeom prst="rect">
            <a:avLst/>
          </a:prstGeom>
        </p:spPr>
        <p:txBody>
          <a:bodyPr vert="horz" wrap="square" lIns="0" tIns="73279" rIns="0" bIns="0" rtlCol="0" anchor="t">
            <a:spAutoFit/>
          </a:bodyPr>
          <a:lstStyle/>
          <a:p>
            <a:pPr marL="193675" algn="l">
              <a:spcBef>
                <a:spcPts val="105"/>
              </a:spcBef>
            </a:pPr>
            <a:r>
              <a:rPr spc="-10"/>
              <a:t>AGENDA</a:t>
            </a:r>
            <a:br>
              <a:rPr lang="en-US" spc="-10"/>
            </a:br>
            <a:br>
              <a:rPr lang="en-US" spc="-10"/>
            </a:br>
            <a:r>
              <a:rPr lang="en-US" b="0" spc="-10"/>
              <a:t>                </a:t>
            </a:r>
            <a:r>
              <a:rPr lang="en-US" sz="2000" b="0" spc="-10"/>
              <a:t>1.Problem statement</a:t>
            </a:r>
            <a:br>
              <a:rPr lang="en-US" sz="2000" b="0" spc="-10"/>
            </a:br>
            <a:r>
              <a:rPr lang="en-US" sz="2000" b="0" spc="-10"/>
              <a:t>                                       2.Project overview</a:t>
            </a:r>
            <a:br>
              <a:rPr lang="en-US" sz="2000" b="0" spc="-10"/>
            </a:br>
            <a:r>
              <a:rPr lang="en-US" sz="2000" b="0" spc="-10"/>
              <a:t>                                       3.End users</a:t>
            </a:r>
            <a:br>
              <a:rPr lang="en-US" sz="2000" b="0" spc="-10"/>
            </a:br>
            <a:r>
              <a:rPr lang="en-US" sz="2000" b="0" spc="-10"/>
              <a:t>                                       4.Our solution and proposition</a:t>
            </a:r>
            <a:br>
              <a:rPr lang="en-US" sz="2000" b="0" spc="-10"/>
            </a:br>
            <a:r>
              <a:rPr lang="en-US" sz="2000" b="0" spc="-10"/>
              <a:t>                                       5. Key features</a:t>
            </a:r>
            <a:br>
              <a:rPr lang="en-US" sz="2000" b="0" spc="-10"/>
            </a:br>
            <a:r>
              <a:rPr lang="en-US" sz="2000" b="0" spc="-10"/>
              <a:t>                                       6. Modelling approach</a:t>
            </a:r>
            <a:br>
              <a:rPr lang="en-US" sz="2000" b="0" spc="-10"/>
            </a:br>
            <a:r>
              <a:rPr lang="en-US" sz="2000" b="0" spc="-10"/>
              <a:t>                                     7. Results and evaluation</a:t>
            </a:r>
            <a:br>
              <a:rPr lang="en-US" sz="2000" b="0" spc="-10"/>
            </a:br>
            <a:r>
              <a:rPr lang="en-US" sz="2000" b="0" spc="-10"/>
              <a:t>                                       8. Conclusion</a:t>
            </a:r>
            <a:br>
              <a:rPr lang="en-US" b="0" spc="-10"/>
            </a:br>
            <a:br>
              <a:rPr lang="en-US" spc="-10"/>
            </a:br>
            <a:endParaRPr spc="-1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72313" y="190500"/>
            <a:ext cx="5967884" cy="1135054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000" spc="-10" dirty="0"/>
              <a:t>   </a:t>
            </a:r>
            <a:r>
              <a:rPr sz="4000" spc="-10" dirty="0"/>
              <a:t>PROBLEM</a:t>
            </a:r>
            <a:r>
              <a:rPr lang="en-US" sz="4000" spc="-10" dirty="0"/>
              <a:t> </a:t>
            </a:r>
            <a:r>
              <a:rPr sz="4000" spc="-75" dirty="0"/>
              <a:t>STATEMENT</a:t>
            </a:r>
            <a:br>
              <a:rPr lang="en-US" sz="1000" spc="-75" dirty="0"/>
            </a:br>
            <a:br>
              <a:rPr lang="en-US" sz="4250" spc="-75" dirty="0"/>
            </a:br>
            <a:br>
              <a:rPr lang="en-US" sz="4250" spc="-75" dirty="0"/>
            </a:br>
            <a:r>
              <a:rPr lang="en-US" sz="1800" b="0" spc="-75" dirty="0"/>
              <a:t>Develop a language translation system capable of translating text from one language to another automatically. The system should accurately translate input text while preserving the meaning and context of the original content. The goal is to overcome language barriers and facilitate communication across different languages, enabling users to seamlessly interact and understand content in their preferred language.</a:t>
            </a:r>
            <a:br>
              <a:rPr lang="en-US" sz="4250" b="0" spc="-75" dirty="0"/>
            </a:br>
            <a:br>
              <a:rPr lang="en-US" sz="4250" spc="-75" dirty="0"/>
            </a:br>
            <a:br>
              <a:rPr lang="en-US" sz="4250" spc="-75" dirty="0"/>
            </a:br>
            <a:br>
              <a:rPr lang="en-US" sz="4250" spc="-75" dirty="0"/>
            </a:br>
            <a:br>
              <a:rPr lang="en-US" sz="4250" spc="-75" dirty="0"/>
            </a:br>
            <a:br>
              <a:rPr lang="en-US" sz="4250" spc="-75" dirty="0"/>
            </a:br>
            <a:br>
              <a:rPr lang="en-US" sz="4250" spc="-75" dirty="0"/>
            </a:br>
            <a:br>
              <a:rPr lang="en-US" sz="4250" spc="-75" dirty="0"/>
            </a:br>
            <a:br>
              <a:rPr lang="en-US" sz="4250" spc="-75" dirty="0"/>
            </a:br>
            <a:br>
              <a:rPr lang="en-US" sz="4250" spc="-75" dirty="0"/>
            </a:br>
            <a:br>
              <a:rPr lang="en-US" sz="4250" spc="-75"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sp>
        <p:nvSpPr>
          <p:cNvPr id="12" name="Rectangle 2">
            <a:extLst>
              <a:ext uri="{FF2B5EF4-FFF2-40B4-BE49-F238E27FC236}">
                <a16:creationId xmlns:a16="http://schemas.microsoft.com/office/drawing/2014/main" id="{B737E2C9-4AD2-6CDD-1427-AADD7C612084}"/>
              </a:ext>
            </a:extLst>
          </p:cNvPr>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D6148176-1816-491F-049F-193B0FB93FFF}"/>
              </a:ext>
            </a:extLst>
          </p:cNvPr>
          <p:cNvSpPr>
            <a:spLocks noChangeArrowheads="1"/>
          </p:cNvSpPr>
          <p:nvPr/>
        </p:nvSpPr>
        <p:spPr bwMode="auto">
          <a:xfrm>
            <a:off x="152400" y="15240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807316"/>
            <a:ext cx="4908620" cy="770724"/>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000" spc="-10" dirty="0"/>
              <a:t>PROJECT</a:t>
            </a:r>
            <a:r>
              <a:rPr lang="en-US" sz="4000" spc="-10" dirty="0"/>
              <a:t> </a:t>
            </a:r>
            <a:r>
              <a:rPr sz="4000" spc="-10" dirty="0"/>
              <a:t>OVERVIEW</a:t>
            </a:r>
            <a:br>
              <a:rPr lang="en-US" sz="900" spc="-10" dirty="0"/>
            </a:br>
            <a:endParaRPr sz="9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2" name="TextBox 11">
            <a:extLst>
              <a:ext uri="{FF2B5EF4-FFF2-40B4-BE49-F238E27FC236}">
                <a16:creationId xmlns:a16="http://schemas.microsoft.com/office/drawing/2014/main" id="{D2E2A165-946F-EE1F-7BB7-838C12485454}"/>
              </a:ext>
            </a:extLst>
          </p:cNvPr>
          <p:cNvSpPr txBox="1"/>
          <p:nvPr/>
        </p:nvSpPr>
        <p:spPr>
          <a:xfrm>
            <a:off x="457201" y="2019300"/>
            <a:ext cx="6099348" cy="3139321"/>
          </a:xfrm>
          <a:prstGeom prst="rect">
            <a:avLst/>
          </a:prstGeom>
          <a:noFill/>
        </p:spPr>
        <p:txBody>
          <a:bodyPr wrap="square">
            <a:spAutoFit/>
          </a:bodyPr>
          <a:lstStyle/>
          <a:p>
            <a:r>
              <a:rPr lang="en-US" dirty="0"/>
              <a:t>The language translation project aims to develop a robust and efficient system for translating text from one language to another. Leveraging advanced natural language processing (NLP) techniques and machine learning algorithms, the system will preprocess input text, generate accurate translations, and ensure coherence and context preservation. The project encompasses data collection, model training, evaluation, and deployment stages, with the ultimate goal of providing users with seamless and accurate translations to bridge language barriers and facilitate cross-lingual communication.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5995035" cy="1574404"/>
          </a:xfrm>
          <a:prstGeom prst="rect">
            <a:avLst/>
          </a:prstGeom>
        </p:spPr>
        <p:txBody>
          <a:bodyPr vert="horz" wrap="square" lIns="0" tIns="522858" rIns="0" bIns="0" rtlCol="0">
            <a:spAutoFit/>
          </a:bodyPr>
          <a:lstStyle/>
          <a:p>
            <a:pPr marL="153670">
              <a:lnSpc>
                <a:spcPct val="100000"/>
              </a:lnSpc>
              <a:spcBef>
                <a:spcPts val="130"/>
              </a:spcBef>
            </a:pPr>
            <a:r>
              <a:rPr lang="en-US" sz="3600" dirty="0"/>
              <a:t>WHO</a:t>
            </a:r>
            <a:r>
              <a:rPr lang="en-US" sz="3600" spc="-245" dirty="0"/>
              <a:t> </a:t>
            </a:r>
            <a:r>
              <a:rPr lang="en-US" sz="3600" dirty="0"/>
              <a:t>ARE</a:t>
            </a:r>
            <a:r>
              <a:rPr lang="en-US" sz="3600" spc="-70" dirty="0"/>
              <a:t> </a:t>
            </a:r>
            <a:r>
              <a:rPr lang="en-US" sz="3600" dirty="0"/>
              <a:t>THE</a:t>
            </a:r>
            <a:r>
              <a:rPr lang="en-US" sz="3600" spc="-55" dirty="0"/>
              <a:t> </a:t>
            </a:r>
            <a:r>
              <a:rPr lang="en-US" sz="3600" dirty="0"/>
              <a:t>END</a:t>
            </a:r>
            <a:r>
              <a:rPr lang="en-US" sz="3600" spc="-70" dirty="0"/>
              <a:t> </a:t>
            </a:r>
            <a:r>
              <a:rPr lang="en-US" sz="3600" spc="-10" dirty="0"/>
              <a:t>USERS?</a:t>
            </a:r>
            <a:br>
              <a:rPr lang="en-US" sz="3600" spc="-10" dirty="0"/>
            </a:br>
            <a:endParaRPr lang="en-US"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10" name="TextBox 9">
            <a:extLst>
              <a:ext uri="{FF2B5EF4-FFF2-40B4-BE49-F238E27FC236}">
                <a16:creationId xmlns:a16="http://schemas.microsoft.com/office/drawing/2014/main" id="{A2A062F3-6FA5-3358-B49A-D210579D1EBB}"/>
              </a:ext>
            </a:extLst>
          </p:cNvPr>
          <p:cNvSpPr txBox="1"/>
          <p:nvPr/>
        </p:nvSpPr>
        <p:spPr>
          <a:xfrm>
            <a:off x="753889" y="2230780"/>
            <a:ext cx="6099348" cy="3416320"/>
          </a:xfrm>
          <a:prstGeom prst="rect">
            <a:avLst/>
          </a:prstGeom>
          <a:noFill/>
        </p:spPr>
        <p:txBody>
          <a:bodyPr wrap="square">
            <a:spAutoFit/>
          </a:bodyPr>
          <a:lstStyle/>
          <a:p>
            <a:r>
              <a:rPr lang="en-US" dirty="0"/>
              <a:t>End Users:</a:t>
            </a:r>
          </a:p>
          <a:p>
            <a:r>
              <a:rPr lang="en-US" dirty="0"/>
              <a:t>The end users of the language translation system include individuals, businesses, and organizations seeking to communicate effectively across different languages. This includes language learners, travelers, multinational companies, government agencies, and international organizations.</a:t>
            </a:r>
          </a:p>
          <a:p>
            <a:endParaRPr lang="en-US" dirty="0"/>
          </a:p>
          <a:p>
            <a:endParaRPr lang="en-US" dirty="0"/>
          </a:p>
          <a:p>
            <a:endParaRPr lang="en-US" dirty="0"/>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0243" y="2341683"/>
            <a:ext cx="2622620" cy="2546839"/>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968500" y="-152400"/>
            <a:ext cx="7620000" cy="1075294"/>
          </a:xfrm>
          <a:prstGeom prst="rect">
            <a:avLst/>
          </a:prstGeom>
        </p:spPr>
        <p:txBody>
          <a:bodyPr vert="horz" wrap="square" lIns="0" tIns="485775" rIns="0" bIns="0" rtlCol="0">
            <a:spAutoFit/>
          </a:bodyPr>
          <a:lstStyle/>
          <a:p>
            <a:pPr marL="12700">
              <a:lnSpc>
                <a:spcPct val="100000"/>
              </a:lnSpc>
              <a:spcBef>
                <a:spcPts val="105"/>
              </a:spcBef>
            </a:pPr>
            <a:r>
              <a:rPr lang="en-US" sz="2800" dirty="0"/>
              <a:t>YOUR SOLUTION AND VALUE PROPOSITION</a:t>
            </a:r>
            <a:br>
              <a:rPr lang="en-US" sz="2800" dirty="0"/>
            </a:br>
            <a:endParaRPr lang="en-US" sz="10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1" name="TextBox 10">
            <a:extLst>
              <a:ext uri="{FF2B5EF4-FFF2-40B4-BE49-F238E27FC236}">
                <a16:creationId xmlns:a16="http://schemas.microsoft.com/office/drawing/2014/main" id="{FEBF0FC3-E677-8A81-DF86-BB937BCBF7A6}"/>
              </a:ext>
            </a:extLst>
          </p:cNvPr>
          <p:cNvSpPr txBox="1"/>
          <p:nvPr/>
        </p:nvSpPr>
        <p:spPr>
          <a:xfrm>
            <a:off x="3046326" y="1895717"/>
            <a:ext cx="6099348" cy="4801314"/>
          </a:xfrm>
          <a:prstGeom prst="rect">
            <a:avLst/>
          </a:prstGeom>
          <a:noFill/>
        </p:spPr>
        <p:txBody>
          <a:bodyPr wrap="square">
            <a:spAutoFit/>
          </a:bodyPr>
          <a:lstStyle/>
          <a:p>
            <a:r>
              <a:rPr lang="en-US" dirty="0"/>
              <a:t>Solution and Value Proposition:</a:t>
            </a:r>
          </a:p>
          <a:p>
            <a:r>
              <a:rPr lang="en-US" dirty="0"/>
              <a:t>Our language translation system offers accurate and efficient translation services to users, enabling seamless communication across different languages. Leveraging advanced natural language processing (NLP) algorithms, our solution preserves context and meaning while providing reliable translations. With the ability to bridge language barriers, our system enhances global communication, facilitates cross-cultural interactions, and fosters collaboration across diverse communities, ultimately promoting inclusivity and understanding on a global scale.</a:t>
            </a:r>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28600" y="122068"/>
            <a:ext cx="8686800" cy="1089016"/>
          </a:xfrm>
          <a:prstGeom prst="rect">
            <a:avLst/>
          </a:prstGeom>
        </p:spPr>
        <p:txBody>
          <a:bodyPr vert="horz" wrap="square" lIns="0" tIns="286004" rIns="0" bIns="0" rtlCol="0">
            <a:spAutoFit/>
          </a:bodyPr>
          <a:lstStyle/>
          <a:p>
            <a:pPr marL="193675">
              <a:lnSpc>
                <a:spcPct val="100000"/>
              </a:lnSpc>
              <a:spcBef>
                <a:spcPts val="130"/>
              </a:spcBef>
            </a:pPr>
            <a:r>
              <a:rPr sz="4000" dirty="0"/>
              <a:t>THE</a:t>
            </a:r>
            <a:r>
              <a:rPr sz="4000" spc="20" dirty="0"/>
              <a:t> </a:t>
            </a:r>
            <a:r>
              <a:rPr sz="4000" dirty="0"/>
              <a:t>WOW</a:t>
            </a:r>
            <a:r>
              <a:rPr sz="4000" spc="90" dirty="0"/>
              <a:t> </a:t>
            </a:r>
            <a:r>
              <a:rPr sz="4000" dirty="0"/>
              <a:t>IN YOUR </a:t>
            </a:r>
            <a:r>
              <a:rPr sz="4000" spc="-10" dirty="0"/>
              <a:t>SOLUTION</a:t>
            </a:r>
            <a:br>
              <a:rPr lang="en-US" sz="4000" spc="-10" dirty="0"/>
            </a:br>
            <a:endParaRPr sz="1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10" name="TextBox 9">
            <a:extLst>
              <a:ext uri="{FF2B5EF4-FFF2-40B4-BE49-F238E27FC236}">
                <a16:creationId xmlns:a16="http://schemas.microsoft.com/office/drawing/2014/main" id="{7A85F8B6-ED3F-87DF-FAD2-5375A28BA196}"/>
              </a:ext>
            </a:extLst>
          </p:cNvPr>
          <p:cNvSpPr txBox="1"/>
          <p:nvPr/>
        </p:nvSpPr>
        <p:spPr>
          <a:xfrm>
            <a:off x="2381250" y="2140792"/>
            <a:ext cx="6099348" cy="4524315"/>
          </a:xfrm>
          <a:prstGeom prst="rect">
            <a:avLst/>
          </a:prstGeom>
          <a:noFill/>
        </p:spPr>
        <p:txBody>
          <a:bodyPr wrap="square">
            <a:spAutoFit/>
          </a:bodyPr>
          <a:lstStyle/>
          <a:p>
            <a:r>
              <a:rPr lang="en-US" dirty="0"/>
              <a:t>The "wow" factor in our language translation solution lies in its ability to seamlessly bridge language barriers, providing accurate and contextually relevant translations. With advanced natural language processing (NLP) techniques, our system ensures smooth communication across different languages, empowering users to connect, collaborate, and understand each other effortlessly. Whether for personal, professional, or academic purposes, our solution offers a transformative experience by enabling meaningful interactions and fostering global connectivity.</a:t>
            </a:r>
          </a:p>
          <a:p>
            <a:endParaRPr lang="en-US" dirty="0"/>
          </a:p>
          <a:p>
            <a:endParaRPr lang="en-US" dirty="0"/>
          </a:p>
          <a:p>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xfrm>
            <a:off x="830262" y="286096"/>
            <a:ext cx="8613775" cy="752129"/>
          </a:xfrm>
          <a:prstGeom prst="rect">
            <a:avLst/>
          </a:prstGeom>
        </p:spPr>
        <p:txBody>
          <a:bodyPr vert="horz" wrap="square" lIns="0" tIns="13335" rIns="0" bIns="0" rtlCol="0">
            <a:spAutoFit/>
          </a:bodyPr>
          <a:lstStyle/>
          <a:p>
            <a:pPr marL="12700">
              <a:lnSpc>
                <a:spcPct val="100000"/>
              </a:lnSpc>
              <a:spcBef>
                <a:spcPts val="105"/>
              </a:spcBef>
            </a:pPr>
            <a:r>
              <a:rPr lang="en-US" spc="-10" dirty="0"/>
              <a:t>MODELLING</a:t>
            </a:r>
            <a:endParaRPr spc="-10" dirty="0"/>
          </a:p>
        </p:txBody>
      </p:sp>
      <p:sp>
        <p:nvSpPr>
          <p:cNvPr id="10" name="TextBox 9">
            <a:extLst>
              <a:ext uri="{FF2B5EF4-FFF2-40B4-BE49-F238E27FC236}">
                <a16:creationId xmlns:a16="http://schemas.microsoft.com/office/drawing/2014/main" id="{06A2B326-4492-D116-4E91-2A6AAD325522}"/>
              </a:ext>
            </a:extLst>
          </p:cNvPr>
          <p:cNvSpPr txBox="1"/>
          <p:nvPr/>
        </p:nvSpPr>
        <p:spPr>
          <a:xfrm>
            <a:off x="752475" y="2207681"/>
            <a:ext cx="6099348" cy="1754326"/>
          </a:xfrm>
          <a:prstGeom prst="rect">
            <a:avLst/>
          </a:prstGeom>
          <a:noFill/>
        </p:spPr>
        <p:txBody>
          <a:bodyPr wrap="square">
            <a:spAutoFit/>
          </a:bodyPr>
          <a:lstStyle/>
          <a:p>
            <a:r>
              <a:rPr lang="en-US" dirty="0"/>
              <a:t>For the language translation project, modelling entails the development and training of neural network architectures, such as sequence-to-sequence models with attention mechanisms, to accurately translate text from one language to another while maintaining semantic coherence and context preservation.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726</Words>
  <Application>Microsoft Office PowerPoint</Application>
  <PresentationFormat>Widescreen</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PROJECT TITLE    LANGUAGE TRANSLATION</vt:lpstr>
      <vt:lpstr>AGENDA                  1.Problem statement                                        2.Project overview                                        3.End users                                        4.Our solution and proposition                                        5. Key features                                        6. Modelling approach                                      7. Results and evaluation                                        8. Conclusion  </vt:lpstr>
      <vt:lpstr>   PROBLEM STATEMENT   Develop a language translation system capable of translating text from one language to another automatically. The system should accurately translate input text while preserving the meaning and context of the original content. The goal is to overcome language barriers and facilitate communication across different languages, enabling users to seamlessly interact and understand content in their preferred language.           </vt:lpstr>
      <vt:lpstr>PROJECT OVERVIEW </vt:lpstr>
      <vt:lpstr>WHO ARE THE END USERS? </vt:lpstr>
      <vt:lpstr>YOUR SOLUTION AND VALUE PROPOSITION </vt:lpstr>
      <vt:lpstr>THE WOW IN YOUR SOLUTION </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Gladson Paul Dhinakaran ㅤ</cp:lastModifiedBy>
  <cp:revision>2</cp:revision>
  <dcterms:created xsi:type="dcterms:W3CDTF">2024-04-03T06:47:53Z</dcterms:created>
  <dcterms:modified xsi:type="dcterms:W3CDTF">2024-04-04T09:48:53Z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