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73E9-3D27-6698-F006-F9A158599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C0B951-AB4A-EF79-F84D-214C92EEF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6F8F05-D21F-0654-C8B1-419EE3C4FD79}"/>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5" name="Footer Placeholder 4">
            <a:extLst>
              <a:ext uri="{FF2B5EF4-FFF2-40B4-BE49-F238E27FC236}">
                <a16:creationId xmlns:a16="http://schemas.microsoft.com/office/drawing/2014/main" id="{5FB643C1-8E18-7024-1526-58646F95C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028A8-3380-39C0-40E8-9560C50E49C7}"/>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383487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7402-156D-7AFA-1694-12799C1408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20FE21-F7AC-9AAD-6588-1CC952820C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EA20B-0431-97E5-E25B-31E571357B5F}"/>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5" name="Footer Placeholder 4">
            <a:extLst>
              <a:ext uri="{FF2B5EF4-FFF2-40B4-BE49-F238E27FC236}">
                <a16:creationId xmlns:a16="http://schemas.microsoft.com/office/drawing/2014/main" id="{6530A508-5870-3C13-E1F2-3A90BA869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BAFA1-7CFB-76A2-F124-4878422E0B63}"/>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127045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87C90-4E14-1AAB-96B3-C90C8D8871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C788D1-C4AB-1752-2233-034A32E27B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5D38D-CC22-B888-740B-1FB7D45845B7}"/>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5" name="Footer Placeholder 4">
            <a:extLst>
              <a:ext uri="{FF2B5EF4-FFF2-40B4-BE49-F238E27FC236}">
                <a16:creationId xmlns:a16="http://schemas.microsoft.com/office/drawing/2014/main" id="{734EA846-DC2A-3298-26C3-FA6FCAF28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095D2-CC79-A350-450D-69B47279453D}"/>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267681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F744-5CB7-7A71-361F-1A6169DF2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1B4BC0-9365-FE6A-5E64-5CF993E90B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EC4F4-451C-5112-BFE4-77AB10753C2D}"/>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5" name="Footer Placeholder 4">
            <a:extLst>
              <a:ext uri="{FF2B5EF4-FFF2-40B4-BE49-F238E27FC236}">
                <a16:creationId xmlns:a16="http://schemas.microsoft.com/office/drawing/2014/main" id="{0F769DB2-8C1D-7B77-7FA0-DCA7C59FC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E8DEE-5F47-728B-5267-C679EDB5A93A}"/>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267832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30BB-B5C0-7091-05AA-0D26FE262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F1D6D0-B370-7B2B-EF15-871A3C88E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1AA4D-A5AD-4B7A-744A-18828D4D8B5E}"/>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5" name="Footer Placeholder 4">
            <a:extLst>
              <a:ext uri="{FF2B5EF4-FFF2-40B4-BE49-F238E27FC236}">
                <a16:creationId xmlns:a16="http://schemas.microsoft.com/office/drawing/2014/main" id="{B2EFE74D-E70D-08EE-3451-E59FE2BB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C5A82-A06C-1A13-91C8-28D74DD5D2E5}"/>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106859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E955-2226-D289-9FE9-07E0D463A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0921D4-6E83-7070-7C4E-A177134F8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E879F8-1A56-EAB1-944B-43121031B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B6576-1A06-A694-DF62-B68C46716627}"/>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6" name="Footer Placeholder 5">
            <a:extLst>
              <a:ext uri="{FF2B5EF4-FFF2-40B4-BE49-F238E27FC236}">
                <a16:creationId xmlns:a16="http://schemas.microsoft.com/office/drawing/2014/main" id="{32FC0ED9-6587-D1E9-126D-ABBA08160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1529A-F145-BAE3-0992-5A3FF4ABE9AE}"/>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418423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F95D-9F22-AAC9-EB89-87F62658D6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C9C53D-444D-80F4-6184-5690874C9E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D803A-EAB7-CCC7-8297-EF396D9F3B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05D7C-5E73-8BAA-4A8E-CAA106CEF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460EF8-65B9-2CB2-E40B-21AF9BF771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F3CB37-3F17-B095-B4C0-B88551F3861B}"/>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8" name="Footer Placeholder 7">
            <a:extLst>
              <a:ext uri="{FF2B5EF4-FFF2-40B4-BE49-F238E27FC236}">
                <a16:creationId xmlns:a16="http://schemas.microsoft.com/office/drawing/2014/main" id="{96FED181-43A6-E90F-4842-8E5736AF71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6FF869-7109-D7C1-B951-ACB05BA802CA}"/>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87624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7472-F000-D724-AE51-8C40A63F4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474473-92AB-3FA6-38FD-FBFF4882A3D2}"/>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4" name="Footer Placeholder 3">
            <a:extLst>
              <a:ext uri="{FF2B5EF4-FFF2-40B4-BE49-F238E27FC236}">
                <a16:creationId xmlns:a16="http://schemas.microsoft.com/office/drawing/2014/main" id="{8E91C2B3-05D5-329A-B20F-2815808B8F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D5FBB-D2F0-8CB2-3024-48693B4A247A}"/>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77875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6400C-B867-2C2D-E20C-4675F1AA8462}"/>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3" name="Footer Placeholder 2">
            <a:extLst>
              <a:ext uri="{FF2B5EF4-FFF2-40B4-BE49-F238E27FC236}">
                <a16:creationId xmlns:a16="http://schemas.microsoft.com/office/drawing/2014/main" id="{18A7F82D-C837-FAAD-FE44-65939E99F5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4B8211-F3DB-68AF-13A3-DAE7FB15ED7B}"/>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104387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5D65-1BA5-FA5E-1B59-ED735D6AD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99D268-4AB1-4847-E88E-0CB3DFBB8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5C64A5-FF9A-5DDF-76C0-05FB58B24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3A732-545C-BA07-DD27-F8F557117E51}"/>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6" name="Footer Placeholder 5">
            <a:extLst>
              <a:ext uri="{FF2B5EF4-FFF2-40B4-BE49-F238E27FC236}">
                <a16:creationId xmlns:a16="http://schemas.microsoft.com/office/drawing/2014/main" id="{60DA54FE-59A4-EC03-AF48-09A2040F5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6CDC1-5ECD-804E-1170-5C31A177B61A}"/>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220000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4BFA-D635-5751-8EA2-3EE9EF92B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A4A6A0-A312-AAE9-13DA-7BBEC90EE0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CACA26-B31D-0294-E274-9601E0D0A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B821F-3432-5F0F-47C1-E976811EEB48}"/>
              </a:ext>
            </a:extLst>
          </p:cNvPr>
          <p:cNvSpPr>
            <a:spLocks noGrp="1"/>
          </p:cNvSpPr>
          <p:nvPr>
            <p:ph type="dt" sz="half" idx="10"/>
          </p:nvPr>
        </p:nvSpPr>
        <p:spPr/>
        <p:txBody>
          <a:bodyPr/>
          <a:lstStyle/>
          <a:p>
            <a:fld id="{CEE68DA5-30BB-4542-8914-776616522D43}" type="datetimeFigureOut">
              <a:rPr lang="en-US" smtClean="0"/>
              <a:t>6/6/2023</a:t>
            </a:fld>
            <a:endParaRPr lang="en-US"/>
          </a:p>
        </p:txBody>
      </p:sp>
      <p:sp>
        <p:nvSpPr>
          <p:cNvPr id="6" name="Footer Placeholder 5">
            <a:extLst>
              <a:ext uri="{FF2B5EF4-FFF2-40B4-BE49-F238E27FC236}">
                <a16:creationId xmlns:a16="http://schemas.microsoft.com/office/drawing/2014/main" id="{49E96D0B-A765-1433-6FBC-92B3F08194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8CCDEA-3A7F-6CAF-B39C-9FD388939946}"/>
              </a:ext>
            </a:extLst>
          </p:cNvPr>
          <p:cNvSpPr>
            <a:spLocks noGrp="1"/>
          </p:cNvSpPr>
          <p:nvPr>
            <p:ph type="sldNum" sz="quarter" idx="12"/>
          </p:nvPr>
        </p:nvSpPr>
        <p:spPr/>
        <p:txBody>
          <a:bodyPr/>
          <a:lstStyle/>
          <a:p>
            <a:fld id="{63FE3418-B9B8-4132-B0EE-16D4824B8F12}" type="slidenum">
              <a:rPr lang="en-US" smtClean="0"/>
              <a:t>‹#›</a:t>
            </a:fld>
            <a:endParaRPr lang="en-US"/>
          </a:p>
        </p:txBody>
      </p:sp>
    </p:spTree>
    <p:extLst>
      <p:ext uri="{BB962C8B-B14F-4D97-AF65-F5344CB8AC3E}">
        <p14:creationId xmlns:p14="http://schemas.microsoft.com/office/powerpoint/2010/main" val="406361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ACF2A-BF11-05F4-5BA6-6C9272389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23403B-6EB4-EAC4-B9C1-928A22BB5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7C499-1628-61DC-BDD1-28C83F5AD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68DA5-30BB-4542-8914-776616522D43}" type="datetimeFigureOut">
              <a:rPr lang="en-US" smtClean="0"/>
              <a:t>6/6/2023</a:t>
            </a:fld>
            <a:endParaRPr lang="en-US"/>
          </a:p>
        </p:txBody>
      </p:sp>
      <p:sp>
        <p:nvSpPr>
          <p:cNvPr id="5" name="Footer Placeholder 4">
            <a:extLst>
              <a:ext uri="{FF2B5EF4-FFF2-40B4-BE49-F238E27FC236}">
                <a16:creationId xmlns:a16="http://schemas.microsoft.com/office/drawing/2014/main" id="{B00CD50C-267C-F2F1-BD80-14BFFDE20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BF822E-DBB8-7C60-88B7-DB6BC927D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E3418-B9B8-4132-B0EE-16D4824B8F12}" type="slidenum">
              <a:rPr lang="en-US" smtClean="0"/>
              <a:t>‹#›</a:t>
            </a:fld>
            <a:endParaRPr lang="en-US"/>
          </a:p>
        </p:txBody>
      </p:sp>
    </p:spTree>
    <p:extLst>
      <p:ext uri="{BB962C8B-B14F-4D97-AF65-F5344CB8AC3E}">
        <p14:creationId xmlns:p14="http://schemas.microsoft.com/office/powerpoint/2010/main" val="390644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D130-21F8-B8A4-6755-CFFD8DC20CF4}"/>
              </a:ext>
            </a:extLst>
          </p:cNvPr>
          <p:cNvSpPr>
            <a:spLocks noGrp="1"/>
          </p:cNvSpPr>
          <p:nvPr>
            <p:ph type="ctrTitle"/>
          </p:nvPr>
        </p:nvSpPr>
        <p:spPr/>
        <p:txBody>
          <a:bodyPr>
            <a:normAutofit/>
          </a:bodyPr>
          <a:lstStyle/>
          <a:p>
            <a:r>
              <a:rPr lang="en-US" sz="4000" b="1" dirty="0" err="1"/>
              <a:t>Taila</a:t>
            </a:r>
            <a:r>
              <a:rPr lang="en-US" sz="4000" b="1" dirty="0"/>
              <a:t> Bindu </a:t>
            </a:r>
            <a:r>
              <a:rPr lang="en-US" sz="4000" b="1" dirty="0" err="1"/>
              <a:t>Pariksha</a:t>
            </a:r>
            <a:br>
              <a:rPr lang="en-US" sz="4000" b="1" dirty="0"/>
            </a:br>
            <a:r>
              <a:rPr lang="en-US" sz="4000" b="1" dirty="0"/>
              <a:t>Research, Results &amp; Models</a:t>
            </a:r>
          </a:p>
        </p:txBody>
      </p:sp>
      <p:sp>
        <p:nvSpPr>
          <p:cNvPr id="3" name="Subtitle 2">
            <a:extLst>
              <a:ext uri="{FF2B5EF4-FFF2-40B4-BE49-F238E27FC236}">
                <a16:creationId xmlns:a16="http://schemas.microsoft.com/office/drawing/2014/main" id="{ED4F88DA-55A1-5825-E66A-B7F8FF2E881E}"/>
              </a:ext>
            </a:extLst>
          </p:cNvPr>
          <p:cNvSpPr>
            <a:spLocks noGrp="1"/>
          </p:cNvSpPr>
          <p:nvPr>
            <p:ph type="subTitle" idx="1"/>
          </p:nvPr>
        </p:nvSpPr>
        <p:spPr/>
        <p:txBody>
          <a:bodyPr/>
          <a:lstStyle/>
          <a:p>
            <a:r>
              <a:rPr lang="en-US" dirty="0"/>
              <a:t>- Anmol Bansal</a:t>
            </a:r>
          </a:p>
        </p:txBody>
      </p:sp>
    </p:spTree>
    <p:extLst>
      <p:ext uri="{BB962C8B-B14F-4D97-AF65-F5344CB8AC3E}">
        <p14:creationId xmlns:p14="http://schemas.microsoft.com/office/powerpoint/2010/main" val="245850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37AF-6A4F-2E03-F4FE-2C2C523685B9}"/>
              </a:ext>
            </a:extLst>
          </p:cNvPr>
          <p:cNvSpPr>
            <a:spLocks noGrp="1"/>
          </p:cNvSpPr>
          <p:nvPr>
            <p:ph type="title"/>
          </p:nvPr>
        </p:nvSpPr>
        <p:spPr/>
        <p:txBody>
          <a:bodyPr>
            <a:normAutofit/>
          </a:bodyPr>
          <a:lstStyle/>
          <a:p>
            <a:r>
              <a:rPr lang="en-US" sz="3600" b="1" dirty="0"/>
              <a:t>R5: </a:t>
            </a:r>
            <a:r>
              <a:rPr lang="en-US" sz="3600" b="1" dirty="0" err="1"/>
              <a:t>Taila</a:t>
            </a:r>
            <a:r>
              <a:rPr lang="en-US" sz="3600" b="1" dirty="0"/>
              <a:t> Bindu </a:t>
            </a:r>
            <a:r>
              <a:rPr lang="en-US" sz="3600" b="1" dirty="0" err="1"/>
              <a:t>Pariksha</a:t>
            </a:r>
            <a:r>
              <a:rPr lang="en-US" sz="3600" b="1" dirty="0"/>
              <a:t>: An Ayurvedic Prognostic Tool</a:t>
            </a:r>
          </a:p>
        </p:txBody>
      </p:sp>
      <p:sp>
        <p:nvSpPr>
          <p:cNvPr id="3" name="Content Placeholder 2">
            <a:extLst>
              <a:ext uri="{FF2B5EF4-FFF2-40B4-BE49-F238E27FC236}">
                <a16:creationId xmlns:a16="http://schemas.microsoft.com/office/drawing/2014/main" id="{2A921297-5BA2-FDF8-24FC-8D0A4EE2EF9C}"/>
              </a:ext>
            </a:extLst>
          </p:cNvPr>
          <p:cNvSpPr>
            <a:spLocks noGrp="1"/>
          </p:cNvSpPr>
          <p:nvPr>
            <p:ph idx="1"/>
          </p:nvPr>
        </p:nvSpPr>
        <p:spPr/>
        <p:txBody>
          <a:bodyPr>
            <a:normAutofit/>
          </a:bodyPr>
          <a:lstStyle/>
          <a:p>
            <a:r>
              <a:rPr lang="en-US" dirty="0"/>
              <a:t>This paper was a unique one other than the mentioned above 4 resources. This evaluates the prognosis of disease and assessment of dosha involved in the disease, which was just mentioned in the R4 as well.</a:t>
            </a:r>
          </a:p>
          <a:p>
            <a:r>
              <a:rPr lang="en-US" dirty="0"/>
              <a:t>All the standards were followed by this method like black </a:t>
            </a:r>
            <a:r>
              <a:rPr lang="en-US" dirty="0" err="1"/>
              <a:t>tila</a:t>
            </a:r>
            <a:r>
              <a:rPr lang="en-US" dirty="0"/>
              <a:t> oil, 200 ml urine sample, drop size 12 (micro-liter).</a:t>
            </a:r>
          </a:p>
          <a:p>
            <a:r>
              <a:rPr lang="en-US" dirty="0"/>
              <a:t>The results were - needs to modify with the status of disease. This method which is very cost effective may be proved to be useful technique in medical field.</a:t>
            </a:r>
          </a:p>
          <a:p>
            <a:endParaRPr lang="en-US" dirty="0"/>
          </a:p>
        </p:txBody>
      </p:sp>
    </p:spTree>
    <p:extLst>
      <p:ext uri="{BB962C8B-B14F-4D97-AF65-F5344CB8AC3E}">
        <p14:creationId xmlns:p14="http://schemas.microsoft.com/office/powerpoint/2010/main" val="116811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5F0D-7E2C-325C-06C7-13AED7A801EB}"/>
              </a:ext>
            </a:extLst>
          </p:cNvPr>
          <p:cNvSpPr>
            <a:spLocks noGrp="1"/>
          </p:cNvSpPr>
          <p:nvPr>
            <p:ph type="title"/>
          </p:nvPr>
        </p:nvSpPr>
        <p:spPr/>
        <p:txBody>
          <a:bodyPr>
            <a:normAutofit/>
          </a:bodyPr>
          <a:lstStyle/>
          <a:p>
            <a:r>
              <a:rPr lang="en-US" sz="3600" b="1" dirty="0"/>
              <a:t>R6: Study of </a:t>
            </a:r>
            <a:r>
              <a:rPr lang="en-US" sz="3600" b="1" dirty="0" err="1"/>
              <a:t>taila</a:t>
            </a:r>
            <a:r>
              <a:rPr lang="en-US" sz="3600" b="1" dirty="0"/>
              <a:t> </a:t>
            </a:r>
            <a:r>
              <a:rPr lang="en-US" sz="3600" b="1" dirty="0" err="1"/>
              <a:t>bindu</a:t>
            </a:r>
            <a:r>
              <a:rPr lang="en-US" sz="3600" b="1" dirty="0"/>
              <a:t> </a:t>
            </a:r>
            <a:r>
              <a:rPr lang="en-US" sz="3600" b="1" dirty="0" err="1"/>
              <a:t>pariksha</a:t>
            </a:r>
            <a:r>
              <a:rPr lang="en-US" sz="3600" b="1" dirty="0"/>
              <a:t> on artificial urine</a:t>
            </a:r>
          </a:p>
        </p:txBody>
      </p:sp>
      <p:sp>
        <p:nvSpPr>
          <p:cNvPr id="3" name="Content Placeholder 2">
            <a:extLst>
              <a:ext uri="{FF2B5EF4-FFF2-40B4-BE49-F238E27FC236}">
                <a16:creationId xmlns:a16="http://schemas.microsoft.com/office/drawing/2014/main" id="{F227670D-44B3-1AF1-B3F7-0A10FA662622}"/>
              </a:ext>
            </a:extLst>
          </p:cNvPr>
          <p:cNvSpPr>
            <a:spLocks noGrp="1"/>
          </p:cNvSpPr>
          <p:nvPr>
            <p:ph idx="1"/>
          </p:nvPr>
        </p:nvSpPr>
        <p:spPr/>
        <p:txBody>
          <a:bodyPr/>
          <a:lstStyle/>
          <a:p>
            <a:r>
              <a:rPr lang="en-US" dirty="0"/>
              <a:t>This was also a unique resource and I find it quite interesting where artificial urine was used to compare with actual urine. They found out that the </a:t>
            </a:r>
            <a:r>
              <a:rPr lang="en-US" dirty="0" err="1"/>
              <a:t>taila</a:t>
            </a:r>
            <a:r>
              <a:rPr lang="en-US" dirty="0"/>
              <a:t> is very fast and within 1 second, it spread quickly to the sides of the petri dish. With this no observations were recorded as it was difficult to record and capture the effect.</a:t>
            </a:r>
          </a:p>
          <a:p>
            <a:r>
              <a:rPr lang="en-US" dirty="0"/>
              <a:t>Oil spread is dependent on metabolites present in the urine in small quantities. Exact nature of minor constituents responsible for the spread is still unknown and to be further researched.</a:t>
            </a:r>
          </a:p>
          <a:p>
            <a:r>
              <a:rPr lang="en-US" dirty="0"/>
              <a:t>This feature can be used as well, we can further deep dive in the project and try to find what makes the </a:t>
            </a:r>
            <a:r>
              <a:rPr lang="en-US" dirty="0" err="1"/>
              <a:t>taila</a:t>
            </a:r>
            <a:r>
              <a:rPr lang="en-US" dirty="0"/>
              <a:t> move and give results.</a:t>
            </a:r>
          </a:p>
        </p:txBody>
      </p:sp>
    </p:spTree>
    <p:extLst>
      <p:ext uri="{BB962C8B-B14F-4D97-AF65-F5344CB8AC3E}">
        <p14:creationId xmlns:p14="http://schemas.microsoft.com/office/powerpoint/2010/main" val="282836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1A05-97C9-5A28-4834-FF633E6CB835}"/>
              </a:ext>
            </a:extLst>
          </p:cNvPr>
          <p:cNvSpPr>
            <a:spLocks noGrp="1"/>
          </p:cNvSpPr>
          <p:nvPr>
            <p:ph type="title"/>
          </p:nvPr>
        </p:nvSpPr>
        <p:spPr/>
        <p:txBody>
          <a:bodyPr>
            <a:normAutofit/>
          </a:bodyPr>
          <a:lstStyle/>
          <a:p>
            <a:r>
              <a:rPr lang="en-US" sz="3600" b="1" dirty="0"/>
              <a:t>R7: A study on the method of </a:t>
            </a:r>
            <a:r>
              <a:rPr lang="en-US" sz="3600" b="1" dirty="0" err="1"/>
              <a:t>Taila</a:t>
            </a:r>
            <a:r>
              <a:rPr lang="en-US" sz="3600" b="1" dirty="0"/>
              <a:t> Bindu </a:t>
            </a:r>
            <a:r>
              <a:rPr lang="en-US" sz="3600" b="1" dirty="0" err="1"/>
              <a:t>Pariksha</a:t>
            </a:r>
            <a:r>
              <a:rPr lang="en-US" sz="3600" b="1" dirty="0"/>
              <a:t> (oil drop test)</a:t>
            </a:r>
          </a:p>
        </p:txBody>
      </p:sp>
      <p:sp>
        <p:nvSpPr>
          <p:cNvPr id="3" name="Content Placeholder 2">
            <a:extLst>
              <a:ext uri="{FF2B5EF4-FFF2-40B4-BE49-F238E27FC236}">
                <a16:creationId xmlns:a16="http://schemas.microsoft.com/office/drawing/2014/main" id="{F6936295-8E6A-503C-11C1-FF9773E10C26}"/>
              </a:ext>
            </a:extLst>
          </p:cNvPr>
          <p:cNvSpPr>
            <a:spLocks noGrp="1"/>
          </p:cNvSpPr>
          <p:nvPr>
            <p:ph idx="1"/>
          </p:nvPr>
        </p:nvSpPr>
        <p:spPr/>
        <p:txBody>
          <a:bodyPr/>
          <a:lstStyle/>
          <a:p>
            <a:r>
              <a:rPr lang="en-US" dirty="0"/>
              <a:t>This research paper was focused on healthy people and the observations were like this:</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1F4C8FF1-1E08-645D-B878-989313B2938B}"/>
              </a:ext>
            </a:extLst>
          </p:cNvPr>
          <p:cNvPicPr>
            <a:picLocks noChangeAspect="1"/>
          </p:cNvPicPr>
          <p:nvPr/>
        </p:nvPicPr>
        <p:blipFill>
          <a:blip r:embed="rId2"/>
          <a:stretch>
            <a:fillRect/>
          </a:stretch>
        </p:blipFill>
        <p:spPr>
          <a:xfrm>
            <a:off x="2341156" y="2649199"/>
            <a:ext cx="7509688" cy="3662701"/>
          </a:xfrm>
          <a:prstGeom prst="rect">
            <a:avLst/>
          </a:prstGeom>
        </p:spPr>
      </p:pic>
    </p:spTree>
    <p:extLst>
      <p:ext uri="{BB962C8B-B14F-4D97-AF65-F5344CB8AC3E}">
        <p14:creationId xmlns:p14="http://schemas.microsoft.com/office/powerpoint/2010/main" val="48430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9AB4-EC5A-C39E-4198-14EECAC8338C}"/>
              </a:ext>
            </a:extLst>
          </p:cNvPr>
          <p:cNvSpPr>
            <a:spLocks noGrp="1"/>
          </p:cNvSpPr>
          <p:nvPr>
            <p:ph type="title"/>
          </p:nvPr>
        </p:nvSpPr>
        <p:spPr/>
        <p:txBody>
          <a:bodyPr>
            <a:normAutofit/>
          </a:bodyPr>
          <a:lstStyle/>
          <a:p>
            <a:r>
              <a:rPr lang="en-US" sz="3600" b="1" dirty="0"/>
              <a:t>Results and usage:</a:t>
            </a:r>
          </a:p>
        </p:txBody>
      </p:sp>
      <p:sp>
        <p:nvSpPr>
          <p:cNvPr id="3" name="Content Placeholder 2">
            <a:extLst>
              <a:ext uri="{FF2B5EF4-FFF2-40B4-BE49-F238E27FC236}">
                <a16:creationId xmlns:a16="http://schemas.microsoft.com/office/drawing/2014/main" id="{CF603C86-3A84-252C-FC27-E610C84DF841}"/>
              </a:ext>
            </a:extLst>
          </p:cNvPr>
          <p:cNvSpPr>
            <a:spLocks noGrp="1"/>
          </p:cNvSpPr>
          <p:nvPr>
            <p:ph idx="1"/>
          </p:nvPr>
        </p:nvSpPr>
        <p:spPr/>
        <p:txBody>
          <a:bodyPr/>
          <a:lstStyle/>
          <a:p>
            <a:r>
              <a:rPr lang="en-US" dirty="0"/>
              <a:t>We can see that this paper gave us 6 tables with 6 different parameters.</a:t>
            </a:r>
          </a:p>
          <a:p>
            <a:r>
              <a:rPr lang="en-US" dirty="0"/>
              <a:t>We can use these parameters and make our model only focus on these, for shape distribution and direction we can use shape detection methods.</a:t>
            </a:r>
          </a:p>
          <a:p>
            <a:r>
              <a:rPr lang="en-US" dirty="0"/>
              <a:t>For other parameters like color, froth, split time and spread time we can use normal statistical methods and probabilistic methods.</a:t>
            </a:r>
          </a:p>
        </p:txBody>
      </p:sp>
    </p:spTree>
    <p:extLst>
      <p:ext uri="{BB962C8B-B14F-4D97-AF65-F5344CB8AC3E}">
        <p14:creationId xmlns:p14="http://schemas.microsoft.com/office/powerpoint/2010/main" val="8891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6D13-5239-F986-389A-186CDC5E6871}"/>
              </a:ext>
            </a:extLst>
          </p:cNvPr>
          <p:cNvSpPr>
            <a:spLocks noGrp="1"/>
          </p:cNvSpPr>
          <p:nvPr>
            <p:ph type="title"/>
          </p:nvPr>
        </p:nvSpPr>
        <p:spPr/>
        <p:txBody>
          <a:bodyPr>
            <a:normAutofit/>
          </a:bodyPr>
          <a:lstStyle/>
          <a:p>
            <a:r>
              <a:rPr lang="en-US" sz="3600" b="1" dirty="0"/>
              <a:t>R8: Study of </a:t>
            </a:r>
            <a:r>
              <a:rPr lang="en-US" sz="3600" b="1" dirty="0" err="1"/>
              <a:t>Taila</a:t>
            </a:r>
            <a:r>
              <a:rPr lang="en-US" sz="3600" b="1" dirty="0"/>
              <a:t> Bindu </a:t>
            </a:r>
            <a:r>
              <a:rPr lang="en-US" sz="3600" b="1" dirty="0" err="1"/>
              <a:t>Pariksha</a:t>
            </a:r>
            <a:r>
              <a:rPr lang="en-US" sz="3600" b="1" dirty="0"/>
              <a:t>: A Diagnostic Method and Prognostic Tool</a:t>
            </a:r>
          </a:p>
        </p:txBody>
      </p:sp>
      <p:sp>
        <p:nvSpPr>
          <p:cNvPr id="3" name="Content Placeholder 2">
            <a:extLst>
              <a:ext uri="{FF2B5EF4-FFF2-40B4-BE49-F238E27FC236}">
                <a16:creationId xmlns:a16="http://schemas.microsoft.com/office/drawing/2014/main" id="{066973BA-66F6-8BCB-B31F-4EA7B1994610}"/>
              </a:ext>
            </a:extLst>
          </p:cNvPr>
          <p:cNvSpPr>
            <a:spLocks noGrp="1"/>
          </p:cNvSpPr>
          <p:nvPr>
            <p:ph idx="1"/>
          </p:nvPr>
        </p:nvSpPr>
        <p:spPr/>
        <p:txBody>
          <a:bodyPr/>
          <a:lstStyle/>
          <a:p>
            <a:r>
              <a:rPr lang="en-US" dirty="0"/>
              <a:t>This paper laid down the proper doshas according to the Tail-</a:t>
            </a:r>
            <a:r>
              <a:rPr lang="en-US" dirty="0" err="1"/>
              <a:t>bindu</a:t>
            </a:r>
            <a:r>
              <a:rPr lang="en-US" dirty="0"/>
              <a:t> appearance.</a:t>
            </a:r>
          </a:p>
          <a:p>
            <a:r>
              <a:rPr lang="en-US" dirty="0"/>
              <a:t>It not only give the technique of </a:t>
            </a:r>
            <a:r>
              <a:rPr lang="en-US" dirty="0" err="1"/>
              <a:t>taila</a:t>
            </a:r>
            <a:r>
              <a:rPr lang="en-US" dirty="0"/>
              <a:t> </a:t>
            </a:r>
            <a:r>
              <a:rPr lang="en-US" dirty="0" err="1"/>
              <a:t>bindu</a:t>
            </a:r>
            <a:r>
              <a:rPr lang="en-US" dirty="0"/>
              <a:t> but also important aspects of the methods like.</a:t>
            </a:r>
          </a:p>
          <a:p>
            <a:pPr marL="514350" indent="-514350">
              <a:buFont typeface="+mj-lt"/>
              <a:buAutoNum type="arabicPeriod"/>
            </a:pPr>
            <a:r>
              <a:rPr lang="en-US" dirty="0"/>
              <a:t>Oil spreads in different disease.</a:t>
            </a:r>
          </a:p>
          <a:p>
            <a:pPr marL="514350" indent="-514350">
              <a:buFont typeface="+mj-lt"/>
              <a:buAutoNum type="arabicPeriod"/>
            </a:pPr>
            <a:r>
              <a:rPr lang="en-US" dirty="0"/>
              <a:t>Shape of oil spread in different disease.</a:t>
            </a:r>
          </a:p>
          <a:p>
            <a:pPr marL="514350" indent="-514350">
              <a:buFont typeface="+mj-lt"/>
              <a:buAutoNum type="arabicPeriod"/>
            </a:pPr>
            <a:r>
              <a:rPr lang="en-US" dirty="0"/>
              <a:t>Urine appearance in various disease.</a:t>
            </a:r>
          </a:p>
          <a:p>
            <a:r>
              <a:rPr lang="en-US" dirty="0"/>
              <a:t>With this we can say that other aspects of this method can be explored and multiple side results can also be given.</a:t>
            </a:r>
          </a:p>
        </p:txBody>
      </p:sp>
    </p:spTree>
    <p:extLst>
      <p:ext uri="{BB962C8B-B14F-4D97-AF65-F5344CB8AC3E}">
        <p14:creationId xmlns:p14="http://schemas.microsoft.com/office/powerpoint/2010/main" val="4144096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864A-81A5-A05A-F0A1-67BECC44E94F}"/>
              </a:ext>
            </a:extLst>
          </p:cNvPr>
          <p:cNvSpPr>
            <a:spLocks noGrp="1"/>
          </p:cNvSpPr>
          <p:nvPr>
            <p:ph type="title"/>
          </p:nvPr>
        </p:nvSpPr>
        <p:spPr/>
        <p:txBody>
          <a:bodyPr>
            <a:normAutofit/>
          </a:bodyPr>
          <a:lstStyle/>
          <a:p>
            <a:pPr algn="ctr"/>
            <a:r>
              <a:rPr lang="en-US" sz="3600" b="1" dirty="0"/>
              <a:t>Conclusion</a:t>
            </a:r>
          </a:p>
        </p:txBody>
      </p:sp>
      <p:sp>
        <p:nvSpPr>
          <p:cNvPr id="3" name="Content Placeholder 2">
            <a:extLst>
              <a:ext uri="{FF2B5EF4-FFF2-40B4-BE49-F238E27FC236}">
                <a16:creationId xmlns:a16="http://schemas.microsoft.com/office/drawing/2014/main" id="{09487D50-D3F9-485C-BFB8-C3B2216A5065}"/>
              </a:ext>
            </a:extLst>
          </p:cNvPr>
          <p:cNvSpPr>
            <a:spLocks noGrp="1"/>
          </p:cNvSpPr>
          <p:nvPr>
            <p:ph idx="1"/>
          </p:nvPr>
        </p:nvSpPr>
        <p:spPr/>
        <p:txBody>
          <a:bodyPr/>
          <a:lstStyle/>
          <a:p>
            <a:r>
              <a:rPr lang="en-US" dirty="0"/>
              <a:t>Models can only be applied with high accuracy only if our dataset is good. With this we can say our most important concern should be data collection and data pre processing.</a:t>
            </a:r>
          </a:p>
          <a:p>
            <a:r>
              <a:rPr lang="en-US" dirty="0"/>
              <a:t>With this step done we’re halfway through and can say that models can now be implemented.</a:t>
            </a:r>
          </a:p>
          <a:p>
            <a:r>
              <a:rPr lang="en-US" dirty="0"/>
              <a:t>The above research papers gave us the better insight on the technique but not a single mentions any models or technical part.</a:t>
            </a:r>
          </a:p>
          <a:p>
            <a:r>
              <a:rPr lang="en-US" dirty="0"/>
              <a:t>We have to search for better models and boosting algorithms to get a perfect result.</a:t>
            </a:r>
          </a:p>
        </p:txBody>
      </p:sp>
    </p:spTree>
    <p:extLst>
      <p:ext uri="{BB962C8B-B14F-4D97-AF65-F5344CB8AC3E}">
        <p14:creationId xmlns:p14="http://schemas.microsoft.com/office/powerpoint/2010/main" val="371702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3D70A-2302-F688-BC3E-AEA11561FAD2}"/>
              </a:ext>
            </a:extLst>
          </p:cNvPr>
          <p:cNvSpPr>
            <a:spLocks noGrp="1"/>
          </p:cNvSpPr>
          <p:nvPr>
            <p:ph idx="1"/>
          </p:nvPr>
        </p:nvSpPr>
        <p:spPr>
          <a:xfrm>
            <a:off x="838200" y="2456407"/>
            <a:ext cx="10515600" cy="1945186"/>
          </a:xfrm>
        </p:spPr>
        <p:txBody>
          <a:bodyPr/>
          <a:lstStyle/>
          <a:p>
            <a:pPr marL="0" indent="0" algn="ctr">
              <a:buNone/>
            </a:pPr>
            <a:endParaRPr lang="en-US" dirty="0"/>
          </a:p>
          <a:p>
            <a:pPr marL="0" indent="0" algn="ctr">
              <a:buNone/>
            </a:pPr>
            <a:r>
              <a:rPr lang="en-US" b="1" dirty="0"/>
              <a:t>Thank you</a:t>
            </a:r>
          </a:p>
        </p:txBody>
      </p:sp>
    </p:spTree>
    <p:extLst>
      <p:ext uri="{BB962C8B-B14F-4D97-AF65-F5344CB8AC3E}">
        <p14:creationId xmlns:p14="http://schemas.microsoft.com/office/powerpoint/2010/main" val="83237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C3FC-ADAC-484C-1707-7BBB1FAB6035}"/>
              </a:ext>
            </a:extLst>
          </p:cNvPr>
          <p:cNvSpPr>
            <a:spLocks noGrp="1"/>
          </p:cNvSpPr>
          <p:nvPr>
            <p:ph type="title"/>
          </p:nvPr>
        </p:nvSpPr>
        <p:spPr/>
        <p:txBody>
          <a:bodyPr>
            <a:normAutofit/>
          </a:bodyPr>
          <a:lstStyle/>
          <a:p>
            <a:r>
              <a:rPr lang="en-US" sz="3600" b="1" dirty="0"/>
              <a:t>Introduction</a:t>
            </a:r>
            <a:endParaRPr lang="en-US" sz="4000" b="1" dirty="0"/>
          </a:p>
        </p:txBody>
      </p:sp>
      <p:sp>
        <p:nvSpPr>
          <p:cNvPr id="3" name="Content Placeholder 2">
            <a:extLst>
              <a:ext uri="{FF2B5EF4-FFF2-40B4-BE49-F238E27FC236}">
                <a16:creationId xmlns:a16="http://schemas.microsoft.com/office/drawing/2014/main" id="{BF1AD07D-126A-6CA7-47A5-29E1618CFFD6}"/>
              </a:ext>
            </a:extLst>
          </p:cNvPr>
          <p:cNvSpPr>
            <a:spLocks noGrp="1"/>
          </p:cNvSpPr>
          <p:nvPr>
            <p:ph idx="1"/>
          </p:nvPr>
        </p:nvSpPr>
        <p:spPr/>
        <p:txBody>
          <a:bodyPr/>
          <a:lstStyle/>
          <a:p>
            <a:r>
              <a:rPr lang="en-US" dirty="0"/>
              <a:t>After carefully studying the resources and research papers, I have come to the conclusion that making the dataset is the most difficult part.</a:t>
            </a:r>
          </a:p>
          <a:p>
            <a:r>
              <a:rPr lang="en-US" dirty="0"/>
              <a:t>The models can be applied as we go deeper into the dataset and how the dataset has values.</a:t>
            </a:r>
          </a:p>
          <a:p>
            <a:r>
              <a:rPr lang="en-US" dirty="0"/>
              <a:t>Mostly the dataset will be having images, which we can process using shape detection methods.</a:t>
            </a:r>
          </a:p>
          <a:p>
            <a:r>
              <a:rPr lang="en-US" dirty="0"/>
              <a:t>But we can work on side dataset values as well. Ex – Viscosity of liquid, temperature, time to capture the results etc.</a:t>
            </a:r>
          </a:p>
        </p:txBody>
      </p:sp>
    </p:spTree>
    <p:extLst>
      <p:ext uri="{BB962C8B-B14F-4D97-AF65-F5344CB8AC3E}">
        <p14:creationId xmlns:p14="http://schemas.microsoft.com/office/powerpoint/2010/main" val="134645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21E9-4895-8758-1539-4784299A48A3}"/>
              </a:ext>
            </a:extLst>
          </p:cNvPr>
          <p:cNvSpPr>
            <a:spLocks noGrp="1"/>
          </p:cNvSpPr>
          <p:nvPr>
            <p:ph type="title"/>
          </p:nvPr>
        </p:nvSpPr>
        <p:spPr>
          <a:xfrm>
            <a:off x="866503" y="382542"/>
            <a:ext cx="10515600" cy="1325563"/>
          </a:xfrm>
        </p:spPr>
        <p:txBody>
          <a:bodyPr>
            <a:normAutofit/>
          </a:bodyPr>
          <a:lstStyle/>
          <a:p>
            <a:r>
              <a:rPr lang="en-US" sz="3600" b="1" dirty="0"/>
              <a:t>Research Papers</a:t>
            </a:r>
          </a:p>
        </p:txBody>
      </p:sp>
      <p:sp>
        <p:nvSpPr>
          <p:cNvPr id="3" name="Content Placeholder 2">
            <a:extLst>
              <a:ext uri="{FF2B5EF4-FFF2-40B4-BE49-F238E27FC236}">
                <a16:creationId xmlns:a16="http://schemas.microsoft.com/office/drawing/2014/main" id="{B626D78E-9FA1-F313-EB85-A38EC3CEECEE}"/>
              </a:ext>
            </a:extLst>
          </p:cNvPr>
          <p:cNvSpPr>
            <a:spLocks noGrp="1"/>
          </p:cNvSpPr>
          <p:nvPr>
            <p:ph idx="1"/>
          </p:nvPr>
        </p:nvSpPr>
        <p:spPr/>
        <p:txBody>
          <a:bodyPr/>
          <a:lstStyle/>
          <a:p>
            <a:r>
              <a:rPr lang="en-US" dirty="0"/>
              <a:t>Mostly research papers were well-versed with how the process works and most content was revolving around the technique only.</a:t>
            </a:r>
          </a:p>
          <a:p>
            <a:r>
              <a:rPr lang="en-US" dirty="0"/>
              <a:t>Nobody implemented ML-models and as such there dataset was also very limited for 30-40 people on an average.</a:t>
            </a:r>
          </a:p>
          <a:p>
            <a:r>
              <a:rPr lang="en-US" dirty="0"/>
              <a:t>With models to be trained we need data of at least 5000-10000 data points. As we need high accuracy and it should be working as accurate as other expensive technological methods work.</a:t>
            </a:r>
          </a:p>
          <a:p>
            <a:r>
              <a:rPr lang="en-US" dirty="0"/>
              <a:t>Now, we will see how other research papers elaborate there techniques and methods which we can use to start with model building.</a:t>
            </a:r>
          </a:p>
        </p:txBody>
      </p:sp>
    </p:spTree>
    <p:extLst>
      <p:ext uri="{BB962C8B-B14F-4D97-AF65-F5344CB8AC3E}">
        <p14:creationId xmlns:p14="http://schemas.microsoft.com/office/powerpoint/2010/main" val="310643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9CEF-7B49-F8E2-DE0E-0301E31D11DC}"/>
              </a:ext>
            </a:extLst>
          </p:cNvPr>
          <p:cNvSpPr>
            <a:spLocks noGrp="1"/>
          </p:cNvSpPr>
          <p:nvPr>
            <p:ph type="title"/>
          </p:nvPr>
        </p:nvSpPr>
        <p:spPr/>
        <p:txBody>
          <a:bodyPr>
            <a:normAutofit/>
          </a:bodyPr>
          <a:lstStyle/>
          <a:p>
            <a:r>
              <a:rPr lang="en-US" sz="3600" b="1" dirty="0"/>
              <a:t>R1: Assessment of prognostic aspects of cancer by </a:t>
            </a:r>
            <a:r>
              <a:rPr lang="en-US" sz="3600" b="1" dirty="0" err="1"/>
              <a:t>Taila</a:t>
            </a:r>
            <a:r>
              <a:rPr lang="en-US" sz="3600" b="1" dirty="0"/>
              <a:t> Bindu </a:t>
            </a:r>
            <a:r>
              <a:rPr lang="en-US" sz="3600" b="1" dirty="0" err="1"/>
              <a:t>Pariksha</a:t>
            </a:r>
            <a:r>
              <a:rPr lang="en-US" sz="3600" b="1" dirty="0"/>
              <a:t>.</a:t>
            </a:r>
          </a:p>
        </p:txBody>
      </p:sp>
      <p:sp>
        <p:nvSpPr>
          <p:cNvPr id="3" name="Content Placeholder 2">
            <a:extLst>
              <a:ext uri="{FF2B5EF4-FFF2-40B4-BE49-F238E27FC236}">
                <a16:creationId xmlns:a16="http://schemas.microsoft.com/office/drawing/2014/main" id="{3F05C3FF-09DA-5A82-6D53-1E0E912FF06C}"/>
              </a:ext>
            </a:extLst>
          </p:cNvPr>
          <p:cNvSpPr>
            <a:spLocks noGrp="1"/>
          </p:cNvSpPr>
          <p:nvPr>
            <p:ph idx="1"/>
          </p:nvPr>
        </p:nvSpPr>
        <p:spPr/>
        <p:txBody>
          <a:bodyPr/>
          <a:lstStyle/>
          <a:p>
            <a:r>
              <a:rPr lang="en-US" dirty="0"/>
              <a:t>This paper tried to relate the </a:t>
            </a:r>
            <a:r>
              <a:rPr lang="en-US" dirty="0" err="1"/>
              <a:t>taila</a:t>
            </a:r>
            <a:r>
              <a:rPr lang="en-US" dirty="0"/>
              <a:t> </a:t>
            </a:r>
            <a:r>
              <a:rPr lang="en-US" dirty="0" err="1"/>
              <a:t>bindu</a:t>
            </a:r>
            <a:r>
              <a:rPr lang="en-US" dirty="0"/>
              <a:t> </a:t>
            </a:r>
            <a:r>
              <a:rPr lang="en-US" dirty="0" err="1"/>
              <a:t>pariksha</a:t>
            </a:r>
            <a:r>
              <a:rPr lang="en-US" dirty="0"/>
              <a:t> with cancer, but came up with only methods and a big “can be used” observation.</a:t>
            </a:r>
          </a:p>
          <a:p>
            <a:r>
              <a:rPr lang="en-US" dirty="0"/>
              <a:t>They tried to compare with a very old technology called ECOG scale.</a:t>
            </a:r>
          </a:p>
          <a:p>
            <a:r>
              <a:rPr lang="en-US" dirty="0"/>
              <a:t>They found out that </a:t>
            </a:r>
            <a:r>
              <a:rPr lang="en-US" dirty="0" err="1"/>
              <a:t>taila</a:t>
            </a:r>
            <a:r>
              <a:rPr lang="en-US" dirty="0"/>
              <a:t> </a:t>
            </a:r>
            <a:r>
              <a:rPr lang="en-US" dirty="0" err="1"/>
              <a:t>bindu</a:t>
            </a:r>
            <a:r>
              <a:rPr lang="en-US" dirty="0"/>
              <a:t> is good and estimates close values equal to ECOG scale.</a:t>
            </a:r>
          </a:p>
          <a:p>
            <a:r>
              <a:rPr lang="en-US" dirty="0"/>
              <a:t>Here as defined in the ancient texts that circular/oval is good and irregular is bad. </a:t>
            </a:r>
          </a:p>
          <a:p>
            <a:r>
              <a:rPr lang="en-US" dirty="0"/>
              <a:t>There observation table was something like this -&gt;</a:t>
            </a:r>
          </a:p>
        </p:txBody>
      </p:sp>
    </p:spTree>
    <p:extLst>
      <p:ext uri="{BB962C8B-B14F-4D97-AF65-F5344CB8AC3E}">
        <p14:creationId xmlns:p14="http://schemas.microsoft.com/office/powerpoint/2010/main" val="13422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69E4-137A-C764-93AA-18C27B3AFB0E}"/>
              </a:ext>
            </a:extLst>
          </p:cNvPr>
          <p:cNvSpPr>
            <a:spLocks noGrp="1"/>
          </p:cNvSpPr>
          <p:nvPr>
            <p:ph type="title"/>
          </p:nvPr>
        </p:nvSpPr>
        <p:spPr/>
        <p:txBody>
          <a:bodyPr>
            <a:normAutofit/>
          </a:bodyPr>
          <a:lstStyle/>
          <a:p>
            <a:r>
              <a:rPr lang="en-US" sz="3600" b="1" dirty="0"/>
              <a:t>Observation Table</a:t>
            </a:r>
            <a:r>
              <a:rPr lang="en-US" sz="4000" b="1" dirty="0"/>
              <a:t>:</a:t>
            </a:r>
          </a:p>
        </p:txBody>
      </p:sp>
      <p:pic>
        <p:nvPicPr>
          <p:cNvPr id="8" name="Content Placeholder 7">
            <a:extLst>
              <a:ext uri="{FF2B5EF4-FFF2-40B4-BE49-F238E27FC236}">
                <a16:creationId xmlns:a16="http://schemas.microsoft.com/office/drawing/2014/main" id="{F2870A29-C542-0FE6-575B-16C4D6CF79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182074" cy="2644926"/>
          </a:xfrm>
          <a:prstGeom prst="rect">
            <a:avLst/>
          </a:prstGeom>
          <a:noFill/>
          <a:ln>
            <a:noFill/>
          </a:ln>
        </p:spPr>
      </p:pic>
      <p:pic>
        <p:nvPicPr>
          <p:cNvPr id="9" name="Picture 8">
            <a:extLst>
              <a:ext uri="{FF2B5EF4-FFF2-40B4-BE49-F238E27FC236}">
                <a16:creationId xmlns:a16="http://schemas.microsoft.com/office/drawing/2014/main" id="{9D7EB2B9-425D-2C17-642B-0206D164F5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0274" y="1690688"/>
            <a:ext cx="4182074" cy="2639996"/>
          </a:xfrm>
          <a:prstGeom prst="rect">
            <a:avLst/>
          </a:prstGeom>
          <a:noFill/>
          <a:ln>
            <a:noFill/>
          </a:ln>
        </p:spPr>
      </p:pic>
      <p:sp>
        <p:nvSpPr>
          <p:cNvPr id="10" name="TextBox 9">
            <a:extLst>
              <a:ext uri="{FF2B5EF4-FFF2-40B4-BE49-F238E27FC236}">
                <a16:creationId xmlns:a16="http://schemas.microsoft.com/office/drawing/2014/main" id="{A6AB96C1-14D4-0385-1C38-DEE7FBE92009}"/>
              </a:ext>
            </a:extLst>
          </p:cNvPr>
          <p:cNvSpPr txBox="1"/>
          <p:nvPr/>
        </p:nvSpPr>
        <p:spPr>
          <a:xfrm>
            <a:off x="838200" y="4693920"/>
            <a:ext cx="10515600" cy="954107"/>
          </a:xfrm>
          <a:prstGeom prst="rect">
            <a:avLst/>
          </a:prstGeom>
          <a:noFill/>
        </p:spPr>
        <p:txBody>
          <a:bodyPr wrap="square" rtlCol="0">
            <a:spAutoFit/>
          </a:bodyPr>
          <a:lstStyle/>
          <a:p>
            <a:r>
              <a:rPr lang="en-US" sz="2800" dirty="0"/>
              <a:t>With these observations at hand the results of this paper was that for cancer prognosis this process can be used.</a:t>
            </a:r>
          </a:p>
        </p:txBody>
      </p:sp>
    </p:spTree>
    <p:extLst>
      <p:ext uri="{BB962C8B-B14F-4D97-AF65-F5344CB8AC3E}">
        <p14:creationId xmlns:p14="http://schemas.microsoft.com/office/powerpoint/2010/main" val="197934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A905-C556-A5B2-0C3F-7E4CBFF81AC7}"/>
              </a:ext>
            </a:extLst>
          </p:cNvPr>
          <p:cNvSpPr>
            <a:spLocks noGrp="1"/>
          </p:cNvSpPr>
          <p:nvPr>
            <p:ph type="title"/>
          </p:nvPr>
        </p:nvSpPr>
        <p:spPr/>
        <p:txBody>
          <a:bodyPr>
            <a:normAutofit/>
          </a:bodyPr>
          <a:lstStyle/>
          <a:p>
            <a:r>
              <a:rPr lang="en-US" sz="3600" b="1" dirty="0"/>
              <a:t>R2: A study on the method of </a:t>
            </a:r>
            <a:r>
              <a:rPr lang="en-US" sz="3600" b="1" dirty="0" err="1"/>
              <a:t>Taila</a:t>
            </a:r>
            <a:r>
              <a:rPr lang="en-US" sz="3600" b="1" dirty="0"/>
              <a:t> Bindu </a:t>
            </a:r>
            <a:r>
              <a:rPr lang="en-US" sz="3600" b="1" dirty="0" err="1"/>
              <a:t>Pariksha</a:t>
            </a:r>
            <a:r>
              <a:rPr lang="en-US" sz="3600" b="1" dirty="0"/>
              <a:t> (oil drop test)</a:t>
            </a:r>
          </a:p>
        </p:txBody>
      </p:sp>
      <p:sp>
        <p:nvSpPr>
          <p:cNvPr id="3" name="Content Placeholder 2">
            <a:extLst>
              <a:ext uri="{FF2B5EF4-FFF2-40B4-BE49-F238E27FC236}">
                <a16:creationId xmlns:a16="http://schemas.microsoft.com/office/drawing/2014/main" id="{DA90212A-688B-787A-98EA-AC488B52F6AF}"/>
              </a:ext>
            </a:extLst>
          </p:cNvPr>
          <p:cNvSpPr>
            <a:spLocks noGrp="1"/>
          </p:cNvSpPr>
          <p:nvPr>
            <p:ph idx="1"/>
          </p:nvPr>
        </p:nvSpPr>
        <p:spPr/>
        <p:txBody>
          <a:bodyPr>
            <a:norm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Mangal" panose="02040503050203030202" pitchFamily="18" charset="0"/>
              </a:rPr>
              <a:t>This paper basically aims to standardize the procedure by standardizing these:</a:t>
            </a:r>
          </a:p>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Mangal" panose="02040503050203030202" pitchFamily="18" charset="0"/>
              </a:rPr>
              <a:t>Shape and size of Patra (testing containers), Volume of the urine, Size of the oil drop, Height of the oil drop from the surface of urine, Duration between collection and performance of test </a:t>
            </a:r>
            <a:r>
              <a:rPr lang="en-US" kern="100" dirty="0" err="1">
                <a:effectLst/>
                <a:latin typeface="Calibri" panose="020F0502020204030204" pitchFamily="34" charset="0"/>
                <a:ea typeface="Calibri" panose="020F0502020204030204" pitchFamily="34" charset="0"/>
                <a:cs typeface="Mangal" panose="02040503050203030202" pitchFamily="18" charset="0"/>
              </a:rPr>
              <a:t>andType</a:t>
            </a:r>
            <a:r>
              <a:rPr lang="en-US" kern="100" dirty="0">
                <a:effectLst/>
                <a:latin typeface="Calibri" panose="020F0502020204030204" pitchFamily="34" charset="0"/>
                <a:ea typeface="Calibri" panose="020F0502020204030204" pitchFamily="34" charset="0"/>
                <a:cs typeface="Mangal" panose="02040503050203030202" pitchFamily="18" charset="0"/>
              </a:rPr>
              <a:t> of </a:t>
            </a:r>
            <a:r>
              <a:rPr lang="en-US" kern="100" dirty="0" err="1">
                <a:effectLst/>
                <a:latin typeface="Calibri" panose="020F0502020204030204" pitchFamily="34" charset="0"/>
                <a:ea typeface="Calibri" panose="020F0502020204030204" pitchFamily="34" charset="0"/>
                <a:cs typeface="Mangal" panose="02040503050203030202" pitchFamily="18" charset="0"/>
              </a:rPr>
              <a:t>Tila</a:t>
            </a:r>
            <a:r>
              <a:rPr lang="en-US" kern="100" dirty="0">
                <a:effectLst/>
                <a:latin typeface="Calibri" panose="020F0502020204030204" pitchFamily="34" charset="0"/>
                <a:ea typeface="Calibri" panose="020F0502020204030204" pitchFamily="34" charset="0"/>
                <a:cs typeface="Mangal" panose="02040503050203030202" pitchFamily="18" charset="0"/>
              </a:rPr>
              <a:t> </a:t>
            </a:r>
            <a:r>
              <a:rPr lang="en-US" kern="100" dirty="0" err="1">
                <a:effectLst/>
                <a:latin typeface="Calibri" panose="020F0502020204030204" pitchFamily="34" charset="0"/>
                <a:ea typeface="Calibri" panose="020F0502020204030204" pitchFamily="34" charset="0"/>
                <a:cs typeface="Mangal" panose="02040503050203030202" pitchFamily="18" charset="0"/>
              </a:rPr>
              <a:t>Taila</a:t>
            </a:r>
            <a:r>
              <a:rPr lang="en-US" kern="100" dirty="0">
                <a:effectLst/>
                <a:latin typeface="Calibri" panose="020F0502020204030204" pitchFamily="34" charset="0"/>
                <a:ea typeface="Calibri" panose="020F0502020204030204" pitchFamily="34" charset="0"/>
                <a:cs typeface="Mangal" panose="02040503050203030202" pitchFamily="18" charset="0"/>
              </a:rPr>
              <a:t> for test.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Mangal" panose="02040503050203030202" pitchFamily="18" charset="0"/>
              </a:rPr>
              <a:t>They observed p</a:t>
            </a:r>
            <a:r>
              <a:rPr lang="en-US" kern="100" dirty="0">
                <a:effectLst/>
                <a:latin typeface="Calibri" panose="020F0502020204030204" pitchFamily="34" charset="0"/>
                <a:ea typeface="Calibri" panose="020F0502020204030204" pitchFamily="34" charset="0"/>
                <a:cs typeface="Mangal" panose="02040503050203030202" pitchFamily="18" charset="0"/>
              </a:rPr>
              <a:t>arameters like, Shape of oil after spread, Direction of spread, Spread time and spilt time, Area Covered.</a:t>
            </a:r>
          </a:p>
          <a:p>
            <a:pPr marL="0" indent="0">
              <a:buNone/>
            </a:pPr>
            <a:endParaRPr lang="en-US" dirty="0"/>
          </a:p>
        </p:txBody>
      </p:sp>
    </p:spTree>
    <p:extLst>
      <p:ext uri="{BB962C8B-B14F-4D97-AF65-F5344CB8AC3E}">
        <p14:creationId xmlns:p14="http://schemas.microsoft.com/office/powerpoint/2010/main" val="264392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FD94-E023-053F-50D7-E29095746040}"/>
              </a:ext>
            </a:extLst>
          </p:cNvPr>
          <p:cNvSpPr>
            <a:spLocks noGrp="1"/>
          </p:cNvSpPr>
          <p:nvPr>
            <p:ph type="title"/>
          </p:nvPr>
        </p:nvSpPr>
        <p:spPr/>
        <p:txBody>
          <a:bodyPr>
            <a:normAutofit/>
          </a:bodyPr>
          <a:lstStyle/>
          <a:p>
            <a:r>
              <a:rPr lang="en-US" sz="3600" b="1" dirty="0"/>
              <a:t>Results and Usage</a:t>
            </a:r>
          </a:p>
        </p:txBody>
      </p:sp>
      <p:sp>
        <p:nvSpPr>
          <p:cNvPr id="3" name="Content Placeholder 2">
            <a:extLst>
              <a:ext uri="{FF2B5EF4-FFF2-40B4-BE49-F238E27FC236}">
                <a16:creationId xmlns:a16="http://schemas.microsoft.com/office/drawing/2014/main" id="{E265AA13-236A-B09A-B5A1-C6ADC8386EBC}"/>
              </a:ext>
            </a:extLst>
          </p:cNvPr>
          <p:cNvSpPr>
            <a:spLocks noGrp="1"/>
          </p:cNvSpPr>
          <p:nvPr>
            <p:ph idx="1"/>
          </p:nvPr>
        </p:nvSpPr>
        <p:spPr/>
        <p:txBody>
          <a:bodyPr>
            <a:normAutofit/>
          </a:bodyPr>
          <a:lstStyle/>
          <a:p>
            <a:r>
              <a:rPr lang="en-US" kern="100" dirty="0">
                <a:effectLst/>
                <a:latin typeface="Calibri" panose="020F0502020204030204" pitchFamily="34" charset="0"/>
                <a:ea typeface="Calibri" panose="020F0502020204030204" pitchFamily="34" charset="0"/>
                <a:cs typeface="Mangal" panose="02040503050203030202" pitchFamily="18" charset="0"/>
              </a:rPr>
              <a:t>These standardizations need further evaluation and verification on different and more samples.</a:t>
            </a:r>
          </a:p>
          <a:p>
            <a:r>
              <a:rPr lang="en-US" kern="100" dirty="0">
                <a:latin typeface="Calibri" panose="020F0502020204030204" pitchFamily="34" charset="0"/>
                <a:ea typeface="Calibri" panose="020F0502020204030204" pitchFamily="34" charset="0"/>
                <a:cs typeface="Mangal" panose="02040503050203030202" pitchFamily="18" charset="0"/>
              </a:rPr>
              <a:t>We can use these standards by further refining them with our own dataset’s research and can implement these in the model as a standard bar for the results.</a:t>
            </a:r>
          </a:p>
          <a:p>
            <a:r>
              <a:rPr lang="en-US" kern="100" dirty="0">
                <a:effectLst/>
                <a:latin typeface="Calibri" panose="020F0502020204030204" pitchFamily="34" charset="0"/>
                <a:ea typeface="Calibri" panose="020F0502020204030204" pitchFamily="34" charset="0"/>
                <a:cs typeface="Mangal" panose="02040503050203030202" pitchFamily="18" charset="0"/>
              </a:rPr>
              <a:t>This will not only improve the accuracy but it will also help in increasing the authenticity of this project.</a:t>
            </a:r>
          </a:p>
        </p:txBody>
      </p:sp>
    </p:spTree>
    <p:extLst>
      <p:ext uri="{BB962C8B-B14F-4D97-AF65-F5344CB8AC3E}">
        <p14:creationId xmlns:p14="http://schemas.microsoft.com/office/powerpoint/2010/main" val="76171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E1B1-04AA-0066-116A-A3524A773222}"/>
              </a:ext>
            </a:extLst>
          </p:cNvPr>
          <p:cNvSpPr>
            <a:spLocks noGrp="1"/>
          </p:cNvSpPr>
          <p:nvPr>
            <p:ph type="title"/>
          </p:nvPr>
        </p:nvSpPr>
        <p:spPr/>
        <p:txBody>
          <a:bodyPr>
            <a:noAutofit/>
          </a:bodyPr>
          <a:lstStyle/>
          <a:p>
            <a:r>
              <a:rPr lang="en-US" sz="3600" b="1" dirty="0"/>
              <a:t>R3: Important aspect of ayurvedic </a:t>
            </a:r>
            <a:r>
              <a:rPr lang="en-US" sz="3600" b="1" dirty="0" err="1"/>
              <a:t>taila</a:t>
            </a:r>
            <a:r>
              <a:rPr lang="en-US" sz="3600" b="1" dirty="0"/>
              <a:t> </a:t>
            </a:r>
            <a:r>
              <a:rPr lang="en-US" sz="3600" b="1" dirty="0" err="1"/>
              <a:t>bindu</a:t>
            </a:r>
            <a:r>
              <a:rPr lang="en-US" sz="3600" b="1" dirty="0"/>
              <a:t> </a:t>
            </a:r>
            <a:r>
              <a:rPr lang="en-US" sz="3600" b="1" dirty="0" err="1"/>
              <a:t>pariksha</a:t>
            </a:r>
            <a:r>
              <a:rPr lang="en-US" sz="3600" b="1" dirty="0"/>
              <a:t> to assesses disease prognosis.</a:t>
            </a:r>
          </a:p>
        </p:txBody>
      </p:sp>
      <p:sp>
        <p:nvSpPr>
          <p:cNvPr id="3" name="Content Placeholder 2">
            <a:extLst>
              <a:ext uri="{FF2B5EF4-FFF2-40B4-BE49-F238E27FC236}">
                <a16:creationId xmlns:a16="http://schemas.microsoft.com/office/drawing/2014/main" id="{D0E188E4-EE63-6826-404D-1C62507C863B}"/>
              </a:ext>
            </a:extLst>
          </p:cNvPr>
          <p:cNvSpPr>
            <a:spLocks noGrp="1"/>
          </p:cNvSpPr>
          <p:nvPr>
            <p:ph idx="1"/>
          </p:nvPr>
        </p:nvSpPr>
        <p:spPr/>
        <p:txBody>
          <a:bodyPr/>
          <a:lstStyle/>
          <a:p>
            <a:r>
              <a:rPr lang="en-US" dirty="0"/>
              <a:t>This resource is basically an article and lays out all the procedures of </a:t>
            </a:r>
            <a:r>
              <a:rPr lang="en-US" dirty="0" err="1"/>
              <a:t>taila-pariksha</a:t>
            </a:r>
            <a:r>
              <a:rPr lang="en-US" dirty="0"/>
              <a:t>.</a:t>
            </a:r>
          </a:p>
          <a:p>
            <a:r>
              <a:rPr lang="en-US" dirty="0"/>
              <a:t>It also tells the following parameters in detail:</a:t>
            </a:r>
          </a:p>
          <a:p>
            <a:pPr marL="514350" indent="-514350">
              <a:buFont typeface="+mj-lt"/>
              <a:buAutoNum type="arabicPeriod"/>
            </a:pPr>
            <a:r>
              <a:rPr lang="en-US" dirty="0"/>
              <a:t>Shape of the oil drop after spread.</a:t>
            </a:r>
          </a:p>
          <a:p>
            <a:pPr marL="514350" indent="-514350">
              <a:buFont typeface="+mj-lt"/>
              <a:buAutoNum type="arabicPeriod"/>
            </a:pPr>
            <a:r>
              <a:rPr lang="en-US" dirty="0"/>
              <a:t>Direction of the oil drop spread </a:t>
            </a:r>
          </a:p>
          <a:p>
            <a:pPr marL="514350" indent="-514350">
              <a:buFont typeface="+mj-lt"/>
              <a:buAutoNum type="arabicPeriod"/>
            </a:pPr>
            <a:r>
              <a:rPr lang="en-US" dirty="0"/>
              <a:t>Rate of the oil drop spread.</a:t>
            </a:r>
          </a:p>
          <a:p>
            <a:r>
              <a:rPr lang="en-US" dirty="0"/>
              <a:t>These values can be used while building the models and can be easily organized with the standard methods we got from the resource 2.</a:t>
            </a:r>
          </a:p>
          <a:p>
            <a:endParaRPr lang="en-US" dirty="0"/>
          </a:p>
          <a:p>
            <a:endParaRPr lang="en-US" dirty="0"/>
          </a:p>
        </p:txBody>
      </p:sp>
    </p:spTree>
    <p:extLst>
      <p:ext uri="{BB962C8B-B14F-4D97-AF65-F5344CB8AC3E}">
        <p14:creationId xmlns:p14="http://schemas.microsoft.com/office/powerpoint/2010/main" val="41622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614A-FBB5-EAA9-42BC-7C9421F081F0}"/>
              </a:ext>
            </a:extLst>
          </p:cNvPr>
          <p:cNvSpPr>
            <a:spLocks noGrp="1"/>
          </p:cNvSpPr>
          <p:nvPr>
            <p:ph type="title"/>
          </p:nvPr>
        </p:nvSpPr>
        <p:spPr/>
        <p:txBody>
          <a:bodyPr>
            <a:normAutofit/>
          </a:bodyPr>
          <a:lstStyle/>
          <a:p>
            <a:r>
              <a:rPr lang="en-US" sz="3600" b="1" dirty="0"/>
              <a:t>R4: Standardization of </a:t>
            </a:r>
            <a:r>
              <a:rPr lang="en-US" sz="3600" b="1" dirty="0" err="1"/>
              <a:t>taila</a:t>
            </a:r>
            <a:r>
              <a:rPr lang="en-US" sz="3600" b="1" dirty="0"/>
              <a:t> </a:t>
            </a:r>
            <a:r>
              <a:rPr lang="en-US" sz="3600" b="1" dirty="0" err="1"/>
              <a:t>bindu</a:t>
            </a:r>
            <a:r>
              <a:rPr lang="en-US" sz="3600" b="1" dirty="0"/>
              <a:t> </a:t>
            </a:r>
            <a:r>
              <a:rPr lang="en-US" sz="3600" b="1" dirty="0" err="1"/>
              <a:t>pareeksha</a:t>
            </a:r>
            <a:endParaRPr lang="en-US" sz="3600" b="1" dirty="0"/>
          </a:p>
        </p:txBody>
      </p:sp>
      <p:sp>
        <p:nvSpPr>
          <p:cNvPr id="3" name="Content Placeholder 2">
            <a:extLst>
              <a:ext uri="{FF2B5EF4-FFF2-40B4-BE49-F238E27FC236}">
                <a16:creationId xmlns:a16="http://schemas.microsoft.com/office/drawing/2014/main" id="{29AA8F64-CDD8-E059-4E59-9AC3877FE5F4}"/>
              </a:ext>
            </a:extLst>
          </p:cNvPr>
          <p:cNvSpPr>
            <a:spLocks noGrp="1"/>
          </p:cNvSpPr>
          <p:nvPr>
            <p:ph idx="1"/>
          </p:nvPr>
        </p:nvSpPr>
        <p:spPr/>
        <p:txBody>
          <a:bodyPr/>
          <a:lstStyle/>
          <a:p>
            <a:r>
              <a:rPr lang="en-US" dirty="0"/>
              <a:t>This resource standardized procedure is 30 ml urine sample taken in circular shaped glass vessel of circumference 12.2 inches. </a:t>
            </a:r>
            <a:r>
              <a:rPr lang="en-US" dirty="0" err="1"/>
              <a:t>Taila</a:t>
            </a:r>
            <a:r>
              <a:rPr lang="en-US" dirty="0"/>
              <a:t> extracted from Krishna </a:t>
            </a:r>
            <a:r>
              <a:rPr lang="en-US" dirty="0" err="1"/>
              <a:t>Tila</a:t>
            </a:r>
            <a:r>
              <a:rPr lang="en-US" dirty="0"/>
              <a:t>, with drop size being 12µl pipetted from 50µl micropipette dropped from a height of 1cm from the surface of urine and various characters exhibited by oil drop while spreading on urine be noted and </a:t>
            </a:r>
            <a:r>
              <a:rPr lang="en-US" dirty="0" err="1"/>
              <a:t>analysed</a:t>
            </a:r>
            <a:r>
              <a:rPr lang="en-US" dirty="0"/>
              <a:t>.</a:t>
            </a:r>
          </a:p>
          <a:p>
            <a:r>
              <a:rPr lang="en-US" dirty="0"/>
              <a:t>These were the results of the IAMJ research paper and these in accordance with standardization of resource 2 can be used.</a:t>
            </a:r>
          </a:p>
          <a:p>
            <a:r>
              <a:rPr lang="en-US" dirty="0"/>
              <a:t>It mentions 30 ml urine sample but mostly papers mentions 200 ml therefore we can go with 200 ml</a:t>
            </a:r>
          </a:p>
          <a:p>
            <a:pPr marL="0" indent="0">
              <a:buNone/>
            </a:pPr>
            <a:endParaRPr lang="en-US" dirty="0"/>
          </a:p>
        </p:txBody>
      </p:sp>
    </p:spTree>
    <p:extLst>
      <p:ext uri="{BB962C8B-B14F-4D97-AF65-F5344CB8AC3E}">
        <p14:creationId xmlns:p14="http://schemas.microsoft.com/office/powerpoint/2010/main" val="1829817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1195</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Taila Bindu Pariksha Research, Results &amp; Models</vt:lpstr>
      <vt:lpstr>Introduction</vt:lpstr>
      <vt:lpstr>Research Papers</vt:lpstr>
      <vt:lpstr>R1: Assessment of prognostic aspects of cancer by Taila Bindu Pariksha.</vt:lpstr>
      <vt:lpstr>Observation Table:</vt:lpstr>
      <vt:lpstr>R2: A study on the method of Taila Bindu Pariksha (oil drop test)</vt:lpstr>
      <vt:lpstr>Results and Usage</vt:lpstr>
      <vt:lpstr>R3: Important aspect of ayurvedic taila bindu pariksha to assesses disease prognosis.</vt:lpstr>
      <vt:lpstr>R4: Standardization of taila bindu pareeksha</vt:lpstr>
      <vt:lpstr>R5: Taila Bindu Pariksha: An Ayurvedic Prognostic Tool</vt:lpstr>
      <vt:lpstr>R6: Study of taila bindu pariksha on artificial urine</vt:lpstr>
      <vt:lpstr>R7: A study on the method of Taila Bindu Pariksha (oil drop test)</vt:lpstr>
      <vt:lpstr>Results and usage:</vt:lpstr>
      <vt:lpstr>R8: Study of Taila Bindu Pariksha: A Diagnostic Method and Prognostic Tool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Taila Bindu Pariksha Research, Results &amp; Models</dc:title>
  <dc:creator>ANMOL BANSAL</dc:creator>
  <cp:lastModifiedBy>ANMOL BANSAL</cp:lastModifiedBy>
  <cp:revision>1</cp:revision>
  <dcterms:created xsi:type="dcterms:W3CDTF">2023-06-06T13:40:15Z</dcterms:created>
  <dcterms:modified xsi:type="dcterms:W3CDTF">2023-06-06T14:18:06Z</dcterms:modified>
</cp:coreProperties>
</file>