
<file path=[Content_Types].xml><?xml version="1.0" encoding="utf-8"?>
<Types xmlns="http://schemas.openxmlformats.org/package/2006/content-types">
  <Default Extension="tmp" ContentType="image/p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3" r:id="rId1"/>
  </p:sldMasterIdLst>
  <p:notesMasterIdLst>
    <p:notesMasterId r:id="rId61"/>
  </p:notesMasterIdLst>
  <p:sldIdLst>
    <p:sldId id="256" r:id="rId2"/>
    <p:sldId id="723" r:id="rId3"/>
    <p:sldId id="448" r:id="rId4"/>
    <p:sldId id="466" r:id="rId5"/>
    <p:sldId id="468" r:id="rId6"/>
    <p:sldId id="469" r:id="rId7"/>
    <p:sldId id="511" r:id="rId8"/>
    <p:sldId id="512" r:id="rId9"/>
    <p:sldId id="506" r:id="rId10"/>
    <p:sldId id="708" r:id="rId11"/>
    <p:sldId id="514" r:id="rId12"/>
    <p:sldId id="482" r:id="rId13"/>
    <p:sldId id="486" r:id="rId14"/>
    <p:sldId id="487" r:id="rId15"/>
    <p:sldId id="483" r:id="rId16"/>
    <p:sldId id="473" r:id="rId17"/>
    <p:sldId id="474" r:id="rId18"/>
    <p:sldId id="477" r:id="rId19"/>
    <p:sldId id="478" r:id="rId20"/>
    <p:sldId id="488" r:id="rId21"/>
    <p:sldId id="496" r:id="rId22"/>
    <p:sldId id="709" r:id="rId23"/>
    <p:sldId id="498" r:id="rId24"/>
    <p:sldId id="724" r:id="rId25"/>
    <p:sldId id="727" r:id="rId26"/>
    <p:sldId id="710" r:id="rId27"/>
    <p:sldId id="728" r:id="rId28"/>
    <p:sldId id="1303" r:id="rId29"/>
    <p:sldId id="725" r:id="rId30"/>
    <p:sldId id="1298" r:id="rId31"/>
    <p:sldId id="1299" r:id="rId32"/>
    <p:sldId id="1310" r:id="rId33"/>
    <p:sldId id="1300" r:id="rId34"/>
    <p:sldId id="1301" r:id="rId35"/>
    <p:sldId id="719" r:id="rId36"/>
    <p:sldId id="720" r:id="rId37"/>
    <p:sldId id="722" r:id="rId38"/>
    <p:sldId id="721" r:id="rId39"/>
    <p:sldId id="726" r:id="rId40"/>
    <p:sldId id="1304" r:id="rId41"/>
    <p:sldId id="1305" r:id="rId42"/>
    <p:sldId id="1306" r:id="rId43"/>
    <p:sldId id="714" r:id="rId44"/>
    <p:sldId id="715" r:id="rId45"/>
    <p:sldId id="716" r:id="rId46"/>
    <p:sldId id="717" r:id="rId47"/>
    <p:sldId id="718" r:id="rId48"/>
    <p:sldId id="499" r:id="rId49"/>
    <p:sldId id="510" r:id="rId50"/>
    <p:sldId id="504" r:id="rId51"/>
    <p:sldId id="480" r:id="rId52"/>
    <p:sldId id="502" r:id="rId53"/>
    <p:sldId id="503" r:id="rId54"/>
    <p:sldId id="712" r:id="rId55"/>
    <p:sldId id="713" r:id="rId56"/>
    <p:sldId id="1307" r:id="rId57"/>
    <p:sldId id="1308" r:id="rId58"/>
    <p:sldId id="1309" r:id="rId59"/>
    <p:sldId id="711" r:id="rId6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79006" autoAdjust="0"/>
  </p:normalViewPr>
  <p:slideViewPr>
    <p:cSldViewPr>
      <p:cViewPr varScale="1">
        <p:scale>
          <a:sx n="80" d="100"/>
          <a:sy n="80" d="100"/>
        </p:scale>
        <p:origin x="589" y="45"/>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FB202F-FB08-4046-B511-8154FB49289C}" type="doc">
      <dgm:prSet loTypeId="urn:microsoft.com/office/officeart/2005/8/layout/orgChart1" loCatId="hierarchy" qsTypeId="urn:microsoft.com/office/officeart/2005/8/quickstyle/simple1" qsCatId="simple" csTypeId="urn:microsoft.com/office/officeart/2005/8/colors/accent3_1" csCatId="accent3" phldr="1"/>
      <dgm:spPr/>
      <dgm:t>
        <a:bodyPr/>
        <a:lstStyle/>
        <a:p>
          <a:endParaRPr lang="zh-CN" altLang="en-US"/>
        </a:p>
      </dgm:t>
    </dgm:pt>
    <dgm:pt modelId="{5B2E383B-9F26-4DA9-983E-E153C7FFFA10}">
      <dgm:prSet custT="1"/>
      <dgm:spPr/>
      <dgm:t>
        <a:bodyPr/>
        <a:lstStyle/>
        <a:p>
          <a:pPr rtl="0"/>
          <a:r>
            <a:rPr lang="zh-CN" altLang="en-US" sz="2400" dirty="0"/>
            <a:t>所有损害优化的方法都是正则化。</a:t>
          </a:r>
        </a:p>
      </dgm:t>
    </dgm:pt>
    <dgm:pt modelId="{1C7A80F1-86C4-424F-9840-90BCB07D654B}" type="sibTrans" cxnId="{C81B5CC3-E7EF-4012-9950-B3EC99F54573}">
      <dgm:prSet/>
      <dgm:spPr/>
      <dgm:t>
        <a:bodyPr/>
        <a:lstStyle/>
        <a:p>
          <a:endParaRPr lang="zh-CN" altLang="en-US" sz="1000"/>
        </a:p>
      </dgm:t>
    </dgm:pt>
    <dgm:pt modelId="{0BDF28E4-3DD2-49C4-ADA0-8A4D042CDCAA}" type="parTrans" cxnId="{C81B5CC3-E7EF-4012-9950-B3EC99F54573}">
      <dgm:prSet/>
      <dgm:spPr/>
      <dgm:t>
        <a:bodyPr/>
        <a:lstStyle/>
        <a:p>
          <a:endParaRPr lang="zh-CN" altLang="en-US" sz="1000"/>
        </a:p>
      </dgm:t>
    </dgm:pt>
    <dgm:pt modelId="{DB307B8E-5B07-4FB9-927C-FCB1686BA255}">
      <dgm:prSet custT="1"/>
      <dgm:spPr/>
      <dgm:t>
        <a:bodyPr/>
        <a:lstStyle/>
        <a:p>
          <a:pPr rtl="0"/>
          <a:r>
            <a:rPr lang="zh-CN" altLang="en-US" sz="2000" dirty="0"/>
            <a:t>增加优化约束</a:t>
          </a:r>
          <a:endParaRPr lang="en-US" altLang="zh-CN" sz="2000" dirty="0"/>
        </a:p>
      </dgm:t>
    </dgm:pt>
    <dgm:pt modelId="{A9229453-57E9-4A0C-9186-0D49225E969E}" type="sibTrans" cxnId="{DA53CB38-9F6B-4C21-BD28-D1F63551230E}">
      <dgm:prSet/>
      <dgm:spPr/>
      <dgm:t>
        <a:bodyPr/>
        <a:lstStyle/>
        <a:p>
          <a:endParaRPr lang="zh-CN" altLang="en-US" sz="1000"/>
        </a:p>
      </dgm:t>
    </dgm:pt>
    <dgm:pt modelId="{40A169F2-70EE-4009-97A2-C1E2CA251AE8}" type="parTrans" cxnId="{DA53CB38-9F6B-4C21-BD28-D1F63551230E}">
      <dgm:prSet/>
      <dgm:spPr/>
      <dgm:t>
        <a:bodyPr/>
        <a:lstStyle/>
        <a:p>
          <a:endParaRPr lang="zh-CN" altLang="en-US" sz="1000"/>
        </a:p>
      </dgm:t>
    </dgm:pt>
    <dgm:pt modelId="{3A66B05C-C306-4566-ADB4-BD58EF99E13F}">
      <dgm:prSet custT="1"/>
      <dgm:spPr/>
      <dgm:t>
        <a:bodyPr/>
        <a:lstStyle/>
        <a:p>
          <a:pPr rtl="0"/>
          <a:r>
            <a:rPr lang="zh-CN" altLang="en-US" sz="2000" dirty="0"/>
            <a:t>干扰优化过程</a:t>
          </a:r>
        </a:p>
      </dgm:t>
    </dgm:pt>
    <dgm:pt modelId="{C0EB23F3-E30C-4600-81D9-825401C2251F}" type="sibTrans" cxnId="{B37680F7-BA20-4DD0-BBFC-22FFC6988DAB}">
      <dgm:prSet/>
      <dgm:spPr/>
      <dgm:t>
        <a:bodyPr/>
        <a:lstStyle/>
        <a:p>
          <a:endParaRPr lang="zh-CN" altLang="en-US" sz="1000"/>
        </a:p>
      </dgm:t>
    </dgm:pt>
    <dgm:pt modelId="{013B59AA-A8DF-4C7C-9DB4-7BB8FC4371C0}" type="parTrans" cxnId="{B37680F7-BA20-4DD0-BBFC-22FFC6988DAB}">
      <dgm:prSet/>
      <dgm:spPr/>
      <dgm:t>
        <a:bodyPr/>
        <a:lstStyle/>
        <a:p>
          <a:endParaRPr lang="zh-CN" altLang="en-US" sz="1000"/>
        </a:p>
      </dgm:t>
    </dgm:pt>
    <dgm:pt modelId="{674A3CB7-FDA9-44AE-915F-54F6508BD0EE}" type="pres">
      <dgm:prSet presAssocID="{F6FB202F-FB08-4046-B511-8154FB49289C}" presName="hierChild1" presStyleCnt="0">
        <dgm:presLayoutVars>
          <dgm:orgChart val="1"/>
          <dgm:chPref val="1"/>
          <dgm:dir/>
          <dgm:animOne val="branch"/>
          <dgm:animLvl val="lvl"/>
          <dgm:resizeHandles/>
        </dgm:presLayoutVars>
      </dgm:prSet>
      <dgm:spPr/>
    </dgm:pt>
    <dgm:pt modelId="{D8A5553F-946F-42F6-B0C2-579C504334D7}" type="pres">
      <dgm:prSet presAssocID="{5B2E383B-9F26-4DA9-983E-E153C7FFFA10}" presName="hierRoot1" presStyleCnt="0">
        <dgm:presLayoutVars>
          <dgm:hierBranch val="init"/>
        </dgm:presLayoutVars>
      </dgm:prSet>
      <dgm:spPr/>
    </dgm:pt>
    <dgm:pt modelId="{D50CC31B-43F6-4201-B273-994815EA301A}" type="pres">
      <dgm:prSet presAssocID="{5B2E383B-9F26-4DA9-983E-E153C7FFFA10}" presName="rootComposite1" presStyleCnt="0"/>
      <dgm:spPr/>
    </dgm:pt>
    <dgm:pt modelId="{D05EC9E0-8F5D-45CB-A733-A5612A87189B}" type="pres">
      <dgm:prSet presAssocID="{5B2E383B-9F26-4DA9-983E-E153C7FFFA10}" presName="rootText1" presStyleLbl="node0" presStyleIdx="0" presStyleCnt="1" custScaleX="150755" custScaleY="34804">
        <dgm:presLayoutVars>
          <dgm:chPref val="3"/>
        </dgm:presLayoutVars>
      </dgm:prSet>
      <dgm:spPr/>
    </dgm:pt>
    <dgm:pt modelId="{0A43440D-1F09-40F2-B6E7-0FC9C4298197}" type="pres">
      <dgm:prSet presAssocID="{5B2E383B-9F26-4DA9-983E-E153C7FFFA10}" presName="rootConnector1" presStyleLbl="node1" presStyleIdx="0" presStyleCnt="0"/>
      <dgm:spPr/>
    </dgm:pt>
    <dgm:pt modelId="{5D01162B-4530-4E40-A0F9-1F982BE9578B}" type="pres">
      <dgm:prSet presAssocID="{5B2E383B-9F26-4DA9-983E-E153C7FFFA10}" presName="hierChild2" presStyleCnt="0"/>
      <dgm:spPr/>
    </dgm:pt>
    <dgm:pt modelId="{AF461715-315F-4B67-AE64-A74F48E9AF89}" type="pres">
      <dgm:prSet presAssocID="{40A169F2-70EE-4009-97A2-C1E2CA251AE8}" presName="Name37" presStyleLbl="parChTrans1D2" presStyleIdx="0" presStyleCnt="2"/>
      <dgm:spPr/>
    </dgm:pt>
    <dgm:pt modelId="{10C067CD-E0A3-4180-9A83-FAE111F9A168}" type="pres">
      <dgm:prSet presAssocID="{DB307B8E-5B07-4FB9-927C-FCB1686BA255}" presName="hierRoot2" presStyleCnt="0">
        <dgm:presLayoutVars>
          <dgm:hierBranch val="init"/>
        </dgm:presLayoutVars>
      </dgm:prSet>
      <dgm:spPr/>
    </dgm:pt>
    <dgm:pt modelId="{5AB19431-C5EF-439D-8E18-25FA79D57CB7}" type="pres">
      <dgm:prSet presAssocID="{DB307B8E-5B07-4FB9-927C-FCB1686BA255}" presName="rootComposite" presStyleCnt="0"/>
      <dgm:spPr/>
    </dgm:pt>
    <dgm:pt modelId="{D2B477F3-791F-46FC-A50D-FA3601860E25}" type="pres">
      <dgm:prSet presAssocID="{DB307B8E-5B07-4FB9-927C-FCB1686BA255}" presName="rootText" presStyleLbl="node2" presStyleIdx="0" presStyleCnt="2" custScaleY="34615">
        <dgm:presLayoutVars>
          <dgm:chPref val="3"/>
        </dgm:presLayoutVars>
      </dgm:prSet>
      <dgm:spPr/>
    </dgm:pt>
    <dgm:pt modelId="{3E20DBAE-BE56-4FE8-B27C-7A331CE5D7F0}" type="pres">
      <dgm:prSet presAssocID="{DB307B8E-5B07-4FB9-927C-FCB1686BA255}" presName="rootConnector" presStyleLbl="node2" presStyleIdx="0" presStyleCnt="2"/>
      <dgm:spPr/>
    </dgm:pt>
    <dgm:pt modelId="{65DB62D2-7EC5-482F-AC65-C0B9E2943960}" type="pres">
      <dgm:prSet presAssocID="{DB307B8E-5B07-4FB9-927C-FCB1686BA255}" presName="hierChild4" presStyleCnt="0"/>
      <dgm:spPr/>
    </dgm:pt>
    <dgm:pt modelId="{229FEED3-1781-4CCD-9286-7FD2B3B2E358}" type="pres">
      <dgm:prSet presAssocID="{DB307B8E-5B07-4FB9-927C-FCB1686BA255}" presName="hierChild5" presStyleCnt="0"/>
      <dgm:spPr/>
    </dgm:pt>
    <dgm:pt modelId="{E5BF9C94-5509-4F79-AC82-D0991D6614CC}" type="pres">
      <dgm:prSet presAssocID="{013B59AA-A8DF-4C7C-9DB4-7BB8FC4371C0}" presName="Name37" presStyleLbl="parChTrans1D2" presStyleIdx="1" presStyleCnt="2"/>
      <dgm:spPr/>
    </dgm:pt>
    <dgm:pt modelId="{1C1CF193-258F-4481-B8DE-A7777F3305D8}" type="pres">
      <dgm:prSet presAssocID="{3A66B05C-C306-4566-ADB4-BD58EF99E13F}" presName="hierRoot2" presStyleCnt="0">
        <dgm:presLayoutVars>
          <dgm:hierBranch val="init"/>
        </dgm:presLayoutVars>
      </dgm:prSet>
      <dgm:spPr/>
    </dgm:pt>
    <dgm:pt modelId="{9E3C3702-DC4A-43B6-A3E2-DADBF31B21CF}" type="pres">
      <dgm:prSet presAssocID="{3A66B05C-C306-4566-ADB4-BD58EF99E13F}" presName="rootComposite" presStyleCnt="0"/>
      <dgm:spPr/>
    </dgm:pt>
    <dgm:pt modelId="{7509D6B6-898D-4FC7-8441-00720BF18D07}" type="pres">
      <dgm:prSet presAssocID="{3A66B05C-C306-4566-ADB4-BD58EF99E13F}" presName="rootText" presStyleLbl="node2" presStyleIdx="1" presStyleCnt="2" custScaleY="33749">
        <dgm:presLayoutVars>
          <dgm:chPref val="3"/>
        </dgm:presLayoutVars>
      </dgm:prSet>
      <dgm:spPr/>
    </dgm:pt>
    <dgm:pt modelId="{9A3819C4-B074-4F09-9908-28A73234B65F}" type="pres">
      <dgm:prSet presAssocID="{3A66B05C-C306-4566-ADB4-BD58EF99E13F}" presName="rootConnector" presStyleLbl="node2" presStyleIdx="1" presStyleCnt="2"/>
      <dgm:spPr/>
    </dgm:pt>
    <dgm:pt modelId="{137C4903-F1AB-4060-9A22-B1B7A38EE454}" type="pres">
      <dgm:prSet presAssocID="{3A66B05C-C306-4566-ADB4-BD58EF99E13F}" presName="hierChild4" presStyleCnt="0"/>
      <dgm:spPr/>
    </dgm:pt>
    <dgm:pt modelId="{B497FEF9-BFC3-4C64-82D5-9CA965BE9AEE}" type="pres">
      <dgm:prSet presAssocID="{3A66B05C-C306-4566-ADB4-BD58EF99E13F}" presName="hierChild5" presStyleCnt="0"/>
      <dgm:spPr/>
    </dgm:pt>
    <dgm:pt modelId="{F596C27B-3FC2-44CD-99BD-6CB3BDC98BE1}" type="pres">
      <dgm:prSet presAssocID="{5B2E383B-9F26-4DA9-983E-E153C7FFFA10}" presName="hierChild3" presStyleCnt="0"/>
      <dgm:spPr/>
    </dgm:pt>
  </dgm:ptLst>
  <dgm:cxnLst>
    <dgm:cxn modelId="{36FB4D0B-6E75-4594-9473-CB7A73DE5504}" type="presOf" srcId="{3A66B05C-C306-4566-ADB4-BD58EF99E13F}" destId="{7509D6B6-898D-4FC7-8441-00720BF18D07}" srcOrd="0" destOrd="0" presId="urn:microsoft.com/office/officeart/2005/8/layout/orgChart1"/>
    <dgm:cxn modelId="{6654731C-A0C1-47C8-838A-15E501E44BA8}" type="presOf" srcId="{DB307B8E-5B07-4FB9-927C-FCB1686BA255}" destId="{3E20DBAE-BE56-4FE8-B27C-7A331CE5D7F0}" srcOrd="1" destOrd="0" presId="urn:microsoft.com/office/officeart/2005/8/layout/orgChart1"/>
    <dgm:cxn modelId="{427C0627-9AAC-4073-AE52-5F3B8739AC38}" type="presOf" srcId="{40A169F2-70EE-4009-97A2-C1E2CA251AE8}" destId="{AF461715-315F-4B67-AE64-A74F48E9AF89}" srcOrd="0" destOrd="0" presId="urn:microsoft.com/office/officeart/2005/8/layout/orgChart1"/>
    <dgm:cxn modelId="{C368E529-D3E7-482C-9A8D-1C3C5958F504}" type="presOf" srcId="{5B2E383B-9F26-4DA9-983E-E153C7FFFA10}" destId="{D05EC9E0-8F5D-45CB-A733-A5612A87189B}" srcOrd="0" destOrd="0" presId="urn:microsoft.com/office/officeart/2005/8/layout/orgChart1"/>
    <dgm:cxn modelId="{7195E82B-8D5F-4392-B8BE-4E0E1FF07FAB}" type="presOf" srcId="{3A66B05C-C306-4566-ADB4-BD58EF99E13F}" destId="{9A3819C4-B074-4F09-9908-28A73234B65F}" srcOrd="1" destOrd="0" presId="urn:microsoft.com/office/officeart/2005/8/layout/orgChart1"/>
    <dgm:cxn modelId="{DA53CB38-9F6B-4C21-BD28-D1F63551230E}" srcId="{5B2E383B-9F26-4DA9-983E-E153C7FFFA10}" destId="{DB307B8E-5B07-4FB9-927C-FCB1686BA255}" srcOrd="0" destOrd="0" parTransId="{40A169F2-70EE-4009-97A2-C1E2CA251AE8}" sibTransId="{A9229453-57E9-4A0C-9186-0D49225E969E}"/>
    <dgm:cxn modelId="{95258471-3EC3-4E26-A09A-7D644341A566}" type="presOf" srcId="{DB307B8E-5B07-4FB9-927C-FCB1686BA255}" destId="{D2B477F3-791F-46FC-A50D-FA3601860E25}" srcOrd="0" destOrd="0" presId="urn:microsoft.com/office/officeart/2005/8/layout/orgChart1"/>
    <dgm:cxn modelId="{31C936BC-FB27-4336-980E-9471750D1238}" type="presOf" srcId="{5B2E383B-9F26-4DA9-983E-E153C7FFFA10}" destId="{0A43440D-1F09-40F2-B6E7-0FC9C4298197}" srcOrd="1" destOrd="0" presId="urn:microsoft.com/office/officeart/2005/8/layout/orgChart1"/>
    <dgm:cxn modelId="{C81B5CC3-E7EF-4012-9950-B3EC99F54573}" srcId="{F6FB202F-FB08-4046-B511-8154FB49289C}" destId="{5B2E383B-9F26-4DA9-983E-E153C7FFFA10}" srcOrd="0" destOrd="0" parTransId="{0BDF28E4-3DD2-49C4-ADA0-8A4D042CDCAA}" sibTransId="{1C7A80F1-86C4-424F-9840-90BCB07D654B}"/>
    <dgm:cxn modelId="{F98C9DC3-DA36-491B-BE8A-49718298771D}" type="presOf" srcId="{013B59AA-A8DF-4C7C-9DB4-7BB8FC4371C0}" destId="{E5BF9C94-5509-4F79-AC82-D0991D6614CC}" srcOrd="0" destOrd="0" presId="urn:microsoft.com/office/officeart/2005/8/layout/orgChart1"/>
    <dgm:cxn modelId="{E85F0AE4-1E42-488C-8540-8269B15AB553}" type="presOf" srcId="{F6FB202F-FB08-4046-B511-8154FB49289C}" destId="{674A3CB7-FDA9-44AE-915F-54F6508BD0EE}" srcOrd="0" destOrd="0" presId="urn:microsoft.com/office/officeart/2005/8/layout/orgChart1"/>
    <dgm:cxn modelId="{B37680F7-BA20-4DD0-BBFC-22FFC6988DAB}" srcId="{5B2E383B-9F26-4DA9-983E-E153C7FFFA10}" destId="{3A66B05C-C306-4566-ADB4-BD58EF99E13F}" srcOrd="1" destOrd="0" parTransId="{013B59AA-A8DF-4C7C-9DB4-7BB8FC4371C0}" sibTransId="{C0EB23F3-E30C-4600-81D9-825401C2251F}"/>
    <dgm:cxn modelId="{2FA9753B-29B0-493D-92E5-557749249353}" type="presParOf" srcId="{674A3CB7-FDA9-44AE-915F-54F6508BD0EE}" destId="{D8A5553F-946F-42F6-B0C2-579C504334D7}" srcOrd="0" destOrd="0" presId="urn:microsoft.com/office/officeart/2005/8/layout/orgChart1"/>
    <dgm:cxn modelId="{B0DF0D19-AFBB-43CD-A198-CC1DE0405EFE}" type="presParOf" srcId="{D8A5553F-946F-42F6-B0C2-579C504334D7}" destId="{D50CC31B-43F6-4201-B273-994815EA301A}" srcOrd="0" destOrd="0" presId="urn:microsoft.com/office/officeart/2005/8/layout/orgChart1"/>
    <dgm:cxn modelId="{F9AE60C6-B311-4649-8FD4-D97CB622E98D}" type="presParOf" srcId="{D50CC31B-43F6-4201-B273-994815EA301A}" destId="{D05EC9E0-8F5D-45CB-A733-A5612A87189B}" srcOrd="0" destOrd="0" presId="urn:microsoft.com/office/officeart/2005/8/layout/orgChart1"/>
    <dgm:cxn modelId="{2A1159F2-69D0-4472-B3F6-FD3CB5B31A09}" type="presParOf" srcId="{D50CC31B-43F6-4201-B273-994815EA301A}" destId="{0A43440D-1F09-40F2-B6E7-0FC9C4298197}" srcOrd="1" destOrd="0" presId="urn:microsoft.com/office/officeart/2005/8/layout/orgChart1"/>
    <dgm:cxn modelId="{DE206A20-A518-43CC-9817-EFFB038FF251}" type="presParOf" srcId="{D8A5553F-946F-42F6-B0C2-579C504334D7}" destId="{5D01162B-4530-4E40-A0F9-1F982BE9578B}" srcOrd="1" destOrd="0" presId="urn:microsoft.com/office/officeart/2005/8/layout/orgChart1"/>
    <dgm:cxn modelId="{7C6170A1-2253-4E72-A60A-DB42E1E8F2BF}" type="presParOf" srcId="{5D01162B-4530-4E40-A0F9-1F982BE9578B}" destId="{AF461715-315F-4B67-AE64-A74F48E9AF89}" srcOrd="0" destOrd="0" presId="urn:microsoft.com/office/officeart/2005/8/layout/orgChart1"/>
    <dgm:cxn modelId="{702D16E9-AA5D-4D8A-8C72-C4EAB4DA237B}" type="presParOf" srcId="{5D01162B-4530-4E40-A0F9-1F982BE9578B}" destId="{10C067CD-E0A3-4180-9A83-FAE111F9A168}" srcOrd="1" destOrd="0" presId="urn:microsoft.com/office/officeart/2005/8/layout/orgChart1"/>
    <dgm:cxn modelId="{264DADD9-AB17-444E-AA59-4B97A37BFAB9}" type="presParOf" srcId="{10C067CD-E0A3-4180-9A83-FAE111F9A168}" destId="{5AB19431-C5EF-439D-8E18-25FA79D57CB7}" srcOrd="0" destOrd="0" presId="urn:microsoft.com/office/officeart/2005/8/layout/orgChart1"/>
    <dgm:cxn modelId="{9C8D79CE-B2AF-42B8-B3B5-2BA1D5ED5728}" type="presParOf" srcId="{5AB19431-C5EF-439D-8E18-25FA79D57CB7}" destId="{D2B477F3-791F-46FC-A50D-FA3601860E25}" srcOrd="0" destOrd="0" presId="urn:microsoft.com/office/officeart/2005/8/layout/orgChart1"/>
    <dgm:cxn modelId="{DF2538B9-2F08-4098-870B-6FDD59738EE1}" type="presParOf" srcId="{5AB19431-C5EF-439D-8E18-25FA79D57CB7}" destId="{3E20DBAE-BE56-4FE8-B27C-7A331CE5D7F0}" srcOrd="1" destOrd="0" presId="urn:microsoft.com/office/officeart/2005/8/layout/orgChart1"/>
    <dgm:cxn modelId="{3EAF8DF3-B37E-4D34-97B7-D793BD1B4DEC}" type="presParOf" srcId="{10C067CD-E0A3-4180-9A83-FAE111F9A168}" destId="{65DB62D2-7EC5-482F-AC65-C0B9E2943960}" srcOrd="1" destOrd="0" presId="urn:microsoft.com/office/officeart/2005/8/layout/orgChart1"/>
    <dgm:cxn modelId="{942B9EB6-D729-425B-A48C-522FB928DE7F}" type="presParOf" srcId="{10C067CD-E0A3-4180-9A83-FAE111F9A168}" destId="{229FEED3-1781-4CCD-9286-7FD2B3B2E358}" srcOrd="2" destOrd="0" presId="urn:microsoft.com/office/officeart/2005/8/layout/orgChart1"/>
    <dgm:cxn modelId="{C15837D0-87A5-4814-8019-BBD69AA18396}" type="presParOf" srcId="{5D01162B-4530-4E40-A0F9-1F982BE9578B}" destId="{E5BF9C94-5509-4F79-AC82-D0991D6614CC}" srcOrd="2" destOrd="0" presId="urn:microsoft.com/office/officeart/2005/8/layout/orgChart1"/>
    <dgm:cxn modelId="{26CD19A9-B004-478C-93C1-5EE801E2E7B1}" type="presParOf" srcId="{5D01162B-4530-4E40-A0F9-1F982BE9578B}" destId="{1C1CF193-258F-4481-B8DE-A7777F3305D8}" srcOrd="3" destOrd="0" presId="urn:microsoft.com/office/officeart/2005/8/layout/orgChart1"/>
    <dgm:cxn modelId="{0AE45914-BAF4-453A-82EC-10105A8ADC9B}" type="presParOf" srcId="{1C1CF193-258F-4481-B8DE-A7777F3305D8}" destId="{9E3C3702-DC4A-43B6-A3E2-DADBF31B21CF}" srcOrd="0" destOrd="0" presId="urn:microsoft.com/office/officeart/2005/8/layout/orgChart1"/>
    <dgm:cxn modelId="{DC0029A2-C535-4CFF-A665-233F8DBD5ACF}" type="presParOf" srcId="{9E3C3702-DC4A-43B6-A3E2-DADBF31B21CF}" destId="{7509D6B6-898D-4FC7-8441-00720BF18D07}" srcOrd="0" destOrd="0" presId="urn:microsoft.com/office/officeart/2005/8/layout/orgChart1"/>
    <dgm:cxn modelId="{1F1173CE-FDC9-4581-9E88-FB21D25F15FF}" type="presParOf" srcId="{9E3C3702-DC4A-43B6-A3E2-DADBF31B21CF}" destId="{9A3819C4-B074-4F09-9908-28A73234B65F}" srcOrd="1" destOrd="0" presId="urn:microsoft.com/office/officeart/2005/8/layout/orgChart1"/>
    <dgm:cxn modelId="{F2E6235A-13DC-4F25-B4D4-2CDE0545C9ED}" type="presParOf" srcId="{1C1CF193-258F-4481-B8DE-A7777F3305D8}" destId="{137C4903-F1AB-4060-9A22-B1B7A38EE454}" srcOrd="1" destOrd="0" presId="urn:microsoft.com/office/officeart/2005/8/layout/orgChart1"/>
    <dgm:cxn modelId="{7C6DACA4-5D8D-4D73-88A6-1865A2CDB89F}" type="presParOf" srcId="{1C1CF193-258F-4481-B8DE-A7777F3305D8}" destId="{B497FEF9-BFC3-4C64-82D5-9CA965BE9AEE}" srcOrd="2" destOrd="0" presId="urn:microsoft.com/office/officeart/2005/8/layout/orgChart1"/>
    <dgm:cxn modelId="{AB3A4BE4-8473-4E95-B6D5-CFED9DAD8462}" type="presParOf" srcId="{D8A5553F-946F-42F6-B0C2-579C504334D7}" destId="{F596C27B-3FC2-44CD-99BD-6CB3BDC98BE1}"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F9C94-5509-4F79-AC82-D0991D6614CC}">
      <dsp:nvSpPr>
        <dsp:cNvPr id="0" name=""/>
        <dsp:cNvSpPr/>
      </dsp:nvSpPr>
      <dsp:spPr>
        <a:xfrm>
          <a:off x="3352800" y="673594"/>
          <a:ext cx="1834810" cy="636876"/>
        </a:xfrm>
        <a:custGeom>
          <a:avLst/>
          <a:gdLst/>
          <a:ahLst/>
          <a:cxnLst/>
          <a:rect l="0" t="0" r="0" b="0"/>
          <a:pathLst>
            <a:path>
              <a:moveTo>
                <a:pt x="0" y="0"/>
              </a:moveTo>
              <a:lnTo>
                <a:pt x="0" y="318438"/>
              </a:lnTo>
              <a:lnTo>
                <a:pt x="1834810" y="318438"/>
              </a:lnTo>
              <a:lnTo>
                <a:pt x="183481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461715-315F-4B67-AE64-A74F48E9AF89}">
      <dsp:nvSpPr>
        <dsp:cNvPr id="0" name=""/>
        <dsp:cNvSpPr/>
      </dsp:nvSpPr>
      <dsp:spPr>
        <a:xfrm>
          <a:off x="1517989" y="673594"/>
          <a:ext cx="1834810" cy="636876"/>
        </a:xfrm>
        <a:custGeom>
          <a:avLst/>
          <a:gdLst/>
          <a:ahLst/>
          <a:cxnLst/>
          <a:rect l="0" t="0" r="0" b="0"/>
          <a:pathLst>
            <a:path>
              <a:moveTo>
                <a:pt x="1834810" y="0"/>
              </a:moveTo>
              <a:lnTo>
                <a:pt x="1834810" y="318438"/>
              </a:lnTo>
              <a:lnTo>
                <a:pt x="0" y="318438"/>
              </a:lnTo>
              <a:lnTo>
                <a:pt x="0" y="636876"/>
              </a:lnTo>
            </a:path>
          </a:pathLst>
        </a:cu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5EC9E0-8F5D-45CB-A733-A5612A87189B}">
      <dsp:nvSpPr>
        <dsp:cNvPr id="0" name=""/>
        <dsp:cNvSpPr/>
      </dsp:nvSpPr>
      <dsp:spPr>
        <a:xfrm>
          <a:off x="1066792" y="145836"/>
          <a:ext cx="4572014" cy="527758"/>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t>所有损害优化的方法都是正则化。</a:t>
          </a:r>
        </a:p>
      </dsp:txBody>
      <dsp:txXfrm>
        <a:off x="1066792" y="145836"/>
        <a:ext cx="4572014" cy="527758"/>
      </dsp:txXfrm>
    </dsp:sp>
    <dsp:sp modelId="{D2B477F3-791F-46FC-A50D-FA3601860E25}">
      <dsp:nvSpPr>
        <dsp:cNvPr id="0" name=""/>
        <dsp:cNvSpPr/>
      </dsp:nvSpPr>
      <dsp:spPr>
        <a:xfrm>
          <a:off x="1616" y="1310471"/>
          <a:ext cx="3032745" cy="524892"/>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增加优化约束</a:t>
          </a:r>
          <a:endParaRPr lang="en-US" altLang="zh-CN" sz="2000" kern="1200" dirty="0"/>
        </a:p>
      </dsp:txBody>
      <dsp:txXfrm>
        <a:off x="1616" y="1310471"/>
        <a:ext cx="3032745" cy="524892"/>
      </dsp:txXfrm>
    </dsp:sp>
    <dsp:sp modelId="{7509D6B6-898D-4FC7-8441-00720BF18D07}">
      <dsp:nvSpPr>
        <dsp:cNvPr id="0" name=""/>
        <dsp:cNvSpPr/>
      </dsp:nvSpPr>
      <dsp:spPr>
        <a:xfrm>
          <a:off x="3671238" y="1310471"/>
          <a:ext cx="3032745" cy="511760"/>
        </a:xfrm>
        <a:prstGeom prst="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zh-CN" altLang="en-US" sz="2000" kern="1200" dirty="0"/>
            <a:t>干扰优化过程</a:t>
          </a:r>
        </a:p>
      </dsp:txBody>
      <dsp:txXfrm>
        <a:off x="3671238" y="1310471"/>
        <a:ext cx="3032745" cy="51176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ink/ink1.xml><?xml version="1.0" encoding="utf-8"?>
<inkml:ink xmlns:inkml="http://www.w3.org/2003/InkML">
  <inkml:definitions>
    <inkml:context xml:id="ctx0">
      <inkml:inkSource xml:id="inkSrc0">
        <inkml:traceFormat>
          <inkml:channel name="X" type="integer" max="2736" units="cm"/>
          <inkml:channel name="Y" type="integer" max="1824" units="cm"/>
          <inkml:channel name="T" type="integer" max="2.14748E9" units="dev"/>
        </inkml:traceFormat>
        <inkml:channelProperties>
          <inkml:channelProperty channel="X" name="resolution" value="105.23077" units="1/cm"/>
          <inkml:channelProperty channel="Y" name="resolution" value="105.43353" units="1/cm"/>
          <inkml:channelProperty channel="T" name="resolution" value="1" units="1/dev"/>
        </inkml:channelProperties>
      </inkml:inkSource>
      <inkml:timestamp xml:id="ts0" timeString="2020-03-07T16:12:10.577"/>
    </inkml:context>
    <inkml:brush xml:id="br0">
      <inkml:brushProperty name="width" value="0.05292" units="cm"/>
      <inkml:brushProperty name="height" value="0.05292" units="cm"/>
      <inkml:brushProperty name="color" value="#FF0000"/>
    </inkml:brush>
  </inkml:definitions>
  <inkml:trace contextRef="#ctx0" brushRef="#br0">11004 3924 0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683E5292-C197-4B29-8ABD-C7AEB5E0B154}" type="datetimeFigureOut">
              <a:rPr lang="en-US" altLang="zh-CN"/>
              <a:pPr>
                <a:defRPr/>
              </a:pPr>
              <a:t>9/24/2020</a:t>
            </a:fld>
            <a:endParaRPr lang="en-US" altLang="zh-C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anose="020F0502020204030204" pitchFamily="34" charset="0"/>
              </a:defRPr>
            </a:lvl1pPr>
          </a:lstStyle>
          <a:p>
            <a:pPr>
              <a:defRPr/>
            </a:pPr>
            <a:endParaRPr lang="zh-CN" altLang="zh-C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4C119E0-CEE4-4FF8-83B2-DC856A2C17CC}" type="slidenum">
              <a:rPr lang="en-US" altLang="zh-CN"/>
              <a:pPr>
                <a:defRPr/>
              </a:pPr>
              <a:t>‹#›</a:t>
            </a:fld>
            <a:endParaRPr lang="en-US" altLang="zh-CN"/>
          </a:p>
        </p:txBody>
      </p:sp>
    </p:spTree>
    <p:extLst>
      <p:ext uri="{BB962C8B-B14F-4D97-AF65-F5344CB8AC3E}">
        <p14:creationId xmlns:p14="http://schemas.microsoft.com/office/powerpoint/2010/main" val="6448963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a:t>
            </a:fld>
            <a:endParaRPr lang="en-US" altLang="zh-CN"/>
          </a:p>
        </p:txBody>
      </p:sp>
    </p:spTree>
    <p:extLst>
      <p:ext uri="{BB962C8B-B14F-4D97-AF65-F5344CB8AC3E}">
        <p14:creationId xmlns:p14="http://schemas.microsoft.com/office/powerpoint/2010/main" val="909393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zh-CN" altLang="en-US" sz="1050" dirty="0"/>
              </a:p>
            </p:txBody>
          </p:sp>
        </mc:Choice>
        <mc:Fallback xmlns="">
          <p:sp>
            <p:nvSpPr>
              <p:cNvPr id="3" name="备注占位符 2"/>
              <p:cNvSpPr>
                <a:spLocks noGrp="1"/>
              </p:cNvSpPr>
              <p:nvPr>
                <p:ph type="body" idx="1"/>
              </p:nvPr>
            </p:nvSpPr>
            <p:spPr/>
            <p:txBody>
              <a:bodyPr/>
              <a:lstStyle/>
              <a:p>
                <a:pPr lvl="1"/>
                <a:r>
                  <a:rPr lang="zh-CN" altLang="en-US" dirty="0" smtClean="0"/>
                  <a:t>经验风险</a:t>
                </a:r>
                <a:endParaRPr lang="en-US" altLang="zh-CN" dirty="0" smtClean="0"/>
              </a:p>
              <a:p>
                <a:pPr lvl="2"/>
                <a:r>
                  <a:rPr lang="en-US" altLang="zh-CN" i="0" smtClean="0">
                    <a:latin typeface="Cambria Math" panose="02040503050406030204" pitchFamily="18" charset="0"/>
                  </a:rPr>
                  <a:t>𝑅(</a:t>
                </a:r>
                <a:r>
                  <a:rPr lang="zh-CN" altLang="en-US" i="0" smtClean="0">
                    <a:latin typeface="Cambria Math" panose="02040503050406030204" pitchFamily="18" charset="0"/>
                  </a:rPr>
                  <a:t>𝜃</a:t>
                </a:r>
                <a:r>
                  <a:rPr lang="en-US" altLang="zh-CN" i="0" smtClean="0">
                    <a:latin typeface="Cambria Math" panose="02040503050406030204" pitchFamily="18" charset="0"/>
                  </a:rPr>
                  <a:t>)=1/</a:t>
                </a:r>
                <a:r>
                  <a:rPr lang="en-US" altLang="zh-CN" i="0">
                    <a:latin typeface="Cambria Math" panose="02040503050406030204" pitchFamily="18" charset="0"/>
                  </a:rPr>
                  <a:t>N</a:t>
                </a:r>
                <a:r>
                  <a:rPr lang="en-US" altLang="zh-CN" i="0" smtClean="0">
                    <a:latin typeface="Cambria Math" panose="02040503050406030204" pitchFamily="18" charset="0"/>
                  </a:rPr>
                  <a:t> ∑_(𝑖=1)</a:t>
                </a:r>
                <a:r>
                  <a:rPr lang="en-US" altLang="zh-CN" i="0">
                    <a:latin typeface="Cambria Math" panose="02040503050406030204" pitchFamily="18" charset="0"/>
                  </a:rPr>
                  <a:t>^N</a:t>
                </a:r>
                <a:r>
                  <a:rPr lang="en-US" altLang="zh-CN" i="0" smtClean="0">
                    <a:latin typeface="Cambria Math" panose="02040503050406030204" pitchFamily="18" charset="0"/>
                  </a:rPr>
                  <a:t>▒</a:t>
                </a:r>
                <a:r>
                  <a:rPr lang="en-US" altLang="zh-CN" i="0">
                    <a:latin typeface="Cambria Math" panose="02040503050406030204" pitchFamily="18" charset="0"/>
                  </a:rPr>
                  <a:t>〖</a:t>
                </a:r>
                <a:r>
                  <a:rPr lang="en-US" altLang="zh-CN" i="0" smtClean="0">
                    <a:latin typeface="Cambria Math" panose="02040503050406030204" pitchFamily="18" charset="0"/>
                  </a:rPr>
                  <a:t>𝐿(</a:t>
                </a:r>
                <a:r>
                  <a:rPr lang="en-US" altLang="zh-CN" i="0" dirty="0">
                    <a:latin typeface="Cambria Math" panose="02040503050406030204" pitchFamily="18" charset="0"/>
                  </a:rPr>
                  <a:t>𝑦^((𝑖) )</a:t>
                </a:r>
                <a:r>
                  <a:rPr lang="en-US" altLang="zh-CN" i="0" smtClean="0">
                    <a:latin typeface="Cambria Math" panose="02040503050406030204" pitchFamily="18" charset="0"/>
                  </a:rPr>
                  <a:t>,</a:t>
                </a:r>
                <a:r>
                  <a:rPr lang="fr-FR" altLang="zh-CN" i="0">
                    <a:latin typeface="Cambria Math" panose="02040503050406030204" pitchFamily="18" charset="0"/>
                  </a:rPr>
                  <a:t> 𝑓(</a:t>
                </a:r>
                <a:r>
                  <a:rPr lang="en-US" altLang="zh-CN" i="0" dirty="0">
                    <a:latin typeface="Cambria Math" panose="02040503050406030204" pitchFamily="18" charset="0"/>
                  </a:rPr>
                  <a:t>x^((𝑖) ) )</a:t>
                </a:r>
                <a:r>
                  <a:rPr lang="en-US" altLang="zh-CN" i="0" smtClean="0">
                    <a:latin typeface="Cambria Math" panose="02040503050406030204" pitchFamily="18" charset="0"/>
                  </a:rPr>
                  <a:t>)</a:t>
                </a:r>
                <a:r>
                  <a:rPr lang="en-US" altLang="zh-CN" i="0">
                    <a:latin typeface="Cambria Math" panose="02040503050406030204" pitchFamily="18" charset="0"/>
                  </a:rPr>
                  <a:t>〗</a:t>
                </a:r>
                <a:endParaRPr lang="zh-CN" altLang="en-US" dirty="0"/>
              </a:p>
              <a:p>
                <a:pPr lvl="1"/>
                <a:r>
                  <a:rPr lang="zh-CN" altLang="en-US" dirty="0" smtClean="0"/>
                  <a:t>结构风险：</a:t>
                </a:r>
                <a:r>
                  <a:rPr lang="en-US" altLang="zh-CN" dirty="0" smtClean="0"/>
                  <a:t> </a:t>
                </a:r>
              </a:p>
              <a:p>
                <a:pPr lvl="2"/>
                <a:r>
                  <a:rPr lang="en-US" altLang="zh-CN" i="0">
                    <a:latin typeface="Cambria Math" panose="02040503050406030204" pitchFamily="18" charset="0"/>
                  </a:rPr>
                  <a:t>𝑅(</a:t>
                </a:r>
                <a:r>
                  <a:rPr lang="zh-CN" altLang="en-US" i="0">
                    <a:latin typeface="Cambria Math" panose="02040503050406030204" pitchFamily="18" charset="0"/>
                  </a:rPr>
                  <a:t>𝜃)</a:t>
                </a:r>
                <a:r>
                  <a:rPr lang="en-US" altLang="zh-CN" i="0" smtClean="0">
                    <a:latin typeface="Cambria Math" panose="02040503050406030204" pitchFamily="18" charset="0"/>
                  </a:rPr>
                  <a:t>+</a:t>
                </a:r>
                <a:r>
                  <a:rPr lang="zh-CN" altLang="en-US" i="0" smtClean="0">
                    <a:latin typeface="Cambria Math" panose="02040503050406030204" pitchFamily="18" charset="0"/>
                  </a:rPr>
                  <a:t>𝜆</a:t>
                </a:r>
                <a:r>
                  <a:rPr lang="en-US" altLang="zh-CN" i="0" smtClean="0">
                    <a:latin typeface="Cambria Math" panose="02040503050406030204" pitchFamily="18" charset="0"/>
                  </a:rPr>
                  <a:t>‖</a:t>
                </a:r>
                <a:r>
                  <a:rPr lang="zh-CN" altLang="en-US" i="0" smtClean="0">
                    <a:latin typeface="Cambria Math" panose="02040503050406030204" pitchFamily="18" charset="0"/>
                  </a:rPr>
                  <a:t>𝜃‖</a:t>
                </a:r>
                <a:r>
                  <a:rPr lang="en-US" altLang="zh-CN" baseline="30000" dirty="0" smtClean="0"/>
                  <a:t>2</a:t>
                </a:r>
              </a:p>
              <a:p>
                <a:endParaRPr lang="zh-CN" altLang="en-US" dirty="0"/>
              </a:p>
            </p:txBody>
          </p:sp>
        </mc:Fallback>
      </mc:AlternateContent>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6</a:t>
            </a:fld>
            <a:endParaRPr lang="en-US" altLang="zh-CN"/>
          </a:p>
        </p:txBody>
      </p:sp>
    </p:spTree>
    <p:extLst>
      <p:ext uri="{BB962C8B-B14F-4D97-AF65-F5344CB8AC3E}">
        <p14:creationId xmlns:p14="http://schemas.microsoft.com/office/powerpoint/2010/main" val="642970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泛化错误可以衡量一个机器学习模型是否可以很好地泛化到未知数据。机器学习的目标是减少泛化错误。</a:t>
            </a:r>
            <a:r>
              <a:rPr lang="en-US" altLang="zh-CN" dirty="0"/>
              <a:t>%</a:t>
            </a:r>
            <a:r>
              <a:rPr lang="zh-CN" altLang="en-US" dirty="0"/>
              <a:t>泛化错误一般表现为一个模型在训练集和测试集上错误率的。</a:t>
            </a:r>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17</a:t>
            </a:fld>
            <a:endParaRPr lang="en-US" altLang="zh-CN"/>
          </a:p>
        </p:txBody>
      </p:sp>
    </p:spTree>
    <p:extLst>
      <p:ext uri="{BB962C8B-B14F-4D97-AF65-F5344CB8AC3E}">
        <p14:creationId xmlns:p14="http://schemas.microsoft.com/office/powerpoint/2010/main" val="860779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lvl="1"/>
            <a:r>
              <a:rPr lang="en-US" altLang="zh-CN" dirty="0"/>
              <a:t>L1/L2</a:t>
            </a:r>
            <a:r>
              <a:rPr lang="zh-CN" altLang="en-US" dirty="0"/>
              <a:t>正则化</a:t>
            </a:r>
            <a:endParaRPr lang="en-US" altLang="zh-CN" dirty="0"/>
          </a:p>
          <a:p>
            <a:pPr lvl="1"/>
            <a:r>
              <a:rPr lang="en-US" altLang="zh-CN" dirty="0"/>
              <a:t>Dropout</a:t>
            </a:r>
          </a:p>
          <a:p>
            <a:pPr lvl="1"/>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18</a:t>
            </a:fld>
            <a:endParaRPr lang="en-US" altLang="zh-CN"/>
          </a:p>
        </p:txBody>
      </p:sp>
    </p:spTree>
    <p:extLst>
      <p:ext uri="{BB962C8B-B14F-4D97-AF65-F5344CB8AC3E}">
        <p14:creationId xmlns:p14="http://schemas.microsoft.com/office/powerpoint/2010/main" val="371128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26</a:t>
            </a:fld>
            <a:endParaRPr lang="en-US" altLang="zh-CN"/>
          </a:p>
        </p:txBody>
      </p:sp>
    </p:spTree>
    <p:extLst>
      <p:ext uri="{BB962C8B-B14F-4D97-AF65-F5344CB8AC3E}">
        <p14:creationId xmlns:p14="http://schemas.microsoft.com/office/powerpoint/2010/main" val="2975548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p(</a:t>
            </a:r>
            <a:r>
              <a:rPr lang="en-US" altLang="zh-CN" dirty="0" err="1"/>
              <a:t>x|y</a:t>
            </a:r>
            <a:r>
              <a:rPr lang="zh-CN" altLang="en-US" dirty="0"/>
              <a:t>）</a:t>
            </a:r>
          </a:p>
        </p:txBody>
      </p:sp>
      <p:sp>
        <p:nvSpPr>
          <p:cNvPr id="4" name="灯片编号占位符 3"/>
          <p:cNvSpPr>
            <a:spLocks noGrp="1"/>
          </p:cNvSpPr>
          <p:nvPr>
            <p:ph type="sldNum" sz="quarter" idx="5"/>
          </p:nvPr>
        </p:nvSpPr>
        <p:spPr/>
        <p:txBody>
          <a:bodyPr/>
          <a:lstStyle/>
          <a:p>
            <a:pPr>
              <a:defRPr/>
            </a:pPr>
            <a:fld id="{B4C119E0-CEE4-4FF8-83B2-DC856A2C17CC}" type="slidenum">
              <a:rPr lang="en-US" altLang="zh-CN" smtClean="0"/>
              <a:pPr>
                <a:defRPr/>
              </a:pPr>
              <a:t>33</a:t>
            </a:fld>
            <a:endParaRPr lang="en-US" altLang="zh-CN"/>
          </a:p>
        </p:txBody>
      </p:sp>
    </p:spTree>
    <p:extLst>
      <p:ext uri="{BB962C8B-B14F-4D97-AF65-F5344CB8AC3E}">
        <p14:creationId xmlns:p14="http://schemas.microsoft.com/office/powerpoint/2010/main" val="2180428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如果在验证集上的错误率不再下降，就停止迭代。</a:t>
            </a:r>
          </a:p>
          <a:p>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51</a:t>
            </a:fld>
            <a:endParaRPr lang="en-US" altLang="zh-CN"/>
          </a:p>
        </p:txBody>
      </p:sp>
    </p:spTree>
    <p:extLst>
      <p:ext uri="{BB962C8B-B14F-4D97-AF65-F5344CB8AC3E}">
        <p14:creationId xmlns:p14="http://schemas.microsoft.com/office/powerpoint/2010/main" val="1348007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拉特马赫</a:t>
            </a:r>
            <a:r>
              <a:rPr lang="en-US" altLang="zh-CN" dirty="0"/>
              <a:t>(</a:t>
            </a:r>
            <a:r>
              <a:rPr lang="en-US" altLang="zh-CN" dirty="0" err="1"/>
              <a:t>Rademacher</a:t>
            </a:r>
            <a:r>
              <a:rPr lang="en-US" altLang="zh-CN" dirty="0"/>
              <a:t>)</a:t>
            </a:r>
            <a:endParaRPr lang="zh-CN" altLang="en-US" dirty="0"/>
          </a:p>
        </p:txBody>
      </p:sp>
      <p:sp>
        <p:nvSpPr>
          <p:cNvPr id="4" name="灯片编号占位符 3"/>
          <p:cNvSpPr>
            <a:spLocks noGrp="1"/>
          </p:cNvSpPr>
          <p:nvPr>
            <p:ph type="sldNum" sz="quarter" idx="10"/>
          </p:nvPr>
        </p:nvSpPr>
        <p:spPr/>
        <p:txBody>
          <a:bodyPr/>
          <a:lstStyle/>
          <a:p>
            <a:pPr>
              <a:defRPr/>
            </a:pPr>
            <a:fld id="{B4C119E0-CEE4-4FF8-83B2-DC856A2C17CC}" type="slidenum">
              <a:rPr lang="en-US" altLang="zh-CN" smtClean="0"/>
              <a:pPr>
                <a:defRPr/>
              </a:pPr>
              <a:t>53</a:t>
            </a:fld>
            <a:endParaRPr lang="en-US" altLang="zh-CN"/>
          </a:p>
        </p:txBody>
      </p:sp>
    </p:spTree>
    <p:extLst>
      <p:ext uri="{BB962C8B-B14F-4D97-AF65-F5344CB8AC3E}">
        <p14:creationId xmlns:p14="http://schemas.microsoft.com/office/powerpoint/2010/main" val="27901338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966F891-39E4-4949-84B5-293BD1F65E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4" name="Rectangle 10"/>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5" name="Rectangle 11"/>
          <p:cNvSpPr/>
          <p:nvPr/>
        </p:nvSpPr>
        <p:spPr>
          <a:xfrm>
            <a:off x="304800" y="673897"/>
            <a:ext cx="6117446" cy="719623"/>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sz="2700">
              <a:solidFill>
                <a:srgbClr val="FFFFFF"/>
              </a:solidFill>
            </a:endParaRPr>
          </a:p>
        </p:txBody>
      </p:sp>
      <p:sp>
        <p:nvSpPr>
          <p:cNvPr id="6" name="Rectangle 14"/>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7" name="Rectangle 15"/>
          <p:cNvSpPr/>
          <p:nvPr/>
        </p:nvSpPr>
        <p:spPr>
          <a:xfrm>
            <a:off x="359807" y="665099"/>
            <a:ext cx="187820" cy="73123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dirty="0">
              <a:solidFill>
                <a:srgbClr val="FFFFFF"/>
              </a:solidFill>
            </a:endParaRPr>
          </a:p>
        </p:txBody>
      </p:sp>
      <p:sp>
        <p:nvSpPr>
          <p:cNvPr id="8" name="Title 7"/>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
        <p:nvSpPr>
          <p:cNvPr id="9" name="Subtitle 8"/>
          <p:cNvSpPr>
            <a:spLocks noGrp="1"/>
          </p:cNvSpPr>
          <p:nvPr>
            <p:ph type="subTitle" idx="1"/>
          </p:nvPr>
        </p:nvSpPr>
        <p:spPr>
          <a:xfrm>
            <a:off x="563006" y="726666"/>
            <a:ext cx="5812317" cy="568735"/>
          </a:xfrm>
          <a:prstGeom prst="rect">
            <a:avLst/>
          </a:prstGeom>
        </p:spPr>
        <p:txBody>
          <a:bodyPr anchor="ctr"/>
          <a:lstStyle>
            <a:lvl1pPr marL="0" indent="0" algn="ctr">
              <a:buNone/>
              <a:defRPr sz="2400" baseline="0">
                <a:solidFill>
                  <a:schemeClr val="tx2"/>
                </a:solidFill>
                <a:latin typeface="+mn-lt"/>
                <a:ea typeface="+mn-ea"/>
                <a:cs typeface="+mj-cs"/>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dirty="0"/>
          </a:p>
        </p:txBody>
      </p:sp>
      <p:sp>
        <p:nvSpPr>
          <p:cNvPr id="25" name="Text Placeholder 24"/>
          <p:cNvSpPr>
            <a:spLocks noGrp="1"/>
          </p:cNvSpPr>
          <p:nvPr>
            <p:ph type="body" sz="quarter" idx="10"/>
          </p:nvPr>
        </p:nvSpPr>
        <p:spPr>
          <a:xfrm>
            <a:off x="5280025" y="5550204"/>
            <a:ext cx="4273554" cy="790860"/>
          </a:xfrm>
          <a:prstGeom prst="rect">
            <a:avLst/>
          </a:prstGeom>
        </p:spPr>
        <p:txBody>
          <a:bodyPr/>
          <a:lstStyle>
            <a:lvl1pPr marL="0" indent="0" algn="ctr">
              <a:buNone/>
              <a:defRPr sz="2400" baseline="0">
                <a:solidFill>
                  <a:schemeClr val="accent1">
                    <a:lumMod val="60000"/>
                    <a:lumOff val="40000"/>
                  </a:schemeClr>
                </a:solidFill>
                <a:latin typeface="+mn-lt"/>
                <a:ea typeface="+mn-ea"/>
              </a:defRPr>
            </a:lvl1pPr>
          </a:lstStyle>
          <a:p>
            <a:pPr lvl="0"/>
            <a:r>
              <a:rPr lang="zh-CN" altLang="en-US"/>
              <a:t>编辑母版文本样式</a:t>
            </a:r>
          </a:p>
        </p:txBody>
      </p:sp>
    </p:spTree>
    <p:extLst>
      <p:ext uri="{BB962C8B-B14F-4D97-AF65-F5344CB8AC3E}">
        <p14:creationId xmlns:p14="http://schemas.microsoft.com/office/powerpoint/2010/main" val="371443204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bsection">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22BBD6FA-A54A-485F-87D9-C9652F586C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07" y="1524000"/>
            <a:ext cx="6117446" cy="4684464"/>
          </a:xfrm>
          <a:prstGeom prst="rect">
            <a:avLst/>
          </a:prstGeom>
        </p:spPr>
      </p:pic>
      <p:sp>
        <p:nvSpPr>
          <p:cNvPr id="16" name="Rectangle 10">
            <a:extLst>
              <a:ext uri="{FF2B5EF4-FFF2-40B4-BE49-F238E27FC236}">
                <a16:creationId xmlns:a16="http://schemas.microsoft.com/office/drawing/2014/main" id="{80B6937C-32A7-4CC7-BE4A-AB7A564C7186}"/>
              </a:ext>
            </a:extLst>
          </p:cNvPr>
          <p:cNvSpPr/>
          <p:nvPr/>
        </p:nvSpPr>
        <p:spPr>
          <a:xfrm>
            <a:off x="4038600" y="3657600"/>
            <a:ext cx="6637866" cy="1654481"/>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7" name="Rectangle 14">
            <a:extLst>
              <a:ext uri="{FF2B5EF4-FFF2-40B4-BE49-F238E27FC236}">
                <a16:creationId xmlns:a16="http://schemas.microsoft.com/office/drawing/2014/main" id="{EDC16F34-8BA1-4A4E-B0D4-81397E1E7CD0}"/>
              </a:ext>
            </a:extLst>
          </p:cNvPr>
          <p:cNvSpPr/>
          <p:nvPr/>
        </p:nvSpPr>
        <p:spPr>
          <a:xfrm>
            <a:off x="4038600" y="3657600"/>
            <a:ext cx="304800" cy="1654481"/>
          </a:xfrm>
          <a:prstGeom prst="rect">
            <a:avLst/>
          </a:prstGeom>
          <a:solidFill>
            <a:srgbClr val="EB641B"/>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a:defRPr>
                <a:solidFill>
                  <a:schemeClr val="tx1"/>
                </a:solidFill>
                <a:latin typeface="Cambria" panose="02040503050406030204" pitchFamily="18" charset="0"/>
              </a:defRPr>
            </a:lvl1pPr>
            <a:lvl2pPr marL="742950" indent="-285750">
              <a:defRPr>
                <a:solidFill>
                  <a:schemeClr val="tx1"/>
                </a:solidFill>
                <a:latin typeface="Cambria" panose="02040503050406030204" pitchFamily="18" charset="0"/>
              </a:defRPr>
            </a:lvl2pPr>
            <a:lvl3pPr marL="1143000" indent="-228600">
              <a:defRPr>
                <a:solidFill>
                  <a:schemeClr val="tx1"/>
                </a:solidFill>
                <a:latin typeface="Cambria" panose="02040503050406030204" pitchFamily="18" charset="0"/>
              </a:defRPr>
            </a:lvl3pPr>
            <a:lvl4pPr marL="1600200" indent="-228600">
              <a:defRPr>
                <a:solidFill>
                  <a:schemeClr val="tx1"/>
                </a:solidFill>
                <a:latin typeface="Cambria" panose="02040503050406030204" pitchFamily="18" charset="0"/>
              </a:defRPr>
            </a:lvl4pPr>
            <a:lvl5pPr marL="2057400" indent="-228600">
              <a:defRPr>
                <a:solidFill>
                  <a:schemeClr val="tx1"/>
                </a:solidFill>
                <a:latin typeface="Cambria" panose="02040503050406030204" pitchFamily="18" charset="0"/>
              </a:defRPr>
            </a:lvl5pPr>
            <a:lvl6pPr marL="2514600" indent="-228600" fontAlgn="base">
              <a:spcBef>
                <a:spcPct val="0"/>
              </a:spcBef>
              <a:spcAft>
                <a:spcPct val="0"/>
              </a:spcAft>
              <a:defRPr>
                <a:solidFill>
                  <a:schemeClr val="tx1"/>
                </a:solidFill>
                <a:latin typeface="Cambria" panose="02040503050406030204" pitchFamily="18" charset="0"/>
              </a:defRPr>
            </a:lvl6pPr>
            <a:lvl7pPr marL="2971800" indent="-228600" fontAlgn="base">
              <a:spcBef>
                <a:spcPct val="0"/>
              </a:spcBef>
              <a:spcAft>
                <a:spcPct val="0"/>
              </a:spcAft>
              <a:defRPr>
                <a:solidFill>
                  <a:schemeClr val="tx1"/>
                </a:solidFill>
                <a:latin typeface="Cambria" panose="02040503050406030204" pitchFamily="18" charset="0"/>
              </a:defRPr>
            </a:lvl7pPr>
            <a:lvl8pPr marL="3429000" indent="-228600" fontAlgn="base">
              <a:spcBef>
                <a:spcPct val="0"/>
              </a:spcBef>
              <a:spcAft>
                <a:spcPct val="0"/>
              </a:spcAft>
              <a:defRPr>
                <a:solidFill>
                  <a:schemeClr val="tx1"/>
                </a:solidFill>
                <a:latin typeface="Cambria" panose="02040503050406030204" pitchFamily="18" charset="0"/>
              </a:defRPr>
            </a:lvl8pPr>
            <a:lvl9pPr marL="3886200" indent="-228600" fontAlgn="base">
              <a:spcBef>
                <a:spcPct val="0"/>
              </a:spcBef>
              <a:spcAft>
                <a:spcPct val="0"/>
              </a:spcAft>
              <a:defRPr>
                <a:solidFill>
                  <a:schemeClr val="tx1"/>
                </a:solidFill>
                <a:latin typeface="Cambria" panose="02040503050406030204" pitchFamily="18" charset="0"/>
              </a:defRPr>
            </a:lvl9pPr>
          </a:lstStyle>
          <a:p>
            <a:pPr algn="ctr" eaLnBrk="1" hangingPunct="1">
              <a:defRPr/>
            </a:pPr>
            <a:endParaRPr lang="zh-CN" altLang="zh-CN">
              <a:solidFill>
                <a:srgbClr val="FFFFFF"/>
              </a:solidFill>
            </a:endParaRPr>
          </a:p>
        </p:txBody>
      </p:sp>
      <p:sp>
        <p:nvSpPr>
          <p:cNvPr id="18" name="Title 7">
            <a:extLst>
              <a:ext uri="{FF2B5EF4-FFF2-40B4-BE49-F238E27FC236}">
                <a16:creationId xmlns:a16="http://schemas.microsoft.com/office/drawing/2014/main" id="{66A552C8-61F4-43FC-A974-9DE54534BA38}"/>
              </a:ext>
            </a:extLst>
          </p:cNvPr>
          <p:cNvSpPr>
            <a:spLocks noGrp="1"/>
          </p:cNvSpPr>
          <p:nvPr>
            <p:ph type="ctrTitle"/>
          </p:nvPr>
        </p:nvSpPr>
        <p:spPr>
          <a:xfrm>
            <a:off x="4343400" y="3827594"/>
            <a:ext cx="6142566" cy="1280888"/>
          </a:xfrm>
        </p:spPr>
        <p:txBody>
          <a:bodyPr anchor="ctr"/>
          <a:lstStyle>
            <a:lvl1pPr algn="ctr">
              <a:defRPr sz="2800" baseline="0">
                <a:solidFill>
                  <a:schemeClr val="tx1"/>
                </a:solidFill>
                <a:latin typeface="+mj-lt"/>
                <a:ea typeface="+mj-ea"/>
              </a:defRPr>
            </a:lvl1pPr>
          </a:lstStyle>
          <a:p>
            <a:r>
              <a:rPr lang="zh-CN" altLang="en-US"/>
              <a:t>单击此处编辑母版标题样式</a:t>
            </a:r>
            <a:endParaRPr lang="en-US" dirty="0"/>
          </a:p>
        </p:txBody>
      </p:sp>
    </p:spTree>
    <p:extLst>
      <p:ext uri="{BB962C8B-B14F-4D97-AF65-F5344CB8AC3E}">
        <p14:creationId xmlns:p14="http://schemas.microsoft.com/office/powerpoint/2010/main" val="4185626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5050A8B-65E7-4672-9976-F9678ACCF210}"/>
              </a:ext>
            </a:extLst>
          </p:cNvPr>
          <p:cNvSpPr>
            <a:spLocks noGrp="1"/>
          </p:cNvSpPr>
          <p:nvPr>
            <p:ph type="title"/>
          </p:nvPr>
        </p:nvSpPr>
        <p:spPr/>
        <p:txBody>
          <a:bodyPr/>
          <a:lstStyle/>
          <a:p>
            <a:r>
              <a:rPr lang="zh-CN" altLang="en-US"/>
              <a:t>单击此处编辑母版标题样式</a:t>
            </a:r>
          </a:p>
        </p:txBody>
      </p:sp>
      <p:sp>
        <p:nvSpPr>
          <p:cNvPr id="8" name="Text Placeholder 12">
            <a:extLst>
              <a:ext uri="{FF2B5EF4-FFF2-40B4-BE49-F238E27FC236}">
                <a16:creationId xmlns:a16="http://schemas.microsoft.com/office/drawing/2014/main" id="{B69B4C9B-667A-475B-923C-B441E63112E2}"/>
              </a:ext>
            </a:extLst>
          </p:cNvPr>
          <p:cNvSpPr>
            <a:spLocks noGrp="1"/>
          </p:cNvSpPr>
          <p:nvPr>
            <p:ph idx="1"/>
          </p:nvPr>
        </p:nvSpPr>
        <p:spPr bwMode="auto">
          <a:xfrm>
            <a:off x="609600" y="990600"/>
            <a:ext cx="10972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13092314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Just Title">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A3B309-5F91-4EC3-B303-AAA2C66728F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77259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600" y="1066799"/>
            <a:ext cx="5486400" cy="518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8" name="Text Placeholder 12">
            <a:extLst>
              <a:ext uri="{FF2B5EF4-FFF2-40B4-BE49-F238E27FC236}">
                <a16:creationId xmlns:a16="http://schemas.microsoft.com/office/drawing/2014/main" id="{6DDB8618-EAD8-4F6C-91B0-8D6B79685A8E}"/>
              </a:ext>
            </a:extLst>
          </p:cNvPr>
          <p:cNvSpPr>
            <a:spLocks noGrp="1"/>
          </p:cNvSpPr>
          <p:nvPr>
            <p:ph idx="10"/>
          </p:nvPr>
        </p:nvSpPr>
        <p:spPr bwMode="auto">
          <a:xfrm>
            <a:off x="6248400" y="1066800"/>
            <a:ext cx="5334000" cy="518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endParaRPr lang="zh-CN" altLang="en-US" dirty="0"/>
          </a:p>
        </p:txBody>
      </p:sp>
      <p:cxnSp>
        <p:nvCxnSpPr>
          <p:cNvPr id="6" name="直接连接符 5">
            <a:extLst>
              <a:ext uri="{FF2B5EF4-FFF2-40B4-BE49-F238E27FC236}">
                <a16:creationId xmlns:a16="http://schemas.microsoft.com/office/drawing/2014/main" id="{8BBF6941-949E-4A04-9A27-6C5758225CF1}"/>
              </a:ext>
            </a:extLst>
          </p:cNvPr>
          <p:cNvCxnSpPr/>
          <p:nvPr/>
        </p:nvCxnSpPr>
        <p:spPr>
          <a:xfrm>
            <a:off x="6172200" y="1066800"/>
            <a:ext cx="0" cy="5181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9503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Text_IMG">
    <p:spTree>
      <p:nvGrpSpPr>
        <p:cNvPr id="1" name=""/>
        <p:cNvGrpSpPr/>
        <p:nvPr/>
      </p:nvGrpSpPr>
      <p:grpSpPr>
        <a:xfrm>
          <a:off x="0" y="0"/>
          <a:ext cx="0" cy="0"/>
          <a:chOff x="0" y="0"/>
          <a:chExt cx="0" cy="0"/>
        </a:xfrm>
      </p:grpSpPr>
      <p:sp>
        <p:nvSpPr>
          <p:cNvPr id="7" name="Text Placeholder 12">
            <a:extLst>
              <a:ext uri="{FF2B5EF4-FFF2-40B4-BE49-F238E27FC236}">
                <a16:creationId xmlns:a16="http://schemas.microsoft.com/office/drawing/2014/main" id="{82554C09-2158-4702-9B4A-E0C68913C689}"/>
              </a:ext>
            </a:extLst>
          </p:cNvPr>
          <p:cNvSpPr>
            <a:spLocks noGrp="1"/>
          </p:cNvSpPr>
          <p:nvPr>
            <p:ph idx="1"/>
          </p:nvPr>
        </p:nvSpPr>
        <p:spPr bwMode="auto">
          <a:xfrm>
            <a:off x="609599" y="990600"/>
            <a:ext cx="5885794"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sp>
        <p:nvSpPr>
          <p:cNvPr id="3" name="标题 2">
            <a:extLst>
              <a:ext uri="{FF2B5EF4-FFF2-40B4-BE49-F238E27FC236}">
                <a16:creationId xmlns:a16="http://schemas.microsoft.com/office/drawing/2014/main" id="{63866493-C33C-47CF-99CE-6E19EE056D71}"/>
              </a:ext>
            </a:extLst>
          </p:cNvPr>
          <p:cNvSpPr>
            <a:spLocks noGrp="1"/>
          </p:cNvSpPr>
          <p:nvPr>
            <p:ph type="title"/>
          </p:nvPr>
        </p:nvSpPr>
        <p:spPr/>
        <p:txBody>
          <a:bodyPr/>
          <a:lstStyle/>
          <a:p>
            <a:r>
              <a:rPr lang="zh-CN" altLang="en-US"/>
              <a:t>单击此处编辑母版标题样式</a:t>
            </a:r>
          </a:p>
        </p:txBody>
      </p:sp>
      <p:cxnSp>
        <p:nvCxnSpPr>
          <p:cNvPr id="4" name="直接连接符 3">
            <a:extLst>
              <a:ext uri="{FF2B5EF4-FFF2-40B4-BE49-F238E27FC236}">
                <a16:creationId xmlns:a16="http://schemas.microsoft.com/office/drawing/2014/main" id="{F4E9E31A-5EEF-4165-B7AF-A4322917E67F}"/>
              </a:ext>
            </a:extLst>
          </p:cNvPr>
          <p:cNvCxnSpPr>
            <a:cxnSpLocks/>
          </p:cNvCxnSpPr>
          <p:nvPr/>
        </p:nvCxnSpPr>
        <p:spPr>
          <a:xfrm>
            <a:off x="6553200" y="1066800"/>
            <a:ext cx="0" cy="5334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401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644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8" name="Content Placeholder 7"/>
          <p:cNvSpPr>
            <a:spLocks noGrp="1"/>
          </p:cNvSpPr>
          <p:nvPr>
            <p:ph sz="quarter" idx="1"/>
          </p:nvPr>
        </p:nvSpPr>
        <p:spPr>
          <a:xfrm>
            <a:off x="609600" y="1219200"/>
            <a:ext cx="10972800" cy="4937760"/>
          </a:xfrm>
        </p:spPr>
        <p:txBody>
          <a:bodyPr/>
          <a:lstStyle>
            <a:lvl1pPr>
              <a:defRPr>
                <a:latin typeface="华文楷体" panose="02010600040101010101" pitchFamily="2" charset="-122"/>
                <a:ea typeface="华文楷体" panose="02010600040101010101" pitchFamily="2" charset="-122"/>
              </a:defRPr>
            </a:lvl1pPr>
            <a:lvl2pPr>
              <a:defRPr sz="2400">
                <a:latin typeface="华文楷体" panose="02010600040101010101" pitchFamily="2" charset="-122"/>
                <a:ea typeface="华文楷体" panose="02010600040101010101" pitchFamily="2" charset="-122"/>
              </a:defRPr>
            </a:lvl2pPr>
            <a:lvl3pPr>
              <a:defRPr sz="2400">
                <a:latin typeface="华文楷体" panose="02010600040101010101" pitchFamily="2" charset="-122"/>
                <a:ea typeface="华文楷体" panose="02010600040101010101" pitchFamily="2" charset="-122"/>
              </a:defRPr>
            </a:lvl3pPr>
            <a:lvl4pPr>
              <a:defRPr sz="1800">
                <a:latin typeface="华文楷体" panose="02010600040101010101" pitchFamily="2" charset="-122"/>
                <a:ea typeface="华文楷体" panose="02010600040101010101" pitchFamily="2" charset="-122"/>
              </a:defRPr>
            </a:lvl4pPr>
            <a:lvl5pPr>
              <a:defRPr sz="1600">
                <a:latin typeface="华文楷体" panose="02010600040101010101" pitchFamily="2" charset="-122"/>
                <a:ea typeface="华文楷体" panose="02010600040101010101" pitchFamily="2"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453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152401"/>
            <a:ext cx="10972800" cy="73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Text Placeholder 12"/>
          <p:cNvSpPr>
            <a:spLocks noGrp="1"/>
          </p:cNvSpPr>
          <p:nvPr>
            <p:ph type="body" idx="1"/>
          </p:nvPr>
        </p:nvSpPr>
        <p:spPr bwMode="auto">
          <a:xfrm>
            <a:off x="609600" y="990599"/>
            <a:ext cx="10972800" cy="541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编辑母版文本样式</a:t>
            </a:r>
          </a:p>
          <a:p>
            <a:pPr lvl="1"/>
            <a:r>
              <a:rPr lang="zh-CN" altLang="en-US" dirty="0"/>
              <a:t>第二级</a:t>
            </a:r>
          </a:p>
          <a:p>
            <a:pPr lvl="2"/>
            <a:r>
              <a:rPr lang="zh-CN" altLang="en-US" dirty="0"/>
              <a:t>第三级</a:t>
            </a:r>
            <a:endParaRPr lang="en-US" altLang="zh-CN" dirty="0"/>
          </a:p>
        </p:txBody>
      </p:sp>
      <p:sp>
        <p:nvSpPr>
          <p:cNvPr id="1032" name="Straight Connector 28"/>
          <p:cNvSpPr>
            <a:spLocks noChangeShapeType="1"/>
          </p:cNvSpPr>
          <p:nvPr/>
        </p:nvSpPr>
        <p:spPr bwMode="auto">
          <a:xfrm>
            <a:off x="609600" y="898949"/>
            <a:ext cx="10972800" cy="0"/>
          </a:xfrm>
          <a:prstGeom prst="line">
            <a:avLst/>
          </a:prstGeom>
          <a:noFill/>
          <a:ln w="9525" algn="ctr">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Footer Placeholder 2">
            <a:extLst>
              <a:ext uri="{FF2B5EF4-FFF2-40B4-BE49-F238E27FC236}">
                <a16:creationId xmlns:a16="http://schemas.microsoft.com/office/drawing/2014/main" id="{B4DA9BC6-43CA-408A-BEB7-8746EA49C870}"/>
              </a:ext>
            </a:extLst>
          </p:cNvPr>
          <p:cNvSpPr txBox="1">
            <a:spLocks/>
          </p:cNvSpPr>
          <p:nvPr/>
        </p:nvSpPr>
        <p:spPr>
          <a:xfrm>
            <a:off x="4114800" y="6492875"/>
            <a:ext cx="3962400" cy="365125"/>
          </a:xfrm>
          <a:prstGeom prst="rect">
            <a:avLst/>
          </a:prstGeom>
        </p:spPr>
        <p:txBody>
          <a:bodyPr vert="horz" wrap="square" lIns="0" tIns="0" rIns="0" bIns="0" numCol="1" anchor="ctr"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2"/>
                </a:solidFill>
                <a:latin typeface="Cambria" panose="02040503050406030204"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altLang="zh-CN" sz="1400" dirty="0">
                <a:latin typeface="+mn-ea"/>
                <a:ea typeface="+mn-ea"/>
              </a:rPr>
              <a:t>《</a:t>
            </a:r>
            <a:r>
              <a:rPr lang="zh-CN" altLang="en-US" sz="1400" dirty="0">
                <a:latin typeface="+mn-ea"/>
                <a:ea typeface="+mn-ea"/>
              </a:rPr>
              <a:t>神经网络与深度学习</a:t>
            </a:r>
            <a:r>
              <a:rPr lang="en-US" altLang="zh-CN" sz="1400" dirty="0">
                <a:latin typeface="+mn-ea"/>
                <a:ea typeface="+mn-ea"/>
              </a:rPr>
              <a:t>》</a:t>
            </a:r>
            <a:endParaRPr lang="zh-CN" altLang="zh-CN" sz="1400" dirty="0">
              <a:latin typeface="+mn-ea"/>
              <a:ea typeface="+mn-ea"/>
            </a:endParaRPr>
          </a:p>
        </p:txBody>
      </p:sp>
      <p:sp>
        <p:nvSpPr>
          <p:cNvPr id="13" name="Rectangle 17">
            <a:extLst>
              <a:ext uri="{FF2B5EF4-FFF2-40B4-BE49-F238E27FC236}">
                <a16:creationId xmlns:a16="http://schemas.microsoft.com/office/drawing/2014/main" id="{5ED38AFC-6FCA-41F0-B286-064BF4E13FFB}"/>
              </a:ext>
            </a:extLst>
          </p:cNvPr>
          <p:cNvSpPr/>
          <p:nvPr/>
        </p:nvSpPr>
        <p:spPr>
          <a:xfrm>
            <a:off x="10972800" y="6521549"/>
            <a:ext cx="375424" cy="307777"/>
          </a:xfrm>
          <a:prstGeom prst="rect">
            <a:avLst/>
          </a:prstGeom>
        </p:spPr>
        <p:txBody>
          <a:bodyPr wrap="none" anchor="ctr">
            <a:spAutoFit/>
          </a:bodyPr>
          <a:lstStyle/>
          <a:p>
            <a:pPr>
              <a:defRPr/>
            </a:pPr>
            <a:fld id="{7A0AC270-0923-4589-A51D-6091E7C5371F}" type="slidenum">
              <a:rPr lang="zh-CN" altLang="en-US" sz="1400" kern="1200" smtClean="0">
                <a:solidFill>
                  <a:schemeClr val="tx2"/>
                </a:solidFill>
                <a:latin typeface="+mn-ea"/>
                <a:ea typeface="+mn-ea"/>
                <a:cs typeface="Arial" panose="020B0604020202020204" pitchFamily="34" charset="0"/>
              </a:rPr>
              <a:pPr>
                <a:defRPr/>
              </a:pPr>
              <a:t>‹#›</a:t>
            </a:fld>
            <a:endParaRPr lang="en-US" altLang="zh-CN" sz="1400" kern="1200" dirty="0">
              <a:solidFill>
                <a:schemeClr val="tx2"/>
              </a:solidFill>
              <a:latin typeface="+mn-ea"/>
              <a:ea typeface="+mn-ea"/>
              <a:cs typeface="Arial" panose="020B0604020202020204" pitchFamily="34" charset="0"/>
            </a:endParaRPr>
          </a:p>
        </p:txBody>
      </p:sp>
      <p:sp>
        <p:nvSpPr>
          <p:cNvPr id="12" name="Straight Connector 27">
            <a:extLst>
              <a:ext uri="{FF2B5EF4-FFF2-40B4-BE49-F238E27FC236}">
                <a16:creationId xmlns:a16="http://schemas.microsoft.com/office/drawing/2014/main" id="{D59285DE-C1F6-4B21-8CFE-2BDB4A08D1BB}"/>
              </a:ext>
            </a:extLst>
          </p:cNvPr>
          <p:cNvSpPr>
            <a:spLocks noChangeShapeType="1"/>
          </p:cNvSpPr>
          <p:nvPr userDrawn="1"/>
        </p:nvSpPr>
        <p:spPr bwMode="auto">
          <a:xfrm>
            <a:off x="609600" y="6477000"/>
            <a:ext cx="10972800" cy="0"/>
          </a:xfrm>
          <a:prstGeom prst="line">
            <a:avLst/>
          </a:prstGeom>
          <a:noFill/>
          <a:ln w="9525" algn="ctr">
            <a:solidFill>
              <a:schemeClr val="accent2"/>
            </a:solidFill>
            <a:prstDash val="dash"/>
            <a:round/>
            <a:headEnd/>
            <a:tailEnd/>
          </a:ln>
          <a:extLst>
            <a:ext uri="{909E8E84-426E-40dd-AFC4-6F175D3DCCD1}">
              <a14:hiddenFill xmlns="" xmlns:a14="http://schemas.microsoft.com/office/drawing/2010/main">
                <a:noFill/>
              </a14:hiddenFill>
            </a:ext>
          </a:extLst>
        </p:spPr>
        <p:txBody>
          <a:bodyPr/>
          <a:lstStyle/>
          <a:p>
            <a:endParaRPr lang="zh-CN" altLang="en-US" sz="1400">
              <a:latin typeface="+mn-ea"/>
              <a:ea typeface="+mn-ea"/>
            </a:endParaRPr>
          </a:p>
        </p:txBody>
      </p:sp>
    </p:spTree>
    <p:extLst>
      <p:ext uri="{BB962C8B-B14F-4D97-AF65-F5344CB8AC3E}">
        <p14:creationId xmlns:p14="http://schemas.microsoft.com/office/powerpoint/2010/main" val="289573449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3" r:id="rId8"/>
  </p:sldLayoutIdLst>
  <p:hf hdr="0" ftr="0" dt="0"/>
  <p:txStyles>
    <p:titleStyle>
      <a:lvl1pPr algn="l" rtl="0" eaLnBrk="1" fontAlgn="base" hangingPunct="1">
        <a:spcBef>
          <a:spcPct val="0"/>
        </a:spcBef>
        <a:spcAft>
          <a:spcPct val="0"/>
        </a:spcAft>
        <a:defRPr sz="3200" kern="1200">
          <a:solidFill>
            <a:srgbClr val="000000"/>
          </a:solidFill>
          <a:latin typeface="+mj-lt"/>
          <a:ea typeface="+mj-ea"/>
          <a:cs typeface="+mj-cs"/>
        </a:defRPr>
      </a:lvl1pPr>
      <a:lvl2pPr algn="l" rtl="0" eaLnBrk="1" fontAlgn="base" hangingPunct="1">
        <a:spcBef>
          <a:spcPct val="0"/>
        </a:spcBef>
        <a:spcAft>
          <a:spcPct val="0"/>
        </a:spcAft>
        <a:defRPr sz="2025">
          <a:solidFill>
            <a:schemeClr val="tx2"/>
          </a:solidFill>
          <a:latin typeface="Calibri" panose="020F0502020204030204" pitchFamily="34" charset="0"/>
        </a:defRPr>
      </a:lvl2pPr>
      <a:lvl3pPr algn="l" rtl="0" eaLnBrk="1" fontAlgn="base" hangingPunct="1">
        <a:spcBef>
          <a:spcPct val="0"/>
        </a:spcBef>
        <a:spcAft>
          <a:spcPct val="0"/>
        </a:spcAft>
        <a:defRPr sz="2025">
          <a:solidFill>
            <a:schemeClr val="tx2"/>
          </a:solidFill>
          <a:latin typeface="Calibri" panose="020F0502020204030204" pitchFamily="34" charset="0"/>
        </a:defRPr>
      </a:lvl3pPr>
      <a:lvl4pPr algn="l" rtl="0" eaLnBrk="1" fontAlgn="base" hangingPunct="1">
        <a:spcBef>
          <a:spcPct val="0"/>
        </a:spcBef>
        <a:spcAft>
          <a:spcPct val="0"/>
        </a:spcAft>
        <a:defRPr sz="2025">
          <a:solidFill>
            <a:schemeClr val="tx2"/>
          </a:solidFill>
          <a:latin typeface="Calibri" panose="020F0502020204030204" pitchFamily="34" charset="0"/>
        </a:defRPr>
      </a:lvl4pPr>
      <a:lvl5pPr algn="l" rtl="0" eaLnBrk="1" fontAlgn="base" hangingPunct="1">
        <a:spcBef>
          <a:spcPct val="0"/>
        </a:spcBef>
        <a:spcAft>
          <a:spcPct val="0"/>
        </a:spcAft>
        <a:defRPr sz="2025">
          <a:solidFill>
            <a:schemeClr val="tx2"/>
          </a:solidFill>
          <a:latin typeface="Calibri" panose="020F0502020204030204" pitchFamily="34" charset="0"/>
        </a:defRPr>
      </a:lvl5pPr>
      <a:lvl6pPr marL="257175" algn="l" rtl="0" eaLnBrk="1" fontAlgn="base" hangingPunct="1">
        <a:spcBef>
          <a:spcPct val="0"/>
        </a:spcBef>
        <a:spcAft>
          <a:spcPct val="0"/>
        </a:spcAft>
        <a:defRPr sz="1800">
          <a:solidFill>
            <a:schemeClr val="tx2"/>
          </a:solidFill>
          <a:latin typeface="Calibri" panose="020F0502020204030204" pitchFamily="34" charset="0"/>
        </a:defRPr>
      </a:lvl6pPr>
      <a:lvl7pPr marL="514350" algn="l" rtl="0" eaLnBrk="1" fontAlgn="base" hangingPunct="1">
        <a:spcBef>
          <a:spcPct val="0"/>
        </a:spcBef>
        <a:spcAft>
          <a:spcPct val="0"/>
        </a:spcAft>
        <a:defRPr sz="1800">
          <a:solidFill>
            <a:schemeClr val="tx2"/>
          </a:solidFill>
          <a:latin typeface="Calibri" panose="020F0502020204030204" pitchFamily="34" charset="0"/>
        </a:defRPr>
      </a:lvl7pPr>
      <a:lvl8pPr marL="771525" algn="l" rtl="0" eaLnBrk="1" fontAlgn="base" hangingPunct="1">
        <a:spcBef>
          <a:spcPct val="0"/>
        </a:spcBef>
        <a:spcAft>
          <a:spcPct val="0"/>
        </a:spcAft>
        <a:defRPr sz="1800">
          <a:solidFill>
            <a:schemeClr val="tx2"/>
          </a:solidFill>
          <a:latin typeface="Calibri" panose="020F0502020204030204" pitchFamily="34" charset="0"/>
        </a:defRPr>
      </a:lvl8pPr>
      <a:lvl9pPr marL="1028700" algn="l" rtl="0" eaLnBrk="1" fontAlgn="base" hangingPunct="1">
        <a:spcBef>
          <a:spcPct val="0"/>
        </a:spcBef>
        <a:spcAft>
          <a:spcPct val="0"/>
        </a:spcAft>
        <a:defRPr sz="1800">
          <a:solidFill>
            <a:schemeClr val="tx2"/>
          </a:solidFill>
          <a:latin typeface="Calibri" panose="020F0502020204030204" pitchFamily="34" charset="0"/>
        </a:defRPr>
      </a:lvl9pPr>
    </p:titleStyle>
    <p:body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ndl.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tmp"/></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image" Target="../media/image26.gif"/><Relationship Id="rId1" Type="http://schemas.openxmlformats.org/officeDocument/2006/relationships/slideLayout" Target="../slideLayouts/slideLayout4.xml"/><Relationship Id="rId4" Type="http://schemas.openxmlformats.org/officeDocument/2006/relationships/image" Target="../media/image28.tmp"/></Relationships>
</file>

<file path=ppt/slides/_rels/slide1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tmp"/><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2.tmp"/><Relationship Id="rId7" Type="http://schemas.openxmlformats.org/officeDocument/2006/relationships/image" Target="../media/image45.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customXml" Target="../ink/ink1.xml"/></Relationships>
</file>

<file path=ppt/slides/_rels/slide16.xml.rels><?xml version="1.0" encoding="UTF-8" standalone="yes"?>
<Relationships xmlns="http://schemas.openxmlformats.org/package/2006/relationships"><Relationship Id="rId3" Type="http://schemas.openxmlformats.org/officeDocument/2006/relationships/image" Target="../media/image33.tmp"/><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35.png"/><Relationship Id="rId11" Type="http://schemas.openxmlformats.org/officeDocument/2006/relationships/image" Target="../media/image36.tmp"/><Relationship Id="rId5" Type="http://schemas.openxmlformats.org/officeDocument/2006/relationships/image" Target="../media/image34.png"/><Relationship Id="rId10" Type="http://schemas.openxmlformats.org/officeDocument/2006/relationships/image" Target="../media/image22.tmp"/><Relationship Id="rId4" Type="http://schemas.openxmlformats.org/officeDocument/2006/relationships/image" Target="../media/image11.tmp"/><Relationship Id="rId9" Type="http://schemas.openxmlformats.org/officeDocument/2006/relationships/image" Target="../media/image350.png"/></Relationships>
</file>

<file path=ppt/slides/_rels/slide1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8.xml"/><Relationship Id="rId1" Type="http://schemas.openxmlformats.org/officeDocument/2006/relationships/tags" Target="../tags/tag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9.tm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9.tmp"/><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7.tmp"/><Relationship Id="rId1" Type="http://schemas.openxmlformats.org/officeDocument/2006/relationships/slideLayout" Target="../slideLayouts/slideLayout8.xml"/><Relationship Id="rId5" Type="http://schemas.openxmlformats.org/officeDocument/2006/relationships/image" Target="../media/image42.tmp"/><Relationship Id="rId4" Type="http://schemas.openxmlformats.org/officeDocument/2006/relationships/image" Target="../media/image41.tm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4.tmp"/><Relationship Id="rId2" Type="http://schemas.openxmlformats.org/officeDocument/2006/relationships/image" Target="../media/image43.tmp"/><Relationship Id="rId1" Type="http://schemas.openxmlformats.org/officeDocument/2006/relationships/slideLayout" Target="../slideLayouts/slideLayout3.xml"/><Relationship Id="rId4" Type="http://schemas.openxmlformats.org/officeDocument/2006/relationships/image" Target="../media/image45.tmp"/></Relationships>
</file>

<file path=ppt/slides/_rels/slide26.xml.rels><?xml version="1.0" encoding="UTF-8" standalone="yes"?>
<Relationships xmlns="http://schemas.openxmlformats.org/package/2006/relationships"><Relationship Id="rId3" Type="http://schemas.openxmlformats.org/officeDocument/2006/relationships/image" Target="../media/image46.tmp"/><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8.tmp"/><Relationship Id="rId4" Type="http://schemas.openxmlformats.org/officeDocument/2006/relationships/image" Target="../media/image47.png"/></Relationships>
</file>

<file path=ppt/slides/_rels/slide27.xml.rels><?xml version="1.0" encoding="UTF-8" standalone="yes"?>
<Relationships xmlns="http://schemas.openxmlformats.org/package/2006/relationships"><Relationship Id="rId3" Type="http://schemas.openxmlformats.org/officeDocument/2006/relationships/image" Target="../media/image49.tmp"/><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50.tmp"/></Relationships>
</file>

<file path=ppt/slides/_rels/slide28.xml.rels><?xml version="1.0" encoding="UTF-8" standalone="yes"?>
<Relationships xmlns="http://schemas.openxmlformats.org/package/2006/relationships"><Relationship Id="rId3" Type="http://schemas.openxmlformats.org/officeDocument/2006/relationships/image" Target="../media/image52.tmp"/><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3.bin"/><Relationship Id="rId11" Type="http://schemas.openxmlformats.org/officeDocument/2006/relationships/image" Target="../media/image7.jpeg"/><Relationship Id="rId5" Type="http://schemas.openxmlformats.org/officeDocument/2006/relationships/oleObject" Target="../embeddings/oleObject2.bin"/><Relationship Id="rId10" Type="http://schemas.openxmlformats.org/officeDocument/2006/relationships/image" Target="../media/image6.jpeg"/><Relationship Id="rId4" Type="http://schemas.openxmlformats.org/officeDocument/2006/relationships/image" Target="../media/image3.wmf"/><Relationship Id="rId9" Type="http://schemas.openxmlformats.org/officeDocument/2006/relationships/image" Target="../media/image5.jpg"/></Relationships>
</file>

<file path=ppt/slides/_rels/slide30.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53.tmp"/><Relationship Id="rId1" Type="http://schemas.openxmlformats.org/officeDocument/2006/relationships/slideLayout" Target="../slideLayouts/slideLayout3.xml"/><Relationship Id="rId4" Type="http://schemas.openxmlformats.org/officeDocument/2006/relationships/image" Target="../media/image55.tmp"/></Relationships>
</file>

<file path=ppt/slides/_rels/slide31.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image" Target="../media/image61.tmp"/><Relationship Id="rId7" Type="http://schemas.openxmlformats.org/officeDocument/2006/relationships/image" Target="../media/image60.tmp"/><Relationship Id="rId1" Type="http://schemas.openxmlformats.org/officeDocument/2006/relationships/slideLayout" Target="../slideLayouts/slideLayout3.xml"/><Relationship Id="rId6" Type="http://schemas.openxmlformats.org/officeDocument/2006/relationships/image" Target="../media/image59.tmp"/><Relationship Id="rId5" Type="http://schemas.openxmlformats.org/officeDocument/2006/relationships/image" Target="../media/image58.tmp"/><Relationship Id="rId4" Type="http://schemas.openxmlformats.org/officeDocument/2006/relationships/image" Target="../media/image83.png"/></Relationships>
</file>

<file path=ppt/slides/_rels/slide33.xml.rels><?xml version="1.0" encoding="UTF-8" standalone="yes"?>
<Relationships xmlns="http://schemas.openxmlformats.org/package/2006/relationships"><Relationship Id="rId3" Type="http://schemas.openxmlformats.org/officeDocument/2006/relationships/image" Target="../media/image62.tmp"/><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3.tmp"/></Relationships>
</file>

<file path=ppt/slides/_rels/slide34.xml.rels><?xml version="1.0" encoding="UTF-8" standalone="yes"?>
<Relationships xmlns="http://schemas.openxmlformats.org/package/2006/relationships"><Relationship Id="rId2" Type="http://schemas.openxmlformats.org/officeDocument/2006/relationships/image" Target="../media/image64.gi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910.png"/><Relationship Id="rId2" Type="http://schemas.openxmlformats.org/officeDocument/2006/relationships/slideLayout" Target="../slideLayouts/slideLayout4.xml"/><Relationship Id="rId1" Type="http://schemas.openxmlformats.org/officeDocument/2006/relationships/tags" Target="../tags/tag7.xml"/><Relationship Id="rId6" Type="http://schemas.openxmlformats.org/officeDocument/2006/relationships/image" Target="../media/image9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6" Type="http://schemas.openxmlformats.org/officeDocument/2006/relationships/image" Target="../media/image67.png"/><Relationship Id="rId5" Type="http://schemas.openxmlformats.org/officeDocument/2006/relationships/image" Target="../media/image66.tmp"/><Relationship Id="rId4" Type="http://schemas.openxmlformats.org/officeDocument/2006/relationships/image" Target="../media/image95.png"/></Relationships>
</file>

<file path=ppt/slides/_rels/slide37.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0.tmp"/><Relationship Id="rId2" Type="http://schemas.openxmlformats.org/officeDocument/2006/relationships/image" Target="../media/image69.tmp"/><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tm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71.tmp"/><Relationship Id="rId2" Type="http://schemas.openxmlformats.org/officeDocument/2006/relationships/slideLayout" Target="../slideLayouts/slideLayout4.xml"/><Relationship Id="rId1" Type="http://schemas.openxmlformats.org/officeDocument/2006/relationships/tags" Target="../tags/tag8.xml"/><Relationship Id="rId6" Type="http://schemas.openxmlformats.org/officeDocument/2006/relationships/image" Target="../media/image74.tmp"/><Relationship Id="rId5" Type="http://schemas.openxmlformats.org/officeDocument/2006/relationships/image" Target="../media/image73.tmp"/><Relationship Id="rId4" Type="http://schemas.openxmlformats.org/officeDocument/2006/relationships/image" Target="../media/image72.tmp"/></Relationships>
</file>

<file path=ppt/slides/_rels/slide41.xml.rels><?xml version="1.0" encoding="UTF-8" standalone="yes"?>
<Relationships xmlns="http://schemas.openxmlformats.org/package/2006/relationships"><Relationship Id="rId3" Type="http://schemas.openxmlformats.org/officeDocument/2006/relationships/image" Target="../media/image76.tmp"/><Relationship Id="rId2" Type="http://schemas.openxmlformats.org/officeDocument/2006/relationships/image" Target="../media/image75.tmp"/><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8.tmp"/><Relationship Id="rId2" Type="http://schemas.openxmlformats.org/officeDocument/2006/relationships/image" Target="../media/image77.png"/><Relationship Id="rId1" Type="http://schemas.openxmlformats.org/officeDocument/2006/relationships/slideLayout" Target="../slideLayouts/slideLayout4.xml"/><Relationship Id="rId4" Type="http://schemas.openxmlformats.org/officeDocument/2006/relationships/image" Target="../media/image79.tmp"/></Relationships>
</file>

<file path=ppt/slides/_rels/slide44.xml.rels><?xml version="1.0" encoding="UTF-8" standalone="yes"?>
<Relationships xmlns="http://schemas.openxmlformats.org/package/2006/relationships"><Relationship Id="rId2" Type="http://schemas.openxmlformats.org/officeDocument/2006/relationships/image" Target="../media/image80.tmp"/><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81.tmp"/><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82.tmp"/></Relationships>
</file>

<file path=ppt/slides/_rels/slide46.xml.rels><?xml version="1.0" encoding="UTF-8" standalone="yes"?>
<Relationships xmlns="http://schemas.openxmlformats.org/package/2006/relationships"><Relationship Id="rId3" Type="http://schemas.openxmlformats.org/officeDocument/2006/relationships/image" Target="../media/image83.tmp"/><Relationship Id="rId2" Type="http://schemas.openxmlformats.org/officeDocument/2006/relationships/image" Target="../media/image82.tmp"/><Relationship Id="rId1" Type="http://schemas.openxmlformats.org/officeDocument/2006/relationships/slideLayout" Target="../slideLayouts/slideLayout4.xml"/><Relationship Id="rId4" Type="http://schemas.openxmlformats.org/officeDocument/2006/relationships/image" Target="../media/image84.tmp"/></Relationships>
</file>

<file path=ppt/slides/_rels/slide47.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6.tmp"/><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88.tmp"/><Relationship Id="rId2" Type="http://schemas.openxmlformats.org/officeDocument/2006/relationships/image" Target="../media/image87.tmp"/><Relationship Id="rId1" Type="http://schemas.openxmlformats.org/officeDocument/2006/relationships/slideLayout" Target="../slideLayouts/slideLayout3.xml"/><Relationship Id="rId5" Type="http://schemas.openxmlformats.org/officeDocument/2006/relationships/image" Target="../media/image90.tmp"/><Relationship Id="rId4" Type="http://schemas.openxmlformats.org/officeDocument/2006/relationships/image" Target="../media/image89.tmp"/></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0.xml"/><Relationship Id="rId5" Type="http://schemas.openxmlformats.org/officeDocument/2006/relationships/image" Target="../media/image92.tmp"/><Relationship Id="rId4" Type="http://schemas.openxmlformats.org/officeDocument/2006/relationships/image" Target="../media/image91.tmp"/></Relationships>
</file>

<file path=ppt/slides/_rels/slide52.xml.rels><?xml version="1.0" encoding="UTF-8" standalone="yes"?>
<Relationships xmlns="http://schemas.openxmlformats.org/package/2006/relationships"><Relationship Id="rId3" Type="http://schemas.openxmlformats.org/officeDocument/2006/relationships/image" Target="../media/image94.tmp"/><Relationship Id="rId2" Type="http://schemas.openxmlformats.org/officeDocument/2006/relationships/image" Target="../media/image93.tmp"/><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95.tmp"/><Relationship Id="rId5" Type="http://schemas.openxmlformats.org/officeDocument/2006/relationships/image" Target="../media/image5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97.jpe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98.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nndl/exercise/tree/master/chap2_linear_regression" TargetMode="External"/><Relationship Id="rId2" Type="http://schemas.openxmlformats.org/officeDocument/2006/relationships/hyperlink" Target="https://github.com/nndl/exercise/tree/master/for_chapter_3_linear_regression"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3.tmp"/><Relationship Id="rId7" Type="http://schemas.openxmlformats.org/officeDocument/2006/relationships/image" Target="../media/image12.tmp"/><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tmp"/><Relationship Id="rId5" Type="http://schemas.openxmlformats.org/officeDocument/2006/relationships/image" Target="../media/image141.png"/></Relationships>
</file>

<file path=ppt/slides/_rels/slide7.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ctrTitle"/>
          </p:nvPr>
        </p:nvSpPr>
        <p:spPr/>
        <p:txBody>
          <a:bodyPr/>
          <a:lstStyle/>
          <a:p>
            <a:r>
              <a:rPr lang="zh-CN" altLang="en-US"/>
              <a:t>机器学习概述</a:t>
            </a:r>
            <a:endParaRPr lang="zh-CN" altLang="en-US" dirty="0"/>
          </a:p>
        </p:txBody>
      </p:sp>
      <p:sp>
        <p:nvSpPr>
          <p:cNvPr id="6" name="副标题 5"/>
          <p:cNvSpPr>
            <a:spLocks noGrp="1"/>
          </p:cNvSpPr>
          <p:nvPr>
            <p:ph type="subTitle" idx="1"/>
          </p:nvPr>
        </p:nvSpPr>
        <p:spPr/>
        <p:txBody>
          <a:bodyPr/>
          <a:lstStyle/>
          <a:p>
            <a:r>
              <a:rPr lang="en-US" altLang="zh-CN"/>
              <a:t>《</a:t>
            </a:r>
            <a:r>
              <a:rPr lang="zh-CN" altLang="en-US"/>
              <a:t>神经网络与深度学习</a:t>
            </a:r>
            <a:r>
              <a:rPr lang="en-US" altLang="zh-CN"/>
              <a:t>》</a:t>
            </a:r>
            <a:endParaRPr lang="zh-CN" altLang="en-US" dirty="0"/>
          </a:p>
        </p:txBody>
      </p:sp>
      <p:sp>
        <p:nvSpPr>
          <p:cNvPr id="15" name="Text Placeholder 14"/>
          <p:cNvSpPr>
            <a:spLocks noGrp="1"/>
          </p:cNvSpPr>
          <p:nvPr>
            <p:ph type="body" sz="quarter" idx="10"/>
          </p:nvPr>
        </p:nvSpPr>
        <p:spPr/>
        <p:txBody>
          <a:bodyPr/>
          <a:lstStyle/>
          <a:p>
            <a:r>
              <a:rPr lang="en-US" altLang="zh-CN">
                <a:hlinkClick r:id="rId3"/>
              </a:rPr>
              <a:t>https://nndl.github.io/</a:t>
            </a:r>
            <a:endParaRPr lang="en-US" altLang="zh-CN"/>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学习准则</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期望风险未知，通过经验风险近似</a:t>
                </a:r>
                <a:endParaRPr lang="en-US" altLang="zh-CN" dirty="0"/>
              </a:p>
              <a:p>
                <a:pPr lvl="1"/>
                <a:r>
                  <a:rPr lang="zh-CN" altLang="en-US" dirty="0"/>
                  <a:t>训练数据：</a:t>
                </a:r>
                <a14:m>
                  <m:oMath xmlns:m="http://schemas.openxmlformats.org/officeDocument/2006/math">
                    <m:r>
                      <a:rPr lang="zh-CN" altLang="en-US" dirty="0"/>
                      <m:t>𝒟</m:t>
                    </m:r>
                    <m:r>
                      <a:rPr lang="en-US" altLang="zh-CN" dirty="0"/>
                      <m:t>=</m:t>
                    </m:r>
                    <m:d>
                      <m:dPr>
                        <m:begChr m:val="{"/>
                        <m:endChr m:val="}"/>
                        <m:ctrlPr>
                          <a:rPr lang="en-US" altLang="zh-CN" dirty="0"/>
                        </m:ctrlPr>
                      </m:dPr>
                      <m:e>
                        <m:sSup>
                          <m:sSupPr>
                            <m:ctrlPr>
                              <a:rPr lang="en-US" altLang="zh-CN" dirty="0"/>
                            </m:ctrlPr>
                          </m:sSupPr>
                          <m:e>
                            <m:r>
                              <m:rPr>
                                <m:sty m:val="p"/>
                              </m:rPr>
                              <a:rPr lang="en-US" altLang="zh-CN" dirty="0"/>
                              <m:t>x</m:t>
                            </m:r>
                          </m:e>
                          <m:sup>
                            <m:d>
                              <m:dPr>
                                <m:ctrlPr>
                                  <a:rPr lang="en-US" altLang="zh-CN" dirty="0"/>
                                </m:ctrlPr>
                              </m:dPr>
                              <m:e>
                                <m:r>
                                  <m:rPr>
                                    <m:sty m:val="p"/>
                                  </m:rPr>
                                  <a:rPr lang="en-US" altLang="zh-CN" dirty="0"/>
                                  <m:t>n</m:t>
                                </m:r>
                              </m:e>
                            </m:d>
                          </m:sup>
                        </m:sSup>
                        <m:r>
                          <a:rPr lang="en-US" altLang="zh-CN" dirty="0"/>
                          <m:t>,</m:t>
                        </m:r>
                        <m:sSup>
                          <m:sSupPr>
                            <m:ctrlPr>
                              <a:rPr lang="en-US" altLang="zh-CN" dirty="0"/>
                            </m:ctrlPr>
                          </m:sSupPr>
                          <m:e>
                            <m:r>
                              <a:rPr lang="en-US" altLang="zh-CN" dirty="0"/>
                              <m:t>𝑦</m:t>
                            </m:r>
                          </m:e>
                          <m:sup>
                            <m:d>
                              <m:dPr>
                                <m:ctrlPr>
                                  <a:rPr lang="en-US" altLang="zh-CN" dirty="0"/>
                                </m:ctrlPr>
                              </m:dPr>
                              <m:e>
                                <m:r>
                                  <m:rPr>
                                    <m:sty m:val="p"/>
                                  </m:rPr>
                                  <a:rPr lang="en-US" altLang="zh-CN" dirty="0"/>
                                  <m:t>n</m:t>
                                </m:r>
                              </m:e>
                            </m:d>
                          </m:sup>
                        </m:sSup>
                      </m:e>
                    </m:d>
                    <m:r>
                      <a:rPr lang="en-US" altLang="zh-CN" dirty="0"/>
                      <m:t>, </m:t>
                    </m:r>
                    <m:r>
                      <a:rPr lang="en-US" altLang="zh-CN" dirty="0"/>
                      <m:t>𝑖</m:t>
                    </m:r>
                    <m:r>
                      <a:rPr lang="en-US" altLang="zh-CN" dirty="0"/>
                      <m:t>∈[1,</m:t>
                    </m:r>
                    <m:r>
                      <a:rPr lang="en-US" altLang="zh-CN" dirty="0"/>
                      <m:t>𝑁</m:t>
                    </m:r>
                    <m:r>
                      <a:rPr lang="en-US" altLang="zh-CN" dirty="0"/>
                      <m:t>]</m:t>
                    </m:r>
                  </m:oMath>
                </a14:m>
                <a:endParaRPr lang="en-US" altLang="zh-CN" dirty="0"/>
              </a:p>
              <a:p>
                <a:pPr lvl="1"/>
                <a:endParaRPr lang="en-US" altLang="zh-CN" dirty="0"/>
              </a:p>
              <a:p>
                <a:endParaRPr lang="en-US" altLang="zh-CN" dirty="0"/>
              </a:p>
              <a:p>
                <a:endParaRPr lang="en-US" altLang="zh-CN" dirty="0"/>
              </a:p>
              <a:p>
                <a:r>
                  <a:rPr lang="zh-CN" altLang="en-US" dirty="0"/>
                  <a:t>经验风险最小化</a:t>
                </a:r>
                <a:endParaRPr lang="en-US" altLang="zh-CN" dirty="0"/>
              </a:p>
              <a:p>
                <a:pPr lvl="1"/>
                <a:r>
                  <a:rPr lang="zh-CN" altLang="en-US" dirty="0"/>
                  <a:t>在选择合适的风险函数后，我们寻找一个参数</a:t>
                </a:r>
                <a:r>
                  <a:rPr lang="en-US" altLang="zh-CN" dirty="0"/>
                  <a:t>θ∗ </a:t>
                </a:r>
                <a:r>
                  <a:rPr lang="zh-CN" altLang="en-US" dirty="0"/>
                  <a:t>，使得经验风险函数最小化。</a:t>
                </a:r>
                <a:endParaRPr lang="en-US" altLang="zh-CN" dirty="0"/>
              </a:p>
              <a:p>
                <a:endParaRPr lang="en-US" altLang="zh-CN" dirty="0"/>
              </a:p>
              <a:p>
                <a:r>
                  <a:rPr lang="zh-CN" altLang="en-US" dirty="0"/>
                  <a:t>机器学习问题转化成为一个最优化问题</a:t>
                </a:r>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8" t="-1466" r="-111"/>
                </a:stretch>
              </a:blipFill>
            </p:spPr>
            <p:txBody>
              <a:bodyPr/>
              <a:lstStyle/>
              <a:p>
                <a:r>
                  <a:rPr lang="zh-CN" altLang="en-US">
                    <a:noFill/>
                  </a:rPr>
                  <a:t> </a:t>
                </a:r>
              </a:p>
            </p:txBody>
          </p:sp>
        </mc:Fallback>
      </mc:AlternateContent>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2350533"/>
            <a:ext cx="4433826" cy="911689"/>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572000"/>
            <a:ext cx="3227673" cy="848148"/>
          </a:xfrm>
          <a:prstGeom prst="rect">
            <a:avLst/>
          </a:prstGeom>
        </p:spPr>
      </p:pic>
    </p:spTree>
    <p:extLst>
      <p:ext uri="{BB962C8B-B14F-4D97-AF65-F5344CB8AC3E}">
        <p14:creationId xmlns:p14="http://schemas.microsoft.com/office/powerpoint/2010/main" val="308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53FA7-7FB8-4D95-8FA4-C7D615F2E010}"/>
              </a:ext>
            </a:extLst>
          </p:cNvPr>
          <p:cNvSpPr>
            <a:spLocks noGrp="1"/>
          </p:cNvSpPr>
          <p:nvPr>
            <p:ph type="title"/>
          </p:nvPr>
        </p:nvSpPr>
        <p:spPr/>
        <p:txBody>
          <a:bodyPr/>
          <a:lstStyle/>
          <a:p>
            <a:r>
              <a:rPr lang="zh-CN" altLang="en-US"/>
              <a:t>最优化问题</a:t>
            </a:r>
            <a:endParaRPr lang="zh-CN" altLang="en-US" dirty="0"/>
          </a:p>
        </p:txBody>
      </p:sp>
      <p:sp>
        <p:nvSpPr>
          <p:cNvPr id="3" name="内容占位符 2">
            <a:extLst>
              <a:ext uri="{FF2B5EF4-FFF2-40B4-BE49-F238E27FC236}">
                <a16:creationId xmlns:a16="http://schemas.microsoft.com/office/drawing/2014/main" id="{DC8119A3-864A-4564-B3F8-34845335EA8C}"/>
              </a:ext>
            </a:extLst>
          </p:cNvPr>
          <p:cNvSpPr>
            <a:spLocks noGrp="1"/>
          </p:cNvSpPr>
          <p:nvPr>
            <p:ph idx="1"/>
          </p:nvPr>
        </p:nvSpPr>
        <p:spPr/>
        <p:txBody>
          <a:bodyPr/>
          <a:lstStyle/>
          <a:p>
            <a:r>
              <a:rPr lang="zh-CN" altLang="en-US" dirty="0"/>
              <a:t>机器学习问题转化成为一个最优化问题</a:t>
            </a:r>
          </a:p>
          <a:p>
            <a:endParaRPr lang="zh-CN" altLang="en-US" dirty="0"/>
          </a:p>
        </p:txBody>
      </p:sp>
      <p:pic>
        <p:nvPicPr>
          <p:cNvPr id="5" name="图片 4">
            <a:extLst>
              <a:ext uri="{FF2B5EF4-FFF2-40B4-BE49-F238E27FC236}">
                <a16:creationId xmlns:a16="http://schemas.microsoft.com/office/drawing/2014/main" id="{234B176D-1EA5-431A-97AD-7D714A6B28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5" y="5218375"/>
            <a:ext cx="1981200" cy="630382"/>
          </a:xfrm>
          <a:prstGeom prst="rect">
            <a:avLst/>
          </a:prstGeom>
        </p:spPr>
      </p:pic>
      <p:pic>
        <p:nvPicPr>
          <p:cNvPr id="2052" name="Picture 4" descr="https://qph.fs.quoracdn.net/main-qimg-f848fbbcbf279aadeacb7bd9850d5ed1">
            <a:extLst>
              <a:ext uri="{FF2B5EF4-FFF2-40B4-BE49-F238E27FC236}">
                <a16:creationId xmlns:a16="http://schemas.microsoft.com/office/drawing/2014/main" id="{D00EB245-16DE-433A-81D1-900C3820F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72324"/>
            <a:ext cx="6492251" cy="260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80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梯度下降法（</a:t>
            </a:r>
            <a:r>
              <a:rPr lang="en-US" altLang="zh-CN" dirty="0"/>
              <a:t> Gradient Descent </a:t>
            </a:r>
            <a:r>
              <a:rPr lang="zh-CN" altLang="en-US" dirty="0"/>
              <a:t>）</a:t>
            </a:r>
          </a:p>
        </p:txBody>
      </p:sp>
      <p:pic>
        <p:nvPicPr>
          <p:cNvPr id="1030" name="Picture 6" descr="相关图片"/>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2825" y="1543373"/>
            <a:ext cx="3129762" cy="3222496"/>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æ¢¯åº¦ä¸é"/>
          <p:cNvPicPr>
            <a:picLocks noChangeAspect="1" noChangeArrowheads="1" noCrop="1"/>
          </p:cNvPicPr>
          <p:nvPr/>
        </p:nvPicPr>
        <p:blipFill>
          <a:blip r:embed="rId3">
            <a:extLst>
              <a:ext uri="{28A0092B-C50C-407E-A947-70E740481C1C}">
                <a14:useLocalDpi xmlns:a14="http://schemas.microsoft.com/office/drawing/2010/main"/>
              </a:ext>
            </a:extLst>
          </a:blip>
          <a:srcRect/>
          <a:stretch>
            <a:fillRect/>
          </a:stretch>
        </p:blipFill>
        <p:spPr bwMode="auto">
          <a:xfrm>
            <a:off x="6754876" y="1371601"/>
            <a:ext cx="3048614" cy="3023209"/>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descr="屏幕剪辑">
            <a:extLst>
              <a:ext uri="{FF2B5EF4-FFF2-40B4-BE49-F238E27FC236}">
                <a16:creationId xmlns:a16="http://schemas.microsoft.com/office/drawing/2014/main" id="{3ECF805E-BB37-4D74-8900-0139FDD4BF8C}"/>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81401" y="5011260"/>
            <a:ext cx="3468441" cy="1303575"/>
          </a:xfrm>
          <a:prstGeom prst="rect">
            <a:avLst/>
          </a:prstGeom>
        </p:spPr>
      </p:pic>
      <p:sp>
        <p:nvSpPr>
          <p:cNvPr id="6" name="矩形 5">
            <a:extLst>
              <a:ext uri="{FF2B5EF4-FFF2-40B4-BE49-F238E27FC236}">
                <a16:creationId xmlns:a16="http://schemas.microsoft.com/office/drawing/2014/main" id="{25B25AD8-6117-4EBF-B8BE-5F7805878416}"/>
              </a:ext>
            </a:extLst>
          </p:cNvPr>
          <p:cNvSpPr/>
          <p:nvPr/>
        </p:nvSpPr>
        <p:spPr>
          <a:xfrm>
            <a:off x="6096000" y="4826593"/>
            <a:ext cx="4800600" cy="369332"/>
          </a:xfrm>
          <a:prstGeom prst="rect">
            <a:avLst/>
          </a:prstGeom>
        </p:spPr>
        <p:txBody>
          <a:bodyPr wrap="square">
            <a:spAutoFit/>
          </a:bodyPr>
          <a:lstStyle/>
          <a:p>
            <a:r>
              <a:rPr lang="zh-CN" altLang="en-US" dirty="0"/>
              <a:t>搜索步长α中也叫作</a:t>
            </a:r>
            <a:r>
              <a:rPr lang="zh-CN" altLang="en-US" dirty="0">
                <a:solidFill>
                  <a:srgbClr val="FF0000"/>
                </a:solidFill>
              </a:rPr>
              <a:t>学习率</a:t>
            </a:r>
            <a:r>
              <a:rPr lang="zh-CN" altLang="en-US" dirty="0"/>
              <a:t>（Learning Rate）</a:t>
            </a:r>
          </a:p>
        </p:txBody>
      </p:sp>
    </p:spTree>
    <p:extLst>
      <p:ext uri="{BB962C8B-B14F-4D97-AF65-F5344CB8AC3E}">
        <p14:creationId xmlns:p14="http://schemas.microsoft.com/office/powerpoint/2010/main" val="2470619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学习率是十分重要的超参数！</a:t>
            </a:r>
          </a:p>
        </p:txBody>
      </p:sp>
      <p:pic>
        <p:nvPicPr>
          <p:cNvPr id="8" name="Picture 2" descr="Goldilocks of learning rates">
            <a:extLst>
              <a:ext uri="{FF2B5EF4-FFF2-40B4-BE49-F238E27FC236}">
                <a16:creationId xmlns:a16="http://schemas.microsoft.com/office/drawing/2014/main" id="{B7BE837F-7116-42B7-BCA8-A881B17871D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819400"/>
            <a:ext cx="6152827" cy="2386356"/>
          </a:xfrm>
          <a:prstGeom prst="rect">
            <a:avLst/>
          </a:prstGeom>
          <a:noFill/>
          <a:extLst>
            <a:ext uri="{909E8E84-426E-40DD-AFC4-6F175D3DCCD1}">
              <a14:hiddenFill xmlns:a14="http://schemas.microsoft.com/office/drawing/2010/main">
                <a:solidFill>
                  <a:srgbClr val="FFFFFF"/>
                </a:solidFill>
              </a14:hiddenFill>
            </a:ext>
          </a:extLst>
        </p:spPr>
      </p:pic>
      <p:pic>
        <p:nvPicPr>
          <p:cNvPr id="6" name="内容占位符 3">
            <a:extLst>
              <a:ext uri="{FF2B5EF4-FFF2-40B4-BE49-F238E27FC236}">
                <a16:creationId xmlns:a16="http://schemas.microsoft.com/office/drawing/2014/main" id="{41890622-A37C-4A1F-8AB4-C55B4D319CBC}"/>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bwMode="auto">
          <a:xfrm>
            <a:off x="304800" y="1600200"/>
            <a:ext cx="4705673" cy="4244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7238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随机梯度下降法</a:t>
            </a:r>
            <a:endParaRPr lang="zh-CN" altLang="en-US" dirty="0"/>
          </a:p>
        </p:txBody>
      </p:sp>
      <p:sp>
        <p:nvSpPr>
          <p:cNvPr id="3" name="内容占位符 2"/>
          <p:cNvSpPr>
            <a:spLocks noGrp="1"/>
          </p:cNvSpPr>
          <p:nvPr>
            <p:ph idx="1"/>
          </p:nvPr>
        </p:nvSpPr>
        <p:spPr/>
        <p:txBody>
          <a:bodyPr/>
          <a:lstStyle/>
          <a:p>
            <a:r>
              <a:rPr lang="zh-CN" altLang="en-US"/>
              <a:t>随机梯度下降法（</a:t>
            </a:r>
            <a:r>
              <a:rPr lang="en-US" altLang="zh-CN"/>
              <a:t>Stochastic Gradient Descent</a:t>
            </a:r>
            <a:r>
              <a:rPr lang="zh-CN" altLang="en-US"/>
              <a:t>，</a:t>
            </a:r>
            <a:r>
              <a:rPr lang="en-US" altLang="zh-CN"/>
              <a:t>SGD</a:t>
            </a:r>
            <a:r>
              <a:rPr lang="zh-CN" altLang="en-US"/>
              <a:t>）也叫增量梯度下降，每个样本都进行更新</a:t>
            </a:r>
            <a:endParaRPr lang="en-US" altLang="zh-CN"/>
          </a:p>
          <a:p>
            <a:endParaRPr lang="en-US" altLang="zh-CN"/>
          </a:p>
          <a:p>
            <a:endParaRPr lang="en-US" altLang="zh-CN"/>
          </a:p>
          <a:p>
            <a:endParaRPr lang="en-US" altLang="zh-CN"/>
          </a:p>
          <a:p>
            <a:endParaRPr lang="en-US" altLang="zh-CN"/>
          </a:p>
          <a:p>
            <a:r>
              <a:rPr lang="zh-CN" altLang="en-US"/>
              <a:t>小批量（</a:t>
            </a:r>
            <a:r>
              <a:rPr lang="en-US" altLang="zh-CN"/>
              <a:t>Mini-Batch</a:t>
            </a:r>
            <a:r>
              <a:rPr lang="zh-CN" altLang="en-US"/>
              <a:t>）随机梯度下降法</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886200" y="2438400"/>
            <a:ext cx="4219303" cy="914400"/>
          </a:xfrm>
          <a:prstGeom prst="rect">
            <a:avLst/>
          </a:prstGeom>
        </p:spPr>
      </p:pic>
    </p:spTree>
    <p:extLst>
      <p:ext uri="{BB962C8B-B14F-4D97-AF65-F5344CB8AC3E}">
        <p14:creationId xmlns:p14="http://schemas.microsoft.com/office/powerpoint/2010/main" val="4175883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A5ED8D7-8712-49FF-911A-87C282C6E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952806"/>
            <a:ext cx="8858351" cy="5447993"/>
          </a:xfrm>
          <a:prstGeom prst="rect">
            <a:avLst/>
          </a:prstGeom>
        </p:spPr>
      </p:pic>
      <p:sp>
        <p:nvSpPr>
          <p:cNvPr id="2" name="标题 1"/>
          <p:cNvSpPr>
            <a:spLocks noGrp="1"/>
          </p:cNvSpPr>
          <p:nvPr>
            <p:ph type="title"/>
          </p:nvPr>
        </p:nvSpPr>
        <p:spPr/>
        <p:txBody>
          <a:bodyPr/>
          <a:lstStyle/>
          <a:p>
            <a:r>
              <a:rPr lang="zh-CN" altLang="en-US" dirty="0"/>
              <a:t> 随机梯度下降法</a:t>
            </a:r>
          </a:p>
        </p:txBody>
      </p:sp>
      <p:sp>
        <p:nvSpPr>
          <p:cNvPr id="6" name="矩形 5">
            <a:extLst>
              <a:ext uri="{FF2B5EF4-FFF2-40B4-BE49-F238E27FC236}">
                <a16:creationId xmlns:a16="http://schemas.microsoft.com/office/drawing/2014/main" id="{10B65755-16B3-445F-A299-45036EEB96AC}"/>
              </a:ext>
            </a:extLst>
          </p:cNvPr>
          <p:cNvSpPr/>
          <p:nvPr/>
        </p:nvSpPr>
        <p:spPr>
          <a:xfrm>
            <a:off x="5943601" y="5334000"/>
            <a:ext cx="228599" cy="571194"/>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endParaRPr lang="zh-CN" altLang="en-US" sz="2400" dirty="0"/>
          </a:p>
        </p:txBody>
      </p:sp>
      <p:sp>
        <p:nvSpPr>
          <p:cNvPr id="7" name="爆炸形: 8 pt  6">
            <a:extLst>
              <a:ext uri="{FF2B5EF4-FFF2-40B4-BE49-F238E27FC236}">
                <a16:creationId xmlns:a16="http://schemas.microsoft.com/office/drawing/2014/main" id="{2A9221C0-8547-41B7-A5CC-58ACE5324E79}"/>
              </a:ext>
            </a:extLst>
          </p:cNvPr>
          <p:cNvSpPr/>
          <p:nvPr/>
        </p:nvSpPr>
        <p:spPr>
          <a:xfrm>
            <a:off x="7483974" y="3505201"/>
            <a:ext cx="1723571" cy="1296591"/>
          </a:xfrm>
          <a:prstGeom prst="irregularSeal1">
            <a:avLst/>
          </a:prstGeom>
        </p:spPr>
        <p:style>
          <a:lnRef idx="2">
            <a:schemeClr val="accent2"/>
          </a:lnRef>
          <a:fillRef idx="1">
            <a:schemeClr val="lt1"/>
          </a:fillRef>
          <a:effectRef idx="0">
            <a:schemeClr val="accent2"/>
          </a:effectRef>
          <a:fontRef idx="minor">
            <a:schemeClr val="dk1"/>
          </a:fontRef>
        </p:style>
        <p:txBody>
          <a:bodyPr wrap="none" rtlCol="0" anchor="ctr">
            <a:spAutoFit/>
          </a:bodyPr>
          <a:lstStyle/>
          <a:p>
            <a:pPr algn="ctr"/>
            <a:r>
              <a:rPr lang="en-US" altLang="zh-CN" sz="2400" dirty="0"/>
              <a:t>Why?</a:t>
            </a:r>
            <a:endParaRPr lang="zh-CN" altLang="en-US" sz="2400" dirty="0"/>
          </a:p>
        </p:txBody>
      </p:sp>
      <mc:AlternateContent xmlns:mc="http://schemas.openxmlformats.org/markup-compatibility/2006" xmlns:p14="http://schemas.microsoft.com/office/powerpoint/2010/main">
        <mc:Choice Requires="p14">
          <p:contentPart p14:bwMode="auto" r:id="rId4">
            <p14:nvContentPartPr>
              <p14:cNvPr id="4" name="墨迹 3">
                <a:extLst>
                  <a:ext uri="{FF2B5EF4-FFF2-40B4-BE49-F238E27FC236}">
                    <a16:creationId xmlns:a16="http://schemas.microsoft.com/office/drawing/2014/main" id="{ECA31968-3A59-4254-9C2C-61AD8A58561A}"/>
                  </a:ext>
                </a:extLst>
              </p14:cNvPr>
              <p14:cNvContentPartPr/>
              <p14:nvPr/>
            </p14:nvContentPartPr>
            <p14:xfrm>
              <a:off x="3961440" y="1412640"/>
              <a:ext cx="360" cy="360"/>
            </p14:xfrm>
          </p:contentPart>
        </mc:Choice>
        <mc:Fallback xmlns="">
          <p:pic>
            <p:nvPicPr>
              <p:cNvPr id="4" name="墨迹 3">
                <a:extLst>
                  <a:ext uri="{FF2B5EF4-FFF2-40B4-BE49-F238E27FC236}">
                    <a16:creationId xmlns:a16="http://schemas.microsoft.com/office/drawing/2014/main" id="{ECA31968-3A59-4254-9C2C-61AD8A58561A}"/>
                  </a:ext>
                </a:extLst>
              </p:cNvPr>
              <p:cNvPicPr/>
              <p:nvPr/>
            </p:nvPicPr>
            <p:blipFill>
              <a:blip r:embed="rId7"/>
              <a:stretch>
                <a:fillRect/>
              </a:stretch>
            </p:blipFill>
            <p:spPr>
              <a:xfrm>
                <a:off x="3952080" y="1403280"/>
                <a:ext cx="19080" cy="19080"/>
              </a:xfrm>
              <a:prstGeom prst="rect">
                <a:avLst/>
              </a:prstGeom>
            </p:spPr>
          </p:pic>
        </mc:Fallback>
      </mc:AlternateContent>
    </p:spTree>
    <p:custDataLst>
      <p:tags r:id="rId1"/>
    </p:custDataLst>
    <p:extLst>
      <p:ext uri="{BB962C8B-B14F-4D97-AF65-F5344CB8AC3E}">
        <p14:creationId xmlns:p14="http://schemas.microsoft.com/office/powerpoint/2010/main" val="2297471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 </a:t>
            </a:r>
            <a:r>
              <a:rPr lang="en-US" altLang="zh-CN"/>
              <a:t>= </a:t>
            </a:r>
            <a:r>
              <a:rPr lang="zh-CN" altLang="en-US"/>
              <a:t>优化？</a:t>
            </a:r>
            <a:endParaRPr lang="zh-CN" altLang="en-US" dirty="0"/>
          </a:p>
        </p:txBody>
      </p:sp>
      <p:sp>
        <p:nvSpPr>
          <p:cNvPr id="3" name="文本框 2"/>
          <p:cNvSpPr txBox="1"/>
          <p:nvPr/>
        </p:nvSpPr>
        <p:spPr>
          <a:xfrm>
            <a:off x="3810000" y="1524001"/>
            <a:ext cx="3657600"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3200" dirty="0"/>
              <a:t>机器学习 </a:t>
            </a:r>
            <a:r>
              <a:rPr lang="en-US" altLang="zh-CN" sz="3200" dirty="0"/>
              <a:t>= </a:t>
            </a:r>
            <a:r>
              <a:rPr lang="zh-CN" altLang="en-US" sz="3200" dirty="0"/>
              <a:t>优化？</a:t>
            </a:r>
          </a:p>
        </p:txBody>
      </p:sp>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1" y="2362201"/>
            <a:ext cx="7957665" cy="2117339"/>
          </a:xfrm>
          <a:prstGeom prst="rect">
            <a:avLst/>
          </a:prstGeom>
        </p:spPr>
      </p:pic>
      <p:sp>
        <p:nvSpPr>
          <p:cNvPr id="5" name="矩形 4"/>
          <p:cNvSpPr/>
          <p:nvPr/>
        </p:nvSpPr>
        <p:spPr>
          <a:xfrm>
            <a:off x="1066800" y="5029200"/>
            <a:ext cx="9525000" cy="923330"/>
          </a:xfrm>
          <a:prstGeom prst="rect">
            <a:avLst/>
          </a:prstGeom>
        </p:spPr>
        <p:txBody>
          <a:bodyPr wrap="square">
            <a:spAutoFit/>
          </a:bodyPr>
          <a:lstStyle/>
          <a:p>
            <a:r>
              <a:rPr lang="zh-CN" altLang="en-US" dirty="0"/>
              <a:t>过拟合：</a:t>
            </a:r>
            <a:r>
              <a:rPr lang="zh-CN" altLang="en-US" dirty="0">
                <a:solidFill>
                  <a:srgbClr val="FF0000"/>
                </a:solidFill>
              </a:rPr>
              <a:t>经验风险最小化原则</a:t>
            </a:r>
            <a:r>
              <a:rPr lang="zh-CN" altLang="en-US" dirty="0"/>
              <a:t>很容易导致模型在训练集上错误率很低，但是在未知数据上错误率很高。</a:t>
            </a:r>
            <a:endParaRPr lang="en-US" altLang="zh-CN" dirty="0"/>
          </a:p>
          <a:p>
            <a:r>
              <a:rPr lang="zh-CN" altLang="en-US" dirty="0"/>
              <a:t>过拟合问题往往是由于训练数据少和噪声等原因造成的。</a:t>
            </a:r>
            <a:endParaRPr lang="en-US" altLang="zh-CN" dirty="0"/>
          </a:p>
        </p:txBody>
      </p:sp>
      <p:sp>
        <p:nvSpPr>
          <p:cNvPr id="7" name="爆炸形 2 6"/>
          <p:cNvSpPr/>
          <p:nvPr/>
        </p:nvSpPr>
        <p:spPr>
          <a:xfrm>
            <a:off x="6705600" y="1204690"/>
            <a:ext cx="2209026" cy="1037630"/>
          </a:xfrm>
          <a:prstGeom prst="irregularSeal2">
            <a:avLst/>
          </a:prstGeom>
        </p:spPr>
        <p:style>
          <a:lnRef idx="2">
            <a:schemeClr val="accent2">
              <a:shade val="50000"/>
            </a:schemeClr>
          </a:lnRef>
          <a:fillRef idx="1">
            <a:schemeClr val="accent2"/>
          </a:fillRef>
          <a:effectRef idx="0">
            <a:schemeClr val="accent2"/>
          </a:effectRef>
          <a:fontRef idx="minor">
            <a:schemeClr val="lt1"/>
          </a:fontRef>
        </p:style>
        <p:txBody>
          <a:bodyPr wrap="none" rtlCol="0" anchor="ctr">
            <a:spAutoFit/>
          </a:bodyPr>
          <a:lstStyle/>
          <a:p>
            <a:pPr algn="ctr"/>
            <a:r>
              <a:rPr lang="en-US" altLang="zh-CN" sz="2400" dirty="0"/>
              <a:t>NO</a:t>
            </a:r>
            <a:r>
              <a:rPr lang="zh-CN" altLang="en-US" sz="2400" dirty="0"/>
              <a:t>！</a:t>
            </a:r>
          </a:p>
        </p:txBody>
      </p:sp>
    </p:spTree>
    <p:custDataLst>
      <p:tags r:id="rId1"/>
    </p:custDataLst>
    <p:extLst>
      <p:ext uri="{BB962C8B-B14F-4D97-AF65-F5344CB8AC3E}">
        <p14:creationId xmlns:p14="http://schemas.microsoft.com/office/powerpoint/2010/main" val="3459532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泛化错误</a:t>
            </a:r>
          </a:p>
        </p:txBody>
      </p:sp>
      <p:pic>
        <p:nvPicPr>
          <p:cNvPr id="5" name="图片 4"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127160" y="2115675"/>
            <a:ext cx="3696216" cy="543001"/>
          </a:xfrm>
          <a:prstGeom prst="rect">
            <a:avLst/>
          </a:prstGeom>
        </p:spPr>
      </p:pic>
      <p:sp>
        <p:nvSpPr>
          <p:cNvPr id="4" name="矩形 3"/>
          <p:cNvSpPr/>
          <p:nvPr/>
        </p:nvSpPr>
        <p:spPr>
          <a:xfrm>
            <a:off x="2951044" y="1415430"/>
            <a:ext cx="1620957" cy="523220"/>
          </a:xfrm>
          <a:prstGeom prst="rect">
            <a:avLst/>
          </a:prstGeom>
        </p:spPr>
        <p:txBody>
          <a:bodyPr wrap="none">
            <a:spAutoFit/>
          </a:bodyPr>
          <a:lstStyle/>
          <a:p>
            <a:r>
              <a:rPr lang="zh-CN" altLang="en-US" sz="2800" dirty="0"/>
              <a:t>期望风险</a:t>
            </a:r>
            <a:endParaRPr lang="en-US" altLang="zh-CN" sz="2800" dirty="0"/>
          </a:p>
        </p:txBody>
      </p:sp>
      <p:sp>
        <p:nvSpPr>
          <p:cNvPr id="8" name="矩形 7"/>
          <p:cNvSpPr/>
          <p:nvPr/>
        </p:nvSpPr>
        <p:spPr>
          <a:xfrm>
            <a:off x="7650863" y="1338554"/>
            <a:ext cx="1620957" cy="523220"/>
          </a:xfrm>
          <a:prstGeom prst="rect">
            <a:avLst/>
          </a:prstGeom>
        </p:spPr>
        <p:txBody>
          <a:bodyPr wrap="none">
            <a:spAutoFit/>
          </a:bodyPr>
          <a:lstStyle/>
          <a:p>
            <a:r>
              <a:rPr lang="zh-CN" altLang="en-US" sz="2800" dirty="0"/>
              <a:t>经验风险</a:t>
            </a:r>
            <a:endParaRPr lang="en-US" altLang="zh-CN" sz="2800" dirty="0"/>
          </a:p>
        </p:txBody>
      </p:sp>
      <p:sp>
        <p:nvSpPr>
          <p:cNvPr id="9" name="矩形 8"/>
          <p:cNvSpPr/>
          <p:nvPr/>
        </p:nvSpPr>
        <p:spPr>
          <a:xfrm>
            <a:off x="4924618" y="5652548"/>
            <a:ext cx="1620957" cy="523220"/>
          </a:xfrm>
          <a:prstGeom prst="rect">
            <a:avLst/>
          </a:prstGeom>
        </p:spPr>
        <p:txBody>
          <a:bodyPr wrap="none">
            <a:spAutoFit/>
          </a:bodyPr>
          <a:lstStyle/>
          <a:p>
            <a:r>
              <a:rPr lang="zh-CN" altLang="en-US" sz="2800" dirty="0">
                <a:solidFill>
                  <a:srgbClr val="FF0000"/>
                </a:solidFill>
              </a:rPr>
              <a:t>泛化错误</a:t>
            </a:r>
            <a:endParaRPr lang="en-US" altLang="zh-CN" sz="2800" dirty="0">
              <a:solidFill>
                <a:srgbClr val="FF0000"/>
              </a:solidFill>
            </a:endParaRPr>
          </a:p>
        </p:txBody>
      </p:sp>
      <p:pic>
        <p:nvPicPr>
          <p:cNvPr id="10" name="图片 9" descr="屏幕剪辑"/>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2819400" y="2768805"/>
            <a:ext cx="2377538" cy="2179639"/>
          </a:xfrm>
          <a:prstGeom prst="rect">
            <a:avLst/>
          </a:prstGeom>
        </p:spPr>
      </p:pic>
      <p:pic>
        <p:nvPicPr>
          <p:cNvPr id="2050" name="Picture 2" descr="âgaussian mixture random sampleâçå¾çæç´¢ç»æ"/>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888862" y="2992044"/>
            <a:ext cx="2978150" cy="223361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2" name="矩形 11"/>
              <p:cNvSpPr/>
              <p:nvPr/>
            </p:nvSpPr>
            <p:spPr>
              <a:xfrm>
                <a:off x="5486401" y="3601018"/>
                <a:ext cx="973343" cy="10156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6000" i="1" dirty="0">
                          <a:solidFill>
                            <a:srgbClr val="FF0000"/>
                          </a:solidFill>
                          <a:latin typeface="Cambria Math" panose="02040503050406030204" pitchFamily="18" charset="0"/>
                        </a:rPr>
                        <m:t>≠</m:t>
                      </m:r>
                    </m:oMath>
                  </m:oMathPara>
                </a14:m>
                <a:endParaRPr lang="en-US" altLang="zh-CN" sz="6000" dirty="0">
                  <a:solidFill>
                    <a:srgbClr val="FF0000"/>
                  </a:solidFill>
                </a:endParaRPr>
              </a:p>
            </p:txBody>
          </p:sp>
        </mc:Choice>
        <mc:Fallback xmlns="">
          <p:sp>
            <p:nvSpPr>
              <p:cNvPr id="12" name="矩形 11"/>
              <p:cNvSpPr>
                <a:spLocks noRot="1" noChangeAspect="1" noMove="1" noResize="1" noEditPoints="1" noAdjustHandles="1" noChangeArrowheads="1" noChangeShapeType="1" noTextEdit="1"/>
              </p:cNvSpPr>
              <p:nvPr/>
            </p:nvSpPr>
            <p:spPr>
              <a:xfrm>
                <a:off x="5486401" y="3601018"/>
                <a:ext cx="973343" cy="1015663"/>
              </a:xfrm>
              <a:prstGeom prst="rect">
                <a:avLst/>
              </a:prstGeom>
              <a:blipFill>
                <a:blip r:embed="rId9"/>
                <a:stretch>
                  <a:fillRect/>
                </a:stretch>
              </a:blipFill>
            </p:spPr>
            <p:txBody>
              <a:bodyPr/>
              <a:lstStyle/>
              <a:p>
                <a:r>
                  <a:rPr lang="zh-CN" altLang="en-US">
                    <a:noFill/>
                  </a:rPr>
                  <a:t> </a:t>
                </a:r>
              </a:p>
            </p:txBody>
          </p:sp>
        </mc:Fallback>
      </mc:AlternateContent>
      <p:pic>
        <p:nvPicPr>
          <p:cNvPr id="13" name="图片 12" descr="屏幕剪辑"/>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006427" y="1974108"/>
            <a:ext cx="2909826" cy="598322"/>
          </a:xfrm>
          <a:prstGeom prst="rect">
            <a:avLst/>
          </a:prstGeom>
        </p:spPr>
      </p:pic>
      <p:pic>
        <p:nvPicPr>
          <p:cNvPr id="11" name="图片 10" descr="屏幕剪辑"/>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258514" y="5214725"/>
            <a:ext cx="3129725" cy="473541"/>
          </a:xfrm>
          <a:prstGeom prst="rect">
            <a:avLst/>
          </a:prstGeom>
        </p:spPr>
      </p:pic>
    </p:spTree>
    <p:custDataLst>
      <p:tags r:id="rId1"/>
    </p:custDataLst>
    <p:extLst>
      <p:ext uri="{BB962C8B-B14F-4D97-AF65-F5344CB8AC3E}">
        <p14:creationId xmlns:p14="http://schemas.microsoft.com/office/powerpoint/2010/main" val="1941438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âchoose between two options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2727325" y="2825751"/>
            <a:ext cx="6737350" cy="3368675"/>
          </a:xfrm>
          <a:prstGeom prst="rect">
            <a:avLst/>
          </a:prstGeom>
          <a:noFill/>
          <a:extLst>
            <a:ext uri="{909E8E84-426E-40DD-AFC4-6F175D3DCCD1}">
              <a14:hiddenFill xmlns:a14="http://schemas.microsoft.com/office/drawing/2010/main">
                <a:solidFill>
                  <a:srgbClr val="FFFFFF"/>
                </a:solidFill>
              </a14:hiddenFill>
            </a:ext>
          </a:extLst>
        </p:spPr>
      </p:pic>
      <p:sp>
        <p:nvSpPr>
          <p:cNvPr id="3" name="标题 2"/>
          <p:cNvSpPr>
            <a:spLocks noGrp="1"/>
          </p:cNvSpPr>
          <p:nvPr>
            <p:ph type="title"/>
          </p:nvPr>
        </p:nvSpPr>
        <p:spPr/>
        <p:txBody>
          <a:bodyPr/>
          <a:lstStyle/>
          <a:p>
            <a:r>
              <a:rPr lang="zh-CN" altLang="en-US" dirty="0"/>
              <a:t>如何减少泛化错误？</a:t>
            </a:r>
          </a:p>
        </p:txBody>
      </p:sp>
      <p:sp>
        <p:nvSpPr>
          <p:cNvPr id="5" name="矩形 4"/>
          <p:cNvSpPr/>
          <p:nvPr/>
        </p:nvSpPr>
        <p:spPr>
          <a:xfrm>
            <a:off x="6400800" y="1600201"/>
            <a:ext cx="1723549" cy="707886"/>
          </a:xfrm>
          <a:prstGeom prst="rect">
            <a:avLst/>
          </a:prstGeom>
        </p:spPr>
        <p:txBody>
          <a:bodyPr wrap="none">
            <a:spAutoFit/>
          </a:bodyPr>
          <a:lstStyle/>
          <a:p>
            <a:r>
              <a:rPr lang="zh-CN" altLang="en-US" sz="4000" dirty="0"/>
              <a:t>正则化</a:t>
            </a:r>
          </a:p>
        </p:txBody>
      </p:sp>
      <p:sp>
        <p:nvSpPr>
          <p:cNvPr id="9" name="矩形 8"/>
          <p:cNvSpPr/>
          <p:nvPr/>
        </p:nvSpPr>
        <p:spPr>
          <a:xfrm>
            <a:off x="4038600" y="1600200"/>
            <a:ext cx="1210588" cy="707886"/>
          </a:xfrm>
          <a:prstGeom prst="rect">
            <a:avLst/>
          </a:prstGeom>
        </p:spPr>
        <p:txBody>
          <a:bodyPr wrap="none">
            <a:spAutoFit/>
          </a:bodyPr>
          <a:lstStyle/>
          <a:p>
            <a:r>
              <a:rPr lang="zh-CN" altLang="en-US" sz="4000" dirty="0"/>
              <a:t>优化</a:t>
            </a:r>
          </a:p>
        </p:txBody>
      </p:sp>
      <p:sp>
        <p:nvSpPr>
          <p:cNvPr id="6" name="矩形 5"/>
          <p:cNvSpPr/>
          <p:nvPr/>
        </p:nvSpPr>
        <p:spPr>
          <a:xfrm>
            <a:off x="6208439" y="2138443"/>
            <a:ext cx="2339102" cy="461665"/>
          </a:xfrm>
          <a:prstGeom prst="rect">
            <a:avLst/>
          </a:prstGeom>
        </p:spPr>
        <p:txBody>
          <a:bodyPr wrap="none">
            <a:spAutoFit/>
          </a:bodyPr>
          <a:lstStyle/>
          <a:p>
            <a:r>
              <a:rPr lang="zh-CN" altLang="en-US" sz="2400" dirty="0"/>
              <a:t>降低模型复杂度</a:t>
            </a:r>
            <a:endParaRPr lang="en-US" altLang="zh-CN" sz="2400" dirty="0"/>
          </a:p>
        </p:txBody>
      </p:sp>
      <p:sp>
        <p:nvSpPr>
          <p:cNvPr id="11" name="矩形 10"/>
          <p:cNvSpPr/>
          <p:nvPr/>
        </p:nvSpPr>
        <p:spPr>
          <a:xfrm>
            <a:off x="3825729" y="2138443"/>
            <a:ext cx="2031325" cy="461665"/>
          </a:xfrm>
          <a:prstGeom prst="rect">
            <a:avLst/>
          </a:prstGeom>
        </p:spPr>
        <p:txBody>
          <a:bodyPr wrap="none">
            <a:spAutoFit/>
          </a:bodyPr>
          <a:lstStyle/>
          <a:p>
            <a:r>
              <a:rPr lang="zh-CN" altLang="en-US" sz="2400" dirty="0"/>
              <a:t>经验风险最小</a:t>
            </a:r>
            <a:endParaRPr lang="en-US" altLang="zh-CN" sz="2400" dirty="0"/>
          </a:p>
        </p:txBody>
      </p:sp>
    </p:spTree>
    <p:extLst>
      <p:ext uri="{BB962C8B-B14F-4D97-AF65-F5344CB8AC3E}">
        <p14:creationId xmlns:p14="http://schemas.microsoft.com/office/powerpoint/2010/main" val="1624635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正则化（</a:t>
            </a:r>
            <a:r>
              <a:rPr lang="en-US" altLang="zh-CN" dirty="0"/>
              <a:t>regularization</a:t>
            </a:r>
            <a:r>
              <a:rPr lang="zh-CN" altLang="en-US" dirty="0"/>
              <a:t>）</a:t>
            </a:r>
          </a:p>
        </p:txBody>
      </p:sp>
      <p:graphicFrame>
        <p:nvGraphicFramePr>
          <p:cNvPr id="5" name="内容占位符 4"/>
          <p:cNvGraphicFramePr>
            <a:graphicFrameLocks noGrp="1"/>
          </p:cNvGraphicFramePr>
          <p:nvPr>
            <p:ph sz="quarter" idx="1"/>
            <p:extLst/>
          </p:nvPr>
        </p:nvGraphicFramePr>
        <p:xfrm>
          <a:off x="2667000" y="1066800"/>
          <a:ext cx="6705600" cy="198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âl2 regularizationâçå¾çæç´¢ç»æ"/>
          <p:cNvPicPr>
            <a:picLocks noChangeAspect="1" noChangeArrowheads="1"/>
          </p:cNvPicPr>
          <p:nvPr/>
        </p:nvPicPr>
        <p:blipFill>
          <a:blip r:embed="rId8">
            <a:extLst>
              <a:ext uri="{28A0092B-C50C-407E-A947-70E740481C1C}">
                <a14:useLocalDpi xmlns:a14="http://schemas.microsoft.com/office/drawing/2010/main"/>
              </a:ext>
            </a:extLst>
          </a:blip>
          <a:srcRect/>
          <a:stretch>
            <a:fillRect/>
          </a:stretch>
        </p:blipFill>
        <p:spPr bwMode="auto">
          <a:xfrm>
            <a:off x="2209800" y="3544517"/>
            <a:ext cx="3481828" cy="2664566"/>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144640" y="2971800"/>
            <a:ext cx="2133918" cy="338554"/>
          </a:xfrm>
          <a:prstGeom prst="rect">
            <a:avLst/>
          </a:prstGeom>
          <a:noFill/>
        </p:spPr>
        <p:txBody>
          <a:bodyPr wrap="none" rtlCol="0">
            <a:spAutoFit/>
          </a:bodyPr>
          <a:lstStyle/>
          <a:p>
            <a:pPr algn="ctr"/>
            <a:r>
              <a:rPr lang="en-US" altLang="zh-CN" sz="1600" dirty="0">
                <a:solidFill>
                  <a:srgbClr val="FF0000"/>
                </a:solidFill>
              </a:rPr>
              <a:t>L1/L2</a:t>
            </a:r>
            <a:r>
              <a:rPr lang="zh-CN" altLang="en-US" sz="1600" dirty="0">
                <a:solidFill>
                  <a:srgbClr val="FF0000"/>
                </a:solidFill>
              </a:rPr>
              <a:t>约束、数据增强</a:t>
            </a:r>
          </a:p>
        </p:txBody>
      </p:sp>
      <p:sp>
        <p:nvSpPr>
          <p:cNvPr id="7" name="文本框 6"/>
          <p:cNvSpPr txBox="1"/>
          <p:nvPr/>
        </p:nvSpPr>
        <p:spPr>
          <a:xfrm>
            <a:off x="6248400" y="2971801"/>
            <a:ext cx="3467616" cy="584775"/>
          </a:xfrm>
          <a:prstGeom prst="rect">
            <a:avLst/>
          </a:prstGeom>
          <a:noFill/>
        </p:spPr>
        <p:txBody>
          <a:bodyPr wrap="none" rtlCol="0">
            <a:spAutoFit/>
          </a:bodyPr>
          <a:lstStyle/>
          <a:p>
            <a:pPr algn="ctr"/>
            <a:r>
              <a:rPr lang="zh-CN" altLang="en-US" sz="1600" dirty="0">
                <a:solidFill>
                  <a:srgbClr val="FF0000"/>
                </a:solidFill>
              </a:rPr>
              <a:t>权重衰减、随机梯度下降、提前停止</a:t>
            </a:r>
            <a:endParaRPr lang="en-US" altLang="zh-CN" sz="1600" dirty="0">
              <a:solidFill>
                <a:srgbClr val="FF0000"/>
              </a:solidFill>
            </a:endParaRPr>
          </a:p>
          <a:p>
            <a:endParaRPr lang="zh-CN" altLang="en-US" sz="1600" dirty="0">
              <a:solidFill>
                <a:srgbClr val="FF0000"/>
              </a:solidFill>
            </a:endParaRPr>
          </a:p>
        </p:txBody>
      </p:sp>
      <p:pic>
        <p:nvPicPr>
          <p:cNvPr id="9" name="图片 8">
            <a:extLst>
              <a:ext uri="{FF2B5EF4-FFF2-40B4-BE49-F238E27FC236}">
                <a16:creationId xmlns:a16="http://schemas.microsoft.com/office/drawing/2014/main" id="{91201476-BF74-4A7A-864E-DA3D2C0D2C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90821" y="3575783"/>
            <a:ext cx="3382775" cy="2616511"/>
          </a:xfrm>
          <a:prstGeom prst="rect">
            <a:avLst/>
          </a:prstGeom>
        </p:spPr>
      </p:pic>
    </p:spTree>
    <p:custDataLst>
      <p:tags r:id="rId1"/>
    </p:custDataLst>
    <p:extLst>
      <p:ext uri="{BB962C8B-B14F-4D97-AF65-F5344CB8AC3E}">
        <p14:creationId xmlns:p14="http://schemas.microsoft.com/office/powerpoint/2010/main" val="35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D05EC9E0-8F5D-45CB-A733-A5612A87189B}"/>
                                            </p:graphicEl>
                                          </p:spTgt>
                                        </p:tgtEl>
                                        <p:attrNameLst>
                                          <p:attrName>style.visibility</p:attrName>
                                        </p:attrNameLst>
                                      </p:cBhvr>
                                      <p:to>
                                        <p:strVal val="visible"/>
                                      </p:to>
                                    </p:set>
                                    <p:animEffect transition="in" filter="fade">
                                      <p:cBhvr>
                                        <p:cTn id="7" dur="500"/>
                                        <p:tgtEl>
                                          <p:spTgt spid="5">
                                            <p:graphicEl>
                                              <a:dgm id="{D05EC9E0-8F5D-45CB-A733-A5612A87189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AF461715-315F-4B67-AE64-A74F48E9AF89}"/>
                                            </p:graphicEl>
                                          </p:spTgt>
                                        </p:tgtEl>
                                        <p:attrNameLst>
                                          <p:attrName>style.visibility</p:attrName>
                                        </p:attrNameLst>
                                      </p:cBhvr>
                                      <p:to>
                                        <p:strVal val="visible"/>
                                      </p:to>
                                    </p:set>
                                    <p:animEffect transition="in" filter="fade">
                                      <p:cBhvr>
                                        <p:cTn id="12" dur="500"/>
                                        <p:tgtEl>
                                          <p:spTgt spid="5">
                                            <p:graphicEl>
                                              <a:dgm id="{AF461715-315F-4B67-AE64-A74F48E9AF89}"/>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D2B477F3-791F-46FC-A50D-FA3601860E25}"/>
                                            </p:graphicEl>
                                          </p:spTgt>
                                        </p:tgtEl>
                                        <p:attrNameLst>
                                          <p:attrName>style.visibility</p:attrName>
                                        </p:attrNameLst>
                                      </p:cBhvr>
                                      <p:to>
                                        <p:strVal val="visible"/>
                                      </p:to>
                                    </p:set>
                                    <p:animEffect transition="in" filter="fade">
                                      <p:cBhvr>
                                        <p:cTn id="15" dur="500"/>
                                        <p:tgtEl>
                                          <p:spTgt spid="5">
                                            <p:graphicEl>
                                              <a:dgm id="{D2B477F3-791F-46FC-A50D-FA3601860E25}"/>
                                            </p:graphic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graphicEl>
                                              <a:dgm id="{E5BF9C94-5509-4F79-AC82-D0991D6614CC}"/>
                                            </p:graphicEl>
                                          </p:spTgt>
                                        </p:tgtEl>
                                        <p:attrNameLst>
                                          <p:attrName>style.visibility</p:attrName>
                                        </p:attrNameLst>
                                      </p:cBhvr>
                                      <p:to>
                                        <p:strVal val="visible"/>
                                      </p:to>
                                    </p:set>
                                    <p:animEffect transition="in" filter="fade">
                                      <p:cBhvr>
                                        <p:cTn id="26" dur="500"/>
                                        <p:tgtEl>
                                          <p:spTgt spid="5">
                                            <p:graphicEl>
                                              <a:dgm id="{E5BF9C94-5509-4F79-AC82-D0991D6614CC}"/>
                                            </p:graphic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graphicEl>
                                              <a:dgm id="{7509D6B6-898D-4FC7-8441-00720BF18D07}"/>
                                            </p:graphicEl>
                                          </p:spTgt>
                                        </p:tgtEl>
                                        <p:attrNameLst>
                                          <p:attrName>style.visibility</p:attrName>
                                        </p:attrNameLst>
                                      </p:cBhvr>
                                      <p:to>
                                        <p:strVal val="visible"/>
                                      </p:to>
                                    </p:set>
                                    <p:animEffect transition="in" filter="fade">
                                      <p:cBhvr>
                                        <p:cTn id="32" dur="500"/>
                                        <p:tgtEl>
                                          <p:spTgt spid="5">
                                            <p:graphicEl>
                                              <a:dgm id="{7509D6B6-898D-4FC7-8441-00720BF18D0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B6DC18-8714-4A33-AE48-218B03A5A098}"/>
              </a:ext>
            </a:extLst>
          </p:cNvPr>
          <p:cNvSpPr>
            <a:spLocks noGrp="1"/>
          </p:cNvSpPr>
          <p:nvPr>
            <p:ph type="title"/>
          </p:nvPr>
        </p:nvSpPr>
        <p:spPr/>
        <p:txBody>
          <a:bodyPr/>
          <a:lstStyle/>
          <a:p>
            <a:r>
              <a:rPr lang="zh-CN" altLang="en-US"/>
              <a:t>教学内容</a:t>
            </a:r>
            <a:endParaRPr lang="zh-CN" altLang="en-US" dirty="0"/>
          </a:p>
        </p:txBody>
      </p:sp>
      <p:sp>
        <p:nvSpPr>
          <p:cNvPr id="3" name="内容占位符 2">
            <a:extLst>
              <a:ext uri="{FF2B5EF4-FFF2-40B4-BE49-F238E27FC236}">
                <a16:creationId xmlns:a16="http://schemas.microsoft.com/office/drawing/2014/main" id="{AD1FBE78-11B0-4016-AC29-9A4845FDE103}"/>
              </a:ext>
            </a:extLst>
          </p:cNvPr>
          <p:cNvSpPr>
            <a:spLocks noGrp="1"/>
          </p:cNvSpPr>
          <p:nvPr>
            <p:ph idx="1"/>
          </p:nvPr>
        </p:nvSpPr>
        <p:spPr/>
        <p:txBody>
          <a:bodyPr/>
          <a:lstStyle/>
          <a:p>
            <a:r>
              <a:rPr lang="zh-CN" altLang="en-US"/>
              <a:t>机器学习</a:t>
            </a:r>
            <a:endParaRPr lang="en-US" altLang="zh-CN"/>
          </a:p>
          <a:p>
            <a:pPr lvl="1"/>
            <a:r>
              <a:rPr lang="zh-CN" altLang="en-US"/>
              <a:t>概念</a:t>
            </a:r>
            <a:endParaRPr lang="en-US" altLang="zh-CN"/>
          </a:p>
          <a:p>
            <a:pPr lvl="1"/>
            <a:r>
              <a:rPr lang="zh-CN" altLang="en-US"/>
              <a:t>原理</a:t>
            </a:r>
            <a:endParaRPr lang="en-US" altLang="zh-CN"/>
          </a:p>
          <a:p>
            <a:r>
              <a:rPr lang="zh-CN" altLang="en-US"/>
              <a:t>线性回归</a:t>
            </a:r>
            <a:endParaRPr lang="en-US" altLang="zh-CN"/>
          </a:p>
          <a:p>
            <a:pPr lvl="1"/>
            <a:r>
              <a:rPr lang="zh-CN" altLang="en-US"/>
              <a:t>定义</a:t>
            </a:r>
            <a:endParaRPr lang="en-US" altLang="zh-CN"/>
          </a:p>
          <a:p>
            <a:pPr lvl="1"/>
            <a:r>
              <a:rPr lang="zh-CN" altLang="en-US"/>
              <a:t>经验风险最小化</a:t>
            </a:r>
            <a:endParaRPr lang="en-US" altLang="zh-CN"/>
          </a:p>
          <a:p>
            <a:pPr lvl="2"/>
            <a:r>
              <a:rPr lang="zh-CN" altLang="en-US"/>
              <a:t>最小均方误差</a:t>
            </a:r>
            <a:endParaRPr lang="en-US" altLang="zh-CN"/>
          </a:p>
          <a:p>
            <a:pPr lvl="1"/>
            <a:r>
              <a:rPr lang="zh-CN" altLang="en-US"/>
              <a:t>结构风险最小化</a:t>
            </a:r>
            <a:endParaRPr lang="en-US" altLang="zh-CN"/>
          </a:p>
          <a:p>
            <a:pPr lvl="1"/>
            <a:r>
              <a:rPr lang="zh-CN" altLang="en-US"/>
              <a:t>最大似然估计</a:t>
            </a:r>
            <a:endParaRPr lang="en-US" altLang="zh-CN"/>
          </a:p>
          <a:p>
            <a:pPr lvl="1"/>
            <a:r>
              <a:rPr lang="zh-CN" altLang="en-US"/>
              <a:t>最大后验估计</a:t>
            </a:r>
            <a:endParaRPr lang="en-US" altLang="zh-CN"/>
          </a:p>
          <a:p>
            <a:r>
              <a:rPr lang="zh-CN" altLang="en-US"/>
              <a:t>机器学习的几个关键点</a:t>
            </a:r>
            <a:endParaRPr lang="en-US" altLang="zh-CN"/>
          </a:p>
          <a:p>
            <a:pPr lvl="1"/>
            <a:endParaRPr lang="en-US" altLang="zh-CN"/>
          </a:p>
          <a:p>
            <a:pPr lvl="1"/>
            <a:endParaRPr lang="zh-CN" altLang="en-US" dirty="0"/>
          </a:p>
        </p:txBody>
      </p:sp>
    </p:spTree>
    <p:extLst>
      <p:ext uri="{BB962C8B-B14F-4D97-AF65-F5344CB8AC3E}">
        <p14:creationId xmlns:p14="http://schemas.microsoft.com/office/powerpoint/2010/main" val="370502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提前停止</a:t>
            </a:r>
          </a:p>
        </p:txBody>
      </p:sp>
      <p:sp>
        <p:nvSpPr>
          <p:cNvPr id="3" name="内容占位符 2"/>
          <p:cNvSpPr>
            <a:spLocks noGrp="1"/>
          </p:cNvSpPr>
          <p:nvPr>
            <p:ph idx="1"/>
          </p:nvPr>
        </p:nvSpPr>
        <p:spPr/>
        <p:txBody>
          <a:bodyPr/>
          <a:lstStyle/>
          <a:p>
            <a:r>
              <a:rPr lang="zh-CN" altLang="en-US" dirty="0"/>
              <a:t>我们使用一个验证集（</a:t>
            </a:r>
            <a:r>
              <a:rPr lang="en-US" altLang="zh-CN" dirty="0"/>
              <a:t>Validation Dataset</a:t>
            </a:r>
            <a:r>
              <a:rPr lang="zh-CN" altLang="en-US" dirty="0"/>
              <a:t>）来测试每一次迭代的参数在验证集上是否最优。如果在验证集上的错误率不再下降，就停止迭代。</a:t>
            </a:r>
          </a:p>
        </p:txBody>
      </p:sp>
      <p:pic>
        <p:nvPicPr>
          <p:cNvPr id="6" name="图片 5">
            <a:extLst>
              <a:ext uri="{FF2B5EF4-FFF2-40B4-BE49-F238E27FC236}">
                <a16:creationId xmlns:a16="http://schemas.microsoft.com/office/drawing/2014/main" id="{9B4C6C85-9731-4873-9728-3ADCB2B71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2598563"/>
            <a:ext cx="4876800" cy="3772111"/>
          </a:xfrm>
          <a:prstGeom prst="rect">
            <a:avLst/>
          </a:prstGeom>
        </p:spPr>
      </p:pic>
    </p:spTree>
    <p:extLst>
      <p:ext uri="{BB962C8B-B14F-4D97-AF65-F5344CB8AC3E}">
        <p14:creationId xmlns:p14="http://schemas.microsoft.com/office/powerpoint/2010/main" val="396356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线性回归</a:t>
            </a:r>
          </a:p>
        </p:txBody>
      </p:sp>
    </p:spTree>
    <p:extLst>
      <p:ext uri="{BB962C8B-B14F-4D97-AF65-F5344CB8AC3E}">
        <p14:creationId xmlns:p14="http://schemas.microsoft.com/office/powerpoint/2010/main" val="880106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线性回归（</a:t>
            </a:r>
            <a:r>
              <a:rPr lang="en-US" altLang="zh-CN" dirty="0"/>
              <a:t>Linear Regression</a:t>
            </a:r>
            <a:r>
              <a:rPr lang="zh-CN" altLang="en-US" dirty="0"/>
              <a:t>）</a:t>
            </a:r>
          </a:p>
        </p:txBody>
      </p:sp>
      <p:sp>
        <p:nvSpPr>
          <p:cNvPr id="3" name="内容占位符 2"/>
          <p:cNvSpPr>
            <a:spLocks noGrp="1"/>
          </p:cNvSpPr>
          <p:nvPr>
            <p:ph sz="quarter" idx="1"/>
          </p:nvPr>
        </p:nvSpPr>
        <p:spPr/>
        <p:txBody>
          <a:bodyPr/>
          <a:lstStyle/>
          <a:p>
            <a:r>
              <a:rPr lang="zh-CN" altLang="en-US" dirty="0"/>
              <a:t>模型：</a:t>
            </a:r>
            <a:endParaRPr lang="en-US" altLang="zh-CN" dirty="0"/>
          </a:p>
          <a:p>
            <a:endParaRPr lang="en-US" altLang="zh-CN" dirty="0"/>
          </a:p>
          <a:p>
            <a:pPr lvl="1"/>
            <a:r>
              <a:rPr lang="zh-CN" altLang="en-US" sz="2000" dirty="0"/>
              <a:t>增广权重向量和增广特征向量</a:t>
            </a:r>
            <a:endParaRPr lang="en-US" altLang="zh-CN" sz="2000" dirty="0"/>
          </a:p>
          <a:p>
            <a:pPr lvl="1"/>
            <a:endParaRPr lang="en-US" altLang="zh-CN" sz="2000" dirty="0"/>
          </a:p>
          <a:p>
            <a:pPr lvl="1"/>
            <a:endParaRPr lang="en-US" altLang="zh-CN" sz="2000" dirty="0"/>
          </a:p>
          <a:p>
            <a:pPr lvl="1"/>
            <a:endParaRPr lang="en-US" altLang="zh-CN" sz="2000"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1" y="1371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0" y="2341497"/>
            <a:ext cx="4136354" cy="2477857"/>
          </a:xfrm>
          <a:prstGeom prst="rect">
            <a:avLst/>
          </a:prstGeom>
        </p:spPr>
      </p:pic>
      <p:pic>
        <p:nvPicPr>
          <p:cNvPr id="8" name="图片 7">
            <a:extLst>
              <a:ext uri="{FF2B5EF4-FFF2-40B4-BE49-F238E27FC236}">
                <a16:creationId xmlns:a16="http://schemas.microsoft.com/office/drawing/2014/main" id="{F98F1448-C769-48EB-8457-F97B008DE2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6073" y="2638672"/>
            <a:ext cx="2972128" cy="3518288"/>
          </a:xfrm>
          <a:prstGeom prst="rect">
            <a:avLst/>
          </a:prstGeom>
        </p:spPr>
      </p:pic>
      <p:pic>
        <p:nvPicPr>
          <p:cNvPr id="10" name="图片 9">
            <a:extLst>
              <a:ext uri="{FF2B5EF4-FFF2-40B4-BE49-F238E27FC236}">
                <a16:creationId xmlns:a16="http://schemas.microsoft.com/office/drawing/2014/main" id="{CC056916-B3B4-4F51-97A8-0E3CC43C78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45728" y="5220977"/>
            <a:ext cx="2025071" cy="835647"/>
          </a:xfrm>
          <a:prstGeom prst="rect">
            <a:avLst/>
          </a:prstGeom>
        </p:spPr>
      </p:pic>
      <p:cxnSp>
        <p:nvCxnSpPr>
          <p:cNvPr id="12" name="直接箭头连接符 11">
            <a:extLst>
              <a:ext uri="{FF2B5EF4-FFF2-40B4-BE49-F238E27FC236}">
                <a16:creationId xmlns:a16="http://schemas.microsoft.com/office/drawing/2014/main" id="{D7FCDBA0-9F43-416C-B38D-E36995208622}"/>
              </a:ext>
            </a:extLst>
          </p:cNvPr>
          <p:cNvCxnSpPr/>
          <p:nvPr/>
        </p:nvCxnSpPr>
        <p:spPr>
          <a:xfrm>
            <a:off x="5715000" y="5638800"/>
            <a:ext cx="6096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03562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优化方法</a:t>
            </a:r>
          </a:p>
        </p:txBody>
      </p:sp>
      <p:sp>
        <p:nvSpPr>
          <p:cNvPr id="3" name="内容占位符 2"/>
          <p:cNvSpPr>
            <a:spLocks noGrp="1"/>
          </p:cNvSpPr>
          <p:nvPr>
            <p:ph sz="quarter" idx="1"/>
          </p:nvPr>
        </p:nvSpPr>
        <p:spPr/>
        <p:txBody>
          <a:bodyPr/>
          <a:lstStyle/>
          <a:p>
            <a:r>
              <a:rPr lang="zh-CN" altLang="en-US" dirty="0"/>
              <a:t>经验风险最小化（最小二乘法）</a:t>
            </a:r>
            <a:endParaRPr lang="en-US" altLang="zh-CN" dirty="0"/>
          </a:p>
          <a:p>
            <a:r>
              <a:rPr lang="zh-CN" altLang="en-US" dirty="0"/>
              <a:t>结构风险最小化（岭回归）</a:t>
            </a:r>
            <a:endParaRPr lang="en-US" altLang="zh-CN" dirty="0"/>
          </a:p>
          <a:p>
            <a:r>
              <a:rPr lang="zh-CN" altLang="en-US" dirty="0"/>
              <a:t>最大似然估计</a:t>
            </a:r>
            <a:endParaRPr lang="en-US" altLang="zh-CN" dirty="0"/>
          </a:p>
          <a:p>
            <a:r>
              <a:rPr lang="zh-CN" altLang="en-US" dirty="0"/>
              <a:t>最大后验估计</a:t>
            </a:r>
          </a:p>
        </p:txBody>
      </p:sp>
    </p:spTree>
    <p:extLst>
      <p:ext uri="{BB962C8B-B14F-4D97-AF65-F5344CB8AC3E}">
        <p14:creationId xmlns:p14="http://schemas.microsoft.com/office/powerpoint/2010/main" val="1429739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319F9-C321-4581-9137-F329632356C2}"/>
              </a:ext>
            </a:extLst>
          </p:cNvPr>
          <p:cNvSpPr>
            <a:spLocks noGrp="1"/>
          </p:cNvSpPr>
          <p:nvPr>
            <p:ph type="ctrTitle"/>
          </p:nvPr>
        </p:nvSpPr>
        <p:spPr/>
        <p:txBody>
          <a:bodyPr/>
          <a:lstStyle/>
          <a:p>
            <a:r>
              <a:rPr lang="zh-CN" altLang="en-US" dirty="0"/>
              <a:t>经验风险最小化</a:t>
            </a:r>
          </a:p>
        </p:txBody>
      </p:sp>
    </p:spTree>
    <p:extLst>
      <p:ext uri="{BB962C8B-B14F-4D97-AF65-F5344CB8AC3E}">
        <p14:creationId xmlns:p14="http://schemas.microsoft.com/office/powerpoint/2010/main" val="317647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DB9BF0-5CAB-4941-BFCC-FB6576DC619B}"/>
              </a:ext>
            </a:extLst>
          </p:cNvPr>
          <p:cNvSpPr>
            <a:spLocks noGrp="1"/>
          </p:cNvSpPr>
          <p:nvPr>
            <p:ph type="title"/>
          </p:nvPr>
        </p:nvSpPr>
        <p:spPr/>
        <p:txBody>
          <a:bodyPr/>
          <a:lstStyle/>
          <a:p>
            <a:r>
              <a:rPr lang="zh-CN" altLang="en-US"/>
              <a:t>矩阵微积分</a:t>
            </a:r>
            <a:endParaRPr lang="zh-CN" altLang="en-US" dirty="0"/>
          </a:p>
        </p:txBody>
      </p:sp>
      <p:sp>
        <p:nvSpPr>
          <p:cNvPr id="3" name="内容占位符 2">
            <a:extLst>
              <a:ext uri="{FF2B5EF4-FFF2-40B4-BE49-F238E27FC236}">
                <a16:creationId xmlns:a16="http://schemas.microsoft.com/office/drawing/2014/main" id="{35E38650-AFC7-49D1-9450-DFCCD8A302E8}"/>
              </a:ext>
            </a:extLst>
          </p:cNvPr>
          <p:cNvSpPr>
            <a:spLocks noGrp="1"/>
          </p:cNvSpPr>
          <p:nvPr>
            <p:ph idx="1"/>
          </p:nvPr>
        </p:nvSpPr>
        <p:spPr/>
        <p:txBody>
          <a:bodyPr/>
          <a:lstStyle/>
          <a:p>
            <a:r>
              <a:rPr lang="zh-CN" altLang="en-US" dirty="0"/>
              <a:t>标量关于向量的偏导数</a:t>
            </a:r>
            <a:endParaRPr lang="en-US" altLang="zh-CN" dirty="0"/>
          </a:p>
          <a:p>
            <a:endParaRPr lang="en-US" altLang="zh-CN" dirty="0"/>
          </a:p>
          <a:p>
            <a:endParaRPr lang="en-US" altLang="zh-CN" dirty="0"/>
          </a:p>
          <a:p>
            <a:r>
              <a:rPr lang="zh-CN" altLang="en-US" dirty="0"/>
              <a:t>向量关于向量的偏导数</a:t>
            </a:r>
            <a:endParaRPr lang="en-US" altLang="zh-CN" dirty="0"/>
          </a:p>
          <a:p>
            <a:endParaRPr lang="en-US" altLang="zh-CN" dirty="0"/>
          </a:p>
          <a:p>
            <a:endParaRPr lang="en-US" altLang="zh-CN" dirty="0"/>
          </a:p>
          <a:p>
            <a:r>
              <a:rPr lang="zh-CN" altLang="en-US" dirty="0"/>
              <a:t>向量函数及其导数</a:t>
            </a:r>
          </a:p>
        </p:txBody>
      </p:sp>
      <p:pic>
        <p:nvPicPr>
          <p:cNvPr id="5" name="图片 4">
            <a:extLst>
              <a:ext uri="{FF2B5EF4-FFF2-40B4-BE49-F238E27FC236}">
                <a16:creationId xmlns:a16="http://schemas.microsoft.com/office/drawing/2014/main" id="{59ED8545-71FB-4E86-8F98-FCE901A6F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108932"/>
            <a:ext cx="2636519" cy="796068"/>
          </a:xfrm>
          <a:prstGeom prst="rect">
            <a:avLst/>
          </a:prstGeom>
        </p:spPr>
      </p:pic>
      <p:pic>
        <p:nvPicPr>
          <p:cNvPr id="7" name="图片 6">
            <a:extLst>
              <a:ext uri="{FF2B5EF4-FFF2-40B4-BE49-F238E27FC236}">
                <a16:creationId xmlns:a16="http://schemas.microsoft.com/office/drawing/2014/main" id="{25446110-F5B9-4EEC-A881-FEFFC5A11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9869" y="4648200"/>
            <a:ext cx="1400361" cy="1794213"/>
          </a:xfrm>
          <a:prstGeom prst="rect">
            <a:avLst/>
          </a:prstGeom>
        </p:spPr>
      </p:pic>
      <p:pic>
        <p:nvPicPr>
          <p:cNvPr id="9" name="图片 8">
            <a:extLst>
              <a:ext uri="{FF2B5EF4-FFF2-40B4-BE49-F238E27FC236}">
                <a16:creationId xmlns:a16="http://schemas.microsoft.com/office/drawing/2014/main" id="{00D9B588-5ACF-42B0-BB54-72B36B405C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0200" y="2633330"/>
            <a:ext cx="2841404" cy="1696176"/>
          </a:xfrm>
          <a:prstGeom prst="rect">
            <a:avLst/>
          </a:prstGeom>
        </p:spPr>
      </p:pic>
    </p:spTree>
    <p:extLst>
      <p:ext uri="{BB962C8B-B14F-4D97-AF65-F5344CB8AC3E}">
        <p14:creationId xmlns:p14="http://schemas.microsoft.com/office/powerpoint/2010/main" val="1044423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1AFBEE-5D6F-4A1E-AD09-2FAFD35E9F69}"/>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E728021-B224-40BC-94A8-4A34B43A3E63}"/>
              </a:ext>
            </a:extLst>
          </p:cNvPr>
          <p:cNvSpPr>
            <a:spLocks noGrp="1"/>
          </p:cNvSpPr>
          <p:nvPr>
            <p:ph idx="1"/>
          </p:nvPr>
        </p:nvSpPr>
        <p:spPr/>
        <p:txBody>
          <a:bodyPr/>
          <a:lstStyle/>
          <a:p>
            <a:r>
              <a:rPr lang="zh-CN" altLang="en-US" dirty="0"/>
              <a:t>模型</a:t>
            </a:r>
            <a:endParaRPr lang="en-US" altLang="zh-CN" dirty="0"/>
          </a:p>
          <a:p>
            <a:endParaRPr lang="en-US" altLang="zh-CN" dirty="0"/>
          </a:p>
          <a:p>
            <a:endParaRPr lang="en-US" altLang="zh-CN" dirty="0"/>
          </a:p>
          <a:p>
            <a:r>
              <a:rPr lang="zh-CN" altLang="en-US" dirty="0"/>
              <a:t>学习准则</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zh-CN" altLang="en-US" dirty="0"/>
          </a:p>
        </p:txBody>
      </p:sp>
      <p:pic>
        <p:nvPicPr>
          <p:cNvPr id="7" name="图片 6">
            <a:extLst>
              <a:ext uri="{FF2B5EF4-FFF2-40B4-BE49-F238E27FC236}">
                <a16:creationId xmlns:a16="http://schemas.microsoft.com/office/drawing/2014/main" id="{86BBA2B6-ED83-4379-B852-D1167446F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130" y="3342369"/>
            <a:ext cx="3581400" cy="2296431"/>
          </a:xfrm>
          <a:prstGeom prst="rect">
            <a:avLst/>
          </a:prstGeom>
        </p:spPr>
      </p:pic>
      <p:grpSp>
        <p:nvGrpSpPr>
          <p:cNvPr id="4" name="组合 3">
            <a:extLst>
              <a:ext uri="{FF2B5EF4-FFF2-40B4-BE49-F238E27FC236}">
                <a16:creationId xmlns:a16="http://schemas.microsoft.com/office/drawing/2014/main" id="{EB1554C9-270B-4CE4-BBF1-FB3A670B4C63}"/>
              </a:ext>
            </a:extLst>
          </p:cNvPr>
          <p:cNvGrpSpPr/>
          <p:nvPr/>
        </p:nvGrpSpPr>
        <p:grpSpPr>
          <a:xfrm>
            <a:off x="1828800" y="1694821"/>
            <a:ext cx="2209800" cy="585964"/>
            <a:chOff x="2895600" y="1617852"/>
            <a:chExt cx="2209800" cy="585964"/>
          </a:xfrm>
        </p:grpSpPr>
        <p:pic>
          <p:nvPicPr>
            <p:cNvPr id="5" name="图片 4">
              <a:extLst>
                <a:ext uri="{FF2B5EF4-FFF2-40B4-BE49-F238E27FC236}">
                  <a16:creationId xmlns:a16="http://schemas.microsoft.com/office/drawing/2014/main" id="{FC999F56-D6C4-4DA3-BB24-EA14A1616E38}"/>
                </a:ext>
              </a:extLst>
            </p:cNvPr>
            <p:cNvPicPr>
              <a:picLocks noChangeAspect="1"/>
            </p:cNvPicPr>
            <p:nvPr/>
          </p:nvPicPr>
          <p:blipFill>
            <a:blip r:embed="rId4"/>
            <a:stretch>
              <a:fillRect/>
            </a:stretch>
          </p:blipFill>
          <p:spPr>
            <a:xfrm>
              <a:off x="2895600" y="1617852"/>
              <a:ext cx="2209800" cy="545181"/>
            </a:xfrm>
            <a:prstGeom prst="rect">
              <a:avLst/>
            </a:prstGeom>
          </p:spPr>
        </p:pic>
        <p:pic>
          <p:nvPicPr>
            <p:cNvPr id="13" name="图片 12">
              <a:extLst>
                <a:ext uri="{FF2B5EF4-FFF2-40B4-BE49-F238E27FC236}">
                  <a16:creationId xmlns:a16="http://schemas.microsoft.com/office/drawing/2014/main" id="{A461D68A-4D78-4500-80A3-8048125EE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1678769"/>
              <a:ext cx="1414128" cy="525047"/>
            </a:xfrm>
            <a:prstGeom prst="rect">
              <a:avLst/>
            </a:prstGeom>
          </p:spPr>
        </p:pic>
      </p:grpSp>
    </p:spTree>
    <p:extLst>
      <p:ext uri="{BB962C8B-B14F-4D97-AF65-F5344CB8AC3E}">
        <p14:creationId xmlns:p14="http://schemas.microsoft.com/office/powerpoint/2010/main" val="14831258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84999-AE13-4DDC-B3F4-40CBC0775DC5}"/>
              </a:ext>
            </a:extLst>
          </p:cNvPr>
          <p:cNvSpPr>
            <a:spLocks noGrp="1"/>
          </p:cNvSpPr>
          <p:nvPr>
            <p:ph type="title"/>
          </p:nvPr>
        </p:nvSpPr>
        <p:spPr/>
        <p:txBody>
          <a:bodyPr/>
          <a:lstStyle/>
          <a:p>
            <a:r>
              <a:rPr lang="zh-CN" altLang="en-US" dirty="0"/>
              <a:t>经验风险最小化</a:t>
            </a:r>
          </a:p>
        </p:txBody>
      </p:sp>
      <p:sp>
        <p:nvSpPr>
          <p:cNvPr id="3" name="内容占位符 2">
            <a:extLst>
              <a:ext uri="{FF2B5EF4-FFF2-40B4-BE49-F238E27FC236}">
                <a16:creationId xmlns:a16="http://schemas.microsoft.com/office/drawing/2014/main" id="{FA603438-6C17-4B02-9F6A-9585E9EC6A23}"/>
              </a:ext>
            </a:extLst>
          </p:cNvPr>
          <p:cNvSpPr>
            <a:spLocks noGrp="1"/>
          </p:cNvSpPr>
          <p:nvPr>
            <p:ph idx="1"/>
          </p:nvPr>
        </p:nvSpPr>
        <p:spPr/>
        <p:txBody>
          <a:bodyPr/>
          <a:lstStyle/>
          <a:p>
            <a:r>
              <a:rPr lang="zh-CN" altLang="en-US" dirty="0"/>
              <a:t>优化</a:t>
            </a:r>
            <a:endParaRPr lang="en-US" altLang="zh-CN" dirty="0"/>
          </a:p>
          <a:p>
            <a:endParaRPr lang="zh-CN" altLang="en-US" dirty="0"/>
          </a:p>
        </p:txBody>
      </p:sp>
      <p:pic>
        <p:nvPicPr>
          <p:cNvPr id="4" name="图片 3">
            <a:extLst>
              <a:ext uri="{FF2B5EF4-FFF2-40B4-BE49-F238E27FC236}">
                <a16:creationId xmlns:a16="http://schemas.microsoft.com/office/drawing/2014/main" id="{6D36ABDE-713D-464D-886A-93E1DCB42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7000" y="1219200"/>
            <a:ext cx="1981200" cy="1053998"/>
          </a:xfrm>
          <a:prstGeom prst="rect">
            <a:avLst/>
          </a:prstGeom>
        </p:spPr>
      </p:pic>
      <p:pic>
        <p:nvPicPr>
          <p:cNvPr id="5" name="图片 4">
            <a:extLst>
              <a:ext uri="{FF2B5EF4-FFF2-40B4-BE49-F238E27FC236}">
                <a16:creationId xmlns:a16="http://schemas.microsoft.com/office/drawing/2014/main" id="{A638A9C3-9003-4C08-938A-6C70366B4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31030" y="5257800"/>
            <a:ext cx="2451370" cy="1058450"/>
          </a:xfrm>
          <a:prstGeom prst="rect">
            <a:avLst/>
          </a:prstGeom>
        </p:spPr>
      </p:pic>
    </p:spTree>
    <p:custDataLst>
      <p:tags r:id="rId1"/>
    </p:custDataLst>
    <p:extLst>
      <p:ext uri="{BB962C8B-B14F-4D97-AF65-F5344CB8AC3E}">
        <p14:creationId xmlns:p14="http://schemas.microsoft.com/office/powerpoint/2010/main" val="234851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AD4FD-8BC6-4CCE-9A17-4C2521F2AEA0}"/>
              </a:ext>
            </a:extLst>
          </p:cNvPr>
          <p:cNvSpPr>
            <a:spLocks noGrp="1"/>
          </p:cNvSpPr>
          <p:nvPr>
            <p:ph type="title"/>
          </p:nvPr>
        </p:nvSpPr>
        <p:spPr/>
        <p:txBody>
          <a:bodyPr/>
          <a:lstStyle/>
          <a:p>
            <a:r>
              <a:rPr lang="zh-CN" altLang="en-US" dirty="0"/>
              <a:t>结构风险最小化</a:t>
            </a:r>
          </a:p>
        </p:txBody>
      </p:sp>
      <p:sp>
        <p:nvSpPr>
          <p:cNvPr id="3" name="内容占位符 2">
            <a:extLst>
              <a:ext uri="{FF2B5EF4-FFF2-40B4-BE49-F238E27FC236}">
                <a16:creationId xmlns:a16="http://schemas.microsoft.com/office/drawing/2014/main" id="{EDD0F147-8871-48DA-8689-0031FB1813CA}"/>
              </a:ext>
            </a:extLst>
          </p:cNvPr>
          <p:cNvSpPr>
            <a:spLocks noGrp="1"/>
          </p:cNvSpPr>
          <p:nvPr>
            <p:ph idx="1"/>
          </p:nvPr>
        </p:nvSpPr>
        <p:spPr/>
        <p:txBody>
          <a:bodyPr/>
          <a:lstStyle/>
          <a:p>
            <a:r>
              <a:rPr lang="zh-CN" altLang="en-US" dirty="0"/>
              <a:t>结构风险最小化准则</a:t>
            </a:r>
            <a:endParaRPr lang="en-US" altLang="zh-CN" dirty="0"/>
          </a:p>
          <a:p>
            <a:endParaRPr lang="en-US" altLang="zh-CN" dirty="0"/>
          </a:p>
          <a:p>
            <a:endParaRPr lang="en-US" altLang="zh-CN" dirty="0"/>
          </a:p>
          <a:p>
            <a:endParaRPr lang="en-US" altLang="zh-CN" dirty="0"/>
          </a:p>
          <a:p>
            <a:r>
              <a:rPr lang="zh-CN" altLang="en-US" dirty="0"/>
              <a:t>得到</a:t>
            </a:r>
            <a:endParaRPr lang="en-US" altLang="zh-CN" dirty="0"/>
          </a:p>
          <a:p>
            <a:endParaRPr lang="en-US" altLang="zh-CN" dirty="0"/>
          </a:p>
          <a:p>
            <a:endParaRPr lang="en-US" altLang="zh-CN" dirty="0"/>
          </a:p>
          <a:p>
            <a:pPr lvl="1"/>
            <a:r>
              <a:rPr lang="zh-CN" altLang="en-US" dirty="0"/>
              <a:t>岭回归（ </a:t>
            </a:r>
            <a:r>
              <a:rPr lang="en-US" altLang="zh-CN" dirty="0"/>
              <a:t>Ridge Regression </a:t>
            </a:r>
            <a:r>
              <a:rPr lang="zh-CN" altLang="en-US" dirty="0"/>
              <a:t>）</a:t>
            </a:r>
            <a:endParaRPr lang="en-US" altLang="zh-CN" dirty="0"/>
          </a:p>
          <a:p>
            <a:endParaRPr lang="zh-CN" altLang="en-US" dirty="0"/>
          </a:p>
        </p:txBody>
      </p:sp>
      <p:pic>
        <p:nvPicPr>
          <p:cNvPr id="5" name="图片 4">
            <a:extLst>
              <a:ext uri="{FF2B5EF4-FFF2-40B4-BE49-F238E27FC236}">
                <a16:creationId xmlns:a16="http://schemas.microsoft.com/office/drawing/2014/main" id="{C9B5E1EE-067E-4EAA-8E5B-8DCE9FCAA6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354" y="1828800"/>
            <a:ext cx="5407291" cy="1219200"/>
          </a:xfrm>
          <a:prstGeom prst="rect">
            <a:avLst/>
          </a:prstGeom>
        </p:spPr>
      </p:pic>
      <p:pic>
        <p:nvPicPr>
          <p:cNvPr id="7" name="图片 6">
            <a:extLst>
              <a:ext uri="{FF2B5EF4-FFF2-40B4-BE49-F238E27FC236}">
                <a16:creationId xmlns:a16="http://schemas.microsoft.com/office/drawing/2014/main" id="{12E5587A-260A-43D6-B666-0A875D433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3635829"/>
            <a:ext cx="3510306" cy="713031"/>
          </a:xfrm>
          <a:prstGeom prst="rect">
            <a:avLst/>
          </a:prstGeom>
        </p:spPr>
      </p:pic>
    </p:spTree>
    <p:extLst>
      <p:ext uri="{BB962C8B-B14F-4D97-AF65-F5344CB8AC3E}">
        <p14:creationId xmlns:p14="http://schemas.microsoft.com/office/powerpoint/2010/main" val="1303628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B8FF8-250B-4445-9B97-E32C368C2A5C}"/>
              </a:ext>
            </a:extLst>
          </p:cNvPr>
          <p:cNvSpPr>
            <a:spLocks noGrp="1"/>
          </p:cNvSpPr>
          <p:nvPr>
            <p:ph type="ctrTitle"/>
          </p:nvPr>
        </p:nvSpPr>
        <p:spPr/>
        <p:txBody>
          <a:bodyPr/>
          <a:lstStyle/>
          <a:p>
            <a:r>
              <a:rPr lang="zh-CN" altLang="en-US" dirty="0"/>
              <a:t>最大似然估计</a:t>
            </a:r>
          </a:p>
        </p:txBody>
      </p:sp>
    </p:spTree>
    <p:extLst>
      <p:ext uri="{BB962C8B-B14F-4D97-AF65-F5344CB8AC3E}">
        <p14:creationId xmlns:p14="http://schemas.microsoft.com/office/powerpoint/2010/main" val="407320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CN" altLang="en-US"/>
              <a:t>机器学习 </a:t>
            </a:r>
            <a:r>
              <a:rPr lang="en-US" altLang="zh-TW"/>
              <a:t>≈ </a:t>
            </a:r>
            <a:r>
              <a:rPr lang="zh-CN" altLang="en-US"/>
              <a:t>构建一个映射函数</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648749179"/>
              </p:ext>
            </p:extLst>
          </p:nvPr>
        </p:nvGraphicFramePr>
        <p:xfrm>
          <a:off x="3544914" y="1357635"/>
          <a:ext cx="3822700" cy="460375"/>
        </p:xfrm>
        <a:graphic>
          <a:graphicData uri="http://schemas.openxmlformats.org/presentationml/2006/ole">
            <mc:AlternateContent xmlns:mc="http://schemas.openxmlformats.org/markup-compatibility/2006">
              <mc:Choice xmlns:v="urn:schemas-microsoft-com:vml" Requires="v">
                <p:oleObj spid="_x0000_s1682" name="方程式" r:id="rId3" imgW="1790640" imgH="215640" progId="Equation.3">
                  <p:embed/>
                </p:oleObj>
              </mc:Choice>
              <mc:Fallback>
                <p:oleObj name="方程式" r:id="rId3" imgW="1790640" imgH="215640" progId="Equation.3">
                  <p:embed/>
                  <p:pic>
                    <p:nvPicPr>
                      <p:cNvPr id="4" name="Object 12"/>
                      <p:cNvPicPr>
                        <a:picLocks noChangeAspect="1" noChangeArrowheads="1"/>
                      </p:cNvPicPr>
                      <p:nvPr/>
                    </p:nvPicPr>
                    <p:blipFill>
                      <a:blip r:embed="rId4"/>
                      <a:srcRect/>
                      <a:stretch>
                        <a:fillRect/>
                      </a:stretch>
                    </p:blipFill>
                    <p:spPr bwMode="auto">
                      <a:xfrm>
                        <a:off x="3544914" y="1357635"/>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ext uri="{D42A27DB-BD31-4B8C-83A1-F6EECF244321}">
                <p14:modId xmlns:p14="http://schemas.microsoft.com/office/powerpoint/2010/main" val="181177167"/>
              </p:ext>
            </p:extLst>
          </p:nvPr>
        </p:nvGraphicFramePr>
        <p:xfrm>
          <a:off x="3483196" y="2422668"/>
          <a:ext cx="3822700" cy="460375"/>
        </p:xfrm>
        <a:graphic>
          <a:graphicData uri="http://schemas.openxmlformats.org/presentationml/2006/ole">
            <mc:AlternateContent xmlns:mc="http://schemas.openxmlformats.org/markup-compatibility/2006">
              <mc:Choice xmlns:v="urn:schemas-microsoft-com:vml" Requires="v">
                <p:oleObj spid="_x0000_s1683" name="方程式" r:id="rId5" imgW="1790640" imgH="215640" progId="Equation.3">
                  <p:embed/>
                </p:oleObj>
              </mc:Choice>
              <mc:Fallback>
                <p:oleObj name="方程式" r:id="rId5" imgW="1790640" imgH="215640" progId="Equation.3">
                  <p:embed/>
                  <p:pic>
                    <p:nvPicPr>
                      <p:cNvPr id="5" name="Object 12"/>
                      <p:cNvPicPr>
                        <a:picLocks noChangeAspect="1" noChangeArrowheads="1"/>
                      </p:cNvPicPr>
                      <p:nvPr/>
                    </p:nvPicPr>
                    <p:blipFill>
                      <a:blip r:embed="rId4"/>
                      <a:srcRect/>
                      <a:stretch>
                        <a:fillRect/>
                      </a:stretch>
                    </p:blipFill>
                    <p:spPr bwMode="auto">
                      <a:xfrm>
                        <a:off x="3483196" y="2422668"/>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ext uri="{D42A27DB-BD31-4B8C-83A1-F6EECF244321}">
                <p14:modId xmlns:p14="http://schemas.microsoft.com/office/powerpoint/2010/main" val="1857636291"/>
              </p:ext>
            </p:extLst>
          </p:nvPr>
        </p:nvGraphicFramePr>
        <p:xfrm>
          <a:off x="3461931" y="3575606"/>
          <a:ext cx="3822700" cy="460375"/>
        </p:xfrm>
        <a:graphic>
          <a:graphicData uri="http://schemas.openxmlformats.org/presentationml/2006/ole">
            <mc:AlternateContent xmlns:mc="http://schemas.openxmlformats.org/markup-compatibility/2006">
              <mc:Choice xmlns:v="urn:schemas-microsoft-com:vml" Requires="v">
                <p:oleObj spid="_x0000_s1684" name="方程式" r:id="rId6" imgW="1790640" imgH="215640" progId="Equation.3">
                  <p:embed/>
                </p:oleObj>
              </mc:Choice>
              <mc:Fallback>
                <p:oleObj name="方程式" r:id="rId6" imgW="1790640" imgH="215640" progId="Equation.3">
                  <p:embed/>
                  <p:pic>
                    <p:nvPicPr>
                      <p:cNvPr id="6" name="Object 12"/>
                      <p:cNvPicPr>
                        <a:picLocks noChangeAspect="1" noChangeArrowheads="1"/>
                      </p:cNvPicPr>
                      <p:nvPr/>
                    </p:nvPicPr>
                    <p:blipFill>
                      <a:blip r:embed="rId4"/>
                      <a:srcRect/>
                      <a:stretch>
                        <a:fillRect/>
                      </a:stretch>
                    </p:blipFill>
                    <p:spPr bwMode="auto">
                      <a:xfrm>
                        <a:off x="3461931" y="3575606"/>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ext uri="{D42A27DB-BD31-4B8C-83A1-F6EECF244321}">
                <p14:modId xmlns:p14="http://schemas.microsoft.com/office/powerpoint/2010/main" val="3017081517"/>
              </p:ext>
            </p:extLst>
          </p:nvPr>
        </p:nvGraphicFramePr>
        <p:xfrm>
          <a:off x="3381483" y="4768046"/>
          <a:ext cx="3578225" cy="460375"/>
        </p:xfrm>
        <a:graphic>
          <a:graphicData uri="http://schemas.openxmlformats.org/presentationml/2006/ole">
            <mc:AlternateContent xmlns:mc="http://schemas.openxmlformats.org/markup-compatibility/2006">
              <mc:Choice xmlns:v="urn:schemas-microsoft-com:vml" Requires="v">
                <p:oleObj spid="_x0000_s1685" name="方程式" r:id="rId7" imgW="1676160" imgH="215640" progId="Equation.3">
                  <p:embed/>
                </p:oleObj>
              </mc:Choice>
              <mc:Fallback>
                <p:oleObj name="方程式" r:id="rId7" imgW="1676160" imgH="215640" progId="Equation.3">
                  <p:embed/>
                  <p:pic>
                    <p:nvPicPr>
                      <p:cNvPr id="7" name="Object 12"/>
                      <p:cNvPicPr>
                        <a:picLocks noChangeAspect="1" noChangeArrowheads="1"/>
                      </p:cNvPicPr>
                      <p:nvPr/>
                    </p:nvPicPr>
                    <p:blipFill>
                      <a:blip r:embed="rId8"/>
                      <a:srcRect/>
                      <a:stretch>
                        <a:fillRect/>
                      </a:stretch>
                    </p:blipFill>
                    <p:spPr bwMode="auto">
                      <a:xfrm>
                        <a:off x="3381483" y="4768046"/>
                        <a:ext cx="35782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7305896" y="2391244"/>
            <a:ext cx="947054" cy="523220"/>
          </a:xfrm>
          <a:prstGeom prst="rect">
            <a:avLst/>
          </a:prstGeom>
          <a:noFill/>
        </p:spPr>
        <p:txBody>
          <a:bodyPr wrap="square" rtlCol="0">
            <a:spAutoFit/>
          </a:bodyPr>
          <a:lstStyle/>
          <a:p>
            <a:r>
              <a:rPr lang="en-US" altLang="zh-TW" sz="2800" dirty="0"/>
              <a:t>“</a:t>
            </a:r>
            <a:r>
              <a:rPr lang="zh-CN" altLang="en-US" sz="2800" dirty="0"/>
              <a:t>猫</a:t>
            </a:r>
            <a:r>
              <a:rPr lang="en-US" altLang="zh-TW" sz="2800" dirty="0"/>
              <a:t>”</a:t>
            </a:r>
            <a:endParaRPr lang="zh-TW" altLang="en-US" sz="2800" dirty="0"/>
          </a:p>
        </p:txBody>
      </p:sp>
      <p:sp>
        <p:nvSpPr>
          <p:cNvPr id="9" name="文字方塊 8"/>
          <p:cNvSpPr txBox="1"/>
          <p:nvPr/>
        </p:nvSpPr>
        <p:spPr>
          <a:xfrm>
            <a:off x="7367614" y="1326451"/>
            <a:ext cx="2898395" cy="523220"/>
          </a:xfrm>
          <a:prstGeom prst="rect">
            <a:avLst/>
          </a:prstGeom>
          <a:noFill/>
        </p:spPr>
        <p:txBody>
          <a:bodyPr wrap="square" rtlCol="0">
            <a:spAutoFit/>
          </a:bodyPr>
          <a:lstStyle/>
          <a:p>
            <a:r>
              <a:rPr lang="en-US" altLang="zh-TW" sz="2800" dirty="0"/>
              <a:t>“</a:t>
            </a:r>
            <a:r>
              <a:rPr lang="zh-CN" altLang="en-US" sz="2800" dirty="0"/>
              <a:t>你好</a:t>
            </a:r>
            <a:r>
              <a:rPr lang="en-US" altLang="zh-TW" sz="2800" dirty="0"/>
              <a:t>”</a:t>
            </a:r>
            <a:endParaRPr lang="zh-TW" altLang="en-US" sz="2800" dirty="0"/>
          </a:p>
        </p:txBody>
      </p:sp>
      <p:sp>
        <p:nvSpPr>
          <p:cNvPr id="10" name="文字方塊 9"/>
          <p:cNvSpPr txBox="1"/>
          <p:nvPr/>
        </p:nvSpPr>
        <p:spPr>
          <a:xfrm>
            <a:off x="7284632" y="3517916"/>
            <a:ext cx="1239914" cy="523220"/>
          </a:xfrm>
          <a:prstGeom prst="rect">
            <a:avLst/>
          </a:prstGeom>
          <a:noFill/>
        </p:spPr>
        <p:txBody>
          <a:bodyPr wrap="square" rtlCol="0">
            <a:spAutoFit/>
          </a:bodyPr>
          <a:lstStyle/>
          <a:p>
            <a:r>
              <a:rPr lang="en-US" altLang="zh-TW" sz="2800" dirty="0"/>
              <a:t>“5-5”</a:t>
            </a:r>
            <a:endParaRPr lang="zh-TW" altLang="en-US" sz="2800" dirty="0"/>
          </a:p>
        </p:txBody>
      </p:sp>
      <p:sp>
        <p:nvSpPr>
          <p:cNvPr id="11" name="文字方塊 10"/>
          <p:cNvSpPr txBox="1"/>
          <p:nvPr/>
        </p:nvSpPr>
        <p:spPr>
          <a:xfrm>
            <a:off x="7329161" y="4786895"/>
            <a:ext cx="3031893" cy="523220"/>
          </a:xfrm>
          <a:prstGeom prst="rect">
            <a:avLst/>
          </a:prstGeom>
          <a:noFill/>
        </p:spPr>
        <p:txBody>
          <a:bodyPr wrap="square" rtlCol="0">
            <a:spAutoFit/>
          </a:bodyPr>
          <a:lstStyle/>
          <a:p>
            <a:r>
              <a:rPr lang="en-US" altLang="zh-TW" sz="2800" dirty="0"/>
              <a:t>“</a:t>
            </a:r>
            <a:r>
              <a:rPr lang="zh-CN" altLang="en-US" sz="2800" dirty="0"/>
              <a:t>今天天气真不错</a:t>
            </a:r>
            <a:r>
              <a:rPr lang="en-US" altLang="zh-TW" sz="2800" dirty="0"/>
              <a:t>”</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38600" y="1301165"/>
            <a:ext cx="2921108" cy="516844"/>
          </a:xfrm>
          <a:prstGeom prst="rect">
            <a:avLst/>
          </a:prstGeom>
        </p:spPr>
      </p:pic>
      <p:sp>
        <p:nvSpPr>
          <p:cNvPr id="15" name="矩形 14"/>
          <p:cNvSpPr/>
          <p:nvPr/>
        </p:nvSpPr>
        <p:spPr>
          <a:xfrm>
            <a:off x="3820594" y="4721244"/>
            <a:ext cx="2659840" cy="523220"/>
          </a:xfrm>
          <a:prstGeom prst="rect">
            <a:avLst/>
          </a:prstGeom>
        </p:spPr>
        <p:txBody>
          <a:bodyPr wrap="square">
            <a:spAutoFit/>
          </a:bodyPr>
          <a:lstStyle/>
          <a:p>
            <a:pPr algn="ctr"/>
            <a:r>
              <a:rPr lang="en-US" altLang="zh-TW" sz="2800" dirty="0"/>
              <a:t>“</a:t>
            </a:r>
            <a:r>
              <a:rPr lang="zh-CN" altLang="en-US" sz="2800" dirty="0"/>
              <a:t>你好</a:t>
            </a:r>
            <a:r>
              <a:rPr lang="en-US" altLang="zh-TW" sz="2800" dirty="0"/>
              <a:t>”</a:t>
            </a:r>
            <a:endParaRPr lang="zh-TW" altLang="en-US" sz="2800" dirty="0"/>
          </a:p>
        </p:txBody>
      </p:sp>
      <p:pic>
        <p:nvPicPr>
          <p:cNvPr id="84994" name="Picture 2" descr="http://y2.ifengimg.com/a/2016_11/2c7ef418c729099.jp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789430" y="3401069"/>
            <a:ext cx="1144109" cy="858082"/>
          </a:xfrm>
          <a:prstGeom prst="rect">
            <a:avLst/>
          </a:prstGeom>
          <a:noFill/>
          <a:extLst>
            <a:ext uri="{909E8E84-426E-40DD-AFC4-6F175D3DCCD1}">
              <a14:hiddenFill xmlns:a14="http://schemas.microsoft.com/office/drawing/2010/main">
                <a:solidFill>
                  <a:srgbClr val="FFFFFF"/>
                </a:solidFill>
              </a14:hiddenFill>
            </a:ext>
          </a:extLst>
        </p:spPr>
      </p:pic>
      <p:sp>
        <p:nvSpPr>
          <p:cNvPr id="16" name="文字方塊 15"/>
          <p:cNvSpPr txBox="1"/>
          <p:nvPr/>
        </p:nvSpPr>
        <p:spPr>
          <a:xfrm>
            <a:off x="3896949" y="5939136"/>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用户输入</a:t>
            </a:r>
            <a:endParaRPr lang="zh-TW" altLang="en-US" sz="2400" dirty="0">
              <a:solidFill>
                <a:schemeClr val="accent2">
                  <a:lumMod val="60000"/>
                  <a:lumOff val="40000"/>
                </a:schemeClr>
              </a:solidFill>
            </a:endParaRPr>
          </a:p>
        </p:txBody>
      </p:sp>
      <p:sp>
        <p:nvSpPr>
          <p:cNvPr id="19" name="文字方塊 18"/>
          <p:cNvSpPr txBox="1"/>
          <p:nvPr/>
        </p:nvSpPr>
        <p:spPr>
          <a:xfrm>
            <a:off x="6713175" y="5939135"/>
            <a:ext cx="2773299" cy="461665"/>
          </a:xfrm>
          <a:prstGeom prst="rect">
            <a:avLst/>
          </a:prstGeom>
          <a:noFill/>
        </p:spPr>
        <p:txBody>
          <a:bodyPr wrap="square" rtlCol="0">
            <a:spAutoFit/>
          </a:bodyPr>
          <a:lstStyle/>
          <a:p>
            <a:pPr algn="ctr"/>
            <a:r>
              <a:rPr lang="zh-CN" altLang="en-US" sz="2400" dirty="0">
                <a:solidFill>
                  <a:schemeClr val="accent2">
                    <a:lumMod val="60000"/>
                    <a:lumOff val="40000"/>
                  </a:schemeClr>
                </a:solidFill>
              </a:rPr>
              <a:t>机器</a:t>
            </a:r>
            <a:endParaRPr lang="zh-TW" altLang="en-US" sz="2400" dirty="0">
              <a:solidFill>
                <a:schemeClr val="accent2">
                  <a:lumMod val="60000"/>
                  <a:lumOff val="40000"/>
                </a:schemeClr>
              </a:solidFill>
            </a:endParaRPr>
          </a:p>
        </p:txBody>
      </p:sp>
      <p:pic>
        <p:nvPicPr>
          <p:cNvPr id="20" name="Picture 12" descr="https://encrypted-tbn1.gstatic.com/images?q=tbn:ANd9GcRcwlRKAlSIaCI4W5PRYVbuBQQXifF-56bFqAjh9DMe-_3Lh8_YKw"/>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1639" y="2277711"/>
            <a:ext cx="1106043" cy="839637"/>
          </a:xfrm>
          <a:prstGeom prst="rect">
            <a:avLst/>
          </a:prstGeom>
          <a:noFill/>
          <a:extLst>
            <a:ext uri="{909E8E84-426E-40DD-AFC4-6F175D3DCCD1}">
              <a14:hiddenFill xmlns:a14="http://schemas.microsoft.com/office/drawing/2010/main">
                <a:solidFill>
                  <a:srgbClr val="FFFFFF"/>
                </a:solidFill>
              </a14:hiddenFill>
            </a:ext>
          </a:extLst>
        </p:spPr>
      </p:pic>
      <p:sp>
        <p:nvSpPr>
          <p:cNvPr id="18" name="文字方塊 17"/>
          <p:cNvSpPr txBox="1"/>
          <p:nvPr/>
        </p:nvSpPr>
        <p:spPr>
          <a:xfrm>
            <a:off x="8081579" y="3548694"/>
            <a:ext cx="2543153" cy="461665"/>
          </a:xfrm>
          <a:prstGeom prst="rect">
            <a:avLst/>
          </a:prstGeom>
          <a:noFill/>
        </p:spPr>
        <p:txBody>
          <a:bodyPr wrap="square" rtlCol="0">
            <a:spAutoFit/>
          </a:bodyPr>
          <a:lstStyle/>
          <a:p>
            <a:pPr algn="ctr"/>
            <a:r>
              <a:rPr lang="en-US" altLang="zh-TW" sz="2400" dirty="0"/>
              <a:t>(</a:t>
            </a:r>
            <a:r>
              <a:rPr lang="zh-CN" altLang="en-US" sz="2400" dirty="0"/>
              <a:t>落子位置</a:t>
            </a:r>
            <a:r>
              <a:rPr lang="en-US" altLang="zh-TW" sz="2400" dirty="0"/>
              <a:t>)</a:t>
            </a:r>
            <a:endParaRPr lang="zh-TW" altLang="en-US" sz="2400" dirty="0"/>
          </a:p>
        </p:txBody>
      </p:sp>
      <p:sp>
        <p:nvSpPr>
          <p:cNvPr id="21" name="內容版面配置區 2">
            <a:extLst>
              <a:ext uri="{FF2B5EF4-FFF2-40B4-BE49-F238E27FC236}">
                <a16:creationId xmlns:a16="http://schemas.microsoft.com/office/drawing/2014/main" id="{911A55F3-5FAC-4AEE-87B0-9B03C25086C0}"/>
              </a:ext>
            </a:extLst>
          </p:cNvPr>
          <p:cNvSpPr txBox="1">
            <a:spLocks/>
          </p:cNvSpPr>
          <p:nvPr/>
        </p:nvSpPr>
        <p:spPr bwMode="auto">
          <a:xfrm>
            <a:off x="709897" y="1109876"/>
            <a:ext cx="2773299"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53591" indent="-153591" algn="l" rtl="0" eaLnBrk="1" fontAlgn="base" hangingPunct="1">
              <a:spcBef>
                <a:spcPts val="338"/>
              </a:spcBef>
              <a:spcAft>
                <a:spcPct val="0"/>
              </a:spcAft>
              <a:buClr>
                <a:srgbClr val="000000"/>
              </a:buClr>
              <a:buSzPct val="76000"/>
              <a:buFont typeface="Wingdings 3" panose="05040102010807070707" pitchFamily="18" charset="2"/>
              <a:buChar char=""/>
              <a:defRPr lang="en-US" altLang="zh-CN" sz="3200" kern="1200" baseline="0" dirty="0" smtClean="0">
                <a:solidFill>
                  <a:srgbClr val="C00000"/>
                </a:solidFill>
                <a:latin typeface="+mn-lt"/>
                <a:ea typeface="+mn-ea"/>
                <a:cs typeface="Arial" panose="020B0604020202020204" pitchFamily="34" charset="0"/>
              </a:defRPr>
            </a:lvl1pPr>
            <a:lvl2pPr marL="308075" indent="-153591" algn="l" rtl="0" eaLnBrk="1" fontAlgn="base" hangingPunct="1">
              <a:spcBef>
                <a:spcPts val="281"/>
              </a:spcBef>
              <a:spcAft>
                <a:spcPct val="0"/>
              </a:spcAft>
              <a:buClr>
                <a:srgbClr val="000000"/>
              </a:buClr>
              <a:buSzPct val="76000"/>
              <a:buFont typeface="Wingdings 3" panose="05040102010807070707" pitchFamily="18" charset="2"/>
              <a:buChar char=""/>
              <a:defRPr sz="2800" kern="1200" baseline="0">
                <a:solidFill>
                  <a:srgbClr val="000000"/>
                </a:solidFill>
                <a:latin typeface="+mn-lt"/>
                <a:ea typeface="+mn-ea"/>
                <a:cs typeface="+mn-cs"/>
              </a:defRPr>
            </a:lvl2pPr>
            <a:lvl3pPr marL="462558" indent="-128588" algn="l" rtl="0" eaLnBrk="1" fontAlgn="base" hangingPunct="1">
              <a:spcBef>
                <a:spcPts val="281"/>
              </a:spcBef>
              <a:spcAft>
                <a:spcPct val="0"/>
              </a:spcAft>
              <a:buClr>
                <a:srgbClr val="000000"/>
              </a:buClr>
              <a:buSzPct val="76000"/>
              <a:buFont typeface="Wingdings 3" panose="05040102010807070707" pitchFamily="18" charset="2"/>
              <a:buChar char=""/>
              <a:defRPr sz="2400" kern="1200" baseline="0">
                <a:solidFill>
                  <a:schemeClr val="accent1"/>
                </a:solidFill>
                <a:latin typeface="+mn-lt"/>
                <a:ea typeface="+mn-ea"/>
                <a:cs typeface="+mn-cs"/>
              </a:defRPr>
            </a:lvl3pPr>
            <a:lvl4pPr marL="617042" indent="-128588" algn="l" rtl="0" eaLnBrk="1" fontAlgn="base" hangingPunct="1">
              <a:spcBef>
                <a:spcPts val="225"/>
              </a:spcBef>
              <a:spcAft>
                <a:spcPct val="0"/>
              </a:spcAft>
              <a:buClr>
                <a:srgbClr val="CF5716"/>
              </a:buClr>
              <a:buSzPct val="70000"/>
              <a:buFont typeface="Wingdings" panose="05000000000000000000" pitchFamily="2" charset="2"/>
              <a:buChar char=""/>
              <a:defRPr sz="2000" kern="1200" baseline="0">
                <a:solidFill>
                  <a:schemeClr val="tx1"/>
                </a:solidFill>
                <a:latin typeface="+mn-lt"/>
                <a:ea typeface="+mn-ea"/>
                <a:cs typeface="+mn-cs"/>
              </a:defRPr>
            </a:lvl4pPr>
            <a:lvl5pPr marL="771525" indent="-128588" algn="l" rtl="0" eaLnBrk="1" fontAlgn="base" hangingPunct="1">
              <a:spcBef>
                <a:spcPts val="169"/>
              </a:spcBef>
              <a:spcAft>
                <a:spcPct val="0"/>
              </a:spcAft>
              <a:buClr>
                <a:schemeClr val="accent2"/>
              </a:buClr>
              <a:buSzPct val="70000"/>
              <a:buFont typeface="Wingdings" panose="05000000000000000000" pitchFamily="2" charset="2"/>
              <a:buChar char=""/>
              <a:defRPr sz="1350" kern="1200" baseline="0">
                <a:solidFill>
                  <a:schemeClr val="tx1"/>
                </a:solidFill>
                <a:latin typeface="+mn-ea"/>
                <a:ea typeface="+mn-ea"/>
                <a:cs typeface="+mn-cs"/>
              </a:defRPr>
            </a:lvl5pPr>
            <a:lvl6pPr marL="925830" indent="-102870" algn="l" rtl="0" eaLnBrk="1" latinLnBrk="0" hangingPunct="1">
              <a:spcBef>
                <a:spcPts val="169"/>
              </a:spcBef>
              <a:buClr>
                <a:srgbClr val="9FB8CD">
                  <a:shade val="75000"/>
                </a:srgbClr>
              </a:buClr>
              <a:buSzPct val="75000"/>
              <a:buFont typeface="Wingdings 3"/>
              <a:buChar char=""/>
              <a:defRPr kumimoji="0" lang="en-US" sz="900" kern="1200" smtClean="0">
                <a:solidFill>
                  <a:schemeClr val="tx1"/>
                </a:solidFill>
                <a:latin typeface="+mn-lt"/>
                <a:ea typeface="+mn-ea"/>
                <a:cs typeface="+mn-cs"/>
              </a:defRPr>
            </a:lvl6pPr>
            <a:lvl7pPr marL="1028700" indent="-102870" algn="l" rtl="0" eaLnBrk="1" latinLnBrk="0" hangingPunct="1">
              <a:spcBef>
                <a:spcPts val="169"/>
              </a:spcBef>
              <a:buClr>
                <a:srgbClr val="727CA3">
                  <a:shade val="75000"/>
                </a:srgbClr>
              </a:buClr>
              <a:buSzPct val="75000"/>
              <a:buFont typeface="Wingdings 3"/>
              <a:buChar char=""/>
              <a:defRPr kumimoji="0" lang="en-US" sz="788" kern="1200" smtClean="0">
                <a:solidFill>
                  <a:schemeClr val="tx1"/>
                </a:solidFill>
                <a:latin typeface="+mn-lt"/>
                <a:ea typeface="+mn-ea"/>
                <a:cs typeface="+mn-cs"/>
              </a:defRPr>
            </a:lvl7pPr>
            <a:lvl8pPr marL="1131570" indent="-102870" algn="l" rtl="0" eaLnBrk="1" latinLnBrk="0" hangingPunct="1">
              <a:spcBef>
                <a:spcPts val="169"/>
              </a:spcBef>
              <a:buClr>
                <a:prstClr val="white">
                  <a:shade val="50000"/>
                </a:prstClr>
              </a:buClr>
              <a:buSzPct val="75000"/>
              <a:buFont typeface="Wingdings 3"/>
              <a:buChar char=""/>
              <a:defRPr kumimoji="0" lang="en-US" sz="788" kern="1200" smtClean="0">
                <a:solidFill>
                  <a:schemeClr val="tx1"/>
                </a:solidFill>
                <a:latin typeface="+mn-lt"/>
                <a:ea typeface="+mn-ea"/>
                <a:cs typeface="+mn-cs"/>
              </a:defRPr>
            </a:lvl8pPr>
            <a:lvl9pPr marL="1234440" indent="-102870" algn="l" rtl="0" eaLnBrk="1" latinLnBrk="0" hangingPunct="1">
              <a:spcBef>
                <a:spcPts val="169"/>
              </a:spcBef>
              <a:buClr>
                <a:srgbClr val="9FB8CD"/>
              </a:buClr>
              <a:buSzPct val="75000"/>
              <a:buFont typeface="Wingdings 3"/>
              <a:buChar char=""/>
              <a:defRPr kumimoji="0" lang="en-US" sz="675" kern="1200" smtClean="0">
                <a:solidFill>
                  <a:schemeClr val="tx1"/>
                </a:solidFill>
                <a:latin typeface="+mn-lt"/>
                <a:ea typeface="+mn-ea"/>
                <a:cs typeface="+mn-cs"/>
              </a:defRPr>
            </a:lvl9pPr>
          </a:lstStyle>
          <a:p>
            <a:r>
              <a:rPr lang="zh-CN" altLang="en-US" sz="3600" dirty="0"/>
              <a:t>语音识别</a:t>
            </a:r>
          </a:p>
          <a:p>
            <a:endParaRPr lang="zh-CN" altLang="en-US" sz="3600" dirty="0"/>
          </a:p>
          <a:p>
            <a:r>
              <a:rPr lang="zh-CN" altLang="en-US" sz="3600" dirty="0"/>
              <a:t>图像识别</a:t>
            </a:r>
          </a:p>
          <a:p>
            <a:endParaRPr lang="zh-CN" altLang="en-US" sz="3600" dirty="0"/>
          </a:p>
          <a:p>
            <a:r>
              <a:rPr lang="zh-CN" altLang="en-US" sz="3600" dirty="0"/>
              <a:t>围棋</a:t>
            </a:r>
          </a:p>
          <a:p>
            <a:endParaRPr lang="zh-CN" altLang="en-US" sz="3600" dirty="0"/>
          </a:p>
          <a:p>
            <a:r>
              <a:rPr lang="zh-CN" altLang="en-US" sz="3600" dirty="0"/>
              <a:t>对话系统</a:t>
            </a:r>
          </a:p>
        </p:txBody>
      </p:sp>
    </p:spTree>
    <p:extLst>
      <p:ext uri="{BB962C8B-B14F-4D97-AF65-F5344CB8AC3E}">
        <p14:creationId xmlns:p14="http://schemas.microsoft.com/office/powerpoint/2010/main" val="1999908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668626-A45C-421B-A2CC-68C1235AFE1E}"/>
              </a:ext>
            </a:extLst>
          </p:cNvPr>
          <p:cNvSpPr>
            <a:spLocks noGrp="1"/>
          </p:cNvSpPr>
          <p:nvPr>
            <p:ph type="title"/>
          </p:nvPr>
        </p:nvSpPr>
        <p:spPr/>
        <p:txBody>
          <a:bodyPr/>
          <a:lstStyle/>
          <a:p>
            <a:r>
              <a:rPr lang="zh-CN" altLang="en-US" dirty="0"/>
              <a:t>关于概率的一些基本概念</a:t>
            </a:r>
          </a:p>
        </p:txBody>
      </p:sp>
      <p:sp>
        <p:nvSpPr>
          <p:cNvPr id="3" name="内容占位符 2">
            <a:extLst>
              <a:ext uri="{FF2B5EF4-FFF2-40B4-BE49-F238E27FC236}">
                <a16:creationId xmlns:a16="http://schemas.microsoft.com/office/drawing/2014/main" id="{138CA929-4908-46CD-ACF6-FAEF774C8B89}"/>
              </a:ext>
            </a:extLst>
          </p:cNvPr>
          <p:cNvSpPr>
            <a:spLocks noGrp="1"/>
          </p:cNvSpPr>
          <p:nvPr>
            <p:ph idx="1"/>
          </p:nvPr>
        </p:nvSpPr>
        <p:spPr/>
        <p:txBody>
          <a:bodyPr/>
          <a:lstStyle/>
          <a:p>
            <a:r>
              <a:rPr lang="zh-CN" altLang="en-US" dirty="0"/>
              <a:t>概率（</a:t>
            </a:r>
            <a:r>
              <a:rPr lang="en-US" altLang="zh-CN" dirty="0"/>
              <a:t>Probability</a:t>
            </a:r>
            <a:r>
              <a:rPr lang="zh-CN" altLang="en-US" dirty="0"/>
              <a:t>）</a:t>
            </a:r>
            <a:endParaRPr lang="en-US" altLang="zh-CN" dirty="0"/>
          </a:p>
          <a:p>
            <a:pPr lvl="1"/>
            <a:r>
              <a:rPr lang="zh-CN" altLang="en-US" dirty="0"/>
              <a:t>一个随机事件发生的可能性大小，为</a:t>
            </a:r>
            <a:r>
              <a:rPr lang="en-US" altLang="zh-CN" dirty="0"/>
              <a:t>0</a:t>
            </a:r>
            <a:r>
              <a:rPr lang="zh-CN" altLang="en-US" dirty="0"/>
              <a:t>到</a:t>
            </a:r>
            <a:r>
              <a:rPr lang="en-US" altLang="zh-CN" dirty="0"/>
              <a:t>1</a:t>
            </a:r>
            <a:r>
              <a:rPr lang="zh-CN" altLang="en-US" dirty="0"/>
              <a:t>之间的实数。</a:t>
            </a:r>
            <a:endParaRPr lang="en-US" altLang="zh-CN" dirty="0"/>
          </a:p>
          <a:p>
            <a:r>
              <a:rPr lang="zh-CN" altLang="en-US" dirty="0"/>
              <a:t>随机变量（</a:t>
            </a:r>
            <a:r>
              <a:rPr lang="en-US" altLang="zh-CN" dirty="0"/>
              <a:t>Random Variable</a:t>
            </a:r>
            <a:r>
              <a:rPr lang="zh-CN" altLang="en-US" dirty="0"/>
              <a:t>）</a:t>
            </a:r>
            <a:endParaRPr lang="en-US" altLang="zh-CN" dirty="0"/>
          </a:p>
          <a:p>
            <a:pPr lvl="1"/>
            <a:r>
              <a:rPr lang="zh-CN" altLang="en-US" dirty="0"/>
              <a:t>比如随机掷一个骰子，得到的点数就可以看成一个随机变量</a:t>
            </a:r>
            <a:r>
              <a:rPr lang="en-US" altLang="zh-CN" dirty="0"/>
              <a:t>X</a:t>
            </a:r>
            <a:r>
              <a:rPr lang="zh-CN" altLang="en-US" dirty="0"/>
              <a:t>，其取值为</a:t>
            </a:r>
            <a:r>
              <a:rPr lang="en-US" altLang="zh-CN" dirty="0"/>
              <a:t>{1,2,3,4,5,6}</a:t>
            </a:r>
            <a:r>
              <a:rPr lang="zh-CN" altLang="en-US" dirty="0"/>
              <a:t>。</a:t>
            </a:r>
            <a:endParaRPr lang="en-US" altLang="zh-CN" dirty="0"/>
          </a:p>
          <a:p>
            <a:r>
              <a:rPr lang="zh-CN" altLang="en-US" dirty="0"/>
              <a:t>概率分布（</a:t>
            </a:r>
            <a:r>
              <a:rPr lang="en-US" altLang="zh-CN" dirty="0"/>
              <a:t>Probability Distribution</a:t>
            </a:r>
            <a:r>
              <a:rPr lang="zh-CN" altLang="en-US" dirty="0"/>
              <a:t>）</a:t>
            </a:r>
            <a:endParaRPr lang="en-US" altLang="zh-CN" dirty="0"/>
          </a:p>
          <a:p>
            <a:pPr lvl="1"/>
            <a:r>
              <a:rPr lang="zh-CN" altLang="en-US" dirty="0"/>
              <a:t>一个随机变量</a:t>
            </a:r>
            <a:r>
              <a:rPr lang="en-US" altLang="zh-CN" dirty="0"/>
              <a:t>X</a:t>
            </a:r>
            <a:r>
              <a:rPr lang="zh-CN" altLang="en-US" dirty="0"/>
              <a:t>取每种可能值的概率</a:t>
            </a:r>
            <a:endParaRPr lang="en-US" altLang="zh-CN" dirty="0"/>
          </a:p>
          <a:p>
            <a:pPr lvl="1"/>
            <a:endParaRPr lang="en-US" altLang="zh-CN" dirty="0"/>
          </a:p>
          <a:p>
            <a:pPr lvl="1"/>
            <a:r>
              <a:rPr lang="zh-CN" altLang="en-US" dirty="0"/>
              <a:t>并满足</a:t>
            </a:r>
            <a:endParaRPr lang="en-US" altLang="zh-CN" dirty="0"/>
          </a:p>
          <a:p>
            <a:pPr lvl="1"/>
            <a:endParaRPr lang="zh-CN" altLang="en-US" dirty="0"/>
          </a:p>
        </p:txBody>
      </p:sp>
      <p:pic>
        <p:nvPicPr>
          <p:cNvPr id="5" name="图片 4">
            <a:extLst>
              <a:ext uri="{FF2B5EF4-FFF2-40B4-BE49-F238E27FC236}">
                <a16:creationId xmlns:a16="http://schemas.microsoft.com/office/drawing/2014/main" id="{9A23F156-D96E-466F-ACDC-072F57FCC2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1083" y="4437349"/>
            <a:ext cx="3872973" cy="561211"/>
          </a:xfrm>
          <a:prstGeom prst="rect">
            <a:avLst/>
          </a:prstGeom>
        </p:spPr>
      </p:pic>
      <p:pic>
        <p:nvPicPr>
          <p:cNvPr id="7" name="图片 6">
            <a:extLst>
              <a:ext uri="{FF2B5EF4-FFF2-40B4-BE49-F238E27FC236}">
                <a16:creationId xmlns:a16="http://schemas.microsoft.com/office/drawing/2014/main" id="{6B4E0F74-C444-4D48-9B92-34C3C3294E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1" y="5046315"/>
            <a:ext cx="1616571" cy="718476"/>
          </a:xfrm>
          <a:prstGeom prst="rect">
            <a:avLst/>
          </a:prstGeom>
        </p:spPr>
      </p:pic>
      <p:pic>
        <p:nvPicPr>
          <p:cNvPr id="9" name="图片 8">
            <a:extLst>
              <a:ext uri="{FF2B5EF4-FFF2-40B4-BE49-F238E27FC236}">
                <a16:creationId xmlns:a16="http://schemas.microsoft.com/office/drawing/2014/main" id="{FC2BC48A-642C-4CB8-B5BD-3B642E0A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3404" y="5727518"/>
            <a:ext cx="3406335" cy="625527"/>
          </a:xfrm>
          <a:prstGeom prst="rect">
            <a:avLst/>
          </a:prstGeom>
        </p:spPr>
      </p:pic>
    </p:spTree>
    <p:extLst>
      <p:ext uri="{BB962C8B-B14F-4D97-AF65-F5344CB8AC3E}">
        <p14:creationId xmlns:p14="http://schemas.microsoft.com/office/powerpoint/2010/main" val="1212917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68F84-99F9-4CF6-BD39-B9B9E4785996}"/>
              </a:ext>
            </a:extLst>
          </p:cNvPr>
          <p:cNvSpPr>
            <a:spLocks noGrp="1"/>
          </p:cNvSpPr>
          <p:nvPr>
            <p:ph type="title"/>
          </p:nvPr>
        </p:nvSpPr>
        <p:spPr/>
        <p:txBody>
          <a:bodyPr/>
          <a:lstStyle/>
          <a:p>
            <a:r>
              <a:rPr lang="zh-CN" altLang="en-US"/>
              <a:t>概率的一些基本概念</a:t>
            </a:r>
            <a:endParaRPr lang="zh-CN" altLang="en-US" dirty="0"/>
          </a:p>
        </p:txBody>
      </p:sp>
      <p:sp>
        <p:nvSpPr>
          <p:cNvPr id="3" name="内容占位符 2">
            <a:extLst>
              <a:ext uri="{FF2B5EF4-FFF2-40B4-BE49-F238E27FC236}">
                <a16:creationId xmlns:a16="http://schemas.microsoft.com/office/drawing/2014/main" id="{71549F39-C7A0-4345-8C66-D186757FDDD4}"/>
              </a:ext>
            </a:extLst>
          </p:cNvPr>
          <p:cNvSpPr>
            <a:spLocks noGrp="1"/>
          </p:cNvSpPr>
          <p:nvPr>
            <p:ph idx="1"/>
          </p:nvPr>
        </p:nvSpPr>
        <p:spPr/>
        <p:txBody>
          <a:bodyPr/>
          <a:lstStyle/>
          <a:p>
            <a:r>
              <a:rPr lang="zh-CN" altLang="en-US"/>
              <a:t>伯努利分布（</a:t>
            </a:r>
            <a:r>
              <a:rPr lang="en-US" altLang="zh-CN"/>
              <a:t>Bernoulli Distribution</a:t>
            </a:r>
            <a:r>
              <a:rPr lang="zh-CN" altLang="en-US"/>
              <a:t>）</a:t>
            </a:r>
            <a:endParaRPr lang="en-US" altLang="zh-CN"/>
          </a:p>
          <a:p>
            <a:pPr lvl="1"/>
            <a:r>
              <a:rPr lang="zh-CN" altLang="en-US"/>
              <a:t>在一次试验中，事件</a:t>
            </a:r>
            <a:r>
              <a:rPr lang="en-US" altLang="zh-CN"/>
              <a:t>A</a:t>
            </a:r>
            <a:r>
              <a:rPr lang="zh-CN" altLang="en-US"/>
              <a:t>出现的概率为</a:t>
            </a:r>
            <a:r>
              <a:rPr lang="en-US" altLang="zh-CN"/>
              <a:t>µ</a:t>
            </a:r>
            <a:r>
              <a:rPr lang="zh-CN" altLang="en-US"/>
              <a:t>，不出现的概率为</a:t>
            </a:r>
            <a:r>
              <a:rPr lang="en-US" altLang="zh-CN"/>
              <a:t>1 − µ</a:t>
            </a:r>
            <a:r>
              <a:rPr lang="zh-CN" altLang="en-US"/>
              <a:t>。若用变量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a:t>
            </a:r>
            <a:r>
              <a:rPr lang="zh-CN" altLang="en-US"/>
              <a:t>和</a:t>
            </a:r>
            <a:r>
              <a:rPr lang="en-US" altLang="zh-CN"/>
              <a:t>1</a:t>
            </a:r>
            <a:r>
              <a:rPr lang="zh-CN" altLang="en-US"/>
              <a:t>，其相应的分布为</a:t>
            </a:r>
            <a:endParaRPr lang="en-US" altLang="zh-CN"/>
          </a:p>
          <a:p>
            <a:pPr lvl="1"/>
            <a:endParaRPr lang="en-US" altLang="zh-CN"/>
          </a:p>
          <a:p>
            <a:endParaRPr lang="en-US" altLang="zh-CN"/>
          </a:p>
          <a:p>
            <a:r>
              <a:rPr lang="zh-CN" altLang="en-US"/>
              <a:t>二项分布（</a:t>
            </a:r>
            <a:r>
              <a:rPr lang="en-US" altLang="zh-CN"/>
              <a:t>Binomial Distribution</a:t>
            </a:r>
            <a:r>
              <a:rPr lang="zh-CN" altLang="en-US"/>
              <a:t>）</a:t>
            </a:r>
            <a:endParaRPr lang="en-US" altLang="zh-CN"/>
          </a:p>
          <a:p>
            <a:pPr lvl="1"/>
            <a:r>
              <a:rPr lang="zh-CN" altLang="en-US"/>
              <a:t>在</a:t>
            </a:r>
            <a:r>
              <a:rPr lang="en-US" altLang="zh-CN"/>
              <a:t>n</a:t>
            </a:r>
            <a:r>
              <a:rPr lang="zh-CN" altLang="en-US"/>
              <a:t>次伯努利分布中，若以变量</a:t>
            </a:r>
            <a:r>
              <a:rPr lang="en-US" altLang="zh-CN"/>
              <a:t>X </a:t>
            </a:r>
            <a:r>
              <a:rPr lang="zh-CN" altLang="en-US"/>
              <a:t>表示事件</a:t>
            </a:r>
            <a:r>
              <a:rPr lang="en-US" altLang="zh-CN"/>
              <a:t>A</a:t>
            </a:r>
            <a:r>
              <a:rPr lang="zh-CN" altLang="en-US"/>
              <a:t>出现的次数，则</a:t>
            </a:r>
            <a:r>
              <a:rPr lang="en-US" altLang="zh-CN"/>
              <a:t>X </a:t>
            </a:r>
            <a:r>
              <a:rPr lang="zh-CN" altLang="en-US"/>
              <a:t>的取值为</a:t>
            </a:r>
            <a:r>
              <a:rPr lang="en-US" altLang="zh-CN"/>
              <a:t>{0,… ,n}</a:t>
            </a:r>
            <a:r>
              <a:rPr lang="zh-CN" altLang="en-US"/>
              <a:t>，其相应的分布</a:t>
            </a:r>
            <a:endParaRPr lang="zh-CN" altLang="en-US" dirty="0"/>
          </a:p>
        </p:txBody>
      </p:sp>
      <p:pic>
        <p:nvPicPr>
          <p:cNvPr id="5" name="图片 4">
            <a:extLst>
              <a:ext uri="{FF2B5EF4-FFF2-40B4-BE49-F238E27FC236}">
                <a16:creationId xmlns:a16="http://schemas.microsoft.com/office/drawing/2014/main" id="{2A60BF20-D777-4575-8720-4CE69CB68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2514600"/>
            <a:ext cx="3456263" cy="780446"/>
          </a:xfrm>
          <a:prstGeom prst="rect">
            <a:avLst/>
          </a:prstGeom>
        </p:spPr>
      </p:pic>
      <p:pic>
        <p:nvPicPr>
          <p:cNvPr id="11" name="图片 10">
            <a:extLst>
              <a:ext uri="{FF2B5EF4-FFF2-40B4-BE49-F238E27FC236}">
                <a16:creationId xmlns:a16="http://schemas.microsoft.com/office/drawing/2014/main" id="{41EC19EA-D9BA-457C-9F2A-4BFFEA3FDC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728" y="4746858"/>
            <a:ext cx="5486544" cy="745691"/>
          </a:xfrm>
          <a:prstGeom prst="rect">
            <a:avLst/>
          </a:prstGeom>
        </p:spPr>
      </p:pic>
      <p:sp>
        <p:nvSpPr>
          <p:cNvPr id="12" name="矩形 11">
            <a:extLst>
              <a:ext uri="{FF2B5EF4-FFF2-40B4-BE49-F238E27FC236}">
                <a16:creationId xmlns:a16="http://schemas.microsoft.com/office/drawing/2014/main" id="{C8B8D7D3-720A-4014-9AEB-EEDF7920BE47}"/>
              </a:ext>
            </a:extLst>
          </p:cNvPr>
          <p:cNvSpPr/>
          <p:nvPr/>
        </p:nvSpPr>
        <p:spPr>
          <a:xfrm>
            <a:off x="4547388" y="5658174"/>
            <a:ext cx="6273012" cy="830997"/>
          </a:xfrm>
          <a:prstGeom prst="rect">
            <a:avLst/>
          </a:prstGeom>
        </p:spPr>
        <p:txBody>
          <a:bodyPr wrap="square">
            <a:spAutoFit/>
          </a:bodyPr>
          <a:lstStyle/>
          <a:p>
            <a:r>
              <a:rPr lang="zh-CN" altLang="en-US" sz="2400" dirty="0">
                <a:solidFill>
                  <a:srgbClr val="FF0000"/>
                </a:solidFill>
              </a:rPr>
              <a:t>二项式系数，表示从n个元素中取出k个元素而不考虑其顺序的组合的总数。</a:t>
            </a:r>
          </a:p>
        </p:txBody>
      </p:sp>
    </p:spTree>
    <p:extLst>
      <p:ext uri="{BB962C8B-B14F-4D97-AF65-F5344CB8AC3E}">
        <p14:creationId xmlns:p14="http://schemas.microsoft.com/office/powerpoint/2010/main" val="3255302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37876-D7C4-4675-BBC9-DF30D849B1FB}"/>
              </a:ext>
            </a:extLst>
          </p:cNvPr>
          <p:cNvSpPr>
            <a:spLocks noGrp="1"/>
          </p:cNvSpPr>
          <p:nvPr>
            <p:ph type="title"/>
          </p:nvPr>
        </p:nvSpPr>
        <p:spPr/>
        <p:txBody>
          <a:bodyPr/>
          <a:lstStyle/>
          <a:p>
            <a:r>
              <a:rPr lang="zh-CN" altLang="en-US" dirty="0"/>
              <a:t>概率的一些基本概念</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0001CD4-3AA8-4F3C-A8A1-5A118523874D}"/>
                  </a:ext>
                </a:extLst>
              </p:cNvPr>
              <p:cNvSpPr>
                <a:spLocks noGrp="1"/>
              </p:cNvSpPr>
              <p:nvPr>
                <p:ph idx="1"/>
              </p:nvPr>
            </p:nvSpPr>
            <p:spPr/>
            <p:txBody>
              <a:bodyPr/>
              <a:lstStyle/>
              <a:p>
                <a:r>
                  <a:rPr lang="zh-CN" altLang="en-US" dirty="0"/>
                  <a:t>连续随机变量 𝑌 的概率分布一般用概率密度函数（ </a:t>
                </a:r>
                <a:r>
                  <a:rPr lang="en-US" altLang="zh-CN" dirty="0"/>
                  <a:t>Probability Density Function </a:t>
                </a:r>
                <a:r>
                  <a:rPr lang="zh-CN" altLang="en-US" dirty="0"/>
                  <a:t>， </a:t>
                </a:r>
                <a:r>
                  <a:rPr lang="en-US" altLang="zh-CN" dirty="0"/>
                  <a:t>PDF </a:t>
                </a:r>
                <a:r>
                  <a:rPr lang="zh-CN" altLang="en-US" dirty="0"/>
                  <a:t>）</a:t>
                </a:r>
                <a14:m>
                  <m:oMath xmlns:m="http://schemas.openxmlformats.org/officeDocument/2006/math">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𝑝</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𝑥</m:t>
                    </m:r>
                    <m:r>
                      <a:rPr lang="en-US" altLang="zh-CN" b="0" i="1" smtClean="0">
                        <a:latin typeface="STIX Two Math" panose="02020603050405020304" pitchFamily="18" charset="0"/>
                        <a:ea typeface="STIX Two Math" panose="02020603050405020304" pitchFamily="18" charset="0"/>
                        <a:cs typeface="STIX Two Math" panose="02020603050405020304" pitchFamily="18" charset="0"/>
                      </a:rPr>
                      <m:t>)</m:t>
                    </m:r>
                  </m:oMath>
                </a14:m>
                <a:r>
                  <a:rPr lang="en-US" altLang="zh-CN" dirty="0"/>
                  <a:t> </a:t>
                </a:r>
                <a:r>
                  <a:rPr lang="zh-CN" altLang="en-US" dirty="0"/>
                  <a:t>来描述。</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高斯分布（</a:t>
                </a:r>
                <a:r>
                  <a:rPr lang="en-US" altLang="zh-CN" dirty="0"/>
                  <a:t>Gaussian Distribution</a:t>
                </a:r>
                <a:r>
                  <a:rPr lang="zh-CN" altLang="en-US" dirty="0"/>
                  <a:t>）</a:t>
                </a:r>
              </a:p>
            </p:txBody>
          </p:sp>
        </mc:Choice>
        <mc:Fallback xmlns="">
          <p:sp>
            <p:nvSpPr>
              <p:cNvPr id="3" name="内容占位符 2">
                <a:extLst>
                  <a:ext uri="{FF2B5EF4-FFF2-40B4-BE49-F238E27FC236}">
                    <a16:creationId xmlns:a16="http://schemas.microsoft.com/office/drawing/2014/main" id="{C0001CD4-3AA8-4F3C-A8A1-5A118523874D}"/>
                  </a:ext>
                </a:extLst>
              </p:cNvPr>
              <p:cNvSpPr>
                <a:spLocks noGrp="1" noRot="1" noChangeAspect="1" noMove="1" noResize="1" noEditPoints="1" noAdjustHandles="1" noChangeArrowheads="1" noChangeShapeType="1" noTextEdit="1"/>
              </p:cNvSpPr>
              <p:nvPr>
                <p:ph sz="quarter" idx="1"/>
              </p:nvPr>
            </p:nvSpPr>
            <p:spPr>
              <a:blipFill>
                <a:blip r:embed="rId4"/>
                <a:stretch>
                  <a:fillRect l="-556" t="-1605"/>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C93672E7-C8F7-4219-9112-F4E17A4BAF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15400" y="4038600"/>
            <a:ext cx="2509223" cy="1997581"/>
          </a:xfrm>
          <a:prstGeom prst="rect">
            <a:avLst/>
          </a:prstGeom>
        </p:spPr>
      </p:pic>
      <p:pic>
        <p:nvPicPr>
          <p:cNvPr id="7" name="图片 6">
            <a:extLst>
              <a:ext uri="{FF2B5EF4-FFF2-40B4-BE49-F238E27FC236}">
                <a16:creationId xmlns:a16="http://schemas.microsoft.com/office/drawing/2014/main" id="{BE43C62B-E884-416D-BAFB-E57A95D3C2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0946" y="4904354"/>
            <a:ext cx="3592436" cy="944044"/>
          </a:xfrm>
          <a:prstGeom prst="rect">
            <a:avLst/>
          </a:prstGeom>
        </p:spPr>
      </p:pic>
      <p:pic>
        <p:nvPicPr>
          <p:cNvPr id="9" name="图片 8">
            <a:extLst>
              <a:ext uri="{FF2B5EF4-FFF2-40B4-BE49-F238E27FC236}">
                <a16:creationId xmlns:a16="http://schemas.microsoft.com/office/drawing/2014/main" id="{A2E91332-AF85-41B4-A2FF-BD0CE150B4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94556" y="5181600"/>
            <a:ext cx="1632473" cy="557934"/>
          </a:xfrm>
          <a:prstGeom prst="rect">
            <a:avLst/>
          </a:prstGeom>
        </p:spPr>
      </p:pic>
      <p:pic>
        <p:nvPicPr>
          <p:cNvPr id="11" name="图片 10">
            <a:extLst>
              <a:ext uri="{FF2B5EF4-FFF2-40B4-BE49-F238E27FC236}">
                <a16:creationId xmlns:a16="http://schemas.microsoft.com/office/drawing/2014/main" id="{41FC6C29-DF85-46C0-92B8-05622B6291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1000" y="2286000"/>
            <a:ext cx="2743200" cy="944044"/>
          </a:xfrm>
          <a:prstGeom prst="rect">
            <a:avLst/>
          </a:prstGeom>
        </p:spPr>
      </p:pic>
    </p:spTree>
    <p:extLst>
      <p:ext uri="{BB962C8B-B14F-4D97-AF65-F5344CB8AC3E}">
        <p14:creationId xmlns:p14="http://schemas.microsoft.com/office/powerpoint/2010/main" val="2328961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719B1-EEF7-41B4-BC49-FD0AE54A4AA1}"/>
              </a:ext>
            </a:extLst>
          </p:cNvPr>
          <p:cNvSpPr>
            <a:spLocks noGrp="1"/>
          </p:cNvSpPr>
          <p:nvPr>
            <p:ph type="title"/>
          </p:nvPr>
        </p:nvSpPr>
        <p:spPr/>
        <p:txBody>
          <a:bodyPr/>
          <a:lstStyle/>
          <a:p>
            <a:r>
              <a:rPr lang="zh-CN" altLang="en-US" dirty="0"/>
              <a:t>概率的一些基本概念</a:t>
            </a:r>
          </a:p>
        </p:txBody>
      </p:sp>
      <p:sp>
        <p:nvSpPr>
          <p:cNvPr id="3" name="内容占位符 2">
            <a:extLst>
              <a:ext uri="{FF2B5EF4-FFF2-40B4-BE49-F238E27FC236}">
                <a16:creationId xmlns:a16="http://schemas.microsoft.com/office/drawing/2014/main" id="{B228BC64-F955-4DE7-997B-488E693E6911}"/>
              </a:ext>
            </a:extLst>
          </p:cNvPr>
          <p:cNvSpPr>
            <a:spLocks noGrp="1"/>
          </p:cNvSpPr>
          <p:nvPr>
            <p:ph idx="1"/>
          </p:nvPr>
        </p:nvSpPr>
        <p:spPr/>
        <p:txBody>
          <a:bodyPr/>
          <a:lstStyle/>
          <a:p>
            <a:r>
              <a:rPr lang="zh-CN" altLang="en-US" dirty="0"/>
              <a:t>条件概率（</a:t>
            </a:r>
            <a:r>
              <a:rPr lang="en-US" altLang="zh-CN" dirty="0"/>
              <a:t>Conditional Probability</a:t>
            </a:r>
            <a:r>
              <a:rPr lang="zh-CN" altLang="en-US" dirty="0"/>
              <a:t>）</a:t>
            </a:r>
            <a:endParaRPr lang="en-US" altLang="zh-CN" dirty="0"/>
          </a:p>
          <a:p>
            <a:pPr lvl="1"/>
            <a:r>
              <a:rPr lang="zh-CN" altLang="en-US" dirty="0"/>
              <a:t>对于离散随机向量</a:t>
            </a:r>
            <a:r>
              <a:rPr lang="en-US" altLang="zh-CN" dirty="0"/>
              <a:t>(X,Y )</a:t>
            </a:r>
            <a:r>
              <a:rPr lang="zh-CN" altLang="en-US" dirty="0"/>
              <a:t>，已知</a:t>
            </a:r>
            <a:r>
              <a:rPr lang="en-US" altLang="zh-CN" dirty="0"/>
              <a:t>X = x</a:t>
            </a:r>
            <a:r>
              <a:rPr lang="zh-CN" altLang="en-US" dirty="0"/>
              <a:t>的条件下，随机变量</a:t>
            </a:r>
            <a:r>
              <a:rPr lang="en-US" altLang="zh-CN" dirty="0"/>
              <a:t>Y = y</a:t>
            </a:r>
            <a:r>
              <a:rPr lang="zh-CN" altLang="en-US" dirty="0"/>
              <a:t>的条件概率为：</a:t>
            </a:r>
            <a:endParaRPr lang="en-US" altLang="zh-CN" dirty="0"/>
          </a:p>
          <a:p>
            <a:pPr lvl="1"/>
            <a:endParaRPr lang="en-US" altLang="zh-CN" dirty="0"/>
          </a:p>
          <a:p>
            <a:pPr lvl="1"/>
            <a:endParaRPr lang="en-US" altLang="zh-CN" dirty="0"/>
          </a:p>
          <a:p>
            <a:r>
              <a:rPr lang="zh-CN" altLang="en-US" dirty="0"/>
              <a:t>贝叶斯公式</a:t>
            </a:r>
            <a:endParaRPr lang="en-US" altLang="zh-CN" dirty="0"/>
          </a:p>
          <a:p>
            <a:pPr lvl="1"/>
            <a:r>
              <a:rPr lang="zh-CN" altLang="en-US" dirty="0"/>
              <a:t>两个条件概率</a:t>
            </a:r>
            <a:r>
              <a:rPr lang="en-US" altLang="zh-CN" dirty="0"/>
              <a:t>p(</a:t>
            </a:r>
            <a:r>
              <a:rPr lang="en-US" altLang="zh-CN" dirty="0" err="1"/>
              <a:t>y|x</a:t>
            </a:r>
            <a:r>
              <a:rPr lang="en-US" altLang="zh-CN" dirty="0"/>
              <a:t>)</a:t>
            </a:r>
            <a:r>
              <a:rPr lang="zh-CN" altLang="en-US" dirty="0"/>
              <a:t>和</a:t>
            </a:r>
            <a:r>
              <a:rPr lang="en-US" altLang="zh-CN" dirty="0"/>
              <a:t>p(</a:t>
            </a:r>
            <a:r>
              <a:rPr lang="en-US" altLang="zh-CN" dirty="0" err="1"/>
              <a:t>x|y</a:t>
            </a:r>
            <a:r>
              <a:rPr lang="en-US" altLang="zh-CN" dirty="0"/>
              <a:t>)</a:t>
            </a:r>
            <a:r>
              <a:rPr lang="zh-CN" altLang="en-US" dirty="0"/>
              <a:t>之间的关系</a:t>
            </a:r>
          </a:p>
        </p:txBody>
      </p:sp>
      <p:pic>
        <p:nvPicPr>
          <p:cNvPr id="7" name="图片 6">
            <a:extLst>
              <a:ext uri="{FF2B5EF4-FFF2-40B4-BE49-F238E27FC236}">
                <a16:creationId xmlns:a16="http://schemas.microsoft.com/office/drawing/2014/main" id="{FB3310A4-6EB4-4F21-B0A6-B469945A1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1" y="2514601"/>
            <a:ext cx="4087693" cy="800121"/>
          </a:xfrm>
          <a:prstGeom prst="rect">
            <a:avLst/>
          </a:prstGeom>
        </p:spPr>
      </p:pic>
      <p:pic>
        <p:nvPicPr>
          <p:cNvPr id="9" name="图片 8">
            <a:extLst>
              <a:ext uri="{FF2B5EF4-FFF2-40B4-BE49-F238E27FC236}">
                <a16:creationId xmlns:a16="http://schemas.microsoft.com/office/drawing/2014/main" id="{C71C2A67-8681-4496-A37A-66F100E3BB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1" y="4724400"/>
            <a:ext cx="2280617" cy="685818"/>
          </a:xfrm>
          <a:prstGeom prst="rect">
            <a:avLst/>
          </a:prstGeom>
        </p:spPr>
      </p:pic>
    </p:spTree>
    <p:extLst>
      <p:ext uri="{BB962C8B-B14F-4D97-AF65-F5344CB8AC3E}">
        <p14:creationId xmlns:p14="http://schemas.microsoft.com/office/powerpoint/2010/main" val="471723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7DA8B9-3FF2-488D-8746-3014FB8147E0}"/>
              </a:ext>
            </a:extLst>
          </p:cNvPr>
          <p:cNvSpPr>
            <a:spLocks noGrp="1"/>
          </p:cNvSpPr>
          <p:nvPr>
            <p:ph type="title"/>
          </p:nvPr>
        </p:nvSpPr>
        <p:spPr/>
        <p:txBody>
          <a:bodyPr/>
          <a:lstStyle/>
          <a:p>
            <a:r>
              <a:rPr lang="zh-CN" altLang="en-US" dirty="0"/>
              <a:t>例子</a:t>
            </a:r>
          </a:p>
        </p:txBody>
      </p:sp>
      <p:pic>
        <p:nvPicPr>
          <p:cNvPr id="1026" name="Picture 2" descr="Image result for conditional probability example">
            <a:extLst>
              <a:ext uri="{FF2B5EF4-FFF2-40B4-BE49-F238E27FC236}">
                <a16:creationId xmlns:a16="http://schemas.microsoft.com/office/drawing/2014/main" id="{D4B0F08A-7BE2-43E7-BA25-199A38133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5" y="457200"/>
            <a:ext cx="2381250" cy="1619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4ADC6BAD-50CE-4E82-9D30-46AAD6F7675D}"/>
              </a:ext>
            </a:extLst>
          </p:cNvPr>
          <p:cNvGraphicFramePr>
            <a:graphicFrameLocks noGrp="1"/>
          </p:cNvGraphicFramePr>
          <p:nvPr>
            <p:extLst/>
          </p:nvPr>
        </p:nvGraphicFramePr>
        <p:xfrm>
          <a:off x="3200400" y="2438400"/>
          <a:ext cx="6096000" cy="1483360"/>
        </p:xfrm>
        <a:graphic>
          <a:graphicData uri="http://schemas.openxmlformats.org/drawingml/2006/table">
            <a:tbl>
              <a:tblPr firstRow="1" firstCol="1">
                <a:tableStyleId>{0E3FDE45-AF77-4B5C-9715-49D594BDF05E}</a:tableStyleId>
              </a:tblPr>
              <a:tblGrid>
                <a:gridCol w="1524000">
                  <a:extLst>
                    <a:ext uri="{9D8B030D-6E8A-4147-A177-3AD203B41FA5}">
                      <a16:colId xmlns:a16="http://schemas.microsoft.com/office/drawing/2014/main" val="214769087"/>
                    </a:ext>
                  </a:extLst>
                </a:gridCol>
                <a:gridCol w="1524000">
                  <a:extLst>
                    <a:ext uri="{9D8B030D-6E8A-4147-A177-3AD203B41FA5}">
                      <a16:colId xmlns:a16="http://schemas.microsoft.com/office/drawing/2014/main" val="1119936280"/>
                    </a:ext>
                  </a:extLst>
                </a:gridCol>
                <a:gridCol w="1524000">
                  <a:extLst>
                    <a:ext uri="{9D8B030D-6E8A-4147-A177-3AD203B41FA5}">
                      <a16:colId xmlns:a16="http://schemas.microsoft.com/office/drawing/2014/main" val="2674861709"/>
                    </a:ext>
                  </a:extLst>
                </a:gridCol>
                <a:gridCol w="1524000">
                  <a:extLst>
                    <a:ext uri="{9D8B030D-6E8A-4147-A177-3AD203B41FA5}">
                      <a16:colId xmlns:a16="http://schemas.microsoft.com/office/drawing/2014/main" val="3697132587"/>
                    </a:ext>
                  </a:extLst>
                </a:gridCol>
              </a:tblGrid>
              <a:tr h="370840">
                <a:tc>
                  <a:txBody>
                    <a:bodyPr/>
                    <a:lstStyle/>
                    <a:p>
                      <a:pPr algn="ctr"/>
                      <a:r>
                        <a:rPr lang="zh-CN" altLang="en-US" dirty="0"/>
                        <a:t>性别</a:t>
                      </a:r>
                      <a:r>
                        <a:rPr lang="en-US" altLang="zh-CN" dirty="0"/>
                        <a:t>\</a:t>
                      </a:r>
                      <a:r>
                        <a:rPr lang="zh-CN" altLang="en-US" dirty="0"/>
                        <a:t>行业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计算机</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dirty="0"/>
                        <a:t>教育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3642664734"/>
                  </a:ext>
                </a:extLst>
              </a:tr>
              <a:tr h="370840">
                <a:tc>
                  <a:txBody>
                    <a:bodyPr/>
                    <a:lstStyle/>
                    <a:p>
                      <a:pPr algn="ctr"/>
                      <a:r>
                        <a:rPr lang="zh-CN" altLang="en-US" dirty="0"/>
                        <a:t>男</a:t>
                      </a:r>
                      <a:endParaRPr lang="en-US" altLang="zh-C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4060490578"/>
                  </a:ext>
                </a:extLst>
              </a:tr>
              <a:tr h="370840">
                <a:tc>
                  <a:txBody>
                    <a:bodyPr/>
                    <a:lstStyle/>
                    <a:p>
                      <a:pPr algn="ctr"/>
                      <a:r>
                        <a:rPr lang="zh-CN" altLang="en-US" dirty="0"/>
                        <a:t>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dirty="0"/>
                        <a:t>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1673720994"/>
                  </a:ext>
                </a:extLst>
              </a:tr>
              <a:tr h="37084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r>
                        <a:rPr lang="en-US" altLang="zh-CN" dirty="0"/>
                        <a:t>0.4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0D1"/>
                    </a:solidFill>
                  </a:tcPr>
                </a:tc>
                <a:extLst>
                  <a:ext uri="{0D108BD9-81ED-4DB2-BD59-A6C34878D82A}">
                    <a16:rowId xmlns:a16="http://schemas.microsoft.com/office/drawing/2014/main" val="2514758005"/>
                  </a:ext>
                </a:extLst>
              </a:tr>
            </a:tbl>
          </a:graphicData>
        </a:graphic>
      </p:graphicFrame>
      <p:sp>
        <p:nvSpPr>
          <p:cNvPr id="5" name="文本框 4">
            <a:extLst>
              <a:ext uri="{FF2B5EF4-FFF2-40B4-BE49-F238E27FC236}">
                <a16:creationId xmlns:a16="http://schemas.microsoft.com/office/drawing/2014/main" id="{AFBE499D-5DC5-4EAC-888C-AEADC8E2C8C3}"/>
              </a:ext>
            </a:extLst>
          </p:cNvPr>
          <p:cNvSpPr txBox="1"/>
          <p:nvPr/>
        </p:nvSpPr>
        <p:spPr>
          <a:xfrm>
            <a:off x="4114800" y="4572000"/>
            <a:ext cx="1584088" cy="369332"/>
          </a:xfrm>
          <a:prstGeom prst="rect">
            <a:avLst/>
          </a:prstGeom>
          <a:noFill/>
        </p:spPr>
        <p:txBody>
          <a:bodyPr wrap="none" rtlCol="0">
            <a:spAutoFit/>
          </a:bodyPr>
          <a:lstStyle/>
          <a:p>
            <a:r>
              <a:rPr lang="en-US" altLang="zh-CN" dirty="0"/>
              <a:t>p(</a:t>
            </a:r>
            <a:r>
              <a:rPr lang="zh-CN" altLang="en-US" dirty="0"/>
              <a:t>男</a:t>
            </a:r>
            <a:r>
              <a:rPr lang="en-US" altLang="zh-CN" dirty="0"/>
              <a:t>|</a:t>
            </a:r>
            <a:r>
              <a:rPr lang="zh-CN" altLang="en-US" dirty="0"/>
              <a:t>计算机</a:t>
            </a:r>
            <a:r>
              <a:rPr lang="en-US" altLang="zh-CN" dirty="0"/>
              <a:t>)=</a:t>
            </a:r>
            <a:endParaRPr lang="zh-CN" altLang="en-US" dirty="0"/>
          </a:p>
        </p:txBody>
      </p:sp>
      <p:sp>
        <p:nvSpPr>
          <p:cNvPr id="3" name="文本框 2">
            <a:extLst>
              <a:ext uri="{FF2B5EF4-FFF2-40B4-BE49-F238E27FC236}">
                <a16:creationId xmlns:a16="http://schemas.microsoft.com/office/drawing/2014/main" id="{ABBF9005-F558-45E9-BF89-9B005FA1BB43}"/>
              </a:ext>
            </a:extLst>
          </p:cNvPr>
          <p:cNvSpPr txBox="1"/>
          <p:nvPr/>
        </p:nvSpPr>
        <p:spPr>
          <a:xfrm>
            <a:off x="7696200" y="2093793"/>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
        <p:nvSpPr>
          <p:cNvPr id="7" name="文本框 6">
            <a:extLst>
              <a:ext uri="{FF2B5EF4-FFF2-40B4-BE49-F238E27FC236}">
                <a16:creationId xmlns:a16="http://schemas.microsoft.com/office/drawing/2014/main" id="{DCD29890-D5CB-4FD8-81CD-C2CFE83F9236}"/>
              </a:ext>
            </a:extLst>
          </p:cNvPr>
          <p:cNvSpPr txBox="1"/>
          <p:nvPr/>
        </p:nvSpPr>
        <p:spPr>
          <a:xfrm>
            <a:off x="1476768" y="3613984"/>
            <a:ext cx="1757212" cy="307777"/>
          </a:xfrm>
          <a:prstGeom prst="rect">
            <a:avLst/>
          </a:prstGeom>
          <a:noFill/>
        </p:spPr>
        <p:txBody>
          <a:bodyPr wrap="none" rtlCol="0">
            <a:spAutoFit/>
          </a:bodyPr>
          <a:lstStyle/>
          <a:p>
            <a:r>
              <a:rPr lang="en-US" altLang="zh-CN" sz="1400" dirty="0">
                <a:solidFill>
                  <a:srgbClr val="FF0000"/>
                </a:solidFill>
              </a:rPr>
              <a:t>Marginal Probability</a:t>
            </a:r>
            <a:endParaRPr lang="zh-CN" altLang="en-US" sz="1400" dirty="0">
              <a:solidFill>
                <a:srgbClr val="FF0000"/>
              </a:solidFill>
            </a:endParaRPr>
          </a:p>
        </p:txBody>
      </p:sp>
    </p:spTree>
    <p:extLst>
      <p:ext uri="{BB962C8B-B14F-4D97-AF65-F5344CB8AC3E}">
        <p14:creationId xmlns:p14="http://schemas.microsoft.com/office/powerpoint/2010/main" val="202472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似然（</a:t>
            </a:r>
            <a:r>
              <a:rPr lang="en-US" altLang="zh-CN" sz="3200" dirty="0"/>
              <a:t>Likelihood</a:t>
            </a:r>
            <a:r>
              <a:rPr lang="zh-CN" altLang="en-US" sz="3200" dirty="0"/>
              <a:t>）</a:t>
            </a:r>
          </a:p>
        </p:txBody>
      </p:sp>
      <p:pic>
        <p:nvPicPr>
          <p:cNvPr id="5" name="Content Placeholder 4">
            <a:extLst>
              <a:ext uri="{FF2B5EF4-FFF2-40B4-BE49-F238E27FC236}">
                <a16:creationId xmlns:a16="http://schemas.microsoft.com/office/drawing/2014/main" id="{C15BF037-B6EF-4C71-BC80-4C09C5D92C2B}"/>
              </a:ext>
            </a:extLst>
          </p:cNvPr>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a:xfrm>
            <a:off x="3657600" y="1691563"/>
            <a:ext cx="2590800" cy="633413"/>
          </a:xfrm>
          <a:prstGeom prst="rect">
            <a:avLst/>
          </a:prstGeom>
          <a:gradFill rotWithShape="1">
            <a:gsLst>
              <a:gs pos="0">
                <a:srgbClr val="0064C8"/>
              </a:gs>
              <a:gs pos="100000">
                <a:srgbClr val="FFFFFF"/>
              </a:gs>
            </a:gsLst>
            <a:lin ang="5400000" scaled="1"/>
          </a:gradFill>
          <a:extLst>
            <a:ext uri="{91240B29-F687-4F45-9708-019B960494DF}">
              <a14:hiddenLine xmlns:a14="http://schemas.microsoft.com/office/drawing/2010/main" w="9525" cap="flat" algn="ctr">
                <a:solidFill>
                  <a:srgbClr val="000000"/>
                </a:solidFill>
                <a:round/>
                <a:headEnd type="none" w="med" len="med"/>
                <a:tailEnd type="none" w="med" len="med"/>
              </a14:hiddenLine>
            </a:ext>
          </a:extLst>
        </p:spPr>
      </p:pic>
      <mc:AlternateContent xmlns:mc="http://schemas.openxmlformats.org/markup-compatibility/2006" xmlns:a14="http://schemas.microsoft.com/office/drawing/2010/main">
        <mc:Choice Requires="a14">
          <p:sp>
            <p:nvSpPr>
              <p:cNvPr id="7" name="TextBox 5">
                <a:extLst>
                  <a:ext uri="{FF2B5EF4-FFF2-40B4-BE49-F238E27FC236}">
                    <a16:creationId xmlns:a16="http://schemas.microsoft.com/office/drawing/2014/main" id="{FDB506EB-1553-4F3E-B3F1-E67DD0A08E4E}"/>
                  </a:ext>
                </a:extLst>
              </p:cNvPr>
              <p:cNvSpPr txBox="1">
                <a:spLocks noChangeArrowheads="1"/>
              </p:cNvSpPr>
              <p:nvPr/>
            </p:nvSpPr>
            <p:spPr bwMode="auto">
              <a:xfrm>
                <a:off x="3733800" y="4870285"/>
                <a:ext cx="5591175"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defRPr sz="3200" b="1">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sz="2000">
                    <a:solidFill>
                      <a:schemeClr val="tx1"/>
                    </a:solidFill>
                    <a:latin typeface="Calibri" panose="020F0502020204030204" pitchFamily="34" charset="0"/>
                  </a:defRPr>
                </a:lvl9pPr>
              </a:lstStyle>
              <a:p>
                <a:pPr algn="ctr" eaLnBrk="1" hangingPunct="1">
                  <a:spcBef>
                    <a:spcPct val="0"/>
                  </a:spcBef>
                  <a:buFontTx/>
                  <a:buNone/>
                </a:pPr>
                <a:r>
                  <a:rPr lang="en-GB" altLang="zh-CN" sz="2400" b="0" dirty="0"/>
                  <a:t>posterior </a:t>
                </a:r>
                <a14:m>
                  <m:oMath xmlns:m="http://schemas.openxmlformats.org/officeDocument/2006/math">
                    <m:r>
                      <a:rPr lang="en-US" altLang="zh-CN" sz="2400" i="1">
                        <a:latin typeface="Cambria Math" panose="02040503050406030204" pitchFamily="18" charset="0"/>
                        <a:ea typeface="Cambria Math" panose="02040503050406030204" pitchFamily="18" charset="0"/>
                      </a:rPr>
                      <m:t>∝</m:t>
                    </m:r>
                  </m:oMath>
                </a14:m>
                <a:r>
                  <a:rPr lang="en-GB" altLang="zh-CN" sz="2400" b="0" dirty="0">
                    <a:sym typeface="Symbol" panose="05050102010706020507" pitchFamily="18" charset="2"/>
                  </a:rPr>
                  <a:t> likelihood × prior</a:t>
                </a:r>
                <a:endParaRPr lang="en-GB" altLang="zh-CN" sz="2400" b="0" dirty="0"/>
              </a:p>
            </p:txBody>
          </p:sp>
        </mc:Choice>
        <mc:Fallback xmlns="">
          <p:sp>
            <p:nvSpPr>
              <p:cNvPr id="7" name="TextBox 5">
                <a:extLst>
                  <a:ext uri="{FF2B5EF4-FFF2-40B4-BE49-F238E27FC236}">
                    <a16:creationId xmlns:a16="http://schemas.microsoft.com/office/drawing/2014/main" id="{FDB506EB-1553-4F3E-B3F1-E67DD0A08E4E}"/>
                  </a:ext>
                </a:extLst>
              </p:cNvPr>
              <p:cNvSpPr txBox="1">
                <a:spLocks noRot="1" noChangeAspect="1" noMove="1" noResize="1" noEditPoints="1" noAdjustHandles="1" noChangeArrowheads="1" noChangeShapeType="1" noTextEdit="1"/>
              </p:cNvSpPr>
              <p:nvPr/>
            </p:nvSpPr>
            <p:spPr bwMode="auto">
              <a:xfrm>
                <a:off x="3733800" y="4870285"/>
                <a:ext cx="5591175" cy="461665"/>
              </a:xfrm>
              <a:prstGeom prst="rect">
                <a:avLst/>
              </a:prstGeom>
              <a:blipFill>
                <a:blip r:embed="rId6"/>
                <a:stretch>
                  <a:fillRect t="-11842"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9C6DF8E-BEDE-43E1-AE0A-D4EF3E8BE687}"/>
                  </a:ext>
                </a:extLst>
              </p:cNvPr>
              <p:cNvSpPr txBox="1"/>
              <p:nvPr/>
            </p:nvSpPr>
            <p:spPr>
              <a:xfrm>
                <a:off x="3628653" y="3048000"/>
                <a:ext cx="410785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𝑝</m:t>
                      </m:r>
                      <m:d>
                        <m:dPr>
                          <m:ctrlPr>
                            <a:rPr lang="en-US" altLang="zh-CN" sz="3200" b="0" i="1" smtClean="0">
                              <a:latin typeface="Cambria Math" panose="02040503050406030204" pitchFamily="18" charset="0"/>
                            </a:rPr>
                          </m:ctrlPr>
                        </m:dPr>
                        <m:e>
                          <m:r>
                            <a:rPr lang="en-US" altLang="zh-CN" sz="3200" b="0" i="1" smtClean="0">
                              <a:latin typeface="Cambria Math" panose="02040503050406030204" pitchFamily="18" charset="0"/>
                            </a:rPr>
                            <m:t>𝑤</m:t>
                          </m:r>
                        </m:e>
                        <m:e>
                          <m:r>
                            <a:rPr lang="en-US" altLang="zh-CN" sz="3200" b="0" i="1" smtClean="0">
                              <a:latin typeface="Cambria Math" panose="02040503050406030204" pitchFamily="18" charset="0"/>
                            </a:rPr>
                            <m:t>𝑋</m:t>
                          </m:r>
                        </m:e>
                      </m:d>
                      <m:r>
                        <a:rPr lang="en-US" altLang="zh-CN" sz="3200" i="1">
                          <a:latin typeface="Cambria Math" panose="02040503050406030204" pitchFamily="18" charset="0"/>
                          <a:ea typeface="Cambria Math" panose="02040503050406030204" pitchFamily="18" charset="0"/>
                        </a:rPr>
                        <m:t>∝</m:t>
                      </m:r>
                      <m:r>
                        <a:rPr lang="en-US" altLang="zh-CN" sz="3200" b="0" i="1" smtClean="0">
                          <a:solidFill>
                            <a:srgbClr val="FF0000"/>
                          </a:solidFill>
                          <a:latin typeface="Cambria Math" panose="02040503050406030204" pitchFamily="18" charset="0"/>
                          <a:ea typeface="Cambria Math" panose="02040503050406030204" pitchFamily="18" charset="0"/>
                        </a:rPr>
                        <m:t>𝑝</m:t>
                      </m:r>
                      <m:d>
                        <m:dPr>
                          <m:ctrlPr>
                            <a:rPr lang="en-US" altLang="zh-CN" sz="3200" b="0" i="1" smtClean="0">
                              <a:solidFill>
                                <a:srgbClr val="FF0000"/>
                              </a:solidFill>
                              <a:latin typeface="Cambria Math" panose="02040503050406030204" pitchFamily="18" charset="0"/>
                              <a:ea typeface="Cambria Math" panose="02040503050406030204" pitchFamily="18" charset="0"/>
                            </a:rPr>
                          </m:ctrlPr>
                        </m:dPr>
                        <m:e>
                          <m:r>
                            <a:rPr lang="en-US" altLang="zh-CN" sz="3200" b="0" i="1" smtClean="0">
                              <a:solidFill>
                                <a:srgbClr val="FF0000"/>
                              </a:solidFill>
                              <a:latin typeface="Cambria Math" panose="02040503050406030204" pitchFamily="18" charset="0"/>
                              <a:ea typeface="Cambria Math" panose="02040503050406030204" pitchFamily="18" charset="0"/>
                            </a:rPr>
                            <m:t>𝑋</m:t>
                          </m:r>
                        </m:e>
                        <m:e>
                          <m:r>
                            <a:rPr lang="en-US" altLang="zh-CN" sz="3200" b="0" i="1" smtClean="0">
                              <a:solidFill>
                                <a:srgbClr val="FF0000"/>
                              </a:solidFill>
                              <a:latin typeface="Cambria Math" panose="02040503050406030204" pitchFamily="18" charset="0"/>
                              <a:ea typeface="Cambria Math" panose="02040503050406030204" pitchFamily="18" charset="0"/>
                            </a:rPr>
                            <m:t>𝑤</m:t>
                          </m:r>
                        </m:e>
                      </m:d>
                      <m:r>
                        <a:rPr lang="en-US" altLang="zh-CN" sz="3200" b="0" i="1" smtClean="0">
                          <a:latin typeface="Cambria Math" panose="02040503050406030204" pitchFamily="18" charset="0"/>
                          <a:ea typeface="Cambria Math" panose="02040503050406030204" pitchFamily="18" charset="0"/>
                        </a:rPr>
                        <m:t>𝑝</m:t>
                      </m:r>
                      <m:r>
                        <a:rPr lang="en-US" altLang="zh-CN" sz="3200" b="0" i="1" smtClean="0">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𝑤</m:t>
                      </m:r>
                      <m:r>
                        <a:rPr lang="en-US" altLang="zh-CN" sz="3200" b="0" i="1" smtClean="0">
                          <a:latin typeface="Cambria Math" panose="02040503050406030204" pitchFamily="18" charset="0"/>
                          <a:ea typeface="Cambria Math" panose="02040503050406030204" pitchFamily="18" charset="0"/>
                        </a:rPr>
                        <m:t>)</m:t>
                      </m:r>
                    </m:oMath>
                  </m:oMathPara>
                </a14:m>
                <a:endParaRPr lang="zh-CN" altLang="en-US" sz="3200" dirty="0"/>
              </a:p>
            </p:txBody>
          </p:sp>
        </mc:Choice>
        <mc:Fallback xmlns="">
          <p:sp>
            <p:nvSpPr>
              <p:cNvPr id="3" name="文本框 2">
                <a:extLst>
                  <a:ext uri="{FF2B5EF4-FFF2-40B4-BE49-F238E27FC236}">
                    <a16:creationId xmlns:a16="http://schemas.microsoft.com/office/drawing/2014/main" id="{29C6DF8E-BEDE-43E1-AE0A-D4EF3E8BE687}"/>
                  </a:ext>
                </a:extLst>
              </p:cNvPr>
              <p:cNvSpPr txBox="1">
                <a:spLocks noRot="1" noChangeAspect="1" noMove="1" noResize="1" noEditPoints="1" noAdjustHandles="1" noChangeArrowheads="1" noChangeShapeType="1" noTextEdit="1"/>
              </p:cNvSpPr>
              <p:nvPr/>
            </p:nvSpPr>
            <p:spPr>
              <a:xfrm>
                <a:off x="3628653" y="3048000"/>
                <a:ext cx="4107856" cy="492443"/>
              </a:xfrm>
              <a:prstGeom prst="rect">
                <a:avLst/>
              </a:prstGeom>
              <a:blipFill>
                <a:blip r:embed="rId7"/>
                <a:stretch>
                  <a:fillRect/>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39289E9-AE99-47C9-A098-91845F91F667}"/>
              </a:ext>
            </a:extLst>
          </p:cNvPr>
          <p:cNvSpPr/>
          <p:nvPr/>
        </p:nvSpPr>
        <p:spPr>
          <a:xfrm>
            <a:off x="5533653" y="363321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9" name="矩形 8">
            <a:extLst>
              <a:ext uri="{FF2B5EF4-FFF2-40B4-BE49-F238E27FC236}">
                <a16:creationId xmlns:a16="http://schemas.microsoft.com/office/drawing/2014/main" id="{714319F3-1F73-4A36-B871-17F666BD7B1C}"/>
              </a:ext>
            </a:extLst>
          </p:cNvPr>
          <p:cNvSpPr/>
          <p:nvPr/>
        </p:nvSpPr>
        <p:spPr>
          <a:xfrm>
            <a:off x="6981453" y="3600014"/>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0" name="矩形 9">
            <a:extLst>
              <a:ext uri="{FF2B5EF4-FFF2-40B4-BE49-F238E27FC236}">
                <a16:creationId xmlns:a16="http://schemas.microsoft.com/office/drawing/2014/main" id="{C16DFB32-78C2-435B-BC80-3004A58094A0}"/>
              </a:ext>
            </a:extLst>
          </p:cNvPr>
          <p:cNvSpPr/>
          <p:nvPr/>
        </p:nvSpPr>
        <p:spPr>
          <a:xfrm>
            <a:off x="3857253" y="3638326"/>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sp>
        <p:nvSpPr>
          <p:cNvPr id="11" name="文本框 10">
            <a:extLst>
              <a:ext uri="{FF2B5EF4-FFF2-40B4-BE49-F238E27FC236}">
                <a16:creationId xmlns:a16="http://schemas.microsoft.com/office/drawing/2014/main" id="{11FD5265-FDB5-439A-9D50-EED8FF2E1B44}"/>
              </a:ext>
            </a:extLst>
          </p:cNvPr>
          <p:cNvSpPr txBox="1"/>
          <p:nvPr/>
        </p:nvSpPr>
        <p:spPr>
          <a:xfrm>
            <a:off x="1828800" y="1796534"/>
            <a:ext cx="1569660" cy="369332"/>
          </a:xfrm>
          <a:prstGeom prst="rect">
            <a:avLst/>
          </a:prstGeom>
          <a:noFill/>
        </p:spPr>
        <p:txBody>
          <a:bodyPr wrap="none" rtlCol="0">
            <a:spAutoFit/>
          </a:bodyPr>
          <a:lstStyle/>
          <a:p>
            <a:r>
              <a:rPr lang="zh-CN" altLang="en-US" dirty="0"/>
              <a:t>贝叶斯公式：</a:t>
            </a:r>
          </a:p>
        </p:txBody>
      </p:sp>
    </p:spTree>
    <p:extLst>
      <p:ext uri="{BB962C8B-B14F-4D97-AF65-F5344CB8AC3E}">
        <p14:creationId xmlns:p14="http://schemas.microsoft.com/office/powerpoint/2010/main" val="2730152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从概率角度来看线性回归</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dirty="0"/>
                  <a:t>假设标签</a:t>
                </a:r>
                <a:r>
                  <a:rPr lang="en-US" altLang="zh-CN" dirty="0"/>
                  <a:t>y</a:t>
                </a:r>
                <a:r>
                  <a:rPr lang="zh-CN" altLang="en-US" dirty="0"/>
                  <a:t>为一个随机变量，其服从以均值为</a:t>
                </a:r>
                <a14:m>
                  <m:oMath xmlns:m="http://schemas.openxmlformats.org/officeDocument/2006/math">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𝑓</m:t>
                    </m:r>
                    <m:r>
                      <a:rPr lang="en-US" altLang="zh-CN" i="1" dirty="0" smtClean="0">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𝑥</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m:t>
                    </m:r>
                    <m:r>
                      <a:rPr lang="en-US" altLang="zh-CN" i="1" dirty="0" err="1">
                        <a:latin typeface="STIX Two Math" panose="02020603050405020304" pitchFamily="18" charset="0"/>
                        <a:ea typeface="STIX Two Math" panose="02020603050405020304" pitchFamily="18" charset="0"/>
                        <a:cs typeface="STIX Two Math" panose="02020603050405020304" pitchFamily="18" charset="0"/>
                      </a:rPr>
                      <m:t>𝑤</m:t>
                    </m:r>
                    <m:r>
                      <a:rPr lang="en-US" altLang="zh-CN" i="1" dirty="0">
                        <a:latin typeface="STIX Two Math" panose="02020603050405020304" pitchFamily="18" charset="0"/>
                        <a:ea typeface="STIX Two Math" panose="02020603050405020304" pitchFamily="18" charset="0"/>
                        <a:cs typeface="STIX Two Math" panose="02020603050405020304" pitchFamily="18" charset="0"/>
                      </a:rPr>
                      <m:t>) = </m:t>
                    </m:r>
                    <m:sSup>
                      <m:sSupPr>
                        <m:ctrlPr>
                          <a:rPr lang="en-US" altLang="zh-CN" b="0" i="1" dirty="0" smtClean="0">
                            <a:latin typeface="Cambria Math" panose="02040503050406030204" pitchFamily="18" charset="0"/>
                            <a:ea typeface="STIX Two Math" panose="02020603050405020304" pitchFamily="18" charset="0"/>
                            <a:cs typeface="STIX Two Math" panose="02020603050405020304" pitchFamily="18" charset="0"/>
                          </a:rPr>
                        </m:ctrlPr>
                      </m:sSupPr>
                      <m:e>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𝑤</m:t>
                        </m:r>
                      </m:e>
                      <m: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𝑇</m:t>
                        </m:r>
                      </m:sup>
                    </m:sSup>
                    <m:r>
                      <a:rPr lang="en-US" altLang="zh-CN" i="1" dirty="0">
                        <a:latin typeface="STIX Two Math" panose="02020603050405020304" pitchFamily="18" charset="0"/>
                        <a:ea typeface="STIX Two Math" panose="02020603050405020304" pitchFamily="18" charset="0"/>
                        <a:cs typeface="STIX Two Math" panose="02020603050405020304" pitchFamily="18" charset="0"/>
                      </a:rPr>
                      <m:t>𝑥</m:t>
                    </m:r>
                  </m:oMath>
                </a14:m>
                <a:r>
                  <a:rPr lang="zh-CN" altLang="en-US" dirty="0"/>
                  <a:t>，方差为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smtClean="0">
                            <a:latin typeface="Cambria Math" panose="02040503050406030204" pitchFamily="18" charset="0"/>
                          </a:rPr>
                          <m:t>𝜎</m:t>
                        </m:r>
                      </m:e>
                      <m:sup>
                        <m:r>
                          <a:rPr lang="en-US" altLang="zh-CN" i="1" dirty="0" smtClean="0">
                            <a:latin typeface="Cambria Math" panose="02040503050406030204" pitchFamily="18" charset="0"/>
                          </a:rPr>
                          <m:t>2</m:t>
                        </m:r>
                      </m:sup>
                    </m:sSup>
                  </m:oMath>
                </a14:m>
                <a:r>
                  <a:rPr lang="en-US" altLang="zh-CN" dirty="0"/>
                  <a:t> </a:t>
                </a:r>
                <a:r>
                  <a:rPr lang="zh-CN" altLang="en-US" dirty="0"/>
                  <a:t>的高斯分布。</a:t>
                </a:r>
                <a:endParaRPr lang="en-US" altLang="zh-CN" dirty="0"/>
              </a:p>
              <a:p>
                <a:endParaRPr lang="en-US" altLang="zh-CN" dirty="0"/>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2E2822B5-77C7-4830-8D48-3E985B6DB9DA}"/>
                  </a:ext>
                </a:extLst>
              </p:cNvPr>
              <p:cNvSpPr>
                <a:spLocks noGrp="1" noRot="1" noChangeAspect="1" noMove="1" noResize="1" noEditPoints="1" noAdjustHandles="1" noChangeArrowheads="1" noChangeShapeType="1" noTextEdit="1"/>
              </p:cNvSpPr>
              <p:nvPr>
                <p:ph sz="quarter" idx="1"/>
              </p:nvPr>
            </p:nvSpPr>
            <p:spPr>
              <a:blipFill>
                <a:blip r:embed="rId4"/>
                <a:stretch>
                  <a:fillRect l="-556" t="-1111"/>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AB8CFD09-2F83-4FE7-B283-AB9B9782B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10000" y="2209801"/>
            <a:ext cx="4245560" cy="1066005"/>
          </a:xfrm>
          <a:prstGeom prst="rect">
            <a:avLst/>
          </a:prstGeom>
        </p:spPr>
      </p:pic>
      <p:pic>
        <p:nvPicPr>
          <p:cNvPr id="16" name="图片 15">
            <a:extLst>
              <a:ext uri="{FF2B5EF4-FFF2-40B4-BE49-F238E27FC236}">
                <a16:creationId xmlns:a16="http://schemas.microsoft.com/office/drawing/2014/main" id="{43846430-DE21-4AFC-963B-29E2009227EF}"/>
              </a:ext>
            </a:extLst>
          </p:cNvPr>
          <p:cNvPicPr>
            <a:picLocks noChangeAspect="1"/>
          </p:cNvPicPr>
          <p:nvPr/>
        </p:nvPicPr>
        <p:blipFill>
          <a:blip r:embed="rId6"/>
          <a:stretch>
            <a:fillRect/>
          </a:stretch>
        </p:blipFill>
        <p:spPr>
          <a:xfrm>
            <a:off x="3276600" y="3275806"/>
            <a:ext cx="4953000" cy="3063491"/>
          </a:xfrm>
          <a:prstGeom prst="rect">
            <a:avLst/>
          </a:prstGeom>
        </p:spPr>
      </p:pic>
    </p:spTree>
    <p:extLst>
      <p:ext uri="{BB962C8B-B14F-4D97-AF65-F5344CB8AC3E}">
        <p14:creationId xmlns:p14="http://schemas.microsoft.com/office/powerpoint/2010/main" val="27851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sz="3200" dirty="0"/>
              <a:t>线性回归中的似然函数</a:t>
            </a:r>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endParaRPr lang="en-US" altLang="zh-CN" dirty="0"/>
          </a:p>
          <a:p>
            <a:endParaRPr lang="en-US" altLang="zh-CN" dirty="0"/>
          </a:p>
          <a:p>
            <a:r>
              <a:rPr lang="zh-CN" altLang="en-US" dirty="0"/>
              <a:t>参数</a:t>
            </a:r>
            <a:r>
              <a:rPr lang="en-US" altLang="zh-CN" dirty="0"/>
              <a:t>w</a:t>
            </a:r>
            <a:r>
              <a:rPr lang="zh-CN" altLang="en-US" dirty="0"/>
              <a:t>在训练集</a:t>
            </a:r>
            <a:r>
              <a:rPr lang="en-US" altLang="zh-CN" dirty="0"/>
              <a:t>D</a:t>
            </a:r>
            <a:r>
              <a:rPr lang="zh-CN" altLang="en-US" dirty="0"/>
              <a:t>上的</a:t>
            </a:r>
            <a:r>
              <a:rPr lang="zh-CN" altLang="en-US" dirty="0">
                <a:solidFill>
                  <a:srgbClr val="FF0000"/>
                </a:solidFill>
              </a:rPr>
              <a:t>似然函数</a:t>
            </a:r>
            <a:r>
              <a:rPr lang="zh-CN" altLang="en-US" dirty="0"/>
              <a:t>（</a:t>
            </a:r>
            <a:r>
              <a:rPr lang="en-US" altLang="zh-CN" dirty="0"/>
              <a:t>Likelihood</a:t>
            </a:r>
            <a:r>
              <a:rPr lang="zh-CN" altLang="en-US" dirty="0"/>
              <a:t>）为</a:t>
            </a:r>
          </a:p>
        </p:txBody>
      </p:sp>
      <p:pic>
        <p:nvPicPr>
          <p:cNvPr id="12" name="图片 11">
            <a:extLst>
              <a:ext uri="{FF2B5EF4-FFF2-40B4-BE49-F238E27FC236}">
                <a16:creationId xmlns:a16="http://schemas.microsoft.com/office/drawing/2014/main" id="{D1E37732-21D4-47D2-B92A-7552651063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1" y="3200400"/>
            <a:ext cx="3399121" cy="1370682"/>
          </a:xfrm>
          <a:prstGeom prst="rect">
            <a:avLst/>
          </a:prstGeom>
        </p:spPr>
      </p:pic>
    </p:spTree>
    <p:extLst>
      <p:ext uri="{BB962C8B-B14F-4D97-AF65-F5344CB8AC3E}">
        <p14:creationId xmlns:p14="http://schemas.microsoft.com/office/powerpoint/2010/main" val="101921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94DFF-B57D-4562-9B3B-FE0793F2BBD4}"/>
              </a:ext>
            </a:extLst>
          </p:cNvPr>
          <p:cNvSpPr>
            <a:spLocks noGrp="1"/>
          </p:cNvSpPr>
          <p:nvPr>
            <p:ph type="title"/>
          </p:nvPr>
        </p:nvSpPr>
        <p:spPr/>
        <p:txBody>
          <a:bodyPr/>
          <a:lstStyle/>
          <a:p>
            <a:r>
              <a:rPr lang="zh-CN" altLang="en-US"/>
              <a:t>最大似然估计</a:t>
            </a:r>
            <a:endParaRPr lang="zh-CN" altLang="en-US" dirty="0"/>
          </a:p>
        </p:txBody>
      </p:sp>
      <p:sp>
        <p:nvSpPr>
          <p:cNvPr id="3" name="内容占位符 2">
            <a:extLst>
              <a:ext uri="{FF2B5EF4-FFF2-40B4-BE49-F238E27FC236}">
                <a16:creationId xmlns:a16="http://schemas.microsoft.com/office/drawing/2014/main" id="{2E2822B5-77C7-4830-8D48-3E985B6DB9DA}"/>
              </a:ext>
            </a:extLst>
          </p:cNvPr>
          <p:cNvSpPr>
            <a:spLocks noGrp="1"/>
          </p:cNvSpPr>
          <p:nvPr>
            <p:ph idx="1"/>
          </p:nvPr>
        </p:nvSpPr>
        <p:spPr/>
        <p:txBody>
          <a:bodyPr/>
          <a:lstStyle/>
          <a:p>
            <a:r>
              <a:rPr lang="zh-CN" altLang="en-US"/>
              <a:t>最大似然估计（</a:t>
            </a:r>
            <a:r>
              <a:rPr lang="en-US" altLang="zh-CN"/>
              <a:t>Maximum Likelihood Estimate</a:t>
            </a:r>
            <a:r>
              <a:rPr lang="zh-CN" altLang="en-US"/>
              <a:t>，</a:t>
            </a:r>
            <a:r>
              <a:rPr lang="en-US" altLang="zh-CN"/>
              <a:t>MLE</a:t>
            </a:r>
            <a:r>
              <a:rPr lang="zh-CN" altLang="en-US"/>
              <a:t>）</a:t>
            </a:r>
            <a:endParaRPr lang="en-US" altLang="zh-CN"/>
          </a:p>
          <a:p>
            <a:pPr lvl="1"/>
            <a:r>
              <a:rPr lang="zh-CN" altLang="en-US"/>
              <a:t>是指找到一组参数</a:t>
            </a:r>
            <a:r>
              <a:rPr lang="en-US" altLang="zh-CN"/>
              <a:t>w</a:t>
            </a:r>
            <a:r>
              <a:rPr lang="zh-CN" altLang="en-US"/>
              <a:t>使得似然函数</a:t>
            </a:r>
            <a:r>
              <a:rPr lang="en-US" altLang="zh-CN"/>
              <a:t>p(y|X;w,σ)</a:t>
            </a:r>
            <a:r>
              <a:rPr lang="zh-CN" altLang="en-US"/>
              <a:t>最大</a:t>
            </a:r>
            <a:endParaRPr lang="zh-CN" altLang="en-US" dirty="0"/>
          </a:p>
        </p:txBody>
      </p:sp>
      <p:pic>
        <p:nvPicPr>
          <p:cNvPr id="7" name="图片 6">
            <a:extLst>
              <a:ext uri="{FF2B5EF4-FFF2-40B4-BE49-F238E27FC236}">
                <a16:creationId xmlns:a16="http://schemas.microsoft.com/office/drawing/2014/main" id="{C0C337FE-C557-44CD-986B-30593E18D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52801"/>
            <a:ext cx="2841246" cy="778349"/>
          </a:xfrm>
          <a:prstGeom prst="rect">
            <a:avLst/>
          </a:prstGeom>
        </p:spPr>
      </p:pic>
      <p:pic>
        <p:nvPicPr>
          <p:cNvPr id="10" name="图片 9">
            <a:extLst>
              <a:ext uri="{FF2B5EF4-FFF2-40B4-BE49-F238E27FC236}">
                <a16:creationId xmlns:a16="http://schemas.microsoft.com/office/drawing/2014/main" id="{A4D137A2-F60A-410E-89FE-EECA53CE7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5548" y="4786064"/>
            <a:ext cx="2645298" cy="669489"/>
          </a:xfrm>
          <a:prstGeom prst="rect">
            <a:avLst/>
          </a:prstGeom>
        </p:spPr>
      </p:pic>
      <p:sp>
        <p:nvSpPr>
          <p:cNvPr id="11" name="箭头: 下 10">
            <a:extLst>
              <a:ext uri="{FF2B5EF4-FFF2-40B4-BE49-F238E27FC236}">
                <a16:creationId xmlns:a16="http://schemas.microsoft.com/office/drawing/2014/main" id="{E6F21715-D51F-4CD8-AED4-C89281686FA5}"/>
              </a:ext>
            </a:extLst>
          </p:cNvPr>
          <p:cNvSpPr/>
          <p:nvPr/>
        </p:nvSpPr>
        <p:spPr>
          <a:xfrm>
            <a:off x="5569620" y="4182219"/>
            <a:ext cx="366960" cy="550962"/>
          </a:xfrm>
          <a:prstGeom prst="downArrow">
            <a:avLst/>
          </a:prstGeom>
        </p:spPr>
        <p:style>
          <a:lnRef idx="2">
            <a:schemeClr val="dk1"/>
          </a:lnRef>
          <a:fillRef idx="1">
            <a:schemeClr val="lt1"/>
          </a:fillRef>
          <a:effectRef idx="0">
            <a:schemeClr val="dk1"/>
          </a:effectRef>
          <a:fontRef idx="minor">
            <a:schemeClr val="dk1"/>
          </a:fontRef>
        </p:style>
        <p:txBody>
          <a:bodyPr wrap="none" rtlCol="0" anchor="ctr">
            <a:spAutoFit/>
          </a:bodyPr>
          <a:lstStyle/>
          <a:p>
            <a:pPr algn="ctr"/>
            <a:endParaRPr lang="zh-CN" altLang="en-US" sz="2400" dirty="0"/>
          </a:p>
        </p:txBody>
      </p:sp>
    </p:spTree>
    <p:extLst>
      <p:ext uri="{BB962C8B-B14F-4D97-AF65-F5344CB8AC3E}">
        <p14:creationId xmlns:p14="http://schemas.microsoft.com/office/powerpoint/2010/main" val="1274740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99C8D0-0815-4E13-94B1-3D02D53EB295}"/>
              </a:ext>
            </a:extLst>
          </p:cNvPr>
          <p:cNvSpPr>
            <a:spLocks noGrp="1"/>
          </p:cNvSpPr>
          <p:nvPr>
            <p:ph type="ctrTitle"/>
          </p:nvPr>
        </p:nvSpPr>
        <p:spPr/>
        <p:txBody>
          <a:bodyPr/>
          <a:lstStyle/>
          <a:p>
            <a:r>
              <a:rPr lang="zh-CN" altLang="en-US" dirty="0"/>
              <a:t>最大后验估计</a:t>
            </a:r>
          </a:p>
        </p:txBody>
      </p:sp>
    </p:spTree>
    <p:extLst>
      <p:ext uri="{BB962C8B-B14F-4D97-AF65-F5344CB8AC3E}">
        <p14:creationId xmlns:p14="http://schemas.microsoft.com/office/powerpoint/2010/main" val="103693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BF8B0512-B0CF-4489-A60A-6CFA645B4EF1}"/>
              </a:ext>
            </a:extLst>
          </p:cNvPr>
          <p:cNvSpPr>
            <a:spLocks noGrp="1"/>
          </p:cNvSpPr>
          <p:nvPr>
            <p:ph idx="1"/>
          </p:nvPr>
        </p:nvSpPr>
        <p:spPr/>
        <p:txBody>
          <a:bodyPr/>
          <a:lstStyle/>
          <a:p>
            <a:r>
              <a:rPr lang="zh-CN" altLang="en-US" dirty="0"/>
              <a:t>现实世界的问题都比较复杂</a:t>
            </a:r>
            <a:endParaRPr lang="en-US" altLang="zh-CN" dirty="0"/>
          </a:p>
          <a:p>
            <a:pPr lvl="1"/>
            <a:r>
              <a:rPr lang="zh-CN" altLang="en-US" dirty="0"/>
              <a:t>很难通过规则来手工实现</a:t>
            </a:r>
            <a:endParaRPr lang="en-US" altLang="zh-CN" dirty="0"/>
          </a:p>
          <a:p>
            <a:pPr lvl="1"/>
            <a:endParaRPr lang="en-US" altLang="zh-CN" dirty="0"/>
          </a:p>
        </p:txBody>
      </p:sp>
      <p:sp>
        <p:nvSpPr>
          <p:cNvPr id="2" name="标题 1"/>
          <p:cNvSpPr>
            <a:spLocks noGrp="1"/>
          </p:cNvSpPr>
          <p:nvPr>
            <p:ph type="title"/>
          </p:nvPr>
        </p:nvSpPr>
        <p:spPr/>
        <p:txBody>
          <a:bodyPr/>
          <a:lstStyle/>
          <a:p>
            <a:r>
              <a:rPr lang="zh-CN" altLang="en-US"/>
              <a:t>为什么要“机器学习”？</a:t>
            </a:r>
            <a:endParaRPr lang="zh-CN" altLang="en-US" dirty="0"/>
          </a:p>
        </p:txBody>
      </p:sp>
      <p:pic>
        <p:nvPicPr>
          <p:cNvPr id="3" name="图片 2"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290365" y="1538271"/>
            <a:ext cx="4153009" cy="1534926"/>
          </a:xfrm>
          <a:prstGeom prst="rect">
            <a:avLst/>
          </a:prstGeom>
        </p:spPr>
      </p:pic>
      <p:pic>
        <p:nvPicPr>
          <p:cNvPr id="3074" name="Picture 2" descr="âPattern Recognition handwrite numberâçå¾çæç´¢ç»æ"/>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7772400" y="3581400"/>
            <a:ext cx="3670974" cy="2164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6337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A4AA8F-30EA-4324-87BE-7BFC41F8D63D}"/>
              </a:ext>
            </a:extLst>
          </p:cNvPr>
          <p:cNvSpPr>
            <a:spLocks noGrp="1"/>
          </p:cNvSpPr>
          <p:nvPr>
            <p:ph type="title"/>
          </p:nvPr>
        </p:nvSpPr>
        <p:spPr/>
        <p:txBody>
          <a:bodyPr/>
          <a:lstStyle/>
          <a:p>
            <a:r>
              <a:rPr lang="zh-CN" altLang="en-US" dirty="0"/>
              <a:t>最大后验估计</a:t>
            </a:r>
          </a:p>
        </p:txBody>
      </p:sp>
      <p:sp>
        <p:nvSpPr>
          <p:cNvPr id="9" name="矩形 8">
            <a:extLst>
              <a:ext uri="{FF2B5EF4-FFF2-40B4-BE49-F238E27FC236}">
                <a16:creationId xmlns:a16="http://schemas.microsoft.com/office/drawing/2014/main" id="{25EEB446-E898-4477-BDF9-C13FE80993DF}"/>
              </a:ext>
            </a:extLst>
          </p:cNvPr>
          <p:cNvSpPr/>
          <p:nvPr/>
        </p:nvSpPr>
        <p:spPr>
          <a:xfrm>
            <a:off x="5446566" y="2586348"/>
            <a:ext cx="1146468" cy="646331"/>
          </a:xfrm>
          <a:prstGeom prst="rect">
            <a:avLst/>
          </a:prstGeom>
        </p:spPr>
        <p:txBody>
          <a:bodyPr wrap="none">
            <a:spAutoFit/>
          </a:bodyPr>
          <a:lstStyle/>
          <a:p>
            <a:pPr algn="ctr"/>
            <a:r>
              <a:rPr lang="zh-CN" altLang="en-US" dirty="0">
                <a:solidFill>
                  <a:srgbClr val="FF0000"/>
                </a:solidFill>
                <a:sym typeface="Symbol" panose="05050102010706020507" pitchFamily="18" charset="2"/>
              </a:rPr>
              <a:t>似然</a:t>
            </a:r>
            <a:endParaRPr lang="en-GB" altLang="zh-CN" dirty="0">
              <a:solidFill>
                <a:srgbClr val="FF0000"/>
              </a:solidFill>
              <a:sym typeface="Symbol" panose="05050102010706020507" pitchFamily="18" charset="2"/>
            </a:endParaRPr>
          </a:p>
          <a:p>
            <a:pPr algn="ctr"/>
            <a:r>
              <a:rPr lang="en-GB" altLang="zh-CN" dirty="0">
                <a:solidFill>
                  <a:srgbClr val="FF0000"/>
                </a:solidFill>
                <a:sym typeface="Symbol" panose="05050102010706020507" pitchFamily="18" charset="2"/>
              </a:rPr>
              <a:t>likelihood</a:t>
            </a:r>
            <a:endParaRPr lang="zh-CN" altLang="en-US" dirty="0">
              <a:solidFill>
                <a:srgbClr val="FF0000"/>
              </a:solidFill>
            </a:endParaRPr>
          </a:p>
        </p:txBody>
      </p:sp>
      <p:sp>
        <p:nvSpPr>
          <p:cNvPr id="10" name="矩形 9">
            <a:extLst>
              <a:ext uri="{FF2B5EF4-FFF2-40B4-BE49-F238E27FC236}">
                <a16:creationId xmlns:a16="http://schemas.microsoft.com/office/drawing/2014/main" id="{11BB01A8-3D66-42A5-9AE1-091E529C088C}"/>
              </a:ext>
            </a:extLst>
          </p:cNvPr>
          <p:cNvSpPr/>
          <p:nvPr/>
        </p:nvSpPr>
        <p:spPr>
          <a:xfrm>
            <a:off x="7095985" y="2563361"/>
            <a:ext cx="646331" cy="646331"/>
          </a:xfrm>
          <a:prstGeom prst="rect">
            <a:avLst/>
          </a:prstGeom>
        </p:spPr>
        <p:txBody>
          <a:bodyPr wrap="none">
            <a:spAutoFit/>
          </a:bodyPr>
          <a:lstStyle/>
          <a:p>
            <a:pPr algn="ctr"/>
            <a:r>
              <a:rPr lang="zh-CN" altLang="en-US" dirty="0">
                <a:sym typeface="Symbol" panose="05050102010706020507" pitchFamily="18" charset="2"/>
              </a:rPr>
              <a:t>先验</a:t>
            </a:r>
            <a:endParaRPr lang="en-GB" altLang="zh-CN" dirty="0">
              <a:sym typeface="Symbol" panose="05050102010706020507" pitchFamily="18" charset="2"/>
            </a:endParaRPr>
          </a:p>
          <a:p>
            <a:pPr algn="ctr"/>
            <a:r>
              <a:rPr lang="en-GB" altLang="zh-CN" dirty="0">
                <a:sym typeface="Symbol" panose="05050102010706020507" pitchFamily="18" charset="2"/>
              </a:rPr>
              <a:t>prior</a:t>
            </a:r>
            <a:endParaRPr lang="zh-CN" altLang="en-US" dirty="0"/>
          </a:p>
        </p:txBody>
      </p:sp>
      <p:sp>
        <p:nvSpPr>
          <p:cNvPr id="11" name="矩形 10">
            <a:extLst>
              <a:ext uri="{FF2B5EF4-FFF2-40B4-BE49-F238E27FC236}">
                <a16:creationId xmlns:a16="http://schemas.microsoft.com/office/drawing/2014/main" id="{42EF5C98-7868-4C20-8C6B-7E34B13CACB6}"/>
              </a:ext>
            </a:extLst>
          </p:cNvPr>
          <p:cNvSpPr/>
          <p:nvPr/>
        </p:nvSpPr>
        <p:spPr>
          <a:xfrm>
            <a:off x="3429000" y="2545944"/>
            <a:ext cx="1082348" cy="646331"/>
          </a:xfrm>
          <a:prstGeom prst="rect">
            <a:avLst/>
          </a:prstGeom>
        </p:spPr>
        <p:txBody>
          <a:bodyPr wrap="none">
            <a:spAutoFit/>
          </a:bodyPr>
          <a:lstStyle/>
          <a:p>
            <a:pPr algn="ctr"/>
            <a:r>
              <a:rPr lang="zh-CN" altLang="en-US" dirty="0"/>
              <a:t>后验</a:t>
            </a:r>
            <a:endParaRPr lang="en-GB" altLang="zh-CN" dirty="0"/>
          </a:p>
          <a:p>
            <a:pPr algn="ctr"/>
            <a:r>
              <a:rPr lang="en-GB" altLang="zh-CN" dirty="0"/>
              <a:t>posterior</a:t>
            </a:r>
            <a:endParaRPr lang="zh-CN" altLang="en-US" dirty="0"/>
          </a:p>
        </p:txBody>
      </p:sp>
      <p:pic>
        <p:nvPicPr>
          <p:cNvPr id="13" name="图片 12">
            <a:extLst>
              <a:ext uri="{FF2B5EF4-FFF2-40B4-BE49-F238E27FC236}">
                <a16:creationId xmlns:a16="http://schemas.microsoft.com/office/drawing/2014/main" id="{948ABDA2-1A63-48D2-8E68-9AABEFD9D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237" y="2135887"/>
            <a:ext cx="2770487" cy="636831"/>
          </a:xfrm>
          <a:prstGeom prst="rect">
            <a:avLst/>
          </a:prstGeom>
        </p:spPr>
      </p:pic>
      <p:pic>
        <p:nvPicPr>
          <p:cNvPr id="15" name="图片 14">
            <a:extLst>
              <a:ext uri="{FF2B5EF4-FFF2-40B4-BE49-F238E27FC236}">
                <a16:creationId xmlns:a16="http://schemas.microsoft.com/office/drawing/2014/main" id="{3D3FE27A-3F81-4E6D-A9CE-FB31F4BE2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1219200"/>
            <a:ext cx="4310880" cy="1149568"/>
          </a:xfrm>
          <a:prstGeom prst="rect">
            <a:avLst/>
          </a:prstGeom>
        </p:spPr>
      </p:pic>
      <p:pic>
        <p:nvPicPr>
          <p:cNvPr id="4" name="图片 3">
            <a:extLst>
              <a:ext uri="{FF2B5EF4-FFF2-40B4-BE49-F238E27FC236}">
                <a16:creationId xmlns:a16="http://schemas.microsoft.com/office/drawing/2014/main" id="{24C333C4-AEA0-4819-AD03-DB3F85DBE6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0" y="3835711"/>
            <a:ext cx="6610800" cy="2133600"/>
          </a:xfrm>
          <a:prstGeom prst="rect">
            <a:avLst/>
          </a:prstGeom>
        </p:spPr>
      </p:pic>
      <p:cxnSp>
        <p:nvCxnSpPr>
          <p:cNvPr id="7" name="直接连接符 6">
            <a:extLst>
              <a:ext uri="{FF2B5EF4-FFF2-40B4-BE49-F238E27FC236}">
                <a16:creationId xmlns:a16="http://schemas.microsoft.com/office/drawing/2014/main" id="{3F2D60C5-8A3B-4CA7-81CA-A06D78D7D171}"/>
              </a:ext>
            </a:extLst>
          </p:cNvPr>
          <p:cNvCxnSpPr/>
          <p:nvPr/>
        </p:nvCxnSpPr>
        <p:spPr>
          <a:xfrm>
            <a:off x="5446566" y="2438400"/>
            <a:ext cx="1335234"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直接连接符 11">
            <a:extLst>
              <a:ext uri="{FF2B5EF4-FFF2-40B4-BE49-F238E27FC236}">
                <a16:creationId xmlns:a16="http://schemas.microsoft.com/office/drawing/2014/main" id="{C047FA0A-D543-4B57-9A21-BA9DECC504FD}"/>
              </a:ext>
            </a:extLst>
          </p:cNvPr>
          <p:cNvCxnSpPr/>
          <p:nvPr/>
        </p:nvCxnSpPr>
        <p:spPr>
          <a:xfrm>
            <a:off x="5105400" y="5969311"/>
            <a:ext cx="1828800" cy="0"/>
          </a:xfrm>
          <a:prstGeom prst="line">
            <a:avLst/>
          </a:prstGeom>
        </p:spPr>
        <p:style>
          <a:lnRef idx="3">
            <a:schemeClr val="accent3"/>
          </a:lnRef>
          <a:fillRef idx="0">
            <a:schemeClr val="accent3"/>
          </a:fillRef>
          <a:effectRef idx="2">
            <a:schemeClr val="accent3"/>
          </a:effectRef>
          <a:fontRef idx="minor">
            <a:schemeClr val="tx1"/>
          </a:fontRef>
        </p:style>
      </p:cxnSp>
      <p:cxnSp>
        <p:nvCxnSpPr>
          <p:cNvPr id="16" name="直接连接符 15">
            <a:extLst>
              <a:ext uri="{FF2B5EF4-FFF2-40B4-BE49-F238E27FC236}">
                <a16:creationId xmlns:a16="http://schemas.microsoft.com/office/drawing/2014/main" id="{3F85D5D1-B3F4-461B-9E4A-E58D3F0F38EE}"/>
              </a:ext>
            </a:extLst>
          </p:cNvPr>
          <p:cNvCxnSpPr>
            <a:cxnSpLocks/>
          </p:cNvCxnSpPr>
          <p:nvPr/>
        </p:nvCxnSpPr>
        <p:spPr>
          <a:xfrm>
            <a:off x="7315200" y="5962825"/>
            <a:ext cx="914400" cy="0"/>
          </a:xfrm>
          <a:prstGeom prst="line">
            <a:avLst/>
          </a:prstGeom>
        </p:spPr>
        <p:style>
          <a:lnRef idx="3">
            <a:schemeClr val="accent3"/>
          </a:lnRef>
          <a:fillRef idx="0">
            <a:schemeClr val="accent3"/>
          </a:fillRef>
          <a:effectRef idx="2">
            <a:schemeClr val="accent3"/>
          </a:effectRef>
          <a:fontRef idx="minor">
            <a:schemeClr val="tx1"/>
          </a:fontRef>
        </p:style>
      </p:cxnSp>
      <p:sp>
        <p:nvSpPr>
          <p:cNvPr id="17" name="矩形 16">
            <a:extLst>
              <a:ext uri="{FF2B5EF4-FFF2-40B4-BE49-F238E27FC236}">
                <a16:creationId xmlns:a16="http://schemas.microsoft.com/office/drawing/2014/main" id="{3065F08E-3352-44E3-81BB-1AA20481C337}"/>
              </a:ext>
            </a:extLst>
          </p:cNvPr>
          <p:cNvSpPr/>
          <p:nvPr/>
        </p:nvSpPr>
        <p:spPr>
          <a:xfrm>
            <a:off x="8968165" y="5715000"/>
            <a:ext cx="1338828" cy="369332"/>
          </a:xfrm>
          <a:prstGeom prst="rect">
            <a:avLst/>
          </a:prstGeom>
        </p:spPr>
        <p:txBody>
          <a:bodyPr wrap="none">
            <a:spAutoFit/>
          </a:bodyPr>
          <a:lstStyle/>
          <a:p>
            <a:r>
              <a:rPr lang="zh-CN" altLang="en-US" dirty="0"/>
              <a:t>正则化系数</a:t>
            </a:r>
          </a:p>
        </p:txBody>
      </p:sp>
      <p:pic>
        <p:nvPicPr>
          <p:cNvPr id="19" name="图片 18">
            <a:extLst>
              <a:ext uri="{FF2B5EF4-FFF2-40B4-BE49-F238E27FC236}">
                <a16:creationId xmlns:a16="http://schemas.microsoft.com/office/drawing/2014/main" id="{65C2D406-C8C1-4792-ACE9-0F4B9CA777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63200" y="5736940"/>
            <a:ext cx="1066828" cy="451769"/>
          </a:xfrm>
          <a:prstGeom prst="rect">
            <a:avLst/>
          </a:prstGeom>
        </p:spPr>
      </p:pic>
    </p:spTree>
    <p:custDataLst>
      <p:tags r:id="rId1"/>
    </p:custDataLst>
    <p:extLst>
      <p:ext uri="{BB962C8B-B14F-4D97-AF65-F5344CB8AC3E}">
        <p14:creationId xmlns:p14="http://schemas.microsoft.com/office/powerpoint/2010/main" val="303284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A8985-E8AB-4BCB-BD97-08298E7DED9A}"/>
              </a:ext>
            </a:extLst>
          </p:cNvPr>
          <p:cNvSpPr>
            <a:spLocks noGrp="1"/>
          </p:cNvSpPr>
          <p:nvPr>
            <p:ph type="title"/>
          </p:nvPr>
        </p:nvSpPr>
        <p:spPr/>
        <p:txBody>
          <a:bodyPr/>
          <a:lstStyle/>
          <a:p>
            <a:r>
              <a:rPr lang="zh-CN" altLang="en-US" dirty="0"/>
              <a:t>总结</a:t>
            </a:r>
          </a:p>
        </p:txBody>
      </p:sp>
      <p:graphicFrame>
        <p:nvGraphicFramePr>
          <p:cNvPr id="3" name="表格 2">
            <a:extLst>
              <a:ext uri="{FF2B5EF4-FFF2-40B4-BE49-F238E27FC236}">
                <a16:creationId xmlns:a16="http://schemas.microsoft.com/office/drawing/2014/main" id="{5E7D4335-D978-4CDF-A666-F6CFC565B302}"/>
              </a:ext>
            </a:extLst>
          </p:cNvPr>
          <p:cNvGraphicFramePr>
            <a:graphicFrameLocks noGrp="1"/>
          </p:cNvGraphicFramePr>
          <p:nvPr>
            <p:extLst>
              <p:ext uri="{D42A27DB-BD31-4B8C-83A1-F6EECF244321}">
                <p14:modId xmlns:p14="http://schemas.microsoft.com/office/powerpoint/2010/main" val="3572393348"/>
              </p:ext>
            </p:extLst>
          </p:nvPr>
        </p:nvGraphicFramePr>
        <p:xfrm>
          <a:off x="838200" y="1901291"/>
          <a:ext cx="9144000" cy="22250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005463710"/>
                    </a:ext>
                  </a:extLst>
                </a:gridCol>
                <a:gridCol w="3048000">
                  <a:extLst>
                    <a:ext uri="{9D8B030D-6E8A-4147-A177-3AD203B41FA5}">
                      <a16:colId xmlns:a16="http://schemas.microsoft.com/office/drawing/2014/main" val="111326869"/>
                    </a:ext>
                  </a:extLst>
                </a:gridCol>
                <a:gridCol w="3048000">
                  <a:extLst>
                    <a:ext uri="{9D8B030D-6E8A-4147-A177-3AD203B41FA5}">
                      <a16:colId xmlns:a16="http://schemas.microsoft.com/office/drawing/2014/main" val="3585889453"/>
                    </a:ext>
                  </a:extLst>
                </a:gridCol>
              </a:tblGrid>
              <a:tr h="370840">
                <a:tc>
                  <a:txBody>
                    <a:bodyPr/>
                    <a:lstStyle/>
                    <a:p>
                      <a:pPr algn="ctr"/>
                      <a:endParaRPr lang="zh-CN" altLang="en-US" sz="3200" dirty="0"/>
                    </a:p>
                  </a:txBody>
                  <a:tcPr/>
                </a:tc>
                <a:tc>
                  <a:txBody>
                    <a:bodyPr/>
                    <a:lstStyle/>
                    <a:p>
                      <a:pPr algn="ctr"/>
                      <a:r>
                        <a:rPr lang="zh-CN" altLang="en-US" sz="3200" dirty="0"/>
                        <a:t>无先验</a:t>
                      </a:r>
                    </a:p>
                  </a:txBody>
                  <a:tcPr/>
                </a:tc>
                <a:tc>
                  <a:txBody>
                    <a:bodyPr/>
                    <a:lstStyle/>
                    <a:p>
                      <a:pPr algn="ctr"/>
                      <a:r>
                        <a:rPr lang="zh-CN" altLang="en-US" sz="3200" dirty="0"/>
                        <a:t>引入先验</a:t>
                      </a:r>
                    </a:p>
                  </a:txBody>
                  <a:tcPr/>
                </a:tc>
                <a:extLst>
                  <a:ext uri="{0D108BD9-81ED-4DB2-BD59-A6C34878D82A}">
                    <a16:rowId xmlns:a16="http://schemas.microsoft.com/office/drawing/2014/main" val="4258838540"/>
                  </a:ext>
                </a:extLst>
              </a:tr>
              <a:tr h="370840">
                <a:tc>
                  <a:txBody>
                    <a:bodyPr/>
                    <a:lstStyle/>
                    <a:p>
                      <a:pPr algn="ctr"/>
                      <a:r>
                        <a:rPr lang="zh-CN" altLang="en-US" sz="3200" dirty="0"/>
                        <a:t>平方误差</a:t>
                      </a:r>
                    </a:p>
                  </a:txBody>
                  <a:tcPr/>
                </a:tc>
                <a:tc>
                  <a:txBody>
                    <a:bodyPr/>
                    <a:lstStyle/>
                    <a:p>
                      <a:pPr algn="ctr"/>
                      <a:r>
                        <a:rPr lang="zh-CN" altLang="en-US" sz="3200" dirty="0"/>
                        <a:t>经验风险</a:t>
                      </a:r>
                      <a:endParaRPr lang="en-US" altLang="zh-CN" sz="3200" dirty="0"/>
                    </a:p>
                    <a:p>
                      <a:pPr algn="ctr"/>
                      <a:r>
                        <a:rPr lang="zh-CN" altLang="en-US" sz="3200" dirty="0"/>
                        <a:t>最小化</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结构风险</a:t>
                      </a:r>
                      <a:endParaRPr lang="en-US" altLang="zh-CN" sz="32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dirty="0"/>
                        <a:t>最小化</a:t>
                      </a:r>
                    </a:p>
                  </a:txBody>
                  <a:tcPr/>
                </a:tc>
                <a:extLst>
                  <a:ext uri="{0D108BD9-81ED-4DB2-BD59-A6C34878D82A}">
                    <a16:rowId xmlns:a16="http://schemas.microsoft.com/office/drawing/2014/main" val="2423741835"/>
                  </a:ext>
                </a:extLst>
              </a:tr>
              <a:tr h="370840">
                <a:tc>
                  <a:txBody>
                    <a:bodyPr/>
                    <a:lstStyle/>
                    <a:p>
                      <a:pPr algn="ctr"/>
                      <a:r>
                        <a:rPr lang="zh-CN" altLang="en-US" sz="3200" dirty="0"/>
                        <a:t>概率</a:t>
                      </a:r>
                    </a:p>
                  </a:txBody>
                  <a:tcPr/>
                </a:tc>
                <a:tc>
                  <a:txBody>
                    <a:bodyPr/>
                    <a:lstStyle/>
                    <a:p>
                      <a:pPr algn="ctr"/>
                      <a:r>
                        <a:rPr lang="zh-CN" altLang="en-US" sz="3200" dirty="0"/>
                        <a:t>最大似然估计</a:t>
                      </a:r>
                    </a:p>
                  </a:txBody>
                  <a:tcPr/>
                </a:tc>
                <a:tc>
                  <a:txBody>
                    <a:bodyPr/>
                    <a:lstStyle/>
                    <a:p>
                      <a:pPr algn="ctr"/>
                      <a:r>
                        <a:rPr lang="zh-CN" altLang="en-US" sz="3200" dirty="0"/>
                        <a:t>最大后验估计</a:t>
                      </a:r>
                    </a:p>
                  </a:txBody>
                  <a:tcPr/>
                </a:tc>
                <a:extLst>
                  <a:ext uri="{0D108BD9-81ED-4DB2-BD59-A6C34878D82A}">
                    <a16:rowId xmlns:a16="http://schemas.microsoft.com/office/drawing/2014/main" val="2655689301"/>
                  </a:ext>
                </a:extLst>
              </a:tr>
            </a:tbl>
          </a:graphicData>
        </a:graphic>
      </p:graphicFrame>
      <p:pic>
        <p:nvPicPr>
          <p:cNvPr id="5" name="图片 4">
            <a:extLst>
              <a:ext uri="{FF2B5EF4-FFF2-40B4-BE49-F238E27FC236}">
                <a16:creationId xmlns:a16="http://schemas.microsoft.com/office/drawing/2014/main" id="{A1491AC4-F35C-4D5F-A6FE-DECB099CA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301961"/>
            <a:ext cx="2193529" cy="615059"/>
          </a:xfrm>
          <a:prstGeom prst="rect">
            <a:avLst/>
          </a:prstGeom>
        </p:spPr>
      </p:pic>
      <p:pic>
        <p:nvPicPr>
          <p:cNvPr id="7" name="图片 6">
            <a:extLst>
              <a:ext uri="{FF2B5EF4-FFF2-40B4-BE49-F238E27FC236}">
                <a16:creationId xmlns:a16="http://schemas.microsoft.com/office/drawing/2014/main" id="{4DF4DD0D-A204-4FC6-82FD-13A3301EA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4367537"/>
            <a:ext cx="2427578" cy="517085"/>
          </a:xfrm>
          <a:prstGeom prst="rect">
            <a:avLst/>
          </a:prstGeom>
        </p:spPr>
      </p:pic>
    </p:spTree>
    <p:extLst>
      <p:ext uri="{BB962C8B-B14F-4D97-AF65-F5344CB8AC3E}">
        <p14:creationId xmlns:p14="http://schemas.microsoft.com/office/powerpoint/2010/main" val="35498572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1AE674-BF5F-479C-AFD9-05D79F14A3F1}"/>
              </a:ext>
            </a:extLst>
          </p:cNvPr>
          <p:cNvSpPr>
            <a:spLocks noGrp="1"/>
          </p:cNvSpPr>
          <p:nvPr>
            <p:ph type="ctrTitle"/>
          </p:nvPr>
        </p:nvSpPr>
        <p:spPr/>
        <p:txBody>
          <a:bodyPr/>
          <a:lstStyle/>
          <a:p>
            <a:r>
              <a:rPr lang="zh-CN" altLang="en-US" dirty="0"/>
              <a:t>多项式回归</a:t>
            </a:r>
          </a:p>
        </p:txBody>
      </p:sp>
    </p:spTree>
    <p:extLst>
      <p:ext uri="{BB962C8B-B14F-4D97-AF65-F5344CB8AC3E}">
        <p14:creationId xmlns:p14="http://schemas.microsoft.com/office/powerpoint/2010/main" val="2550698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48382-34A0-4731-84F6-2FF294E05885}"/>
              </a:ext>
            </a:extLst>
          </p:cNvPr>
          <p:cNvSpPr>
            <a:spLocks noGrp="1"/>
          </p:cNvSpPr>
          <p:nvPr>
            <p:ph type="title"/>
          </p:nvPr>
        </p:nvSpPr>
        <p:spPr/>
        <p:txBody>
          <a:bodyPr/>
          <a:lstStyle/>
          <a:p>
            <a:r>
              <a:rPr lang="zh-CN" altLang="en-US" dirty="0"/>
              <a:t>一个例子：</a:t>
            </a:r>
            <a:r>
              <a:rPr lang="en-US" altLang="zh-CN" dirty="0"/>
              <a:t>Polynomial Curve Fitting</a:t>
            </a:r>
            <a:endParaRPr lang="zh-CN" altLang="en-US" dirty="0"/>
          </a:p>
        </p:txBody>
      </p:sp>
      <p:pic>
        <p:nvPicPr>
          <p:cNvPr id="4" name="图片 3">
            <a:extLst>
              <a:ext uri="{FF2B5EF4-FFF2-40B4-BE49-F238E27FC236}">
                <a16:creationId xmlns:a16="http://schemas.microsoft.com/office/drawing/2014/main" id="{B9842612-B6C2-4539-B85D-351DFCB7CD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50545" y="1321613"/>
            <a:ext cx="4323196" cy="3067132"/>
          </a:xfrm>
          <a:prstGeom prst="rect">
            <a:avLst/>
          </a:prstGeom>
        </p:spPr>
      </p:pic>
      <p:sp>
        <p:nvSpPr>
          <p:cNvPr id="5" name="文本框 4">
            <a:extLst>
              <a:ext uri="{FF2B5EF4-FFF2-40B4-BE49-F238E27FC236}">
                <a16:creationId xmlns:a16="http://schemas.microsoft.com/office/drawing/2014/main" id="{C72C4345-0B86-4C90-B83D-827E6427FC14}"/>
              </a:ext>
            </a:extLst>
          </p:cNvPr>
          <p:cNvSpPr txBox="1"/>
          <p:nvPr/>
        </p:nvSpPr>
        <p:spPr>
          <a:xfrm>
            <a:off x="6099876" y="152400"/>
            <a:ext cx="3707105" cy="369332"/>
          </a:xfrm>
          <a:prstGeom prst="rect">
            <a:avLst/>
          </a:prstGeom>
          <a:noFill/>
        </p:spPr>
        <p:txBody>
          <a:bodyPr wrap="none" rtlCol="0">
            <a:spAutoFit/>
          </a:bodyPr>
          <a:lstStyle/>
          <a:p>
            <a:r>
              <a:rPr lang="en-US" altLang="zh-CN" dirty="0">
                <a:solidFill>
                  <a:srgbClr val="FFC000"/>
                </a:solidFill>
              </a:rPr>
              <a:t>From chapter 1 of Bishop’s PRML.</a:t>
            </a:r>
            <a:endParaRPr lang="zh-CN" altLang="en-US" dirty="0">
              <a:solidFill>
                <a:srgbClr val="FFC000"/>
              </a:solidFill>
            </a:endParaRPr>
          </a:p>
        </p:txBody>
      </p:sp>
      <p:pic>
        <p:nvPicPr>
          <p:cNvPr id="7" name="图片 6">
            <a:extLst>
              <a:ext uri="{FF2B5EF4-FFF2-40B4-BE49-F238E27FC236}">
                <a16:creationId xmlns:a16="http://schemas.microsoft.com/office/drawing/2014/main" id="{2E93E068-B5B8-4EAF-9DC4-95754EC48B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4495447"/>
            <a:ext cx="4871446" cy="789964"/>
          </a:xfrm>
          <a:prstGeom prst="rect">
            <a:avLst/>
          </a:prstGeom>
        </p:spPr>
      </p:pic>
      <p:sp>
        <p:nvSpPr>
          <p:cNvPr id="8" name="文本框 7">
            <a:extLst>
              <a:ext uri="{FF2B5EF4-FFF2-40B4-BE49-F238E27FC236}">
                <a16:creationId xmlns:a16="http://schemas.microsoft.com/office/drawing/2014/main" id="{4824B9AE-3AE4-4F05-8110-C7D1F8FD3819}"/>
              </a:ext>
            </a:extLst>
          </p:cNvPr>
          <p:cNvSpPr txBox="1"/>
          <p:nvPr/>
        </p:nvSpPr>
        <p:spPr>
          <a:xfrm>
            <a:off x="2362201" y="4777674"/>
            <a:ext cx="646331" cy="369332"/>
          </a:xfrm>
          <a:prstGeom prst="rect">
            <a:avLst/>
          </a:prstGeom>
          <a:noFill/>
        </p:spPr>
        <p:txBody>
          <a:bodyPr wrap="none" rtlCol="0">
            <a:spAutoFit/>
          </a:bodyPr>
          <a:lstStyle/>
          <a:p>
            <a:r>
              <a:rPr lang="zh-CN" altLang="en-US" dirty="0"/>
              <a:t>模型</a:t>
            </a:r>
          </a:p>
        </p:txBody>
      </p:sp>
      <p:sp>
        <p:nvSpPr>
          <p:cNvPr id="9" name="文本框 8">
            <a:extLst>
              <a:ext uri="{FF2B5EF4-FFF2-40B4-BE49-F238E27FC236}">
                <a16:creationId xmlns:a16="http://schemas.microsoft.com/office/drawing/2014/main" id="{A9EF1202-D3E2-4759-8DB3-428F7A3D2E54}"/>
              </a:ext>
            </a:extLst>
          </p:cNvPr>
          <p:cNvSpPr txBox="1"/>
          <p:nvPr/>
        </p:nvSpPr>
        <p:spPr>
          <a:xfrm>
            <a:off x="2209800" y="5638800"/>
            <a:ext cx="1107996" cy="369332"/>
          </a:xfrm>
          <a:prstGeom prst="rect">
            <a:avLst/>
          </a:prstGeom>
          <a:noFill/>
        </p:spPr>
        <p:txBody>
          <a:bodyPr wrap="none" rtlCol="0">
            <a:spAutoFit/>
          </a:bodyPr>
          <a:lstStyle/>
          <a:p>
            <a:r>
              <a:rPr lang="zh-CN" altLang="en-US" dirty="0"/>
              <a:t>损失函数</a:t>
            </a:r>
          </a:p>
        </p:txBody>
      </p:sp>
      <p:pic>
        <p:nvPicPr>
          <p:cNvPr id="11" name="图片 10">
            <a:extLst>
              <a:ext uri="{FF2B5EF4-FFF2-40B4-BE49-F238E27FC236}">
                <a16:creationId xmlns:a16="http://schemas.microsoft.com/office/drawing/2014/main" id="{45FCE238-D700-488D-9FED-3C53B8C4E33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89522" y="5479216"/>
            <a:ext cx="3453606" cy="850837"/>
          </a:xfrm>
          <a:prstGeom prst="rect">
            <a:avLst/>
          </a:prstGeom>
        </p:spPr>
      </p:pic>
    </p:spTree>
    <p:extLst>
      <p:ext uri="{BB962C8B-B14F-4D97-AF65-F5344CB8AC3E}">
        <p14:creationId xmlns:p14="http://schemas.microsoft.com/office/powerpoint/2010/main" val="1757074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7AAEC-2B57-4116-B2B2-DE029C812AEE}"/>
              </a:ext>
            </a:extLst>
          </p:cNvPr>
          <p:cNvSpPr>
            <a:spLocks noGrp="1"/>
          </p:cNvSpPr>
          <p:nvPr>
            <p:ph type="title"/>
          </p:nvPr>
        </p:nvSpPr>
        <p:spPr/>
        <p:txBody>
          <a:bodyPr/>
          <a:lstStyle/>
          <a:p>
            <a:r>
              <a:rPr lang="en-US" altLang="zh-CN" dirty="0"/>
              <a:t>Which Degree of Polynomial?</a:t>
            </a:r>
            <a:endParaRPr lang="zh-CN" altLang="en-US" dirty="0"/>
          </a:p>
        </p:txBody>
      </p:sp>
      <p:pic>
        <p:nvPicPr>
          <p:cNvPr id="4" name="图片 3">
            <a:extLst>
              <a:ext uri="{FF2B5EF4-FFF2-40B4-BE49-F238E27FC236}">
                <a16:creationId xmlns:a16="http://schemas.microsoft.com/office/drawing/2014/main" id="{F96B57CC-7830-4B3E-BC33-96C9DF77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1" y="1676401"/>
            <a:ext cx="5562599" cy="3991865"/>
          </a:xfrm>
          <a:prstGeom prst="rect">
            <a:avLst/>
          </a:prstGeom>
        </p:spPr>
      </p:pic>
      <p:sp>
        <p:nvSpPr>
          <p:cNvPr id="6" name="矩形 5">
            <a:extLst>
              <a:ext uri="{FF2B5EF4-FFF2-40B4-BE49-F238E27FC236}">
                <a16:creationId xmlns:a16="http://schemas.microsoft.com/office/drawing/2014/main" id="{5C8719B8-0B39-4587-931C-2E4672AC3F42}"/>
              </a:ext>
            </a:extLst>
          </p:cNvPr>
          <p:cNvSpPr/>
          <p:nvPr/>
        </p:nvSpPr>
        <p:spPr>
          <a:xfrm>
            <a:off x="7791466" y="1981200"/>
            <a:ext cx="2712089" cy="369332"/>
          </a:xfrm>
          <a:prstGeom prst="rect">
            <a:avLst/>
          </a:prstGeom>
        </p:spPr>
        <p:txBody>
          <a:bodyPr wrap="none">
            <a:spAutoFit/>
          </a:bodyPr>
          <a:lstStyle/>
          <a:p>
            <a:r>
              <a:rPr lang="en-US" altLang="zh-CN" dirty="0">
                <a:solidFill>
                  <a:srgbClr val="000000"/>
                </a:solidFill>
                <a:latin typeface="CMR10"/>
              </a:rPr>
              <a:t>A </a:t>
            </a:r>
            <a:r>
              <a:rPr lang="en-US" altLang="zh-CN" dirty="0">
                <a:solidFill>
                  <a:srgbClr val="FF0000"/>
                </a:solidFill>
                <a:latin typeface="CMR10"/>
              </a:rPr>
              <a:t>model selection </a:t>
            </a:r>
            <a:r>
              <a:rPr lang="en-US" altLang="zh-CN" dirty="0">
                <a:solidFill>
                  <a:srgbClr val="000000"/>
                </a:solidFill>
                <a:latin typeface="CMR10"/>
              </a:rPr>
              <a:t>problem</a:t>
            </a:r>
            <a:endParaRPr lang="zh-CN" altLang="en-US" dirty="0"/>
          </a:p>
        </p:txBody>
      </p:sp>
      <p:sp>
        <p:nvSpPr>
          <p:cNvPr id="7" name="矩形 6">
            <a:extLst>
              <a:ext uri="{FF2B5EF4-FFF2-40B4-BE49-F238E27FC236}">
                <a16:creationId xmlns:a16="http://schemas.microsoft.com/office/drawing/2014/main" id="{538C87D5-8731-4585-BEF9-5317BCD1E3FB}"/>
              </a:ext>
            </a:extLst>
          </p:cNvPr>
          <p:cNvSpPr/>
          <p:nvPr/>
        </p:nvSpPr>
        <p:spPr>
          <a:xfrm>
            <a:off x="5715001" y="5715000"/>
            <a:ext cx="3507563" cy="369332"/>
          </a:xfrm>
          <a:prstGeom prst="rect">
            <a:avLst/>
          </a:prstGeom>
        </p:spPr>
        <p:txBody>
          <a:bodyPr wrap="none">
            <a:spAutoFit/>
          </a:bodyPr>
          <a:lstStyle/>
          <a:p>
            <a:r>
              <a:rPr lang="en-US" altLang="zh-CN" dirty="0">
                <a:solidFill>
                  <a:srgbClr val="000000"/>
                </a:solidFill>
                <a:latin typeface="CMMI10"/>
              </a:rPr>
              <a:t>M </a:t>
            </a:r>
            <a:r>
              <a:rPr lang="en-US" altLang="zh-CN" dirty="0">
                <a:solidFill>
                  <a:srgbClr val="000000"/>
                </a:solidFill>
                <a:latin typeface="CMR10"/>
              </a:rPr>
              <a:t>= 9 </a:t>
            </a:r>
            <a:r>
              <a:rPr lang="zh-CN" altLang="en-US" dirty="0">
                <a:solidFill>
                  <a:srgbClr val="000000"/>
                </a:solidFill>
                <a:latin typeface="CMSY10"/>
              </a:rPr>
              <a:t>→</a:t>
            </a:r>
            <a:r>
              <a:rPr lang="en-US" altLang="zh-CN" dirty="0">
                <a:solidFill>
                  <a:srgbClr val="000000"/>
                </a:solidFill>
                <a:latin typeface="CMSY10"/>
              </a:rPr>
              <a:t> </a:t>
            </a:r>
            <a:r>
              <a:rPr lang="en-US" altLang="zh-CN" dirty="0">
                <a:solidFill>
                  <a:srgbClr val="000000"/>
                </a:solidFill>
                <a:latin typeface="CMMI10"/>
              </a:rPr>
              <a:t>E</a:t>
            </a:r>
            <a:r>
              <a:rPr lang="en-US" altLang="zh-CN" dirty="0">
                <a:solidFill>
                  <a:srgbClr val="000000"/>
                </a:solidFill>
                <a:latin typeface="CMR10"/>
              </a:rPr>
              <a:t>(</a:t>
            </a:r>
            <a:r>
              <a:rPr lang="en-US" altLang="zh-CN" dirty="0">
                <a:solidFill>
                  <a:srgbClr val="000000"/>
                </a:solidFill>
                <a:latin typeface="CMMIB10"/>
              </a:rPr>
              <a:t>w</a:t>
            </a:r>
            <a:r>
              <a:rPr lang="en-US" altLang="zh-CN" dirty="0">
                <a:solidFill>
                  <a:srgbClr val="000000"/>
                </a:solidFill>
                <a:latin typeface="CMR10"/>
              </a:rPr>
              <a:t>) = 0: This is </a:t>
            </a:r>
            <a:r>
              <a:rPr lang="en-US" altLang="zh-CN" dirty="0">
                <a:solidFill>
                  <a:srgbClr val="FF0000"/>
                </a:solidFill>
                <a:latin typeface="CMR10"/>
              </a:rPr>
              <a:t>overfitting</a:t>
            </a:r>
            <a:endParaRPr lang="zh-CN" altLang="en-US" dirty="0">
              <a:solidFill>
                <a:srgbClr val="FF0000"/>
              </a:solidFill>
            </a:endParaRPr>
          </a:p>
        </p:txBody>
      </p:sp>
    </p:spTree>
    <p:extLst>
      <p:ext uri="{BB962C8B-B14F-4D97-AF65-F5344CB8AC3E}">
        <p14:creationId xmlns:p14="http://schemas.microsoft.com/office/powerpoint/2010/main" val="2908011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5" name="图片 4">
            <a:extLst>
              <a:ext uri="{FF2B5EF4-FFF2-40B4-BE49-F238E27FC236}">
                <a16:creationId xmlns:a16="http://schemas.microsoft.com/office/drawing/2014/main" id="{4C7B1B81-BB50-483A-9665-F15AF4CA9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1069422"/>
            <a:ext cx="8571652" cy="3113382"/>
          </a:xfrm>
          <a:prstGeom prst="rect">
            <a:avLst/>
          </a:prstGeom>
        </p:spPr>
      </p:pic>
      <p:sp>
        <p:nvSpPr>
          <p:cNvPr id="6" name="矩形 5">
            <a:extLst>
              <a:ext uri="{FF2B5EF4-FFF2-40B4-BE49-F238E27FC236}">
                <a16:creationId xmlns:a16="http://schemas.microsoft.com/office/drawing/2014/main" id="{DBBE9B64-84A4-449F-B0BB-64645307B788}"/>
              </a:ext>
            </a:extLst>
          </p:cNvPr>
          <p:cNvSpPr/>
          <p:nvPr/>
        </p:nvSpPr>
        <p:spPr>
          <a:xfrm>
            <a:off x="2895600" y="4231887"/>
            <a:ext cx="6673312" cy="369332"/>
          </a:xfrm>
          <a:prstGeom prst="rect">
            <a:avLst/>
          </a:prstGeom>
        </p:spPr>
        <p:txBody>
          <a:bodyPr wrap="square">
            <a:spAutoFit/>
          </a:bodyPr>
          <a:lstStyle/>
          <a:p>
            <a:r>
              <a:rPr lang="en-US" altLang="zh-CN" dirty="0">
                <a:solidFill>
                  <a:srgbClr val="FF0000"/>
                </a:solidFill>
                <a:latin typeface="CMR10"/>
              </a:rPr>
              <a:t>As order of polynomial </a:t>
            </a:r>
            <a:r>
              <a:rPr lang="en-US" altLang="zh-CN" dirty="0">
                <a:solidFill>
                  <a:srgbClr val="FF0000"/>
                </a:solidFill>
                <a:latin typeface="CMMI10"/>
              </a:rPr>
              <a:t>M </a:t>
            </a:r>
            <a:r>
              <a:rPr lang="en-US" altLang="zh-CN" dirty="0">
                <a:solidFill>
                  <a:srgbClr val="FF0000"/>
                </a:solidFill>
                <a:latin typeface="CMR10"/>
              </a:rPr>
              <a:t>increases, so do coefficient magnitudes!</a:t>
            </a:r>
            <a:endParaRPr lang="zh-CN" altLang="en-US" dirty="0">
              <a:solidFill>
                <a:srgbClr val="FF0000"/>
              </a:solidFill>
            </a:endParaRPr>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784283"/>
            <a:ext cx="4890819" cy="1061412"/>
          </a:xfrm>
          <a:prstGeom prst="rect">
            <a:avLst/>
          </a:prstGeom>
        </p:spPr>
      </p:pic>
      <p:sp>
        <p:nvSpPr>
          <p:cNvPr id="9" name="文本框 8">
            <a:extLst>
              <a:ext uri="{FF2B5EF4-FFF2-40B4-BE49-F238E27FC236}">
                <a16:creationId xmlns:a16="http://schemas.microsoft.com/office/drawing/2014/main" id="{9057A9B0-F316-4B03-A8B8-1EC61BA160D0}"/>
              </a:ext>
            </a:extLst>
          </p:cNvPr>
          <p:cNvSpPr txBox="1"/>
          <p:nvPr/>
        </p:nvSpPr>
        <p:spPr>
          <a:xfrm>
            <a:off x="7086600" y="5829746"/>
            <a:ext cx="2954655" cy="461665"/>
          </a:xfrm>
          <a:prstGeom prst="rect">
            <a:avLst/>
          </a:prstGeom>
          <a:noFill/>
        </p:spPr>
        <p:txBody>
          <a:bodyPr wrap="none" rtlCol="0">
            <a:spAutoFit/>
          </a:bodyPr>
          <a:lstStyle/>
          <a:p>
            <a:r>
              <a:rPr lang="zh-CN" altLang="en-US" sz="2400" dirty="0">
                <a:solidFill>
                  <a:srgbClr val="FF0000"/>
                </a:solidFill>
              </a:rPr>
              <a:t>对大的系数进行惩罚</a:t>
            </a:r>
          </a:p>
        </p:txBody>
      </p:sp>
    </p:spTree>
    <p:custDataLst>
      <p:tags r:id="rId1"/>
    </p:custDataLst>
    <p:extLst>
      <p:ext uri="{BB962C8B-B14F-4D97-AF65-F5344CB8AC3E}">
        <p14:creationId xmlns:p14="http://schemas.microsoft.com/office/powerpoint/2010/main" val="3253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Regularization</a:t>
            </a:r>
            <a:endParaRPr lang="zh-CN" altLang="en-US" sz="3200" dirty="0"/>
          </a:p>
        </p:txBody>
      </p:sp>
      <p:pic>
        <p:nvPicPr>
          <p:cNvPr id="8" name="图片 7">
            <a:extLst>
              <a:ext uri="{FF2B5EF4-FFF2-40B4-BE49-F238E27FC236}">
                <a16:creationId xmlns:a16="http://schemas.microsoft.com/office/drawing/2014/main" id="{F09A38BF-84E0-4850-A31E-9A7FEAC080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1247790"/>
            <a:ext cx="4915646" cy="1066800"/>
          </a:xfrm>
          <a:prstGeom prst="rect">
            <a:avLst/>
          </a:prstGeom>
        </p:spPr>
      </p:pic>
      <p:pic>
        <p:nvPicPr>
          <p:cNvPr id="7" name="图片 6">
            <a:extLst>
              <a:ext uri="{FF2B5EF4-FFF2-40B4-BE49-F238E27FC236}">
                <a16:creationId xmlns:a16="http://schemas.microsoft.com/office/drawing/2014/main" id="{0A3877A5-0302-4B68-8442-1D6317004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5600" y="2667001"/>
            <a:ext cx="4572000" cy="3391890"/>
          </a:xfrm>
          <a:prstGeom prst="rect">
            <a:avLst/>
          </a:prstGeom>
        </p:spPr>
      </p:pic>
      <p:pic>
        <p:nvPicPr>
          <p:cNvPr id="11" name="图片 10">
            <a:extLst>
              <a:ext uri="{FF2B5EF4-FFF2-40B4-BE49-F238E27FC236}">
                <a16:creationId xmlns:a16="http://schemas.microsoft.com/office/drawing/2014/main" id="{312F5BC5-4437-46EE-91B7-55E1ABEE30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173" y="3343703"/>
            <a:ext cx="6300794" cy="2395638"/>
          </a:xfrm>
          <a:prstGeom prst="rect">
            <a:avLst/>
          </a:prstGeom>
        </p:spPr>
      </p:pic>
    </p:spTree>
    <p:extLst>
      <p:ext uri="{BB962C8B-B14F-4D97-AF65-F5344CB8AC3E}">
        <p14:creationId xmlns:p14="http://schemas.microsoft.com/office/powerpoint/2010/main" val="19653045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FB6E1-B296-453F-B9E0-0DF7C65B7FAC}"/>
              </a:ext>
            </a:extLst>
          </p:cNvPr>
          <p:cNvSpPr>
            <a:spLocks noGrp="1"/>
          </p:cNvSpPr>
          <p:nvPr>
            <p:ph type="title"/>
          </p:nvPr>
        </p:nvSpPr>
        <p:spPr/>
        <p:txBody>
          <a:bodyPr/>
          <a:lstStyle/>
          <a:p>
            <a:r>
              <a:rPr lang="en-US" altLang="zh-CN" sz="3200" dirty="0"/>
              <a:t>Controlling Overfitting: </a:t>
            </a:r>
            <a:r>
              <a:rPr lang="en-US" altLang="zh-CN" dirty="0"/>
              <a:t>Dataset size</a:t>
            </a:r>
            <a:endParaRPr lang="zh-CN" altLang="en-US" sz="3200" dirty="0"/>
          </a:p>
        </p:txBody>
      </p:sp>
      <p:pic>
        <p:nvPicPr>
          <p:cNvPr id="6" name="图片 5">
            <a:extLst>
              <a:ext uri="{FF2B5EF4-FFF2-40B4-BE49-F238E27FC236}">
                <a16:creationId xmlns:a16="http://schemas.microsoft.com/office/drawing/2014/main" id="{407D6E8A-5296-4C95-8D48-2946AFEA4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1200"/>
            <a:ext cx="9476266" cy="3429000"/>
          </a:xfrm>
          <a:prstGeom prst="rect">
            <a:avLst/>
          </a:prstGeom>
        </p:spPr>
      </p:pic>
    </p:spTree>
    <p:extLst>
      <p:ext uri="{BB962C8B-B14F-4D97-AF65-F5344CB8AC3E}">
        <p14:creationId xmlns:p14="http://schemas.microsoft.com/office/powerpoint/2010/main" val="3842225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机器学习的几个关键点</a:t>
            </a:r>
          </a:p>
        </p:txBody>
      </p:sp>
    </p:spTree>
    <p:extLst>
      <p:ext uri="{BB962C8B-B14F-4D97-AF65-F5344CB8AC3E}">
        <p14:creationId xmlns:p14="http://schemas.microsoft.com/office/powerpoint/2010/main" val="19038434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常见的机器学习类型</a:t>
            </a:r>
          </a:p>
        </p:txBody>
      </p:sp>
      <p:pic>
        <p:nvPicPr>
          <p:cNvPr id="5" name="图片 4"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978738" y="1905000"/>
            <a:ext cx="8232063" cy="3733800"/>
          </a:xfrm>
          <a:prstGeom prst="rect">
            <a:avLst/>
          </a:prstGeom>
        </p:spPr>
      </p:pic>
    </p:spTree>
    <p:extLst>
      <p:ext uri="{BB962C8B-B14F-4D97-AF65-F5344CB8AC3E}">
        <p14:creationId xmlns:p14="http://schemas.microsoft.com/office/powerpoint/2010/main" val="3224615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什么是机器学习？</a:t>
            </a:r>
            <a:endParaRPr lang="zh-CN" altLang="en-US" dirty="0"/>
          </a:p>
        </p:txBody>
      </p:sp>
      <p:sp>
        <p:nvSpPr>
          <p:cNvPr id="5" name="内容占位符 4">
            <a:extLst>
              <a:ext uri="{FF2B5EF4-FFF2-40B4-BE49-F238E27FC236}">
                <a16:creationId xmlns:a16="http://schemas.microsoft.com/office/drawing/2014/main" id="{97D2FDD4-4272-44F1-BA13-96DF721AA0A5}"/>
              </a:ext>
            </a:extLst>
          </p:cNvPr>
          <p:cNvSpPr>
            <a:spLocks noGrp="1"/>
          </p:cNvSpPr>
          <p:nvPr>
            <p:ph idx="1"/>
          </p:nvPr>
        </p:nvSpPr>
        <p:spPr/>
        <p:txBody>
          <a:bodyPr/>
          <a:lstStyle/>
          <a:p>
            <a:r>
              <a:rPr lang="zh-CN" altLang="en-US"/>
              <a:t>机器学习：通过算法使得机器能从大量数据中学习规律从而对新的样本做决策。</a:t>
            </a:r>
            <a:endParaRPr lang="en-US" altLang="zh-CN"/>
          </a:p>
          <a:p>
            <a:pPr lvl="1"/>
            <a:r>
              <a:rPr lang="zh-CN" altLang="en-US"/>
              <a:t>规律：决策（预测）函数</a:t>
            </a:r>
            <a:endParaRPr lang="en-US" altLang="zh-CN"/>
          </a:p>
          <a:p>
            <a:endParaRPr lang="zh-CN" altLang="en-US" dirty="0"/>
          </a:p>
        </p:txBody>
      </p:sp>
      <p:sp>
        <p:nvSpPr>
          <p:cNvPr id="6" name="文本框 5"/>
          <p:cNvSpPr txBox="1"/>
          <p:nvPr/>
        </p:nvSpPr>
        <p:spPr>
          <a:xfrm>
            <a:off x="2438400" y="5231218"/>
            <a:ext cx="1980029" cy="369332"/>
          </a:xfrm>
          <a:prstGeom prst="rect">
            <a:avLst/>
          </a:prstGeom>
          <a:noFill/>
        </p:spPr>
        <p:txBody>
          <a:bodyPr wrap="none" rtlCol="0">
            <a:spAutoFit/>
          </a:bodyPr>
          <a:lstStyle/>
          <a:p>
            <a:r>
              <a:rPr lang="zh-CN" altLang="en-US" dirty="0">
                <a:solidFill>
                  <a:srgbClr val="FF0000"/>
                </a:solidFill>
              </a:rPr>
              <a:t>独立同分布 </a:t>
            </a:r>
            <a:r>
              <a:rPr lang="en-US" altLang="zh-CN" dirty="0">
                <a:solidFill>
                  <a:srgbClr val="FF0000"/>
                </a:solidFill>
              </a:rPr>
              <a:t>p(</a:t>
            </a:r>
            <a:r>
              <a:rPr lang="en-US" altLang="zh-CN" dirty="0" err="1">
                <a:solidFill>
                  <a:srgbClr val="FF0000"/>
                </a:solidFill>
              </a:rPr>
              <a:t>x,y</a:t>
            </a:r>
            <a:r>
              <a:rPr lang="en-US" altLang="zh-CN" dirty="0">
                <a:solidFill>
                  <a:srgbClr val="FF0000"/>
                </a:solidFill>
              </a:rPr>
              <a:t>)</a:t>
            </a:r>
            <a:endParaRPr lang="zh-CN" altLang="en-US" dirty="0">
              <a:solidFill>
                <a:srgbClr val="FF0000"/>
              </a:solidFill>
            </a:endParaRPr>
          </a:p>
        </p:txBody>
      </p:sp>
      <p:pic>
        <p:nvPicPr>
          <p:cNvPr id="9" name="图片 8">
            <a:extLst>
              <a:ext uri="{FF2B5EF4-FFF2-40B4-BE49-F238E27FC236}">
                <a16:creationId xmlns:a16="http://schemas.microsoft.com/office/drawing/2014/main" id="{AD1E55F4-CCBD-4EB9-B7FC-D063FD23CC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0585" y="2743200"/>
            <a:ext cx="7750831" cy="2264288"/>
          </a:xfrm>
          <a:prstGeom prst="rect">
            <a:avLst/>
          </a:prstGeom>
        </p:spPr>
      </p:pic>
    </p:spTree>
    <p:extLst>
      <p:ext uri="{BB962C8B-B14F-4D97-AF65-F5344CB8AC3E}">
        <p14:creationId xmlns:p14="http://schemas.microsoft.com/office/powerpoint/2010/main" val="15598608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如何选择一个合适的模型？</a:t>
            </a:r>
            <a:endParaRPr lang="zh-CN" altLang="en-US" dirty="0"/>
          </a:p>
        </p:txBody>
      </p:sp>
      <p:sp>
        <p:nvSpPr>
          <p:cNvPr id="3" name="内容占位符 2"/>
          <p:cNvSpPr>
            <a:spLocks noGrp="1"/>
          </p:cNvSpPr>
          <p:nvPr>
            <p:ph idx="1"/>
          </p:nvPr>
        </p:nvSpPr>
        <p:spPr/>
        <p:txBody>
          <a:bodyPr/>
          <a:lstStyle/>
          <a:p>
            <a:r>
              <a:rPr lang="zh-CN" altLang="en-US"/>
              <a:t>模型选择</a:t>
            </a:r>
            <a:endParaRPr lang="en-US" altLang="zh-CN"/>
          </a:p>
          <a:p>
            <a:pPr lvl="1"/>
            <a:r>
              <a:rPr lang="zh-CN" altLang="en-US"/>
              <a:t>拟合能力强的模型一般复杂度会比较高，容易过拟合。</a:t>
            </a:r>
            <a:endParaRPr lang="en-US" altLang="zh-CN"/>
          </a:p>
          <a:p>
            <a:pPr lvl="1"/>
            <a:r>
              <a:rPr lang="zh-CN" altLang="en-US"/>
              <a:t>如果限制模型复杂度，降低拟合能力，可能会欠拟合。</a:t>
            </a:r>
            <a:endParaRPr lang="en-US" altLang="zh-CN"/>
          </a:p>
          <a:p>
            <a:r>
              <a:rPr lang="zh-CN" altLang="en-US"/>
              <a:t>偏差与方差分解</a:t>
            </a:r>
            <a:endParaRPr lang="en-US" altLang="zh-CN"/>
          </a:p>
          <a:p>
            <a:pPr lvl="1"/>
            <a:r>
              <a:rPr lang="zh-CN" altLang="en-US"/>
              <a:t>期望错误可以分解为</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6678" y="3409677"/>
            <a:ext cx="4422538" cy="715743"/>
          </a:xfrm>
          <a:prstGeom prst="rect">
            <a:avLst/>
          </a:prstGeom>
        </p:spPr>
      </p:pic>
      <p:pic>
        <p:nvPicPr>
          <p:cNvPr id="7" name="图片 6"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960" y="4572000"/>
            <a:ext cx="2985840" cy="474760"/>
          </a:xfrm>
          <a:prstGeom prst="rect">
            <a:avLst/>
          </a:prstGeom>
        </p:spPr>
      </p:pic>
      <p:pic>
        <p:nvPicPr>
          <p:cNvPr id="8" name="图片 7"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61077" y="4684772"/>
            <a:ext cx="2942473" cy="720264"/>
          </a:xfrm>
          <a:prstGeom prst="rect">
            <a:avLst/>
          </a:prstGeom>
        </p:spPr>
      </p:pic>
      <p:pic>
        <p:nvPicPr>
          <p:cNvPr id="9" name="图片 8" descr="屏幕剪辑"/>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4987" y="5474292"/>
            <a:ext cx="3264694" cy="643446"/>
          </a:xfrm>
          <a:prstGeom prst="rect">
            <a:avLst/>
          </a:prstGeom>
        </p:spPr>
      </p:pic>
      <p:cxnSp>
        <p:nvCxnSpPr>
          <p:cNvPr id="11" name="直接连接符 10"/>
          <p:cNvCxnSpPr>
            <a:endCxn id="7" idx="0"/>
          </p:cNvCxnSpPr>
          <p:nvPr/>
        </p:nvCxnSpPr>
        <p:spPr>
          <a:xfrm>
            <a:off x="7848600" y="4045952"/>
            <a:ext cx="869280" cy="5260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endCxn id="8" idx="0"/>
          </p:cNvCxnSpPr>
          <p:nvPr/>
        </p:nvCxnSpPr>
        <p:spPr>
          <a:xfrm flipH="1">
            <a:off x="3332313" y="4125420"/>
            <a:ext cx="1812876" cy="559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9" idx="0"/>
          </p:cNvCxnSpPr>
          <p:nvPr/>
        </p:nvCxnSpPr>
        <p:spPr>
          <a:xfrm flipH="1">
            <a:off x="6367335" y="4045952"/>
            <a:ext cx="371099" cy="1428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923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模型选择：偏差与方差</a:t>
            </a:r>
          </a:p>
        </p:txBody>
      </p:sp>
      <p:pic>
        <p:nvPicPr>
          <p:cNvPr id="3" name="图片 2" descr="屏幕剪辑"/>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35710" y="1600200"/>
            <a:ext cx="4560290" cy="4114800"/>
          </a:xfrm>
          <a:prstGeom prst="rect">
            <a:avLst/>
          </a:prstGeom>
        </p:spPr>
      </p:pic>
      <p:sp>
        <p:nvSpPr>
          <p:cNvPr id="5" name="矩形 4"/>
          <p:cNvSpPr/>
          <p:nvPr/>
        </p:nvSpPr>
        <p:spPr>
          <a:xfrm>
            <a:off x="1447800" y="1447800"/>
            <a:ext cx="2819400" cy="2285999"/>
          </a:xfrm>
          <a:prstGeom prst="rect">
            <a:avLst/>
          </a:prstGeom>
          <a:ln>
            <a:solidFill>
              <a:schemeClr val="accent3"/>
            </a:solidFill>
          </a:ln>
        </p:spPr>
        <p:txBody>
          <a:bodyPr wrap="square" rtlCol="0" anchor="ctr">
            <a:spAutoFit/>
          </a:bodyPr>
          <a:lstStyle/>
          <a:p>
            <a:pPr algn="ctr"/>
            <a:endParaRPr lang="zh-CN" altLang="en-US" sz="2400" dirty="0"/>
          </a:p>
        </p:txBody>
      </p:sp>
      <p:pic>
        <p:nvPicPr>
          <p:cNvPr id="4" name="图片 3" descr="屏幕剪辑"/>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85114" y="2332701"/>
            <a:ext cx="4384138" cy="2802195"/>
          </a:xfrm>
          <a:prstGeom prst="rect">
            <a:avLst/>
          </a:prstGeom>
        </p:spPr>
      </p:pic>
      <p:sp>
        <p:nvSpPr>
          <p:cNvPr id="8" name="矩形 7">
            <a:extLst>
              <a:ext uri="{FF2B5EF4-FFF2-40B4-BE49-F238E27FC236}">
                <a16:creationId xmlns:a16="http://schemas.microsoft.com/office/drawing/2014/main" id="{490363D2-E4B5-4D18-80AE-DF0A8B384B68}"/>
              </a:ext>
            </a:extLst>
          </p:cNvPr>
          <p:cNvSpPr/>
          <p:nvPr/>
        </p:nvSpPr>
        <p:spPr>
          <a:xfrm>
            <a:off x="685800" y="5867400"/>
            <a:ext cx="4801314" cy="461665"/>
          </a:xfrm>
          <a:prstGeom prst="rect">
            <a:avLst/>
          </a:prstGeom>
        </p:spPr>
        <p:txBody>
          <a:bodyPr wrap="none">
            <a:spAutoFit/>
          </a:bodyPr>
          <a:lstStyle/>
          <a:p>
            <a:r>
              <a:rPr lang="zh-CN" altLang="en-US" sz="2400" dirty="0">
                <a:solidFill>
                  <a:srgbClr val="FF0000"/>
                </a:solidFill>
              </a:rPr>
              <a:t>集成模型：有效的降低方差的方法</a:t>
            </a:r>
          </a:p>
        </p:txBody>
      </p:sp>
    </p:spTree>
    <p:custDataLst>
      <p:tags r:id="rId1"/>
    </p:custDataLst>
    <p:extLst>
      <p:ext uri="{BB962C8B-B14F-4D97-AF65-F5344CB8AC3E}">
        <p14:creationId xmlns:p14="http://schemas.microsoft.com/office/powerpoint/2010/main" val="3643556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PAC</a:t>
            </a:r>
            <a:r>
              <a:rPr lang="zh-CN" altLang="en-US" dirty="0"/>
              <a:t>学习</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PAC</a:t>
            </a:r>
            <a:r>
              <a:rPr lang="zh-CN" altLang="en-US" dirty="0"/>
              <a:t>：</a:t>
            </a:r>
            <a:r>
              <a:rPr lang="en-US" altLang="zh-CN" dirty="0">
                <a:solidFill>
                  <a:srgbClr val="FF0000"/>
                </a:solidFill>
              </a:rPr>
              <a:t> Probably Approximately Correct</a:t>
            </a:r>
            <a:endParaRPr lang="en-US" altLang="zh-CN" dirty="0"/>
          </a:p>
          <a:p>
            <a:endParaRPr lang="en-US" altLang="zh-CN" dirty="0"/>
          </a:p>
          <a:p>
            <a:r>
              <a:rPr lang="zh-CN" altLang="en-US" dirty="0"/>
              <a:t>根据大数定律，当训练集大小</a:t>
            </a:r>
            <a:r>
              <a:rPr lang="en-US" altLang="zh-CN" dirty="0"/>
              <a:t>|D|</a:t>
            </a:r>
            <a:r>
              <a:rPr lang="zh-CN" altLang="en-US" dirty="0"/>
              <a:t>趋向无穷大时，泛化错误趋向于</a:t>
            </a:r>
            <a:r>
              <a:rPr lang="en-US" altLang="zh-CN" dirty="0"/>
              <a:t>0</a:t>
            </a:r>
            <a:r>
              <a:rPr lang="zh-CN" altLang="en-US" dirty="0"/>
              <a:t>，即经验风险趋近于期望风险。</a:t>
            </a:r>
            <a:endParaRPr lang="en-US" altLang="zh-CN" dirty="0"/>
          </a:p>
          <a:p>
            <a:endParaRPr lang="en-US" altLang="zh-CN" dirty="0"/>
          </a:p>
          <a:p>
            <a:endParaRPr lang="en-US" altLang="zh-CN" dirty="0"/>
          </a:p>
          <a:p>
            <a:r>
              <a:rPr lang="en-US" altLang="zh-CN" dirty="0"/>
              <a:t>PAC</a:t>
            </a:r>
            <a:r>
              <a:rPr lang="zh-CN" altLang="en-US" dirty="0"/>
              <a:t>学习</a:t>
            </a:r>
            <a:endParaRPr lang="en-US" altLang="zh-CN" dirty="0"/>
          </a:p>
          <a:p>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3318738"/>
            <a:ext cx="3309344" cy="609616"/>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4419600"/>
            <a:ext cx="4521591" cy="883920"/>
          </a:xfrm>
          <a:prstGeom prst="rect">
            <a:avLst/>
          </a:prstGeom>
        </p:spPr>
      </p:pic>
      <p:sp>
        <p:nvSpPr>
          <p:cNvPr id="6" name="矩形 5"/>
          <p:cNvSpPr/>
          <p:nvPr/>
        </p:nvSpPr>
        <p:spPr>
          <a:xfrm>
            <a:off x="5140403" y="5303520"/>
            <a:ext cx="2351926" cy="369332"/>
          </a:xfrm>
          <a:prstGeom prst="rect">
            <a:avLst/>
          </a:prstGeom>
        </p:spPr>
        <p:txBody>
          <a:bodyPr wrap="none">
            <a:spAutoFit/>
          </a:bodyPr>
          <a:lstStyle/>
          <a:p>
            <a:r>
              <a:rPr lang="zh-CN" altLang="en-US" dirty="0">
                <a:solidFill>
                  <a:srgbClr val="FF0000"/>
                </a:solidFill>
              </a:rPr>
              <a:t>近似正确，</a:t>
            </a:r>
            <a:r>
              <a:rPr lang="el-GR" altLang="zh-CN" dirty="0">
                <a:solidFill>
                  <a:srgbClr val="FF0000"/>
                </a:solidFill>
              </a:rPr>
              <a:t>0 &lt; ϵ &lt;</a:t>
            </a:r>
            <a:r>
              <a:rPr lang="en-US" altLang="zh-CN" dirty="0">
                <a:solidFill>
                  <a:srgbClr val="FF0000"/>
                </a:solidFill>
              </a:rPr>
              <a:t>0.5</a:t>
            </a:r>
            <a:endParaRPr lang="el-GR" altLang="zh-CN" dirty="0">
              <a:solidFill>
                <a:srgbClr val="FF0000"/>
              </a:solidFill>
            </a:endParaRPr>
          </a:p>
        </p:txBody>
      </p:sp>
      <p:cxnSp>
        <p:nvCxnSpPr>
          <p:cNvPr id="8" name="直接连接符 7"/>
          <p:cNvCxnSpPr/>
          <p:nvPr/>
        </p:nvCxnSpPr>
        <p:spPr>
          <a:xfrm>
            <a:off x="4571999" y="5303520"/>
            <a:ext cx="2438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114799" y="5672852"/>
            <a:ext cx="4572000" cy="348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902403" y="5789692"/>
            <a:ext cx="2098596" cy="369332"/>
          </a:xfrm>
          <a:prstGeom prst="rect">
            <a:avLst/>
          </a:prstGeom>
        </p:spPr>
        <p:txBody>
          <a:bodyPr wrap="square">
            <a:spAutoFit/>
          </a:bodyPr>
          <a:lstStyle/>
          <a:p>
            <a:r>
              <a:rPr lang="zh-CN" altLang="en-US" dirty="0">
                <a:solidFill>
                  <a:srgbClr val="FF0000"/>
                </a:solidFill>
              </a:rPr>
              <a:t>可能，</a:t>
            </a:r>
            <a:r>
              <a:rPr lang="el-GR" altLang="zh-CN" dirty="0">
                <a:solidFill>
                  <a:srgbClr val="FF0000"/>
                </a:solidFill>
              </a:rPr>
              <a:t>0 &lt; δ &lt;</a:t>
            </a:r>
            <a:r>
              <a:rPr lang="en-US" altLang="zh-CN" dirty="0">
                <a:solidFill>
                  <a:srgbClr val="FF0000"/>
                </a:solidFill>
              </a:rPr>
              <a:t>0.5</a:t>
            </a:r>
            <a:endParaRPr lang="zh-CN" altLang="en-US" dirty="0">
              <a:solidFill>
                <a:srgbClr val="FF0000"/>
              </a:solidFill>
            </a:endParaRPr>
          </a:p>
        </p:txBody>
      </p:sp>
    </p:spTree>
    <p:extLst>
      <p:ext uri="{BB962C8B-B14F-4D97-AF65-F5344CB8AC3E}">
        <p14:creationId xmlns:p14="http://schemas.microsoft.com/office/powerpoint/2010/main" val="18202172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样本复杂度</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如果固定</a:t>
                </a:r>
                <a:r>
                  <a:rPr lang="en-US" altLang="zh-CN" dirty="0"/>
                  <a:t>ϵ,δ</a:t>
                </a:r>
                <a:r>
                  <a:rPr lang="zh-CN" altLang="en-US" dirty="0"/>
                  <a:t>，可以反过来计算出样本复杂度为</a:t>
                </a:r>
                <a:endParaRPr lang="en-US" altLang="zh-CN" dirty="0"/>
              </a:p>
              <a:p>
                <a:endParaRPr lang="en-US" altLang="zh-CN" dirty="0"/>
              </a:p>
              <a:p>
                <a:pPr lvl="1"/>
                <a:endParaRPr lang="en-US" altLang="zh-CN" dirty="0"/>
              </a:p>
              <a:p>
                <a:pPr lvl="1"/>
                <a:r>
                  <a:rPr lang="zh-CN" altLang="en-US" dirty="0"/>
                  <a:t>其中</a:t>
                </a:r>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ℱ</m:t>
                    </m:r>
                  </m:oMath>
                </a14:m>
                <a:r>
                  <a:rPr lang="en-US" altLang="zh-CN" dirty="0"/>
                  <a:t>|</a:t>
                </a:r>
                <a:r>
                  <a:rPr lang="zh-CN" altLang="en-US" dirty="0"/>
                  <a:t>为假设空间的大小，可以用</a:t>
                </a:r>
                <a:r>
                  <a:rPr lang="en-US" altLang="zh-CN" dirty="0" err="1"/>
                  <a:t>Rademacher</a:t>
                </a:r>
                <a:r>
                  <a:rPr lang="zh-CN" altLang="en-US" dirty="0"/>
                  <a:t>复杂性或</a:t>
                </a:r>
                <a:r>
                  <a:rPr lang="en-US" altLang="zh-CN" dirty="0"/>
                  <a:t>VC</a:t>
                </a:r>
                <a:r>
                  <a:rPr lang="zh-CN" altLang="en-US" dirty="0"/>
                  <a:t>维来衡量。</a:t>
                </a:r>
              </a:p>
              <a:p>
                <a:endParaRPr lang="en-US" altLang="zh-CN" dirty="0"/>
              </a:p>
              <a:p>
                <a:r>
                  <a:rPr lang="en-US" altLang="zh-CN" sz="2400" dirty="0"/>
                  <a:t>PAC</a:t>
                </a:r>
                <a:r>
                  <a:rPr lang="zh-CN" altLang="en-US" sz="2400" dirty="0"/>
                  <a:t>学习理论可以帮助分析一个机器学习方法在什么条件下可以学习到一个近似正确的分类器。</a:t>
                </a:r>
                <a:endParaRPr lang="en-US" altLang="zh-CN" sz="2400" dirty="0"/>
              </a:p>
              <a:p>
                <a:endParaRPr lang="en-US" altLang="zh-CN" sz="2400" dirty="0"/>
              </a:p>
              <a:p>
                <a:r>
                  <a:rPr lang="zh-CN" altLang="en-US" sz="2400" dirty="0"/>
                  <a:t>如果希望模型的假设空间越大，泛化错误越小，其需要的样本数量越多。</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605"/>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0" y="1752600"/>
            <a:ext cx="3787588" cy="762000"/>
          </a:xfrm>
          <a:prstGeom prst="rect">
            <a:avLst/>
          </a:prstGeom>
        </p:spPr>
      </p:pic>
    </p:spTree>
    <p:extLst>
      <p:ext uri="{BB962C8B-B14F-4D97-AF65-F5344CB8AC3E}">
        <p14:creationId xmlns:p14="http://schemas.microsoft.com/office/powerpoint/2010/main" val="925973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2D3A5-4633-470B-8FAA-B256435103B8}"/>
              </a:ext>
            </a:extLst>
          </p:cNvPr>
          <p:cNvSpPr>
            <a:spLocks noGrp="1"/>
          </p:cNvSpPr>
          <p:nvPr>
            <p:ph type="ctrTitle"/>
          </p:nvPr>
        </p:nvSpPr>
        <p:spPr/>
        <p:txBody>
          <a:bodyPr/>
          <a:lstStyle/>
          <a:p>
            <a:r>
              <a:rPr lang="zh-CN" altLang="en-US" dirty="0"/>
              <a:t>常用的定理</a:t>
            </a:r>
          </a:p>
        </p:txBody>
      </p:sp>
    </p:spTree>
    <p:extLst>
      <p:ext uri="{BB962C8B-B14F-4D97-AF65-F5344CB8AC3E}">
        <p14:creationId xmlns:p14="http://schemas.microsoft.com/office/powerpoint/2010/main" val="42146611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没有免费午餐定理（</a:t>
            </a:r>
            <a:r>
              <a:rPr lang="en-US" altLang="zh-CN" dirty="0"/>
              <a:t>No Free Lunch Theorem</a:t>
            </a:r>
            <a:r>
              <a:rPr lang="zh-CN" altLang="en-US" dirty="0"/>
              <a:t>，</a:t>
            </a:r>
            <a:r>
              <a:rPr lang="en-US" altLang="zh-CN" dirty="0"/>
              <a:t>NFL</a:t>
            </a:r>
            <a:r>
              <a:rPr lang="zh-CN" altLang="en-US" dirty="0"/>
              <a:t>）</a:t>
            </a:r>
            <a:endParaRPr lang="en-US" altLang="zh-CN" dirty="0"/>
          </a:p>
          <a:p>
            <a:pPr lvl="1"/>
            <a:r>
              <a:rPr lang="zh-CN" altLang="en-US" dirty="0"/>
              <a:t>对于基于迭代的最优化算法，不存在某种算法对所有问题（有限的搜索空间内）都有效。如果一个算法对某些问题有效，那么它一定在另外一些问题上比纯随机搜索算法更差。</a:t>
            </a:r>
          </a:p>
        </p:txBody>
      </p:sp>
      <p:pic>
        <p:nvPicPr>
          <p:cNvPr id="2050" name="Picture 2" descr="Image result for æ²¡æåè´¹åé¤å®ç">
            <a:extLst>
              <a:ext uri="{FF2B5EF4-FFF2-40B4-BE49-F238E27FC236}">
                <a16:creationId xmlns:a16="http://schemas.microsoft.com/office/drawing/2014/main" id="{549BE71C-35C6-4F66-A637-B5441F3B6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3400927"/>
            <a:ext cx="3595688" cy="2693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0192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丑小鸭定理</a:t>
            </a:r>
            <a:r>
              <a:rPr lang="en-US" altLang="zh-CN" dirty="0"/>
              <a:t>(Ugly Duckling Theorem)</a:t>
            </a:r>
          </a:p>
          <a:p>
            <a:pPr lvl="1"/>
            <a:r>
              <a:rPr lang="zh-CN" altLang="en-US" dirty="0"/>
              <a:t>丑小鸭与白天鹅之间的区别和两只白天鹅之间的区别一样大</a:t>
            </a:r>
            <a:r>
              <a:rPr lang="en-US" altLang="zh-CN" dirty="0"/>
              <a:t>.</a:t>
            </a:r>
            <a:endParaRPr lang="zh-CN" altLang="en-US" dirty="0"/>
          </a:p>
        </p:txBody>
      </p:sp>
      <p:pic>
        <p:nvPicPr>
          <p:cNvPr id="2" name="Picture 2" descr="“Ugly Duckling Theorem”的图片搜索结果">
            <a:extLst>
              <a:ext uri="{FF2B5EF4-FFF2-40B4-BE49-F238E27FC236}">
                <a16:creationId xmlns:a16="http://schemas.microsoft.com/office/drawing/2014/main" id="{EB1DCDBB-1BAE-4C6F-8DE6-FEA2AB7E5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2914650"/>
            <a:ext cx="4876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4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BDC66698-B80A-4D1B-8D74-401ECC133D24}"/>
              </a:ext>
            </a:extLst>
          </p:cNvPr>
          <p:cNvSpPr>
            <a:spLocks noGrp="1"/>
          </p:cNvSpPr>
          <p:nvPr>
            <p:ph type="title"/>
          </p:nvPr>
        </p:nvSpPr>
        <p:spPr/>
        <p:txBody>
          <a:bodyPr/>
          <a:lstStyle/>
          <a:p>
            <a:r>
              <a:rPr lang="zh-CN" altLang="en-US" dirty="0"/>
              <a:t>常用的定理</a:t>
            </a:r>
            <a:endParaRPr lang="en-US" altLang="zh-CN" dirty="0"/>
          </a:p>
        </p:txBody>
      </p:sp>
      <p:sp>
        <p:nvSpPr>
          <p:cNvPr id="4" name="内容占位符 3">
            <a:extLst>
              <a:ext uri="{FF2B5EF4-FFF2-40B4-BE49-F238E27FC236}">
                <a16:creationId xmlns:a16="http://schemas.microsoft.com/office/drawing/2014/main" id="{941630B4-0CEF-4C2F-8F32-30E389C98F00}"/>
              </a:ext>
            </a:extLst>
          </p:cNvPr>
          <p:cNvSpPr>
            <a:spLocks noGrp="1"/>
          </p:cNvSpPr>
          <p:nvPr>
            <p:ph idx="1"/>
          </p:nvPr>
        </p:nvSpPr>
        <p:spPr/>
        <p:txBody>
          <a:bodyPr/>
          <a:lstStyle/>
          <a:p>
            <a:r>
              <a:rPr lang="zh-CN" altLang="en-US" dirty="0"/>
              <a:t>奥卡姆剃刀原理</a:t>
            </a:r>
            <a:r>
              <a:rPr lang="en-US" altLang="zh-CN" dirty="0"/>
              <a:t>(Occam's Razor)</a:t>
            </a:r>
          </a:p>
          <a:p>
            <a:pPr lvl="1"/>
            <a:r>
              <a:rPr lang="zh-CN" altLang="en-US" dirty="0"/>
              <a:t>如无必要，勿增实体</a:t>
            </a:r>
          </a:p>
        </p:txBody>
      </p:sp>
      <p:pic>
        <p:nvPicPr>
          <p:cNvPr id="3074" name="Picture 2" descr="“Occam's Razor”的图片搜索结果">
            <a:extLst>
              <a:ext uri="{FF2B5EF4-FFF2-40B4-BE49-F238E27FC236}">
                <a16:creationId xmlns:a16="http://schemas.microsoft.com/office/drawing/2014/main" id="{0AB42BDC-1ED0-4983-A79E-B7F63C5F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819400"/>
            <a:ext cx="3333750" cy="290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6288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B3C017-E9EF-4573-930C-A69A225A4B4A}"/>
              </a:ext>
            </a:extLst>
          </p:cNvPr>
          <p:cNvSpPr>
            <a:spLocks noGrp="1"/>
          </p:cNvSpPr>
          <p:nvPr>
            <p:ph type="title"/>
          </p:nvPr>
        </p:nvSpPr>
        <p:spPr/>
        <p:txBody>
          <a:bodyPr/>
          <a:lstStyle/>
          <a:p>
            <a:r>
              <a:rPr lang="zh-CN" altLang="en-US" dirty="0"/>
              <a:t>归纳偏置</a:t>
            </a:r>
            <a:r>
              <a:rPr lang="en-US" altLang="zh-CN" dirty="0"/>
              <a:t>(Inductive Bias)</a:t>
            </a:r>
            <a:endParaRPr lang="zh-CN" altLang="en-US" dirty="0"/>
          </a:p>
        </p:txBody>
      </p:sp>
      <p:sp>
        <p:nvSpPr>
          <p:cNvPr id="3" name="内容占位符 2">
            <a:extLst>
              <a:ext uri="{FF2B5EF4-FFF2-40B4-BE49-F238E27FC236}">
                <a16:creationId xmlns:a16="http://schemas.microsoft.com/office/drawing/2014/main" id="{4DE381D8-FE42-4FE0-89D1-13F252A87963}"/>
              </a:ext>
            </a:extLst>
          </p:cNvPr>
          <p:cNvSpPr>
            <a:spLocks noGrp="1"/>
          </p:cNvSpPr>
          <p:nvPr>
            <p:ph idx="1"/>
          </p:nvPr>
        </p:nvSpPr>
        <p:spPr/>
        <p:txBody>
          <a:bodyPr/>
          <a:lstStyle/>
          <a:p>
            <a:r>
              <a:rPr lang="zh-CN" altLang="en-US" dirty="0"/>
              <a:t>很多学习算法经常会对学习的问题做一些假设，这些假设就称为</a:t>
            </a:r>
            <a:r>
              <a:rPr lang="zh-CN" altLang="en-US" b="1" dirty="0">
                <a:solidFill>
                  <a:srgbClr val="FF0000"/>
                </a:solidFill>
              </a:rPr>
              <a:t>归纳偏置</a:t>
            </a:r>
            <a:r>
              <a:rPr lang="zh-CN" altLang="en-US" dirty="0"/>
              <a:t>。</a:t>
            </a:r>
            <a:endParaRPr lang="en-US" altLang="zh-CN" dirty="0"/>
          </a:p>
          <a:p>
            <a:pPr lvl="1"/>
            <a:r>
              <a:rPr lang="zh-CN" altLang="en-US" dirty="0"/>
              <a:t>在最近邻分类器中，我们会假设在特征空间中，一个小的局部区域中的大部分样本都同属一类。</a:t>
            </a:r>
            <a:endParaRPr lang="en-US" altLang="zh-CN" dirty="0"/>
          </a:p>
          <a:p>
            <a:pPr lvl="1"/>
            <a:r>
              <a:rPr lang="zh-CN" altLang="en-US" dirty="0"/>
              <a:t>在朴素贝叶斯分类器中，我们会假设每个特征的条件概率是互相独立的。</a:t>
            </a:r>
            <a:endParaRPr lang="en-US" altLang="zh-CN" dirty="0"/>
          </a:p>
          <a:p>
            <a:pPr lvl="1"/>
            <a:endParaRPr lang="en-US" altLang="zh-CN" dirty="0"/>
          </a:p>
          <a:p>
            <a:pPr lvl="1"/>
            <a:endParaRPr lang="en-US" altLang="zh-CN" dirty="0"/>
          </a:p>
          <a:p>
            <a:pPr lvl="1"/>
            <a:r>
              <a:rPr lang="zh-CN" altLang="en-US" dirty="0"/>
              <a:t>归纳偏置在贝叶斯学习中也经常称为</a:t>
            </a:r>
            <a:r>
              <a:rPr lang="zh-CN" altLang="en-US" dirty="0">
                <a:solidFill>
                  <a:srgbClr val="FF0000"/>
                </a:solidFill>
              </a:rPr>
              <a:t>先验</a:t>
            </a:r>
            <a:r>
              <a:rPr lang="zh-CN" altLang="en-US" dirty="0"/>
              <a:t>（</a:t>
            </a:r>
            <a:r>
              <a:rPr lang="en-US" altLang="zh-CN" dirty="0"/>
              <a:t>Prior</a:t>
            </a:r>
            <a:r>
              <a:rPr lang="zh-CN" altLang="en-US" dirty="0"/>
              <a:t>）。</a:t>
            </a:r>
          </a:p>
        </p:txBody>
      </p:sp>
    </p:spTree>
    <p:extLst>
      <p:ext uri="{BB962C8B-B14F-4D97-AF65-F5344CB8AC3E}">
        <p14:creationId xmlns:p14="http://schemas.microsoft.com/office/powerpoint/2010/main" val="4044387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B9AA1-8118-4327-9DA0-3691A0EB56B0}"/>
              </a:ext>
            </a:extLst>
          </p:cNvPr>
          <p:cNvSpPr>
            <a:spLocks noGrp="1"/>
          </p:cNvSpPr>
          <p:nvPr>
            <p:ph type="title"/>
          </p:nvPr>
        </p:nvSpPr>
        <p:spPr/>
        <p:txBody>
          <a:bodyPr/>
          <a:lstStyle/>
          <a:p>
            <a:r>
              <a:rPr lang="zh-CN" altLang="en-US"/>
              <a:t>课后作业</a:t>
            </a:r>
            <a:endParaRPr lang="zh-CN" altLang="en-US" dirty="0"/>
          </a:p>
        </p:txBody>
      </p:sp>
      <p:sp>
        <p:nvSpPr>
          <p:cNvPr id="3" name="内容占位符 2">
            <a:extLst>
              <a:ext uri="{FF2B5EF4-FFF2-40B4-BE49-F238E27FC236}">
                <a16:creationId xmlns:a16="http://schemas.microsoft.com/office/drawing/2014/main" id="{06FFE951-5F67-4851-9343-226A8D06AC1C}"/>
              </a:ext>
            </a:extLst>
          </p:cNvPr>
          <p:cNvSpPr>
            <a:spLocks noGrp="1"/>
          </p:cNvSpPr>
          <p:nvPr>
            <p:ph idx="1"/>
          </p:nvPr>
        </p:nvSpPr>
        <p:spPr/>
        <p:txBody>
          <a:bodyPr/>
          <a:lstStyle/>
          <a:p>
            <a:r>
              <a:rPr lang="zh-CN" altLang="en-US" dirty="0"/>
              <a:t>掌握知识点</a:t>
            </a:r>
          </a:p>
          <a:p>
            <a:pPr lvl="1"/>
            <a:r>
              <a:rPr lang="zh-CN" altLang="en-US" dirty="0"/>
              <a:t>矩阵微分</a:t>
            </a:r>
          </a:p>
          <a:p>
            <a:pPr lvl="1"/>
            <a:r>
              <a:rPr lang="zh-CN" altLang="en-US" dirty="0"/>
              <a:t>概率论</a:t>
            </a:r>
          </a:p>
          <a:p>
            <a:pPr lvl="1"/>
            <a:r>
              <a:rPr lang="zh-CN" altLang="en-US" dirty="0"/>
              <a:t>信息论</a:t>
            </a:r>
          </a:p>
          <a:p>
            <a:pPr lvl="1"/>
            <a:r>
              <a:rPr lang="zh-CN" altLang="en-US" dirty="0"/>
              <a:t>约束优化</a:t>
            </a:r>
            <a:endParaRPr lang="en-US" altLang="zh-CN" dirty="0"/>
          </a:p>
          <a:p>
            <a:r>
              <a:rPr lang="zh-CN" altLang="en-US" dirty="0"/>
              <a:t>编程练习</a:t>
            </a:r>
            <a:endParaRPr lang="en-US" altLang="zh-CN" dirty="0">
              <a:hlinkClick r:id="rId2"/>
            </a:endParaRPr>
          </a:p>
          <a:p>
            <a:pPr lvl="1"/>
            <a:r>
              <a:rPr lang="en-US" altLang="zh-CN" dirty="0">
                <a:hlinkClick r:id="rId3" tooltip="chap2_linear_regression"/>
              </a:rPr>
              <a:t>chap2_linear_regression</a:t>
            </a:r>
            <a:endParaRPr lang="en-US" altLang="zh-CN" dirty="0">
              <a:hlinkClick r:id="rId2"/>
            </a:endParaRPr>
          </a:p>
        </p:txBody>
      </p:sp>
    </p:spTree>
    <p:extLst>
      <p:ext uri="{BB962C8B-B14F-4D97-AF65-F5344CB8AC3E}">
        <p14:creationId xmlns:p14="http://schemas.microsoft.com/office/powerpoint/2010/main" val="3467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机器学习的三要素</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模型</a:t>
                </a:r>
              </a:p>
              <a:p>
                <a:pPr lvl="1"/>
                <a:r>
                  <a:rPr lang="zh-CN" altLang="en-US" dirty="0"/>
                  <a:t>线性方法：</a:t>
                </a:r>
                <a:endParaRPr lang="en-US" altLang="zh-CN" dirty="0"/>
              </a:p>
              <a:p>
                <a:pPr lvl="1"/>
                <a:r>
                  <a:rPr lang="zh-CN" altLang="en-US" dirty="0"/>
                  <a:t>广义线性方法：</a:t>
                </a:r>
                <a:endParaRPr lang="en-US" altLang="zh-CN" dirty="0"/>
              </a:p>
              <a:p>
                <a:pPr lvl="2"/>
                <a:r>
                  <a:rPr lang="zh-CN" altLang="en-US" dirty="0"/>
                  <a:t>如果</a:t>
                </a:r>
                <a14:m>
                  <m:oMath xmlns:m="http://schemas.openxmlformats.org/officeDocument/2006/math">
                    <m:r>
                      <m:rPr>
                        <m:nor/>
                      </m:rPr>
                      <a:rPr lang="en-US" altLang="zh-CN" dirty="0"/>
                      <m:t>ϕ</m:t>
                    </m:r>
                    <m:r>
                      <m:rPr>
                        <m:nor/>
                      </m:rPr>
                      <a:rPr lang="en-US" altLang="zh-CN" dirty="0"/>
                      <m:t>(</m:t>
                    </m:r>
                    <m:r>
                      <m:rPr>
                        <m:nor/>
                      </m:rPr>
                      <a:rPr lang="en-US" altLang="zh-CN" dirty="0"/>
                      <m:t>x</m:t>
                    </m:r>
                    <m:r>
                      <m:rPr>
                        <m:nor/>
                      </m:rPr>
                      <a:rPr lang="en-US" altLang="zh-CN" dirty="0"/>
                      <m:t>)</m:t>
                    </m:r>
                  </m:oMath>
                </a14:m>
                <a:r>
                  <a:rPr lang="zh-CN" altLang="en-US" dirty="0"/>
                  <a:t>为可学习的非线性基函数，</a:t>
                </a:r>
                <a14:m>
                  <m:oMath xmlns:m="http://schemas.openxmlformats.org/officeDocument/2006/math">
                    <m:r>
                      <m:rPr>
                        <m:nor/>
                      </m:rPr>
                      <a:rPr lang="en-US" altLang="zh-CN" dirty="0"/>
                      <m:t>f</m:t>
                    </m:r>
                    <m:r>
                      <m:rPr>
                        <m:nor/>
                      </m:rPr>
                      <a:rPr lang="en-US" altLang="zh-CN" dirty="0"/>
                      <m:t>(</m:t>
                    </m:r>
                    <m:r>
                      <m:rPr>
                        <m:nor/>
                      </m:rPr>
                      <a:rPr lang="en-US" altLang="zh-CN" dirty="0"/>
                      <m:t>x</m:t>
                    </m:r>
                    <m:r>
                      <m:rPr>
                        <m:nor/>
                      </m:rPr>
                      <a:rPr lang="en-US" altLang="zh-CN" dirty="0"/>
                      <m:t>,</m:t>
                    </m:r>
                    <m:r>
                      <m:rPr>
                        <m:nor/>
                      </m:rPr>
                      <a:rPr lang="el-GR" altLang="zh-CN" dirty="0"/>
                      <m:t>θ</m:t>
                    </m:r>
                    <m:r>
                      <m:rPr>
                        <m:nor/>
                      </m:rPr>
                      <a:rPr lang="el-GR" altLang="zh-CN" dirty="0"/>
                      <m:t>)</m:t>
                    </m:r>
                  </m:oMath>
                </a14:m>
                <a:r>
                  <a:rPr lang="zh-CN" altLang="en-US" dirty="0"/>
                  <a:t>就等价于神经网络。</a:t>
                </a:r>
              </a:p>
              <a:p>
                <a:endParaRPr lang="en-US" altLang="zh-CN" dirty="0"/>
              </a:p>
              <a:p>
                <a:r>
                  <a:rPr lang="zh-CN" altLang="en-US" dirty="0"/>
                  <a:t>学习准则</a:t>
                </a:r>
                <a:endParaRPr lang="en-US" altLang="zh-CN" dirty="0"/>
              </a:p>
              <a:p>
                <a:pPr lvl="1"/>
                <a:r>
                  <a:rPr lang="zh-CN" altLang="en-US" dirty="0"/>
                  <a:t>期望风险</a:t>
                </a:r>
                <a:endParaRPr lang="en-US" altLang="zh-CN" dirty="0"/>
              </a:p>
              <a:p>
                <a:endParaRPr lang="en-US" altLang="zh-CN" dirty="0"/>
              </a:p>
              <a:p>
                <a:r>
                  <a:rPr lang="zh-CN" altLang="en-US" dirty="0"/>
                  <a:t>优化</a:t>
                </a:r>
                <a:endParaRPr lang="en-US" altLang="zh-CN" dirty="0"/>
              </a:p>
              <a:p>
                <a:pPr lvl="1"/>
                <a:r>
                  <a:rPr lang="zh-CN" altLang="en-US" dirty="0"/>
                  <a:t>梯度下降</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a:blip r:embed="rId5"/>
                <a:stretch>
                  <a:fillRect l="-741" t="-1235" b="-2593"/>
                </a:stretch>
              </a:blipFill>
            </p:spPr>
            <p:txBody>
              <a:bodyPr/>
              <a:lstStyle/>
              <a:p>
                <a:r>
                  <a:rPr lang="zh-CN" altLang="en-US">
                    <a:noFill/>
                  </a:rPr>
                  <a:t> </a:t>
                </a:r>
              </a:p>
            </p:txBody>
          </p:sp>
        </mc:Fallback>
      </mc:AlternateContent>
      <p:pic>
        <p:nvPicPr>
          <p:cNvPr id="5" name="图片 4" descr="屏幕剪辑"/>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733800" y="4191000"/>
            <a:ext cx="4219401" cy="619861"/>
          </a:xfrm>
          <a:prstGeom prst="rect">
            <a:avLst/>
          </a:prstGeom>
        </p:spPr>
      </p:pic>
      <p:pic>
        <p:nvPicPr>
          <p:cNvPr id="6" name="图片 5" descr="屏幕剪辑"/>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1539499"/>
            <a:ext cx="2299412" cy="496083"/>
          </a:xfrm>
          <a:prstGeom prst="rect">
            <a:avLst/>
          </a:prstGeom>
        </p:spPr>
      </p:pic>
      <p:pic>
        <p:nvPicPr>
          <p:cNvPr id="7" name="图片 6" descr="屏幕剪辑"/>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038600" y="2111782"/>
            <a:ext cx="2664696" cy="399377"/>
          </a:xfrm>
          <a:prstGeom prst="rect">
            <a:avLst/>
          </a:prstGeom>
        </p:spPr>
      </p:pic>
    </p:spTree>
    <p:extLst>
      <p:ext uri="{BB962C8B-B14F-4D97-AF65-F5344CB8AC3E}">
        <p14:creationId xmlns:p14="http://schemas.microsoft.com/office/powerpoint/2010/main" val="18280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常见的机器学习问题</a:t>
            </a:r>
            <a:endParaRPr lang="zh-CN" altLang="en-US" dirty="0"/>
          </a:p>
        </p:txBody>
      </p:sp>
      <p:pic>
        <p:nvPicPr>
          <p:cNvPr id="3" name="图片 2"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2286000"/>
            <a:ext cx="2966012" cy="2286000"/>
          </a:xfrm>
          <a:prstGeom prst="rect">
            <a:avLst/>
          </a:prstGeom>
        </p:spPr>
      </p:pic>
      <p:sp>
        <p:nvSpPr>
          <p:cNvPr id="5" name="文本框 4"/>
          <p:cNvSpPr txBox="1"/>
          <p:nvPr/>
        </p:nvSpPr>
        <p:spPr>
          <a:xfrm>
            <a:off x="5029200" y="5029200"/>
            <a:ext cx="2362200" cy="523220"/>
          </a:xfrm>
          <a:prstGeom prst="rect">
            <a:avLst/>
          </a:prstGeom>
          <a:noFill/>
        </p:spPr>
        <p:txBody>
          <a:bodyPr wrap="square" rtlCol="0">
            <a:spAutoFit/>
          </a:bodyPr>
          <a:lstStyle/>
          <a:p>
            <a:pPr algn="ctr"/>
            <a:r>
              <a:rPr lang="zh-CN" altLang="en-US" sz="2800" dirty="0"/>
              <a:t>分类</a:t>
            </a:r>
          </a:p>
        </p:txBody>
      </p:sp>
      <p:pic>
        <p:nvPicPr>
          <p:cNvPr id="8" name="图片 7"/>
          <p:cNvPicPr>
            <a:picLocks noChangeAspect="1"/>
          </p:cNvPicPr>
          <p:nvPr/>
        </p:nvPicPr>
        <p:blipFill>
          <a:blip r:embed="rId4"/>
          <a:stretch>
            <a:fillRect/>
          </a:stretch>
        </p:blipFill>
        <p:spPr>
          <a:xfrm>
            <a:off x="8275203" y="2762928"/>
            <a:ext cx="3324225" cy="1371600"/>
          </a:xfrm>
          <a:prstGeom prst="rect">
            <a:avLst/>
          </a:prstGeom>
        </p:spPr>
      </p:pic>
      <p:sp>
        <p:nvSpPr>
          <p:cNvPr id="9" name="文本框 8"/>
          <p:cNvSpPr txBox="1"/>
          <p:nvPr/>
        </p:nvSpPr>
        <p:spPr>
          <a:xfrm>
            <a:off x="9167811" y="5121728"/>
            <a:ext cx="2362200" cy="523220"/>
          </a:xfrm>
          <a:prstGeom prst="rect">
            <a:avLst/>
          </a:prstGeom>
          <a:noFill/>
        </p:spPr>
        <p:txBody>
          <a:bodyPr wrap="square" rtlCol="0">
            <a:spAutoFit/>
          </a:bodyPr>
          <a:lstStyle/>
          <a:p>
            <a:pPr algn="ctr"/>
            <a:r>
              <a:rPr lang="zh-CN" altLang="en-US" sz="2800" dirty="0"/>
              <a:t>聚类</a:t>
            </a:r>
          </a:p>
        </p:txBody>
      </p:sp>
      <p:pic>
        <p:nvPicPr>
          <p:cNvPr id="7" name="图片 6" descr="屏幕剪辑">
            <a:extLst>
              <a:ext uri="{FF2B5EF4-FFF2-40B4-BE49-F238E27FC236}">
                <a16:creationId xmlns:a16="http://schemas.microsoft.com/office/drawing/2014/main" id="{9A6F91CB-1315-47B9-961E-F4AED0A905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600" y="2438400"/>
            <a:ext cx="3373138" cy="2020657"/>
          </a:xfrm>
          <a:prstGeom prst="rect">
            <a:avLst/>
          </a:prstGeom>
        </p:spPr>
      </p:pic>
      <p:sp>
        <p:nvSpPr>
          <p:cNvPr id="10" name="文本框 9">
            <a:extLst>
              <a:ext uri="{FF2B5EF4-FFF2-40B4-BE49-F238E27FC236}">
                <a16:creationId xmlns:a16="http://schemas.microsoft.com/office/drawing/2014/main" id="{AFFE3A64-3C05-480D-9033-0A5645863432}"/>
              </a:ext>
            </a:extLst>
          </p:cNvPr>
          <p:cNvSpPr txBox="1"/>
          <p:nvPr/>
        </p:nvSpPr>
        <p:spPr>
          <a:xfrm>
            <a:off x="1092993" y="5029200"/>
            <a:ext cx="2362200" cy="523220"/>
          </a:xfrm>
          <a:prstGeom prst="rect">
            <a:avLst/>
          </a:prstGeom>
          <a:noFill/>
        </p:spPr>
        <p:txBody>
          <a:bodyPr wrap="square" rtlCol="0">
            <a:spAutoFit/>
          </a:bodyPr>
          <a:lstStyle/>
          <a:p>
            <a:pPr algn="ctr"/>
            <a:r>
              <a:rPr lang="zh-CN" altLang="en-US" sz="2800" dirty="0"/>
              <a:t>回归</a:t>
            </a:r>
          </a:p>
        </p:txBody>
      </p:sp>
      <p:cxnSp>
        <p:nvCxnSpPr>
          <p:cNvPr id="6" name="直接连接符 5">
            <a:extLst>
              <a:ext uri="{FF2B5EF4-FFF2-40B4-BE49-F238E27FC236}">
                <a16:creationId xmlns:a16="http://schemas.microsoft.com/office/drawing/2014/main" id="{C9BD704F-7FBF-4868-AFDF-6A931AEDEA58}"/>
              </a:ext>
            </a:extLst>
          </p:cNvPr>
          <p:cNvCxnSpPr/>
          <p:nvPr/>
        </p:nvCxnSpPr>
        <p:spPr>
          <a:xfrm>
            <a:off x="685800" y="5644948"/>
            <a:ext cx="3352800" cy="0"/>
          </a:xfrm>
          <a:prstGeom prst="line">
            <a:avLst/>
          </a:prstGeom>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319142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模型</a:t>
            </a:r>
            <a:endParaRPr lang="zh-CN" altLang="en-US" dirty="0"/>
          </a:p>
        </p:txBody>
      </p:sp>
      <p:sp>
        <p:nvSpPr>
          <p:cNvPr id="3" name="内容占位符 2"/>
          <p:cNvSpPr>
            <a:spLocks noGrp="1"/>
          </p:cNvSpPr>
          <p:nvPr>
            <p:ph idx="1"/>
          </p:nvPr>
        </p:nvSpPr>
        <p:spPr/>
        <p:txBody>
          <a:bodyPr/>
          <a:lstStyle/>
          <a:p>
            <a:r>
              <a:rPr lang="zh-CN" altLang="en-US"/>
              <a:t>以线性回归（</a:t>
            </a:r>
            <a:r>
              <a:rPr lang="en-US" altLang="zh-CN"/>
              <a:t>Linear Regression</a:t>
            </a:r>
            <a:r>
              <a:rPr lang="zh-CN" altLang="en-US"/>
              <a:t>）为例</a:t>
            </a:r>
            <a:endParaRPr lang="en-US" altLang="zh-CN"/>
          </a:p>
          <a:p>
            <a:r>
              <a:rPr lang="zh-CN" altLang="en-US"/>
              <a:t>模型：</a:t>
            </a:r>
            <a:endParaRPr lang="en-US" altLang="zh-CN"/>
          </a:p>
          <a:p>
            <a:pPr lvl="1"/>
            <a:endParaRPr lang="en-US" altLang="zh-CN"/>
          </a:p>
          <a:p>
            <a:pPr lvl="1"/>
            <a:endParaRPr lang="en-US" altLang="zh-CN"/>
          </a:p>
          <a:p>
            <a:pPr lvl="1"/>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133600"/>
            <a:ext cx="3530989" cy="711278"/>
          </a:xfrm>
          <a:prstGeom prst="rect">
            <a:avLst/>
          </a:prstGeom>
        </p:spPr>
      </p:pic>
      <p:pic>
        <p:nvPicPr>
          <p:cNvPr id="6" name="图片 5"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505200"/>
            <a:ext cx="3962400" cy="2373651"/>
          </a:xfrm>
          <a:prstGeom prst="rect">
            <a:avLst/>
          </a:prstGeom>
        </p:spPr>
      </p:pic>
    </p:spTree>
    <p:extLst>
      <p:ext uri="{BB962C8B-B14F-4D97-AF65-F5344CB8AC3E}">
        <p14:creationId xmlns:p14="http://schemas.microsoft.com/office/powerpoint/2010/main" val="375523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学习准则</a:t>
            </a:r>
          </a:p>
        </p:txBody>
      </p:sp>
      <p:sp>
        <p:nvSpPr>
          <p:cNvPr id="3" name="内容占位符 2"/>
          <p:cNvSpPr>
            <a:spLocks noGrp="1"/>
          </p:cNvSpPr>
          <p:nvPr>
            <p:ph idx="1"/>
          </p:nvPr>
        </p:nvSpPr>
        <p:spPr/>
        <p:txBody>
          <a:bodyPr/>
          <a:lstStyle/>
          <a:p>
            <a:r>
              <a:rPr lang="zh-CN" altLang="en-US" dirty="0"/>
              <a:t>损失函数</a:t>
            </a:r>
            <a:endParaRPr lang="en-US" altLang="zh-CN" dirty="0"/>
          </a:p>
          <a:p>
            <a:pPr lvl="1"/>
            <a:r>
              <a:rPr lang="en-US" altLang="zh-CN" dirty="0"/>
              <a:t>0-1</a:t>
            </a:r>
            <a:r>
              <a:rPr lang="zh-CN" altLang="en-US" dirty="0"/>
              <a:t>损失函数</a:t>
            </a:r>
            <a:endParaRPr lang="en-US" altLang="zh-CN" dirty="0"/>
          </a:p>
          <a:p>
            <a:endParaRPr lang="en-US" altLang="zh-CN" dirty="0"/>
          </a:p>
          <a:p>
            <a:endParaRPr lang="en-US" altLang="zh-CN" dirty="0"/>
          </a:p>
          <a:p>
            <a:pPr lvl="1"/>
            <a:r>
              <a:rPr lang="zh-CN" altLang="en-US" dirty="0"/>
              <a:t>平方损失函数</a:t>
            </a:r>
            <a:endParaRPr lang="en-US" altLang="zh-CN" dirty="0"/>
          </a:p>
          <a:p>
            <a:pPr marL="0" indent="0">
              <a:buNone/>
            </a:pPr>
            <a:endParaRPr lang="en-US" altLang="zh-CN"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962400" y="2103221"/>
            <a:ext cx="3629532" cy="990738"/>
          </a:xfrm>
          <a:prstGeom prst="rect">
            <a:avLst/>
          </a:prstGeom>
        </p:spPr>
      </p:pic>
      <p:pic>
        <p:nvPicPr>
          <p:cNvPr id="5" name="图片 4" descr="屏幕剪辑"/>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267200" y="3916681"/>
            <a:ext cx="3048000" cy="633984"/>
          </a:xfrm>
          <a:prstGeom prst="rect">
            <a:avLst/>
          </a:prstGeom>
        </p:spPr>
      </p:pic>
    </p:spTree>
    <p:extLst>
      <p:ext uri="{BB962C8B-B14F-4D97-AF65-F5344CB8AC3E}">
        <p14:creationId xmlns:p14="http://schemas.microsoft.com/office/powerpoint/2010/main" val="2729636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2.4"/>
</p:tagLst>
</file>

<file path=ppt/tags/tag10.xml><?xml version="1.0" encoding="utf-8"?>
<p:tagLst xmlns:a="http://schemas.openxmlformats.org/drawingml/2006/main" xmlns:r="http://schemas.openxmlformats.org/officeDocument/2006/relationships" xmlns:p="http://schemas.openxmlformats.org/presentationml/2006/main">
  <p:tag name="TIMING" val="|20.9|88.4"/>
</p:tagLst>
</file>

<file path=ppt/tags/tag2.xml><?xml version="1.0" encoding="utf-8"?>
<p:tagLst xmlns:a="http://schemas.openxmlformats.org/drawingml/2006/main" xmlns:r="http://schemas.openxmlformats.org/officeDocument/2006/relationships" xmlns:p="http://schemas.openxmlformats.org/presentationml/2006/main">
  <p:tag name="TIMING" val="|85.8"/>
</p:tagLst>
</file>

<file path=ppt/tags/tag3.xml><?xml version="1.0" encoding="utf-8"?>
<p:tagLst xmlns:a="http://schemas.openxmlformats.org/drawingml/2006/main" xmlns:r="http://schemas.openxmlformats.org/officeDocument/2006/relationships" xmlns:p="http://schemas.openxmlformats.org/presentationml/2006/main">
  <p:tag name="TIMING" val="|25.6|74.9"/>
</p:tagLst>
</file>

<file path=ppt/tags/tag4.xml><?xml version="1.0" encoding="utf-8"?>
<p:tagLst xmlns:a="http://schemas.openxmlformats.org/drawingml/2006/main" xmlns:r="http://schemas.openxmlformats.org/officeDocument/2006/relationships" xmlns:p="http://schemas.openxmlformats.org/presentationml/2006/main">
  <p:tag name="TIMING" val="|31.6"/>
</p:tagLst>
</file>

<file path=ppt/tags/tag5.xml><?xml version="1.0" encoding="utf-8"?>
<p:tagLst xmlns:a="http://schemas.openxmlformats.org/drawingml/2006/main" xmlns:r="http://schemas.openxmlformats.org/officeDocument/2006/relationships" xmlns:p="http://schemas.openxmlformats.org/presentationml/2006/main">
  <p:tag name="TIMING" val="|3.6|4.6|53.4|13.1"/>
</p:tagLst>
</file>

<file path=ppt/tags/tag6.xml><?xml version="1.0" encoding="utf-8"?>
<p:tagLst xmlns:a="http://schemas.openxmlformats.org/drawingml/2006/main" xmlns:r="http://schemas.openxmlformats.org/officeDocument/2006/relationships" xmlns:p="http://schemas.openxmlformats.org/presentationml/2006/main">
  <p:tag name="TIMING" val="|234.3"/>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    p(Y|X) = \frac{p(X|Y)p(Y)}{p(X)}&#10;\]&#10;\end{document}&#10;"/>
  <p:tag name="FILENAME" val="TP_tmp"/>
  <p:tag name="FORMAT" val="png256"/>
  <p:tag name="RES" val="600"/>
  <p:tag name="BLEND" val="0"/>
  <p:tag name="TRANSPARENT" val="0"/>
  <p:tag name="TBUG" val="0"/>
  <p:tag name="ALLOWFS" val="0"/>
  <p:tag name="ORIGWIDTH" val="102"/>
  <p:tag name="PICTUREFILESIZE" val="4991"/>
</p:tagLst>
</file>

<file path=ppt/tags/tag8.xml><?xml version="1.0" encoding="utf-8"?>
<p:tagLst xmlns:a="http://schemas.openxmlformats.org/drawingml/2006/main" xmlns:r="http://schemas.openxmlformats.org/officeDocument/2006/relationships" xmlns:p="http://schemas.openxmlformats.org/presentationml/2006/main">
  <p:tag name="TIMING" val="|132.2"/>
</p:tagLst>
</file>

<file path=ppt/tags/tag9.xml><?xml version="1.0" encoding="utf-8"?>
<p:tagLst xmlns:a="http://schemas.openxmlformats.org/drawingml/2006/main" xmlns:r="http://schemas.openxmlformats.org/officeDocument/2006/relationships" xmlns:p="http://schemas.openxmlformats.org/presentationml/2006/main">
  <p:tag name="TIMING" val="|57.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
  <a:themeElements>
    <a:clrScheme name="qxp">
      <a:dk1>
        <a:srgbClr val="2A4A75"/>
      </a:dk1>
      <a:lt1>
        <a:sysClr val="window" lastClr="FFFFFF"/>
      </a:lt1>
      <a:dk2>
        <a:srgbClr val="2A4A75"/>
      </a:dk2>
      <a:lt2>
        <a:srgbClr val="DEF5FA"/>
      </a:lt2>
      <a:accent1>
        <a:srgbClr val="1C314E"/>
      </a:accent1>
      <a:accent2>
        <a:srgbClr val="EB641B"/>
      </a:accent2>
      <a:accent3>
        <a:srgbClr val="DA1F28"/>
      </a:accent3>
      <a:accent4>
        <a:srgbClr val="39639D"/>
      </a:accent4>
      <a:accent5>
        <a:srgbClr val="474B78"/>
      </a:accent5>
      <a:accent6>
        <a:srgbClr val="7D3C4A"/>
      </a:accent6>
      <a:hlink>
        <a:srgbClr val="FF8119"/>
      </a:hlink>
      <a:folHlink>
        <a:srgbClr val="44B9E8"/>
      </a:folHlink>
    </a:clrScheme>
    <a:fontScheme name="myfont">
      <a:majorFont>
        <a:latin typeface="Helvetica"/>
        <a:ea typeface="微软雅黑"/>
        <a:cs typeface=""/>
      </a:majorFont>
      <a:minorFont>
        <a:latin typeface="Times New Roman"/>
        <a:ea typeface="华文楷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bodyPr wrap="none">
        <a:spAutoFit/>
      </a:bodyPr>
      <a:lstStyle>
        <a:defPPr>
          <a:defRPr sz="2400" dirty="0"/>
        </a:defPPr>
      </a:lstStyle>
    </a:spDef>
  </a:objectDefaults>
  <a:extraClrSchemeLst/>
  <a:extLst>
    <a:ext uri="{05A4C25C-085E-4340-85A3-A5531E510DB2}">
      <thm15:themeFamily xmlns:thm15="http://schemas.microsoft.com/office/thememl/2012/main" name="my" id="{6EB9692D-8045-443B-AEB9-012519818B04}" vid="{967F5D7D-80AE-461F-85CA-6AF28F3118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Template>
  <TotalTime>18936</TotalTime>
  <Words>1573</Words>
  <Application>Microsoft Office PowerPoint</Application>
  <PresentationFormat>宽屏</PresentationFormat>
  <Paragraphs>319</Paragraphs>
  <Slides>59</Slides>
  <Notes>8</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59</vt:i4>
      </vt:variant>
    </vt:vector>
  </HeadingPairs>
  <TitlesOfParts>
    <vt:vector size="78" baseType="lpstr">
      <vt:lpstr>CMMI10</vt:lpstr>
      <vt:lpstr>CMMIB10</vt:lpstr>
      <vt:lpstr>CMR10</vt:lpstr>
      <vt:lpstr>CMSY10</vt:lpstr>
      <vt:lpstr>华文楷体</vt:lpstr>
      <vt:lpstr>宋体</vt:lpstr>
      <vt:lpstr>微软雅黑</vt:lpstr>
      <vt:lpstr>Arial</vt:lpstr>
      <vt:lpstr>Calibri</vt:lpstr>
      <vt:lpstr>Cambria</vt:lpstr>
      <vt:lpstr>Cambria Math</vt:lpstr>
      <vt:lpstr>Helvetica</vt:lpstr>
      <vt:lpstr>STIX Two Math</vt:lpstr>
      <vt:lpstr>Symbol</vt:lpstr>
      <vt:lpstr>Times New Roman</vt:lpstr>
      <vt:lpstr>Wingdings</vt:lpstr>
      <vt:lpstr>Wingdings 3</vt:lpstr>
      <vt:lpstr>my</vt:lpstr>
      <vt:lpstr>方程式</vt:lpstr>
      <vt:lpstr>机器学习概述</vt:lpstr>
      <vt:lpstr>教学内容</vt:lpstr>
      <vt:lpstr>机器学习 ≈ 构建一个映射函数</vt:lpstr>
      <vt:lpstr>为什么要“机器学习”？</vt:lpstr>
      <vt:lpstr>什么是机器学习？</vt:lpstr>
      <vt:lpstr>机器学习的三要素</vt:lpstr>
      <vt:lpstr>常见的机器学习问题</vt:lpstr>
      <vt:lpstr>模型</vt:lpstr>
      <vt:lpstr>学习准则</vt:lpstr>
      <vt:lpstr>学习准则</vt:lpstr>
      <vt:lpstr>最优化问题</vt:lpstr>
      <vt:lpstr>梯度下降法（ Gradient Descent ）</vt:lpstr>
      <vt:lpstr>学习率是十分重要的超参数！</vt:lpstr>
      <vt:lpstr>随机梯度下降法</vt:lpstr>
      <vt:lpstr> 随机梯度下降法</vt:lpstr>
      <vt:lpstr>机器学习 = 优化？</vt:lpstr>
      <vt:lpstr>泛化错误</vt:lpstr>
      <vt:lpstr>如何减少泛化错误？</vt:lpstr>
      <vt:lpstr>正则化（regularization）</vt:lpstr>
      <vt:lpstr>提前停止</vt:lpstr>
      <vt:lpstr>线性回归</vt:lpstr>
      <vt:lpstr>线性回归（Linear Regression）</vt:lpstr>
      <vt:lpstr>优化方法</vt:lpstr>
      <vt:lpstr>经验风险最小化</vt:lpstr>
      <vt:lpstr>矩阵微积分</vt:lpstr>
      <vt:lpstr>经验风险最小化</vt:lpstr>
      <vt:lpstr>经验风险最小化</vt:lpstr>
      <vt:lpstr>结构风险最小化</vt:lpstr>
      <vt:lpstr>最大似然估计</vt:lpstr>
      <vt:lpstr>关于概率的一些基本概念</vt:lpstr>
      <vt:lpstr>概率的一些基本概念</vt:lpstr>
      <vt:lpstr>概率的一些基本概念</vt:lpstr>
      <vt:lpstr>概率的一些基本概念</vt:lpstr>
      <vt:lpstr>例子</vt:lpstr>
      <vt:lpstr>似然（Likelihood）</vt:lpstr>
      <vt:lpstr>从概率角度来看线性回归</vt:lpstr>
      <vt:lpstr>线性回归中的似然函数</vt:lpstr>
      <vt:lpstr>最大似然估计</vt:lpstr>
      <vt:lpstr>最大后验估计</vt:lpstr>
      <vt:lpstr>最大后验估计</vt:lpstr>
      <vt:lpstr>总结</vt:lpstr>
      <vt:lpstr>多项式回归</vt:lpstr>
      <vt:lpstr>一个例子：Polynomial Curve Fitting</vt:lpstr>
      <vt:lpstr>Which Degree of Polynomial?</vt:lpstr>
      <vt:lpstr>Controlling Overfitting: Regularization</vt:lpstr>
      <vt:lpstr>Controlling Overfitting: Regularization</vt:lpstr>
      <vt:lpstr>Controlling Overfitting: Dataset size</vt:lpstr>
      <vt:lpstr>机器学习的几个关键点</vt:lpstr>
      <vt:lpstr>常见的机器学习类型</vt:lpstr>
      <vt:lpstr>如何选择一个合适的模型？</vt:lpstr>
      <vt:lpstr>模型选择：偏差与方差</vt:lpstr>
      <vt:lpstr>PAC学习</vt:lpstr>
      <vt:lpstr>样本复杂度</vt:lpstr>
      <vt:lpstr>常用的定理</vt:lpstr>
      <vt:lpstr>常用的定理</vt:lpstr>
      <vt:lpstr>常用的定理</vt:lpstr>
      <vt:lpstr>常用的定理</vt:lpstr>
      <vt:lpstr>归纳偏置(Inductive Bias)</vt:lpstr>
      <vt:lpstr>课后作业</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Branding Roadmap Template</dc:title>
  <dc:creator>Xipeng Qiu</dc:creator>
  <cp:lastModifiedBy>Windows 用户</cp:lastModifiedBy>
  <cp:revision>1885</cp:revision>
  <dcterms:created xsi:type="dcterms:W3CDTF">2009-03-19T21:17:53Z</dcterms:created>
  <dcterms:modified xsi:type="dcterms:W3CDTF">2020-09-24T04:13:11Z</dcterms:modified>
</cp:coreProperties>
</file>