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handoutMasterIdLst>
    <p:handoutMasterId r:id="rId14"/>
  </p:handoutMasterIdLst>
  <p:sldIdLst>
    <p:sldId id="256" r:id="rId2"/>
    <p:sldId id="257" r:id="rId3"/>
    <p:sldId id="258" r:id="rId4"/>
    <p:sldId id="259" r:id="rId5"/>
    <p:sldId id="260" r:id="rId6"/>
    <p:sldId id="263" r:id="rId7"/>
    <p:sldId id="261" r:id="rId8"/>
    <p:sldId id="262" r:id="rId9"/>
    <p:sldId id="268" r:id="rId10"/>
    <p:sldId id="266" r:id="rId11"/>
    <p:sldId id="267" r:id="rId12"/>
  </p:sldIdLst>
  <p:sldSz cx="18288000" cy="10287000"/>
  <p:notesSz cx="6858000" cy="9144000"/>
  <p:embeddedFontLst>
    <p:embeddedFont>
      <p:font typeface="Quicksand" panose="020B0604020202020204" charset="0"/>
      <p:regular r:id="rId15"/>
    </p:embeddedFont>
    <p:embeddedFont>
      <p:font typeface="Calibri" panose="020F0502020204030204" pitchFamily="34" charset="0"/>
      <p:regular r:id="rId16"/>
      <p:bold r:id="rId17"/>
    </p:embeddedFont>
    <p:embeddedFont>
      <p:font typeface="Quicksand Bold" panose="020B0604020202020204" charset="0"/>
      <p:regular r:id="rId18"/>
    </p:embeddedFont>
    <p:embeddedFont>
      <p:font typeface="Cormorant Garamond Bold Italics" panose="020B060402020202020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3" autoAdjust="0"/>
    <p:restoredTop sz="80996" autoAdjust="0"/>
  </p:normalViewPr>
  <p:slideViewPr>
    <p:cSldViewPr>
      <p:cViewPr varScale="1">
        <p:scale>
          <a:sx n="32" d="100"/>
          <a:sy n="32" d="100"/>
        </p:scale>
        <p:origin x="1353"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E5FA0DB-43AE-4BE5-8610-274D51B73F2E}" type="datetimeFigureOut">
              <a:rPr lang="en-US" smtClean="0"/>
              <a:t>25/08/2025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09C9020-91BB-4BD3-9D16-1C804D7A97C6}" type="slidenum">
              <a:rPr lang="en-US" smtClean="0"/>
              <a:t>‹#›</a:t>
            </a:fld>
            <a:endParaRPr lang="en-US"/>
          </a:p>
        </p:txBody>
      </p:sp>
    </p:spTree>
    <p:extLst>
      <p:ext uri="{BB962C8B-B14F-4D97-AF65-F5344CB8AC3E}">
        <p14:creationId xmlns:p14="http://schemas.microsoft.com/office/powerpoint/2010/main" val="1591207001"/>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841FB8-9567-4EFA-A810-90FA883CCC0D}" type="datetimeFigureOut">
              <a:rPr lang="en-US" smtClean="0"/>
              <a:t>25/08/2025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6D4963-6761-4652-BA77-03FD0D097404}" type="slidenum">
              <a:rPr lang="en-US" smtClean="0"/>
              <a:t>‹#›</a:t>
            </a:fld>
            <a:endParaRPr lang="en-US"/>
          </a:p>
        </p:txBody>
      </p:sp>
    </p:spTree>
    <p:extLst>
      <p:ext uri="{BB962C8B-B14F-4D97-AF65-F5344CB8AC3E}">
        <p14:creationId xmlns:p14="http://schemas.microsoft.com/office/powerpoint/2010/main" val="2428813668"/>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6D4963-6761-4652-BA77-03FD0D097404}" type="slidenum">
              <a:rPr lang="en-US" smtClean="0"/>
              <a:t>1</a:t>
            </a:fld>
            <a:endParaRPr lang="en-US"/>
          </a:p>
        </p:txBody>
      </p:sp>
    </p:spTree>
    <p:extLst>
      <p:ext uri="{BB962C8B-B14F-4D97-AF65-F5344CB8AC3E}">
        <p14:creationId xmlns:p14="http://schemas.microsoft.com/office/powerpoint/2010/main" val="3774182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6D4963-6761-4652-BA77-03FD0D097404}" type="slidenum">
              <a:rPr lang="en-US" smtClean="0"/>
              <a:t>3</a:t>
            </a:fld>
            <a:endParaRPr lang="en-US"/>
          </a:p>
        </p:txBody>
      </p:sp>
    </p:spTree>
    <p:extLst>
      <p:ext uri="{BB962C8B-B14F-4D97-AF65-F5344CB8AC3E}">
        <p14:creationId xmlns:p14="http://schemas.microsoft.com/office/powerpoint/2010/main" val="495138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6D4963-6761-4652-BA77-03FD0D097404}" type="slidenum">
              <a:rPr lang="en-US" smtClean="0"/>
              <a:t>4</a:t>
            </a:fld>
            <a:endParaRPr lang="en-US"/>
          </a:p>
        </p:txBody>
      </p:sp>
    </p:spTree>
    <p:extLst>
      <p:ext uri="{BB962C8B-B14F-4D97-AF65-F5344CB8AC3E}">
        <p14:creationId xmlns:p14="http://schemas.microsoft.com/office/powerpoint/2010/main" val="1963138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6D4963-6761-4652-BA77-03FD0D097404}" type="slidenum">
              <a:rPr lang="en-US" smtClean="0"/>
              <a:t>5</a:t>
            </a:fld>
            <a:endParaRPr lang="en-US"/>
          </a:p>
        </p:txBody>
      </p:sp>
    </p:spTree>
    <p:extLst>
      <p:ext uri="{BB962C8B-B14F-4D97-AF65-F5344CB8AC3E}">
        <p14:creationId xmlns:p14="http://schemas.microsoft.com/office/powerpoint/2010/main" val="4065141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6D4963-6761-4652-BA77-03FD0D097404}" type="slidenum">
              <a:rPr lang="en-US" smtClean="0"/>
              <a:t>6</a:t>
            </a:fld>
            <a:endParaRPr lang="en-US"/>
          </a:p>
        </p:txBody>
      </p:sp>
    </p:spTree>
    <p:extLst>
      <p:ext uri="{BB962C8B-B14F-4D97-AF65-F5344CB8AC3E}">
        <p14:creationId xmlns:p14="http://schemas.microsoft.com/office/powerpoint/2010/main" val="2507793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6D4963-6761-4652-BA77-03FD0D097404}" type="slidenum">
              <a:rPr lang="en-US" smtClean="0"/>
              <a:t>7</a:t>
            </a:fld>
            <a:endParaRPr lang="en-US"/>
          </a:p>
        </p:txBody>
      </p:sp>
    </p:spTree>
    <p:extLst>
      <p:ext uri="{BB962C8B-B14F-4D97-AF65-F5344CB8AC3E}">
        <p14:creationId xmlns:p14="http://schemas.microsoft.com/office/powerpoint/2010/main" val="465933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6D4963-6761-4652-BA77-03FD0D097404}" type="slidenum">
              <a:rPr lang="en-US" smtClean="0"/>
              <a:t>9</a:t>
            </a:fld>
            <a:endParaRPr lang="en-US"/>
          </a:p>
        </p:txBody>
      </p:sp>
    </p:spTree>
    <p:extLst>
      <p:ext uri="{BB962C8B-B14F-4D97-AF65-F5344CB8AC3E}">
        <p14:creationId xmlns:p14="http://schemas.microsoft.com/office/powerpoint/2010/main" val="1059373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6D4963-6761-4652-BA77-03FD0D097404}" type="slidenum">
              <a:rPr lang="en-US" smtClean="0"/>
              <a:t>11</a:t>
            </a:fld>
            <a:endParaRPr lang="en-US"/>
          </a:p>
        </p:txBody>
      </p:sp>
    </p:spTree>
    <p:extLst>
      <p:ext uri="{BB962C8B-B14F-4D97-AF65-F5344CB8AC3E}">
        <p14:creationId xmlns:p14="http://schemas.microsoft.com/office/powerpoint/2010/main" val="2113043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0320522-FBFA-4647-957E-1F1AC0BE24EA}" type="datetime1">
              <a:rPr lang="en-US" smtClean="0"/>
              <a:t>25/08/2025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B0DEF0-F289-48FE-BB26-B8291260A1AC}" type="datetime1">
              <a:rPr lang="en-US" smtClean="0"/>
              <a:t>25/08/2025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06A319-1D1A-490F-8325-24CD95C89CC7}" type="datetime1">
              <a:rPr lang="en-US" smtClean="0"/>
              <a:t>25/08/2025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B39590-D311-4678-A8DE-DA56F2B5161C}" type="datetime1">
              <a:rPr lang="en-US" smtClean="0"/>
              <a:t>25/08/2025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B6CF6B-D16E-47EA-8F65-5B7169AAF5EE}" type="datetime1">
              <a:rPr lang="en-US" smtClean="0"/>
              <a:t>25/08/2025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0E8C9F0-7BA1-4BF0-9D8D-F3BF872F1BF4}" type="datetime1">
              <a:rPr lang="en-US" smtClean="0"/>
              <a:t>25/08/2025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B6C9E06-45FC-42FF-B464-D4D0AE11A36A}" type="datetime1">
              <a:rPr lang="en-US" smtClean="0"/>
              <a:t>25/08/2025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5B072B8-3190-4F98-8D46-43E0261A6A35}" type="datetime1">
              <a:rPr lang="en-US" smtClean="0"/>
              <a:t>25/08/2025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54B113-DD14-4452-883C-CB8D41EA60AC}" type="datetime1">
              <a:rPr lang="en-US" smtClean="0"/>
              <a:t>25/08/2025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3A23FD-CE28-4654-96A4-17335494B502}" type="datetime1">
              <a:rPr lang="en-US" smtClean="0"/>
              <a:t>25/08/2025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212D03-D876-4F11-9CCE-BF6AA517CE3E}" type="datetime1">
              <a:rPr lang="en-US" smtClean="0"/>
              <a:t>25/08/2025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72C8C8-96C5-43D7-AC97-79F22A94F604}" type="datetime1">
              <a:rPr lang="en-US" smtClean="0"/>
              <a:t>25/08/2025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8" Type="http://schemas.openxmlformats.org/officeDocument/2006/relationships/hyperlink" Target="https://scikit-learn.org/stable/modules/generated/sklearn.ensemble.IsolationForest.html#sklearn.ensemble.IsolationForest" TargetMode="External"/><Relationship Id="rId13" Type="http://schemas.openxmlformats.org/officeDocument/2006/relationships/slide" Target="slide7.xml"/><Relationship Id="rId3" Type="http://schemas.openxmlformats.org/officeDocument/2006/relationships/image" Target="../media/image2.svg"/><Relationship Id="rId7" Type="http://schemas.openxmlformats.org/officeDocument/2006/relationships/slide" Target="slide4.xml"/><Relationship Id="rId12" Type="http://schemas.openxmlformats.org/officeDocument/2006/relationships/hyperlink" Target="https://www.kaggle.com/datasets/dhanushnarayananr/credit-card-fraud%20%5b6"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scikit-learn.org/stable/modules/outlier_detection.html%20%5b2" TargetMode="External"/><Relationship Id="rId11" Type="http://schemas.openxmlformats.org/officeDocument/2006/relationships/hyperlink" Target="https://scikit-learn.org/stable/modules/generated/sklearn.svm.OneClassSVM.html#sklearn.svm.OneClassSVM" TargetMode="External"/><Relationship Id="rId5" Type="http://schemas.openxmlformats.org/officeDocument/2006/relationships/slide" Target="slide3.xml"/><Relationship Id="rId15" Type="http://schemas.openxmlformats.org/officeDocument/2006/relationships/hyperlink" Target="https://www.kaggle.com/datasets/kukuroo3/room-occupancy-detection-data-iot-sensor" TargetMode="External"/><Relationship Id="rId10" Type="http://schemas.openxmlformats.org/officeDocument/2006/relationships/hyperlink" Target="https://scikit-learn.org/stable/modules/generated/sklearn.neighbors.LocalOutlierFactor.html#sklearn.neighbors.LocalOutlierFactor" TargetMode="External"/><Relationship Id="rId4" Type="http://schemas.openxmlformats.org/officeDocument/2006/relationships/hyperlink" Target="https://www.vmware.com/topics/anomaly-detection%20%5b1" TargetMode="External"/><Relationship Id="rId9" Type="http://schemas.openxmlformats.org/officeDocument/2006/relationships/slide" Target="slide5.xml"/><Relationship Id="rId14" Type="http://schemas.openxmlformats.org/officeDocument/2006/relationships/hyperlink" Target="https://www.kaggle.com/datasets/dnkumars/cybersecurity-intrusion-detection-dataset%20%5b7"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2.sv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slide" Target="slide10.xml"/><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2.sv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slide" Target="slide10.xml"/><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slide" Target="slide10.xml"/><Relationship Id="rId7"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jpeg"/><Relationship Id="rId9" Type="http://schemas.microsoft.com/office/2007/relationships/hdphoto" Target="../media/hdphoto1.wdp"/></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1371600" y="2329696"/>
            <a:ext cx="15263036" cy="2920095"/>
          </a:xfrm>
          <a:prstGeom prst="rect">
            <a:avLst/>
          </a:prstGeom>
        </p:spPr>
        <p:txBody>
          <a:bodyPr wrap="square" lIns="0" tIns="0" rIns="0" bIns="0" rtlCol="0" anchor="t">
            <a:spAutoFit/>
          </a:bodyPr>
          <a:lstStyle/>
          <a:p>
            <a:pPr marL="0" lvl="0" indent="0" algn="ctr">
              <a:lnSpc>
                <a:spcPts val="26009"/>
              </a:lnSpc>
              <a:spcBef>
                <a:spcPct val="0"/>
              </a:spcBef>
            </a:pPr>
            <a:r>
              <a:rPr lang="en-US" sz="11500" b="1" i="1" dirty="0" smtClean="0">
                <a:solidFill>
                  <a:srgbClr val="0F4662"/>
                </a:solidFill>
                <a:latin typeface="Cormorant Garamond Bold Italics"/>
                <a:ea typeface="Cormorant Garamond Bold Italics"/>
                <a:cs typeface="Cormorant Garamond Bold Italics"/>
                <a:sym typeface="Cormorant Garamond Bold Italics"/>
              </a:rPr>
              <a:t>Anomaly Detection</a:t>
            </a:r>
            <a:endParaRPr lang="en-US" sz="11500" b="1" i="1" dirty="0">
              <a:solidFill>
                <a:srgbClr val="0F4662"/>
              </a:solidFill>
              <a:latin typeface="Cormorant Garamond Bold Italics"/>
              <a:ea typeface="Cormorant Garamond Bold Italics"/>
              <a:cs typeface="Cormorant Garamond Bold Italics"/>
              <a:sym typeface="Cormorant Garamond Bold Italics"/>
            </a:endParaRPr>
          </a:p>
        </p:txBody>
      </p:sp>
      <p:sp>
        <p:nvSpPr>
          <p:cNvPr id="3" name="AutoShape 3"/>
          <p:cNvSpPr/>
          <p:nvPr/>
        </p:nvSpPr>
        <p:spPr>
          <a:xfrm>
            <a:off x="8382000" y="2095500"/>
            <a:ext cx="8114971" cy="0"/>
          </a:xfrm>
          <a:prstGeom prst="line">
            <a:avLst/>
          </a:prstGeom>
          <a:ln w="76200" cap="flat">
            <a:solidFill>
              <a:srgbClr val="0F4662"/>
            </a:solidFill>
            <a:prstDash val="solid"/>
            <a:headEnd type="none" w="sm" len="sm"/>
            <a:tailEnd type="none" w="sm" len="sm"/>
          </a:ln>
        </p:spPr>
      </p:sp>
      <p:sp>
        <p:nvSpPr>
          <p:cNvPr id="4" name="AutoShape 4"/>
          <p:cNvSpPr/>
          <p:nvPr/>
        </p:nvSpPr>
        <p:spPr>
          <a:xfrm>
            <a:off x="1062737" y="8925197"/>
            <a:ext cx="8114971" cy="0"/>
          </a:xfrm>
          <a:prstGeom prst="line">
            <a:avLst/>
          </a:prstGeom>
          <a:ln w="76200" cap="flat">
            <a:solidFill>
              <a:srgbClr val="0F4662"/>
            </a:solidFill>
            <a:prstDash val="solid"/>
            <a:headEnd type="none" w="sm" len="sm"/>
            <a:tailEnd type="none" w="sm" len="sm"/>
          </a:ln>
        </p:spPr>
      </p:sp>
      <p:sp>
        <p:nvSpPr>
          <p:cNvPr id="5" name="Freeform 5"/>
          <p:cNvSpPr/>
          <p:nvPr/>
        </p:nvSpPr>
        <p:spPr>
          <a:xfrm>
            <a:off x="9693457" y="8704388"/>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6" name="TextBox 6"/>
          <p:cNvSpPr txBox="1"/>
          <p:nvPr/>
        </p:nvSpPr>
        <p:spPr>
          <a:xfrm>
            <a:off x="2737539" y="5908475"/>
            <a:ext cx="12812922" cy="804516"/>
          </a:xfrm>
          <a:prstGeom prst="rect">
            <a:avLst/>
          </a:prstGeom>
        </p:spPr>
        <p:txBody>
          <a:bodyPr lIns="0" tIns="0" rIns="0" bIns="0" rtlCol="0" anchor="t">
            <a:spAutoFit/>
          </a:bodyPr>
          <a:lstStyle/>
          <a:p>
            <a:pPr marL="0" lvl="0" indent="0" algn="ctr">
              <a:lnSpc>
                <a:spcPts val="6844"/>
              </a:lnSpc>
              <a:spcBef>
                <a:spcPct val="0"/>
              </a:spcBef>
            </a:pPr>
            <a:r>
              <a:rPr lang="en-US" sz="4000" dirty="0" smtClean="0">
                <a:solidFill>
                  <a:srgbClr val="0F4662"/>
                </a:solidFill>
                <a:latin typeface="Quicksand"/>
                <a:ea typeface="Quicksand"/>
                <a:cs typeface="Quicksand"/>
                <a:sym typeface="Quicksand"/>
              </a:rPr>
              <a:t>Presented by: Sourour Hammoud</a:t>
            </a:r>
            <a:endParaRPr lang="en-US" sz="4000" dirty="0">
              <a:solidFill>
                <a:srgbClr val="0F4662"/>
              </a:solidFill>
              <a:latin typeface="Quicksand"/>
              <a:ea typeface="Quicksand"/>
              <a:cs typeface="Quicksand"/>
              <a:sym typeface="Quicksand"/>
            </a:endParaRPr>
          </a:p>
        </p:txBody>
      </p:sp>
      <p:sp>
        <p:nvSpPr>
          <p:cNvPr id="7" name="TextBox 7"/>
          <p:cNvSpPr txBox="1"/>
          <p:nvPr/>
        </p:nvSpPr>
        <p:spPr>
          <a:xfrm>
            <a:off x="5649752" y="7032069"/>
            <a:ext cx="6988496" cy="525912"/>
          </a:xfrm>
          <a:prstGeom prst="rect">
            <a:avLst/>
          </a:prstGeom>
        </p:spPr>
        <p:txBody>
          <a:bodyPr lIns="0" tIns="0" rIns="0" bIns="0" rtlCol="0" anchor="t">
            <a:spAutoFit/>
          </a:bodyPr>
          <a:lstStyle/>
          <a:p>
            <a:pPr marL="0" lvl="0" indent="0" algn="ctr">
              <a:lnSpc>
                <a:spcPts val="4397"/>
              </a:lnSpc>
              <a:spcBef>
                <a:spcPct val="0"/>
              </a:spcBef>
            </a:pPr>
            <a:r>
              <a:rPr lang="en-US" sz="3141" dirty="0" smtClean="0">
                <a:solidFill>
                  <a:srgbClr val="0F4662"/>
                </a:solidFill>
                <a:latin typeface="Quicksand"/>
                <a:ea typeface="Quicksand"/>
                <a:cs typeface="Quicksand"/>
                <a:sym typeface="Quicksand"/>
              </a:rPr>
              <a:t>23 August, 2025</a:t>
            </a:r>
            <a:endParaRPr lang="en-US" sz="3141" dirty="0">
              <a:solidFill>
                <a:srgbClr val="0F4662"/>
              </a:solidFill>
              <a:latin typeface="Quicksand"/>
              <a:ea typeface="Quicksand"/>
              <a:cs typeface="Quicksand"/>
              <a:sym typeface="Quicksand"/>
            </a:endParaRPr>
          </a:p>
        </p:txBody>
      </p:sp>
      <p:sp>
        <p:nvSpPr>
          <p:cNvPr id="9" name="Freeform 9"/>
          <p:cNvSpPr/>
          <p:nvPr/>
        </p:nvSpPr>
        <p:spPr>
          <a:xfrm>
            <a:off x="5101249" y="1789809"/>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383000" y="0"/>
            <a:ext cx="1905000" cy="1905000"/>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75" y="3048"/>
            <a:ext cx="1901952" cy="1901952"/>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1028700" y="599709"/>
            <a:ext cx="11534821" cy="1099019"/>
          </a:xfrm>
          <a:prstGeom prst="rect">
            <a:avLst/>
          </a:prstGeom>
        </p:spPr>
        <p:txBody>
          <a:bodyPr lIns="0" tIns="0" rIns="0" bIns="0" rtlCol="0" anchor="t">
            <a:spAutoFit/>
          </a:bodyPr>
          <a:lstStyle/>
          <a:p>
            <a:pPr marL="0" lvl="0" indent="0" algn="l">
              <a:lnSpc>
                <a:spcPts val="8959"/>
              </a:lnSpc>
              <a:spcBef>
                <a:spcPct val="0"/>
              </a:spcBef>
            </a:pPr>
            <a:r>
              <a:rPr lang="en-US" sz="6399" b="1" i="1" dirty="0" smtClean="0">
                <a:solidFill>
                  <a:srgbClr val="0F4662"/>
                </a:solidFill>
                <a:latin typeface="Cormorant Garamond Bold Italics"/>
                <a:ea typeface="Cormorant Garamond Bold Italics"/>
                <a:cs typeface="Cormorant Garamond Bold Italics"/>
                <a:sym typeface="Cormorant Garamond Bold Italics"/>
              </a:rPr>
              <a:t>Reference:</a:t>
            </a:r>
            <a:endParaRPr lang="en-US" sz="6399" b="1" i="1" dirty="0">
              <a:solidFill>
                <a:srgbClr val="0F4662"/>
              </a:solidFill>
              <a:latin typeface="Cormorant Garamond Bold Italics"/>
              <a:ea typeface="Cormorant Garamond Bold Italics"/>
              <a:cs typeface="Cormorant Garamond Bold Italics"/>
              <a:sym typeface="Cormorant Garamond Bold Italics"/>
            </a:endParaRPr>
          </a:p>
        </p:txBody>
      </p:sp>
      <p:sp>
        <p:nvSpPr>
          <p:cNvPr id="4" name="AutoShape 4"/>
          <p:cNvSpPr/>
          <p:nvPr/>
        </p:nvSpPr>
        <p:spPr>
          <a:xfrm>
            <a:off x="6477000" y="1333500"/>
            <a:ext cx="6492240" cy="0"/>
          </a:xfrm>
          <a:prstGeom prst="line">
            <a:avLst/>
          </a:prstGeom>
          <a:ln w="76200" cap="flat">
            <a:solidFill>
              <a:srgbClr val="0F4662"/>
            </a:solidFill>
            <a:prstDash val="solid"/>
            <a:headEnd type="none" w="sm" len="sm"/>
            <a:tailEnd type="none" w="sm" len="sm"/>
          </a:ln>
        </p:spPr>
      </p:sp>
      <p:sp>
        <p:nvSpPr>
          <p:cNvPr id="5" name="AutoShape 5"/>
          <p:cNvSpPr/>
          <p:nvPr/>
        </p:nvSpPr>
        <p:spPr>
          <a:xfrm>
            <a:off x="2209800" y="8724900"/>
            <a:ext cx="6492240" cy="0"/>
          </a:xfrm>
          <a:prstGeom prst="line">
            <a:avLst/>
          </a:prstGeom>
          <a:ln w="76200" cap="flat">
            <a:solidFill>
              <a:srgbClr val="0F4662"/>
            </a:solidFill>
            <a:prstDash val="solid"/>
            <a:headEnd type="none" w="sm" len="sm"/>
            <a:tailEnd type="none" w="sm" len="sm"/>
          </a:ln>
        </p:spPr>
      </p:sp>
      <p:sp>
        <p:nvSpPr>
          <p:cNvPr id="6" name="Freeform 6"/>
          <p:cNvSpPr/>
          <p:nvPr/>
        </p:nvSpPr>
        <p:spPr>
          <a:xfrm>
            <a:off x="13944600" y="1208550"/>
            <a:ext cx="1679997" cy="249900"/>
          </a:xfrm>
          <a:custGeom>
            <a:avLst/>
            <a:gdLst/>
            <a:ahLst/>
            <a:cxnLst/>
            <a:rect l="l" t="t" r="r" b="b"/>
            <a:pathLst>
              <a:path w="1679997" h="249900">
                <a:moveTo>
                  <a:pt x="0" y="0"/>
                </a:moveTo>
                <a:lnTo>
                  <a:pt x="1679998" y="0"/>
                </a:lnTo>
                <a:lnTo>
                  <a:pt x="1679998" y="249899"/>
                </a:lnTo>
                <a:lnTo>
                  <a:pt x="0" y="249899"/>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7" name="Freeform 7"/>
          <p:cNvSpPr/>
          <p:nvPr/>
        </p:nvSpPr>
        <p:spPr>
          <a:xfrm>
            <a:off x="9296400" y="8599950"/>
            <a:ext cx="1679997" cy="249900"/>
          </a:xfrm>
          <a:custGeom>
            <a:avLst/>
            <a:gdLst/>
            <a:ahLst/>
            <a:cxnLst/>
            <a:rect l="l" t="t" r="r" b="b"/>
            <a:pathLst>
              <a:path w="1679997" h="249900">
                <a:moveTo>
                  <a:pt x="0" y="0"/>
                </a:moveTo>
                <a:lnTo>
                  <a:pt x="1679998" y="0"/>
                </a:lnTo>
                <a:lnTo>
                  <a:pt x="1679998" y="249900"/>
                </a:lnTo>
                <a:lnTo>
                  <a:pt x="0" y="24990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8" name="TextBox 7"/>
          <p:cNvSpPr txBox="1"/>
          <p:nvPr/>
        </p:nvSpPr>
        <p:spPr>
          <a:xfrm>
            <a:off x="1600200" y="2248695"/>
            <a:ext cx="12496800" cy="6001643"/>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tx2">
                    <a:lumMod val="75000"/>
                  </a:schemeClr>
                </a:solidFill>
                <a:latin typeface="Quicksand" panose="020B0604020202020204" charset="0"/>
                <a:hlinkClick r:id="rId4"/>
              </a:rPr>
              <a:t>https://</a:t>
            </a:r>
            <a:r>
              <a:rPr lang="en-US" sz="2400" dirty="0" smtClean="0">
                <a:solidFill>
                  <a:schemeClr val="tx2">
                    <a:lumMod val="75000"/>
                  </a:schemeClr>
                </a:solidFill>
                <a:latin typeface="Quicksand" panose="020B0604020202020204" charset="0"/>
                <a:hlinkClick r:id="rId4"/>
              </a:rPr>
              <a:t>www.vmware.com/topics/anomaly-detection [1</a:t>
            </a:r>
            <a:r>
              <a:rPr lang="en-US" sz="2400" dirty="0" smtClean="0">
                <a:solidFill>
                  <a:schemeClr val="tx2">
                    <a:lumMod val="75000"/>
                  </a:schemeClr>
                </a:solidFill>
                <a:latin typeface="Quicksand" panose="020B0604020202020204" charset="0"/>
                <a:hlinkClick r:id="rId5" action="ppaction://hlinksldjump"/>
              </a:rPr>
              <a:t>]</a:t>
            </a:r>
            <a:endParaRPr lang="en-US" sz="2400" dirty="0" smtClean="0">
              <a:solidFill>
                <a:schemeClr val="tx2">
                  <a:lumMod val="75000"/>
                </a:schemeClr>
              </a:solidFill>
              <a:latin typeface="Quicksand" panose="020B0604020202020204" charset="0"/>
            </a:endParaRPr>
          </a:p>
          <a:p>
            <a:pPr marL="285750" indent="-285750">
              <a:buFont typeface="Arial" panose="020B0604020202020204" pitchFamily="34" charset="0"/>
              <a:buChar char="•"/>
            </a:pPr>
            <a:r>
              <a:rPr lang="en-US" sz="2400" dirty="0">
                <a:solidFill>
                  <a:schemeClr val="tx2">
                    <a:lumMod val="75000"/>
                  </a:schemeClr>
                </a:solidFill>
                <a:latin typeface="Quicksand" panose="020B0604020202020204" charset="0"/>
                <a:hlinkClick r:id="rId6"/>
              </a:rPr>
              <a:t>https://</a:t>
            </a:r>
            <a:r>
              <a:rPr lang="en-US" sz="2400" dirty="0" smtClean="0">
                <a:solidFill>
                  <a:schemeClr val="tx2">
                    <a:lumMod val="75000"/>
                  </a:schemeClr>
                </a:solidFill>
                <a:latin typeface="Quicksand" panose="020B0604020202020204" charset="0"/>
                <a:hlinkClick r:id="rId6"/>
              </a:rPr>
              <a:t>scikit-learn.org/stable/modules/outlier_detection.html [2</a:t>
            </a:r>
            <a:r>
              <a:rPr lang="en-US" sz="2400" dirty="0" smtClean="0">
                <a:solidFill>
                  <a:schemeClr val="tx2">
                    <a:lumMod val="75000"/>
                  </a:schemeClr>
                </a:solidFill>
                <a:latin typeface="Quicksand" panose="020B0604020202020204" charset="0"/>
                <a:hlinkClick r:id="rId7" action="ppaction://hlinksldjump"/>
              </a:rPr>
              <a:t>]</a:t>
            </a:r>
            <a:endParaRPr lang="en-US" sz="2400" dirty="0" smtClean="0">
              <a:solidFill>
                <a:schemeClr val="tx2">
                  <a:lumMod val="75000"/>
                </a:schemeClr>
              </a:solidFill>
              <a:latin typeface="Quicksand" panose="020B0604020202020204" charset="0"/>
            </a:endParaRPr>
          </a:p>
          <a:p>
            <a:pPr marL="285750" indent="-285750">
              <a:buFont typeface="Arial" panose="020B0604020202020204" pitchFamily="34" charset="0"/>
              <a:buChar char="•"/>
            </a:pPr>
            <a:r>
              <a:rPr lang="en-US" sz="2400" dirty="0">
                <a:solidFill>
                  <a:schemeClr val="tx2">
                    <a:lumMod val="75000"/>
                  </a:schemeClr>
                </a:solidFill>
                <a:latin typeface="Quicksand" panose="020B0604020202020204" charset="0"/>
                <a:hlinkClick r:id="rId8"/>
              </a:rPr>
              <a:t>https://</a:t>
            </a:r>
            <a:r>
              <a:rPr lang="en-US" sz="2400" dirty="0" smtClean="0">
                <a:solidFill>
                  <a:schemeClr val="tx2">
                    <a:lumMod val="75000"/>
                  </a:schemeClr>
                </a:solidFill>
                <a:latin typeface="Quicksand" panose="020B0604020202020204" charset="0"/>
                <a:hlinkClick r:id="rId8"/>
              </a:rPr>
              <a:t>scikit-learn.org/stable/modules/generated/sklearn.ensemble.IsolationForest.html#sklearn.ensemble.IsolationForest</a:t>
            </a:r>
            <a:r>
              <a:rPr lang="en-US" sz="2400" dirty="0" smtClean="0">
                <a:solidFill>
                  <a:schemeClr val="tx2">
                    <a:lumMod val="75000"/>
                  </a:schemeClr>
                </a:solidFill>
                <a:latin typeface="Quicksand" panose="020B0604020202020204" charset="0"/>
              </a:rPr>
              <a:t> </a:t>
            </a:r>
            <a:r>
              <a:rPr lang="en-US" sz="2400" dirty="0" smtClean="0">
                <a:solidFill>
                  <a:schemeClr val="tx2">
                    <a:lumMod val="75000"/>
                  </a:schemeClr>
                </a:solidFill>
                <a:latin typeface="Quicksand" panose="020B0604020202020204" charset="0"/>
                <a:hlinkClick r:id="rId9" action="ppaction://hlinksldjump"/>
              </a:rPr>
              <a:t>[3]</a:t>
            </a:r>
            <a:endParaRPr lang="en-US" sz="2400" dirty="0" smtClean="0">
              <a:solidFill>
                <a:schemeClr val="tx2">
                  <a:lumMod val="75000"/>
                </a:schemeClr>
              </a:solidFill>
              <a:latin typeface="Quicksand" panose="020B0604020202020204" charset="0"/>
            </a:endParaRPr>
          </a:p>
          <a:p>
            <a:pPr marL="285750" indent="-285750">
              <a:buFont typeface="Arial" panose="020B0604020202020204" pitchFamily="34" charset="0"/>
              <a:buChar char="•"/>
            </a:pPr>
            <a:r>
              <a:rPr lang="en-US" sz="2400" dirty="0">
                <a:solidFill>
                  <a:schemeClr val="tx2">
                    <a:lumMod val="75000"/>
                  </a:schemeClr>
                </a:solidFill>
                <a:latin typeface="Quicksand" panose="020B0604020202020204" charset="0"/>
                <a:hlinkClick r:id="rId10"/>
              </a:rPr>
              <a:t>https://</a:t>
            </a:r>
            <a:r>
              <a:rPr lang="en-US" sz="2400" dirty="0" smtClean="0">
                <a:solidFill>
                  <a:schemeClr val="tx2">
                    <a:lumMod val="75000"/>
                  </a:schemeClr>
                </a:solidFill>
                <a:latin typeface="Quicksand" panose="020B0604020202020204" charset="0"/>
                <a:hlinkClick r:id="rId10"/>
              </a:rPr>
              <a:t>scikit-learn.org/stable/modules/generated/sklearn.neighbors.LocalOutlierFactor.html#sklearn.neighbors.LocalOutlierFactor</a:t>
            </a:r>
            <a:r>
              <a:rPr lang="en-US" sz="2400" dirty="0" smtClean="0">
                <a:solidFill>
                  <a:schemeClr val="tx2">
                    <a:lumMod val="75000"/>
                  </a:schemeClr>
                </a:solidFill>
                <a:latin typeface="Quicksand" panose="020B0604020202020204" charset="0"/>
              </a:rPr>
              <a:t> </a:t>
            </a:r>
            <a:r>
              <a:rPr lang="en-US" sz="2400" dirty="0" smtClean="0">
                <a:solidFill>
                  <a:schemeClr val="tx2">
                    <a:lumMod val="75000"/>
                  </a:schemeClr>
                </a:solidFill>
                <a:latin typeface="Quicksand" panose="020B0604020202020204" charset="0"/>
                <a:hlinkClick r:id="rId9" action="ppaction://hlinksldjump"/>
              </a:rPr>
              <a:t>[4]</a:t>
            </a:r>
            <a:endParaRPr lang="en-US" sz="2400" dirty="0" smtClean="0">
              <a:solidFill>
                <a:schemeClr val="tx2">
                  <a:lumMod val="75000"/>
                </a:schemeClr>
              </a:solidFill>
              <a:latin typeface="Quicksand" panose="020B0604020202020204" charset="0"/>
            </a:endParaRPr>
          </a:p>
          <a:p>
            <a:pPr marL="285750" indent="-285750">
              <a:buFont typeface="Arial" panose="020B0604020202020204" pitchFamily="34" charset="0"/>
              <a:buChar char="•"/>
            </a:pPr>
            <a:r>
              <a:rPr lang="en-US" sz="2400" dirty="0">
                <a:solidFill>
                  <a:schemeClr val="tx2">
                    <a:lumMod val="75000"/>
                  </a:schemeClr>
                </a:solidFill>
                <a:latin typeface="Quicksand" panose="020B0604020202020204" charset="0"/>
                <a:hlinkClick r:id="rId11"/>
              </a:rPr>
              <a:t>https://</a:t>
            </a:r>
            <a:r>
              <a:rPr lang="en-US" sz="2400" dirty="0" smtClean="0">
                <a:solidFill>
                  <a:schemeClr val="tx2">
                    <a:lumMod val="75000"/>
                  </a:schemeClr>
                </a:solidFill>
                <a:latin typeface="Quicksand" panose="020B0604020202020204" charset="0"/>
                <a:hlinkClick r:id="rId11"/>
              </a:rPr>
              <a:t>scikit-learn.org/stable/modules/generated/sklearn.svm.OneClassSVM.html#sklearn.svm.OneClassSVM</a:t>
            </a:r>
            <a:r>
              <a:rPr lang="en-US" sz="2400" dirty="0" smtClean="0">
                <a:solidFill>
                  <a:schemeClr val="tx2">
                    <a:lumMod val="75000"/>
                  </a:schemeClr>
                </a:solidFill>
                <a:latin typeface="Quicksand" panose="020B0604020202020204" charset="0"/>
              </a:rPr>
              <a:t> </a:t>
            </a:r>
            <a:r>
              <a:rPr lang="en-US" sz="2400" dirty="0" smtClean="0">
                <a:solidFill>
                  <a:schemeClr val="tx2">
                    <a:lumMod val="75000"/>
                  </a:schemeClr>
                </a:solidFill>
                <a:latin typeface="Quicksand" panose="020B0604020202020204" charset="0"/>
                <a:hlinkClick r:id="rId9" action="ppaction://hlinksldjump"/>
              </a:rPr>
              <a:t>[5]</a:t>
            </a:r>
            <a:endParaRPr lang="en-US" sz="2400" dirty="0" smtClean="0">
              <a:solidFill>
                <a:schemeClr val="tx2">
                  <a:lumMod val="75000"/>
                </a:schemeClr>
              </a:solidFill>
              <a:latin typeface="Quicksand" panose="020B0604020202020204" charset="0"/>
            </a:endParaRPr>
          </a:p>
          <a:p>
            <a:pPr marL="285750" indent="-285750">
              <a:buFont typeface="Arial" panose="020B0604020202020204" pitchFamily="34" charset="0"/>
              <a:buChar char="•"/>
            </a:pPr>
            <a:r>
              <a:rPr lang="en-US" sz="2400" dirty="0">
                <a:solidFill>
                  <a:schemeClr val="tx2">
                    <a:lumMod val="75000"/>
                  </a:schemeClr>
                </a:solidFill>
                <a:latin typeface="Quicksand" panose="020B0604020202020204" charset="0"/>
                <a:hlinkClick r:id="rId12"/>
              </a:rPr>
              <a:t>https://</a:t>
            </a:r>
            <a:r>
              <a:rPr lang="en-US" sz="2400" dirty="0" smtClean="0">
                <a:solidFill>
                  <a:schemeClr val="tx2">
                    <a:lumMod val="75000"/>
                  </a:schemeClr>
                </a:solidFill>
                <a:latin typeface="Quicksand" panose="020B0604020202020204" charset="0"/>
                <a:hlinkClick r:id="rId12"/>
              </a:rPr>
              <a:t>www.kaggle.com/datasets/dhanushnarayananr/credit-card-fraud [6</a:t>
            </a:r>
            <a:r>
              <a:rPr lang="en-US" sz="2400" dirty="0" smtClean="0">
                <a:solidFill>
                  <a:schemeClr val="tx2">
                    <a:lumMod val="75000"/>
                  </a:schemeClr>
                </a:solidFill>
                <a:latin typeface="Quicksand" panose="020B0604020202020204" charset="0"/>
                <a:hlinkClick r:id="rId13" action="ppaction://hlinksldjump"/>
              </a:rPr>
              <a:t>]</a:t>
            </a:r>
            <a:endParaRPr lang="en-US" sz="2400" dirty="0" smtClean="0">
              <a:solidFill>
                <a:schemeClr val="tx2">
                  <a:lumMod val="75000"/>
                </a:schemeClr>
              </a:solidFill>
              <a:latin typeface="Quicksand" panose="020B0604020202020204" charset="0"/>
            </a:endParaRPr>
          </a:p>
          <a:p>
            <a:pPr marL="285750" indent="-285750">
              <a:buFont typeface="Arial" panose="020B0604020202020204" pitchFamily="34" charset="0"/>
              <a:buChar char="•"/>
            </a:pPr>
            <a:r>
              <a:rPr lang="en-US" sz="2400" dirty="0">
                <a:solidFill>
                  <a:schemeClr val="tx2">
                    <a:lumMod val="75000"/>
                  </a:schemeClr>
                </a:solidFill>
                <a:latin typeface="Quicksand" panose="020B0604020202020204" charset="0"/>
                <a:hlinkClick r:id="rId14"/>
              </a:rPr>
              <a:t>https://</a:t>
            </a:r>
            <a:r>
              <a:rPr lang="en-US" sz="2400" dirty="0" smtClean="0">
                <a:solidFill>
                  <a:schemeClr val="tx2">
                    <a:lumMod val="75000"/>
                  </a:schemeClr>
                </a:solidFill>
                <a:latin typeface="Quicksand" panose="020B0604020202020204" charset="0"/>
                <a:hlinkClick r:id="rId14"/>
              </a:rPr>
              <a:t>www.kaggle.com/datasets/dnkumars/cybersecurity-intrusion-detection-dataset [7</a:t>
            </a:r>
            <a:r>
              <a:rPr lang="en-US" sz="2400" dirty="0" smtClean="0">
                <a:solidFill>
                  <a:schemeClr val="tx2">
                    <a:lumMod val="75000"/>
                  </a:schemeClr>
                </a:solidFill>
                <a:latin typeface="Quicksand" panose="020B0604020202020204" charset="0"/>
                <a:hlinkClick r:id="rId13" action="ppaction://hlinksldjump"/>
              </a:rPr>
              <a:t>]</a:t>
            </a:r>
            <a:endParaRPr lang="en-US" sz="2400" dirty="0" smtClean="0">
              <a:solidFill>
                <a:schemeClr val="tx2">
                  <a:lumMod val="75000"/>
                </a:schemeClr>
              </a:solidFill>
              <a:latin typeface="Quicksand" panose="020B0604020202020204" charset="0"/>
            </a:endParaRPr>
          </a:p>
          <a:p>
            <a:pPr marL="285750" indent="-285750">
              <a:buFont typeface="Arial" panose="020B0604020202020204" pitchFamily="34" charset="0"/>
              <a:buChar char="•"/>
            </a:pPr>
            <a:r>
              <a:rPr lang="en-US" sz="2400" dirty="0">
                <a:solidFill>
                  <a:schemeClr val="tx2">
                    <a:lumMod val="75000"/>
                  </a:schemeClr>
                </a:solidFill>
                <a:latin typeface="Quicksand" panose="020B0604020202020204" charset="0"/>
                <a:hlinkClick r:id="rId15"/>
              </a:rPr>
              <a:t>https://</a:t>
            </a:r>
            <a:r>
              <a:rPr lang="en-US" sz="2400" dirty="0" smtClean="0">
                <a:solidFill>
                  <a:schemeClr val="tx2">
                    <a:lumMod val="75000"/>
                  </a:schemeClr>
                </a:solidFill>
                <a:latin typeface="Quicksand" panose="020B0604020202020204" charset="0"/>
                <a:hlinkClick r:id="rId15"/>
              </a:rPr>
              <a:t>www.kaggle.com/datasets/kukuroo3/room-occupancy-detection-data-iot-sensor</a:t>
            </a:r>
            <a:r>
              <a:rPr lang="en-US" sz="2400" dirty="0" smtClean="0">
                <a:solidFill>
                  <a:schemeClr val="tx2">
                    <a:lumMod val="75000"/>
                  </a:schemeClr>
                </a:solidFill>
                <a:latin typeface="Quicksand" panose="020B0604020202020204" charset="0"/>
              </a:rPr>
              <a:t> </a:t>
            </a:r>
            <a:r>
              <a:rPr lang="en-US" sz="2400" dirty="0" smtClean="0">
                <a:solidFill>
                  <a:schemeClr val="tx2">
                    <a:lumMod val="75000"/>
                  </a:schemeClr>
                </a:solidFill>
                <a:latin typeface="Quicksand" panose="020B0604020202020204" charset="0"/>
                <a:hlinkClick r:id="rId13" action="ppaction://hlinksldjump"/>
              </a:rPr>
              <a:t>[8]</a:t>
            </a:r>
            <a:endParaRPr lang="en-US" sz="2400" dirty="0">
              <a:solidFill>
                <a:schemeClr val="tx2">
                  <a:lumMod val="75000"/>
                </a:schemeClr>
              </a:solidFill>
              <a:latin typeface="Quicksand" panose="020B0604020202020204" charset="0"/>
            </a:endParaRPr>
          </a:p>
        </p:txBody>
      </p:sp>
      <p:sp>
        <p:nvSpPr>
          <p:cNvPr id="11" name="TextBox 10"/>
          <p:cNvSpPr txBox="1"/>
          <p:nvPr/>
        </p:nvSpPr>
        <p:spPr>
          <a:xfrm>
            <a:off x="15544800" y="9182100"/>
            <a:ext cx="914400" cy="369332"/>
          </a:xfrm>
          <a:prstGeom prst="rect">
            <a:avLst/>
          </a:prstGeom>
          <a:noFill/>
        </p:spPr>
        <p:txBody>
          <a:bodyPr wrap="square" rtlCol="0">
            <a:spAutoFit/>
          </a:bodyPr>
          <a:lstStyle/>
          <a:p>
            <a:r>
              <a:rPr lang="en-US" dirty="0" smtClean="0"/>
              <a:t>10</a:t>
            </a:r>
            <a:endParaRPr lang="en-US" dirty="0"/>
          </a:p>
        </p:txBody>
      </p:sp>
    </p:spTree>
  </p:cSld>
  <p:clrMapOvr>
    <a:masterClrMapping/>
  </p:clrMapOvr>
  <p:transition spd="slow">
    <p:wheel spokes="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3442710" y="3369664"/>
            <a:ext cx="11402580" cy="3185722"/>
          </a:xfrm>
          <a:prstGeom prst="rect">
            <a:avLst/>
          </a:prstGeom>
        </p:spPr>
        <p:txBody>
          <a:bodyPr lIns="0" tIns="0" rIns="0" bIns="0" rtlCol="0" anchor="t">
            <a:spAutoFit/>
          </a:bodyPr>
          <a:lstStyle/>
          <a:p>
            <a:pPr marL="0" lvl="0" indent="0" algn="ctr">
              <a:lnSpc>
                <a:spcPts val="26009"/>
              </a:lnSpc>
              <a:spcBef>
                <a:spcPct val="0"/>
              </a:spcBef>
            </a:pPr>
            <a:r>
              <a:rPr lang="en-US" sz="18577" b="1" i="1">
                <a:solidFill>
                  <a:srgbClr val="0F4662"/>
                </a:solidFill>
                <a:latin typeface="Cormorant Garamond Bold Italics"/>
                <a:ea typeface="Cormorant Garamond Bold Italics"/>
                <a:cs typeface="Cormorant Garamond Bold Italics"/>
                <a:sym typeface="Cormorant Garamond Bold Italics"/>
              </a:rPr>
              <a:t>Thank you</a:t>
            </a:r>
          </a:p>
        </p:txBody>
      </p:sp>
      <p:sp>
        <p:nvSpPr>
          <p:cNvPr id="3" name="AutoShape 3"/>
          <p:cNvSpPr/>
          <p:nvPr/>
        </p:nvSpPr>
        <p:spPr>
          <a:xfrm>
            <a:off x="5897880" y="2215083"/>
            <a:ext cx="6492240" cy="0"/>
          </a:xfrm>
          <a:prstGeom prst="line">
            <a:avLst/>
          </a:prstGeom>
          <a:ln w="76200" cap="flat">
            <a:solidFill>
              <a:srgbClr val="0F4662"/>
            </a:solidFill>
            <a:prstDash val="solid"/>
            <a:headEnd type="none" w="sm" len="sm"/>
            <a:tailEnd type="none" w="sm" len="sm"/>
          </a:ln>
        </p:spPr>
      </p:sp>
      <p:sp>
        <p:nvSpPr>
          <p:cNvPr id="4" name="Freeform 4"/>
          <p:cNvSpPr/>
          <p:nvPr/>
        </p:nvSpPr>
        <p:spPr>
          <a:xfrm>
            <a:off x="8304001" y="1116666"/>
            <a:ext cx="1679997" cy="249900"/>
          </a:xfrm>
          <a:custGeom>
            <a:avLst/>
            <a:gdLst/>
            <a:ahLst/>
            <a:cxnLst/>
            <a:rect l="l" t="t" r="r" b="b"/>
            <a:pathLst>
              <a:path w="1679997" h="249900">
                <a:moveTo>
                  <a:pt x="0" y="0"/>
                </a:moveTo>
                <a:lnTo>
                  <a:pt x="1679998" y="0"/>
                </a:lnTo>
                <a:lnTo>
                  <a:pt x="1679998" y="249899"/>
                </a:lnTo>
                <a:lnTo>
                  <a:pt x="0" y="249899"/>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5" name="AutoShape 5"/>
          <p:cNvSpPr/>
          <p:nvPr/>
        </p:nvSpPr>
        <p:spPr>
          <a:xfrm>
            <a:off x="5897880" y="8159883"/>
            <a:ext cx="6492240" cy="0"/>
          </a:xfrm>
          <a:prstGeom prst="line">
            <a:avLst/>
          </a:prstGeom>
          <a:ln w="76200" cap="flat">
            <a:solidFill>
              <a:srgbClr val="0F4662"/>
            </a:solidFill>
            <a:prstDash val="solid"/>
            <a:headEnd type="none" w="sm" len="sm"/>
            <a:tailEnd type="none" w="sm" len="sm"/>
          </a:ln>
        </p:spPr>
      </p:sp>
      <p:sp>
        <p:nvSpPr>
          <p:cNvPr id="6" name="Freeform 6"/>
          <p:cNvSpPr/>
          <p:nvPr/>
        </p:nvSpPr>
        <p:spPr>
          <a:xfrm>
            <a:off x="8304001" y="9008400"/>
            <a:ext cx="1679997" cy="249900"/>
          </a:xfrm>
          <a:custGeom>
            <a:avLst/>
            <a:gdLst/>
            <a:ahLst/>
            <a:cxnLst/>
            <a:rect l="l" t="t" r="r" b="b"/>
            <a:pathLst>
              <a:path w="1679997" h="249900">
                <a:moveTo>
                  <a:pt x="0" y="0"/>
                </a:moveTo>
                <a:lnTo>
                  <a:pt x="1679998" y="0"/>
                </a:lnTo>
                <a:lnTo>
                  <a:pt x="1679998" y="249900"/>
                </a:lnTo>
                <a:lnTo>
                  <a:pt x="0" y="249900"/>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4099486"/>
            <a:chOff x="0" y="0"/>
            <a:chExt cx="4816593" cy="1079700"/>
          </a:xfrm>
        </p:grpSpPr>
        <p:sp>
          <p:nvSpPr>
            <p:cNvPr id="3" name="Freeform 3"/>
            <p:cNvSpPr/>
            <p:nvPr/>
          </p:nvSpPr>
          <p:spPr>
            <a:xfrm>
              <a:off x="0" y="0"/>
              <a:ext cx="4816592" cy="1079700"/>
            </a:xfrm>
            <a:custGeom>
              <a:avLst/>
              <a:gdLst/>
              <a:ahLst/>
              <a:cxnLst/>
              <a:rect l="l" t="t" r="r" b="b"/>
              <a:pathLst>
                <a:path w="4816592" h="1079700">
                  <a:moveTo>
                    <a:pt x="0" y="0"/>
                  </a:moveTo>
                  <a:lnTo>
                    <a:pt x="4816592" y="0"/>
                  </a:lnTo>
                  <a:lnTo>
                    <a:pt x="4816592" y="1079700"/>
                  </a:lnTo>
                  <a:lnTo>
                    <a:pt x="0" y="1079700"/>
                  </a:lnTo>
                  <a:close/>
                </a:path>
              </a:pathLst>
            </a:custGeom>
            <a:solidFill>
              <a:srgbClr val="DBE5EA"/>
            </a:solidFill>
          </p:spPr>
        </p:sp>
        <p:sp>
          <p:nvSpPr>
            <p:cNvPr id="4" name="TextBox 4"/>
            <p:cNvSpPr txBox="1"/>
            <p:nvPr/>
          </p:nvSpPr>
          <p:spPr>
            <a:xfrm>
              <a:off x="0" y="-47625"/>
              <a:ext cx="4816593" cy="1127325"/>
            </a:xfrm>
            <a:prstGeom prst="rect">
              <a:avLst/>
            </a:prstGeom>
          </p:spPr>
          <p:txBody>
            <a:bodyPr lIns="50800" tIns="50800" rIns="50800" bIns="50800" rtlCol="0" anchor="ctr"/>
            <a:lstStyle/>
            <a:p>
              <a:pPr algn="ctr">
                <a:lnSpc>
                  <a:spcPts val="3693"/>
                </a:lnSpc>
              </a:pPr>
              <a:endParaRPr/>
            </a:p>
          </p:txBody>
        </p:sp>
      </p:grpSp>
      <p:sp>
        <p:nvSpPr>
          <p:cNvPr id="11" name="TextBox 11"/>
          <p:cNvSpPr txBox="1"/>
          <p:nvPr/>
        </p:nvSpPr>
        <p:spPr>
          <a:xfrm>
            <a:off x="1066800" y="860311"/>
            <a:ext cx="9914964" cy="1099019"/>
          </a:xfrm>
          <a:prstGeom prst="rect">
            <a:avLst/>
          </a:prstGeom>
        </p:spPr>
        <p:txBody>
          <a:bodyPr lIns="0" tIns="0" rIns="0" bIns="0" rtlCol="0" anchor="t">
            <a:spAutoFit/>
          </a:bodyPr>
          <a:lstStyle/>
          <a:p>
            <a:pPr marL="0" lvl="0" indent="0" algn="l">
              <a:lnSpc>
                <a:spcPts val="8959"/>
              </a:lnSpc>
              <a:spcBef>
                <a:spcPct val="0"/>
              </a:spcBef>
            </a:pPr>
            <a:r>
              <a:rPr lang="en-US" sz="6399" b="1" i="1" dirty="0" smtClean="0">
                <a:solidFill>
                  <a:srgbClr val="0F4662"/>
                </a:solidFill>
                <a:latin typeface="Cormorant Garamond Bold Italics"/>
                <a:ea typeface="Cormorant Garamond Bold Italics"/>
                <a:cs typeface="Cormorant Garamond Bold Italics"/>
                <a:sym typeface="Cormorant Garamond Bold Italics"/>
              </a:rPr>
              <a:t>Plan:</a:t>
            </a:r>
            <a:endParaRPr lang="en-US" sz="6399" b="1" i="1" dirty="0">
              <a:solidFill>
                <a:srgbClr val="0F4662"/>
              </a:solidFill>
              <a:latin typeface="Cormorant Garamond Bold Italics"/>
              <a:ea typeface="Cormorant Garamond Bold Italics"/>
              <a:cs typeface="Cormorant Garamond Bold Italics"/>
              <a:sym typeface="Cormorant Garamond Bold Italics"/>
            </a:endParaRPr>
          </a:p>
        </p:txBody>
      </p:sp>
      <p:sp>
        <p:nvSpPr>
          <p:cNvPr id="18" name="AutoShape 18"/>
          <p:cNvSpPr/>
          <p:nvPr/>
        </p:nvSpPr>
        <p:spPr>
          <a:xfrm>
            <a:off x="5897880" y="8681205"/>
            <a:ext cx="6492240" cy="0"/>
          </a:xfrm>
          <a:prstGeom prst="line">
            <a:avLst/>
          </a:prstGeom>
          <a:ln w="76200" cap="flat">
            <a:solidFill>
              <a:srgbClr val="0F4662"/>
            </a:solidFill>
            <a:prstDash val="solid"/>
            <a:headEnd type="none" w="sm" len="sm"/>
            <a:tailEnd type="none" w="sm" len="sm"/>
          </a:ln>
        </p:spPr>
      </p:sp>
      <p:sp>
        <p:nvSpPr>
          <p:cNvPr id="19" name="Freeform 19"/>
          <p:cNvSpPr/>
          <p:nvPr/>
        </p:nvSpPr>
        <p:spPr>
          <a:xfrm>
            <a:off x="8304001" y="9529723"/>
            <a:ext cx="1679997" cy="249900"/>
          </a:xfrm>
          <a:custGeom>
            <a:avLst/>
            <a:gdLst/>
            <a:ahLst/>
            <a:cxnLst/>
            <a:rect l="l" t="t" r="r" b="b"/>
            <a:pathLst>
              <a:path w="1679997" h="249900">
                <a:moveTo>
                  <a:pt x="0" y="0"/>
                </a:moveTo>
                <a:lnTo>
                  <a:pt x="1679998" y="0"/>
                </a:lnTo>
                <a:lnTo>
                  <a:pt x="1679998" y="249900"/>
                </a:lnTo>
                <a:lnTo>
                  <a:pt x="0" y="249900"/>
                </a:lnTo>
                <a:lnTo>
                  <a:pt x="0" y="0"/>
                </a:lnTo>
                <a:close/>
              </a:path>
            </a:pathLst>
          </a:custGeom>
          <a:blipFill>
            <a:blip r:embed="rId2">
              <a:extLst>
                <a:ext uri="{96DAC541-7B7A-43D3-8B79-37D633B846F1}">
                  <asvg:svgBlip xmlns="" xmlns:asvg="http://schemas.microsoft.com/office/drawing/2016/SVG/main" r:embed="rId6"/>
                </a:ext>
              </a:extLst>
            </a:blip>
            <a:stretch>
              <a:fillRect/>
            </a:stretch>
          </a:blipFill>
        </p:spPr>
      </p:sp>
      <p:sp>
        <p:nvSpPr>
          <p:cNvPr id="20" name="TextBox 19"/>
          <p:cNvSpPr txBox="1"/>
          <p:nvPr/>
        </p:nvSpPr>
        <p:spPr>
          <a:xfrm>
            <a:off x="914400" y="2647035"/>
            <a:ext cx="16840200" cy="3785652"/>
          </a:xfrm>
          <a:prstGeom prst="rect">
            <a:avLst/>
          </a:prstGeom>
          <a:noFill/>
        </p:spPr>
        <p:txBody>
          <a:bodyPr wrap="square" rtlCol="0">
            <a:spAutoFit/>
          </a:bodyPr>
          <a:lstStyle/>
          <a:p>
            <a:pPr marL="685800" indent="-685800">
              <a:buFont typeface="Arial" panose="020B0604020202020204" pitchFamily="34" charset="0"/>
              <a:buChar char="•"/>
            </a:pPr>
            <a:r>
              <a:rPr lang="en-US" sz="4800" b="1" i="1" dirty="0" smtClean="0">
                <a:latin typeface="Cormorant Garamond Bold Italics" panose="020B0604020202020204" charset="0"/>
              </a:rPr>
              <a:t>What is Anomaly Detection?</a:t>
            </a:r>
          </a:p>
          <a:p>
            <a:pPr marL="685800" indent="-685800">
              <a:buFont typeface="Arial" panose="020B0604020202020204" pitchFamily="34" charset="0"/>
              <a:buChar char="•"/>
            </a:pPr>
            <a:r>
              <a:rPr lang="en-US" sz="4800" dirty="0">
                <a:latin typeface="Cormorant Garamond Bold Italics" panose="020B0604020202020204" charset="0"/>
              </a:rPr>
              <a:t>Methods of Anomaly </a:t>
            </a:r>
            <a:r>
              <a:rPr lang="en-US" sz="4800" dirty="0" smtClean="0">
                <a:latin typeface="Cormorant Garamond Bold Italics" panose="020B0604020202020204" charset="0"/>
              </a:rPr>
              <a:t>Detection</a:t>
            </a:r>
          </a:p>
          <a:p>
            <a:pPr marL="685800" indent="-685800">
              <a:buFont typeface="Arial" panose="020B0604020202020204" pitchFamily="34" charset="0"/>
              <a:buChar char="•"/>
            </a:pPr>
            <a:r>
              <a:rPr lang="en-US" sz="4800" dirty="0" smtClean="0">
                <a:latin typeface="Cormorant Garamond Bold Italics" panose="020B0604020202020204" charset="0"/>
              </a:rPr>
              <a:t>Libraries </a:t>
            </a:r>
            <a:r>
              <a:rPr lang="en-US" sz="4800" dirty="0">
                <a:latin typeface="Cormorant Garamond Bold Italics" panose="020B0604020202020204" charset="0"/>
              </a:rPr>
              <a:t>Used to Build </a:t>
            </a:r>
            <a:r>
              <a:rPr lang="en-US" sz="4800" dirty="0" smtClean="0">
                <a:latin typeface="Cormorant Garamond Bold Italics" panose="020B0604020202020204" charset="0"/>
              </a:rPr>
              <a:t>Anomaly </a:t>
            </a:r>
            <a:r>
              <a:rPr lang="en-US" sz="4800" dirty="0">
                <a:latin typeface="Cormorant Garamond Bold Italics" panose="020B0604020202020204" charset="0"/>
              </a:rPr>
              <a:t>Detection </a:t>
            </a:r>
            <a:r>
              <a:rPr lang="en-US" sz="4800" dirty="0" smtClean="0">
                <a:latin typeface="Cormorant Garamond Bold Italics" panose="020B0604020202020204" charset="0"/>
              </a:rPr>
              <a:t>Application</a:t>
            </a:r>
          </a:p>
          <a:p>
            <a:pPr marL="685800" indent="-685800">
              <a:buFont typeface="Arial" panose="020B0604020202020204" pitchFamily="34" charset="0"/>
              <a:buChar char="•"/>
            </a:pPr>
            <a:r>
              <a:rPr lang="en-US" sz="4800" dirty="0">
                <a:latin typeface="Cormorant Garamond Bold Italics" panose="020B0604020202020204" charset="0"/>
              </a:rPr>
              <a:t>Dataset </a:t>
            </a:r>
            <a:r>
              <a:rPr lang="en-US" sz="4800" dirty="0" smtClean="0">
                <a:latin typeface="Cormorant Garamond Bold Italics" panose="020B0604020202020204" charset="0"/>
              </a:rPr>
              <a:t>Description</a:t>
            </a:r>
          </a:p>
          <a:p>
            <a:pPr marL="685800" indent="-685800">
              <a:buFont typeface="Arial" panose="020B0604020202020204" pitchFamily="34" charset="0"/>
              <a:buChar char="•"/>
            </a:pPr>
            <a:r>
              <a:rPr lang="en-US" sz="4800" dirty="0" smtClean="0">
                <a:latin typeface="Cormorant Garamond Bold Italics" panose="020B0604020202020204" charset="0"/>
              </a:rPr>
              <a:t>Python </a:t>
            </a:r>
            <a:r>
              <a:rPr lang="en-US" sz="4800" dirty="0">
                <a:latin typeface="Cormorant Garamond Bold Italics" panose="020B0604020202020204" charset="0"/>
              </a:rPr>
              <a:t>Coding </a:t>
            </a:r>
            <a:r>
              <a:rPr lang="en-US" sz="4800" dirty="0" smtClean="0">
                <a:latin typeface="Cormorant Garamond Bold Italics" panose="020B0604020202020204" charset="0"/>
              </a:rPr>
              <a:t>Strategy</a:t>
            </a:r>
          </a:p>
        </p:txBody>
      </p:sp>
      <p:sp>
        <p:nvSpPr>
          <p:cNvPr id="22" name="TextBox 21"/>
          <p:cNvSpPr txBox="1"/>
          <p:nvPr/>
        </p:nvSpPr>
        <p:spPr>
          <a:xfrm>
            <a:off x="15544800" y="9182100"/>
            <a:ext cx="914400" cy="369332"/>
          </a:xfrm>
          <a:prstGeom prst="rect">
            <a:avLst/>
          </a:prstGeom>
          <a:noFill/>
        </p:spPr>
        <p:txBody>
          <a:bodyPr wrap="square" rtlCol="0">
            <a:spAutoFit/>
          </a:bodyPr>
          <a:lstStyle/>
          <a:p>
            <a:r>
              <a:rPr lang="en-US" dirty="0"/>
              <a:t>2</a:t>
            </a:r>
          </a:p>
        </p:txBody>
      </p:sp>
    </p:spTree>
  </p:cSld>
  <p:clrMapOvr>
    <a:masterClrMapping/>
  </p:clrMapOvr>
  <mc:AlternateContent xmlns:mc="http://schemas.openxmlformats.org/markup-compatibility/2006" xmlns:p14="http://schemas.microsoft.com/office/powerpoint/2010/main">
    <mc:Choice Requires="p14">
      <p:transition spd="slow">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4163754" y="4293667"/>
            <a:ext cx="9960491" cy="2051331"/>
          </a:xfrm>
          <a:prstGeom prst="rect">
            <a:avLst/>
          </a:prstGeom>
        </p:spPr>
        <p:txBody>
          <a:bodyPr lIns="0" tIns="0" rIns="0" bIns="0" rtlCol="0" anchor="t">
            <a:spAutoFit/>
          </a:bodyPr>
          <a:lstStyle/>
          <a:p>
            <a:pPr lvl="0" algn="ctr">
              <a:lnSpc>
                <a:spcPts val="4079"/>
              </a:lnSpc>
            </a:pPr>
            <a:r>
              <a:rPr lang="en-US" sz="2400" dirty="0">
                <a:solidFill>
                  <a:schemeClr val="tx2">
                    <a:lumMod val="75000"/>
                  </a:schemeClr>
                </a:solidFill>
                <a:latin typeface="Quicksand" panose="020B0604020202020204" charset="0"/>
              </a:rPr>
              <a:t>Anomaly detection is the identification of rare events, items, or observations which are suspicious because they differ significantly from standard behaviors or patterns. Anomalies in data are also called standard deviations, outliers, noise, novelties, and </a:t>
            </a:r>
            <a:r>
              <a:rPr lang="en-US" sz="2400" dirty="0" smtClean="0">
                <a:solidFill>
                  <a:schemeClr val="tx2">
                    <a:lumMod val="75000"/>
                  </a:schemeClr>
                </a:solidFill>
                <a:latin typeface="Quicksand" panose="020B0604020202020204" charset="0"/>
              </a:rPr>
              <a:t>exceptions </a:t>
            </a:r>
            <a:r>
              <a:rPr lang="en-US" sz="2400" dirty="0" smtClean="0">
                <a:solidFill>
                  <a:schemeClr val="tx2">
                    <a:lumMod val="75000"/>
                  </a:schemeClr>
                </a:solidFill>
                <a:latin typeface="Quicksand" panose="020B0604020202020204" charset="0"/>
                <a:hlinkClick r:id="rId3" action="ppaction://hlinksldjump"/>
              </a:rPr>
              <a:t>[1]</a:t>
            </a:r>
            <a:r>
              <a:rPr lang="en-US" sz="2400" dirty="0" smtClean="0">
                <a:solidFill>
                  <a:schemeClr val="tx2">
                    <a:lumMod val="75000"/>
                  </a:schemeClr>
                </a:solidFill>
                <a:latin typeface="Quicksand" panose="020B0604020202020204" charset="0"/>
              </a:rPr>
              <a:t>.</a:t>
            </a:r>
            <a:endParaRPr lang="en-US" sz="2400" dirty="0">
              <a:solidFill>
                <a:schemeClr val="tx2">
                  <a:lumMod val="75000"/>
                </a:schemeClr>
              </a:solidFill>
              <a:latin typeface="Quicksand" panose="020B0604020202020204" charset="0"/>
              <a:ea typeface="Quicksand"/>
              <a:cs typeface="Quicksand"/>
              <a:sym typeface="Quicksand"/>
            </a:endParaRPr>
          </a:p>
        </p:txBody>
      </p:sp>
      <p:sp>
        <p:nvSpPr>
          <p:cNvPr id="3" name="AutoShape 3"/>
          <p:cNvSpPr/>
          <p:nvPr/>
        </p:nvSpPr>
        <p:spPr>
          <a:xfrm>
            <a:off x="5897880" y="3568974"/>
            <a:ext cx="6492240" cy="0"/>
          </a:xfrm>
          <a:prstGeom prst="line">
            <a:avLst/>
          </a:prstGeom>
          <a:ln w="76200" cap="flat">
            <a:solidFill>
              <a:srgbClr val="0F4662"/>
            </a:solidFill>
            <a:prstDash val="solid"/>
            <a:headEnd type="none" w="sm" len="sm"/>
            <a:tailEnd type="none" w="sm" len="sm"/>
          </a:ln>
        </p:spPr>
      </p:sp>
      <p:sp>
        <p:nvSpPr>
          <p:cNvPr id="4" name="AutoShape 4"/>
          <p:cNvSpPr/>
          <p:nvPr/>
        </p:nvSpPr>
        <p:spPr>
          <a:xfrm>
            <a:off x="5897880" y="7171009"/>
            <a:ext cx="6492240" cy="0"/>
          </a:xfrm>
          <a:prstGeom prst="line">
            <a:avLst/>
          </a:prstGeom>
          <a:ln w="76200" cap="flat">
            <a:solidFill>
              <a:srgbClr val="0F4662"/>
            </a:solidFill>
            <a:prstDash val="solid"/>
            <a:headEnd type="none" w="sm" len="sm"/>
            <a:tailEnd type="none" w="sm" len="sm"/>
          </a:ln>
        </p:spPr>
      </p:sp>
      <p:sp>
        <p:nvSpPr>
          <p:cNvPr id="5" name="Freeform 5"/>
          <p:cNvSpPr/>
          <p:nvPr/>
        </p:nvSpPr>
        <p:spPr>
          <a:xfrm>
            <a:off x="8304001" y="2470557"/>
            <a:ext cx="1679997" cy="249900"/>
          </a:xfrm>
          <a:custGeom>
            <a:avLst/>
            <a:gdLst/>
            <a:ahLst/>
            <a:cxnLst/>
            <a:rect l="l" t="t" r="r" b="b"/>
            <a:pathLst>
              <a:path w="1679997" h="249900">
                <a:moveTo>
                  <a:pt x="0" y="0"/>
                </a:moveTo>
                <a:lnTo>
                  <a:pt x="1679998" y="0"/>
                </a:lnTo>
                <a:lnTo>
                  <a:pt x="1679998" y="249899"/>
                </a:lnTo>
                <a:lnTo>
                  <a:pt x="0" y="249899"/>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6" name="TextBox 6"/>
          <p:cNvSpPr txBox="1"/>
          <p:nvPr/>
        </p:nvSpPr>
        <p:spPr>
          <a:xfrm>
            <a:off x="1028700" y="599709"/>
            <a:ext cx="8955298" cy="1154162"/>
          </a:xfrm>
          <a:prstGeom prst="rect">
            <a:avLst/>
          </a:prstGeom>
        </p:spPr>
        <p:txBody>
          <a:bodyPr wrap="square" lIns="0" tIns="0" rIns="0" bIns="0" rtlCol="0" anchor="t">
            <a:spAutoFit/>
          </a:bodyPr>
          <a:lstStyle/>
          <a:p>
            <a:pPr marL="0" lvl="0" indent="0" algn="l">
              <a:lnSpc>
                <a:spcPts val="8959"/>
              </a:lnSpc>
              <a:spcBef>
                <a:spcPct val="0"/>
              </a:spcBef>
            </a:pPr>
            <a:r>
              <a:rPr lang="en-US" sz="6399" b="1" i="1" dirty="0" smtClean="0">
                <a:solidFill>
                  <a:srgbClr val="0F4662"/>
                </a:solidFill>
                <a:latin typeface="Cormorant Garamond Bold Italics"/>
                <a:ea typeface="Cormorant Garamond Bold Italics"/>
                <a:cs typeface="Cormorant Garamond Bold Italics"/>
                <a:sym typeface="Cormorant Garamond Bold Italics"/>
              </a:rPr>
              <a:t>What is Anomaly Detection</a:t>
            </a:r>
            <a:endParaRPr lang="en-US" sz="6399" b="1" i="1" dirty="0">
              <a:solidFill>
                <a:srgbClr val="0F4662"/>
              </a:solidFill>
              <a:latin typeface="Cormorant Garamond Bold Italics"/>
              <a:ea typeface="Cormorant Garamond Bold Italics"/>
              <a:cs typeface="Cormorant Garamond Bold Italics"/>
              <a:sym typeface="Cormorant Garamond Bold Italics"/>
            </a:endParaRPr>
          </a:p>
        </p:txBody>
      </p:sp>
      <p:sp>
        <p:nvSpPr>
          <p:cNvPr id="7" name="Freeform 7"/>
          <p:cNvSpPr/>
          <p:nvPr/>
        </p:nvSpPr>
        <p:spPr>
          <a:xfrm>
            <a:off x="8304001" y="8019527"/>
            <a:ext cx="1679997" cy="249900"/>
          </a:xfrm>
          <a:custGeom>
            <a:avLst/>
            <a:gdLst/>
            <a:ahLst/>
            <a:cxnLst/>
            <a:rect l="l" t="t" r="r" b="b"/>
            <a:pathLst>
              <a:path w="1679997" h="249900">
                <a:moveTo>
                  <a:pt x="0" y="0"/>
                </a:moveTo>
                <a:lnTo>
                  <a:pt x="1679998" y="0"/>
                </a:lnTo>
                <a:lnTo>
                  <a:pt x="1679998" y="249900"/>
                </a:lnTo>
                <a:lnTo>
                  <a:pt x="0" y="249900"/>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pic>
        <p:nvPicPr>
          <p:cNvPr id="8" name="Picture 2" descr="What is Anomaly Detection? Different Detection Techniques &amp; Example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301537" y="18047"/>
            <a:ext cx="3962400" cy="208345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5544800" y="9182100"/>
            <a:ext cx="914400" cy="369332"/>
          </a:xfrm>
          <a:prstGeom prst="rect">
            <a:avLst/>
          </a:prstGeom>
          <a:noFill/>
        </p:spPr>
        <p:txBody>
          <a:bodyPr wrap="square" rtlCol="0">
            <a:spAutoFit/>
          </a:bodyPr>
          <a:lstStyle/>
          <a:p>
            <a:r>
              <a:rPr lang="en-US" dirty="0" smtClean="0"/>
              <a:t>3</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14093893" y="15849"/>
            <a:ext cx="4194107" cy="10271151"/>
            <a:chOff x="0" y="0"/>
            <a:chExt cx="1104621" cy="2705159"/>
          </a:xfrm>
        </p:grpSpPr>
        <p:sp>
          <p:nvSpPr>
            <p:cNvPr id="3" name="Freeform 3"/>
            <p:cNvSpPr/>
            <p:nvPr/>
          </p:nvSpPr>
          <p:spPr>
            <a:xfrm>
              <a:off x="0" y="0"/>
              <a:ext cx="1104621" cy="2705159"/>
            </a:xfrm>
            <a:custGeom>
              <a:avLst/>
              <a:gdLst/>
              <a:ahLst/>
              <a:cxnLst/>
              <a:rect l="l" t="t" r="r" b="b"/>
              <a:pathLst>
                <a:path w="1104621" h="2705159">
                  <a:moveTo>
                    <a:pt x="0" y="0"/>
                  </a:moveTo>
                  <a:lnTo>
                    <a:pt x="1104621" y="0"/>
                  </a:lnTo>
                  <a:lnTo>
                    <a:pt x="1104621" y="2705159"/>
                  </a:lnTo>
                  <a:lnTo>
                    <a:pt x="0" y="2705159"/>
                  </a:lnTo>
                  <a:close/>
                </a:path>
              </a:pathLst>
            </a:custGeom>
            <a:solidFill>
              <a:srgbClr val="7994A0"/>
            </a:solidFill>
          </p:spPr>
        </p:sp>
        <p:sp>
          <p:nvSpPr>
            <p:cNvPr id="4" name="TextBox 4"/>
            <p:cNvSpPr txBox="1"/>
            <p:nvPr/>
          </p:nvSpPr>
          <p:spPr>
            <a:xfrm>
              <a:off x="0" y="-47625"/>
              <a:ext cx="1104621" cy="2752784"/>
            </a:xfrm>
            <a:prstGeom prst="rect">
              <a:avLst/>
            </a:prstGeom>
          </p:spPr>
          <p:txBody>
            <a:bodyPr lIns="50800" tIns="50800" rIns="50800" bIns="50800" rtlCol="0" anchor="ctr"/>
            <a:lstStyle/>
            <a:p>
              <a:pPr algn="ctr">
                <a:lnSpc>
                  <a:spcPts val="3693"/>
                </a:lnSpc>
              </a:pPr>
              <a:endParaRPr/>
            </a:p>
          </p:txBody>
        </p:sp>
      </p:grpSp>
      <p:sp>
        <p:nvSpPr>
          <p:cNvPr id="7" name="Freeform 7"/>
          <p:cNvSpPr/>
          <p:nvPr/>
        </p:nvSpPr>
        <p:spPr>
          <a:xfrm>
            <a:off x="1028700" y="8974931"/>
            <a:ext cx="1905000" cy="283369"/>
          </a:xfrm>
          <a:custGeom>
            <a:avLst/>
            <a:gdLst/>
            <a:ahLst/>
            <a:cxnLst/>
            <a:rect l="l" t="t" r="r" b="b"/>
            <a:pathLst>
              <a:path w="1905000" h="283369">
                <a:moveTo>
                  <a:pt x="0" y="0"/>
                </a:moveTo>
                <a:lnTo>
                  <a:pt x="1905000" y="0"/>
                </a:lnTo>
                <a:lnTo>
                  <a:pt x="1905000" y="283369"/>
                </a:lnTo>
                <a:lnTo>
                  <a:pt x="0" y="283369"/>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8" name="TextBox 8"/>
          <p:cNvSpPr txBox="1"/>
          <p:nvPr/>
        </p:nvSpPr>
        <p:spPr>
          <a:xfrm>
            <a:off x="1028701" y="599709"/>
            <a:ext cx="6057899" cy="1154162"/>
          </a:xfrm>
          <a:prstGeom prst="rect">
            <a:avLst/>
          </a:prstGeom>
        </p:spPr>
        <p:txBody>
          <a:bodyPr wrap="square" lIns="0" tIns="0" rIns="0" bIns="0" rtlCol="0" anchor="t">
            <a:spAutoFit/>
          </a:bodyPr>
          <a:lstStyle/>
          <a:p>
            <a:pPr marL="0" lvl="0" indent="0" algn="l">
              <a:lnSpc>
                <a:spcPts val="8959"/>
              </a:lnSpc>
              <a:spcBef>
                <a:spcPct val="0"/>
              </a:spcBef>
            </a:pPr>
            <a:r>
              <a:rPr lang="en-US" sz="6399" b="1" i="1" dirty="0" smtClean="0">
                <a:solidFill>
                  <a:srgbClr val="0F4662"/>
                </a:solidFill>
                <a:latin typeface="Cormorant Garamond Bold Italics"/>
                <a:ea typeface="Cormorant Garamond Bold Italics"/>
                <a:cs typeface="Cormorant Garamond Bold Italics"/>
                <a:sym typeface="Cormorant Garamond Bold Italics"/>
              </a:rPr>
              <a:t>Outliers Detection:  </a:t>
            </a:r>
            <a:endParaRPr lang="en-US" sz="6399" b="1" i="1" dirty="0">
              <a:solidFill>
                <a:srgbClr val="0F4662"/>
              </a:solidFill>
              <a:latin typeface="Cormorant Garamond Bold Italics"/>
              <a:ea typeface="Cormorant Garamond Bold Italics"/>
              <a:cs typeface="Cormorant Garamond Bold Italics"/>
              <a:sym typeface="Cormorant Garamond Bold Italics"/>
            </a:endParaRPr>
          </a:p>
        </p:txBody>
      </p:sp>
      <p:sp>
        <p:nvSpPr>
          <p:cNvPr id="11" name="TextBox 8"/>
          <p:cNvSpPr txBox="1"/>
          <p:nvPr/>
        </p:nvSpPr>
        <p:spPr>
          <a:xfrm>
            <a:off x="1028700" y="3904721"/>
            <a:ext cx="9258300" cy="1099019"/>
          </a:xfrm>
          <a:prstGeom prst="rect">
            <a:avLst/>
          </a:prstGeom>
        </p:spPr>
        <p:txBody>
          <a:bodyPr wrap="square" lIns="0" tIns="0" rIns="0" bIns="0" rtlCol="0" anchor="t">
            <a:spAutoFit/>
          </a:bodyPr>
          <a:lstStyle/>
          <a:p>
            <a:pPr marL="0" lvl="0" indent="0" algn="l">
              <a:lnSpc>
                <a:spcPts val="8959"/>
              </a:lnSpc>
              <a:spcBef>
                <a:spcPct val="0"/>
              </a:spcBef>
            </a:pPr>
            <a:r>
              <a:rPr lang="en-US" sz="6399" b="1" i="1" dirty="0" smtClean="0">
                <a:solidFill>
                  <a:srgbClr val="0F4662"/>
                </a:solidFill>
                <a:latin typeface="Cormorant Garamond Bold Italics"/>
                <a:ea typeface="Cormorant Garamond Bold Italics"/>
                <a:cs typeface="Cormorant Garamond Bold Italics"/>
                <a:sym typeface="Cormorant Garamond Bold Italics"/>
              </a:rPr>
              <a:t>Novelty Detection: </a:t>
            </a:r>
            <a:endParaRPr lang="en-US" sz="6399" b="1" i="1" dirty="0">
              <a:solidFill>
                <a:srgbClr val="0F4662"/>
              </a:solidFill>
              <a:latin typeface="Cormorant Garamond Bold Italics"/>
              <a:ea typeface="Cormorant Garamond Bold Italics"/>
              <a:cs typeface="Cormorant Garamond Bold Italics"/>
              <a:sym typeface="Cormorant Garamond Bold Italics"/>
            </a:endParaRPr>
          </a:p>
        </p:txBody>
      </p:sp>
      <p:sp>
        <p:nvSpPr>
          <p:cNvPr id="12" name="TextBox 11"/>
          <p:cNvSpPr txBox="1"/>
          <p:nvPr/>
        </p:nvSpPr>
        <p:spPr>
          <a:xfrm>
            <a:off x="1028700" y="2044466"/>
            <a:ext cx="10134600" cy="1569660"/>
          </a:xfrm>
          <a:prstGeom prst="rect">
            <a:avLst/>
          </a:prstGeom>
          <a:noFill/>
        </p:spPr>
        <p:txBody>
          <a:bodyPr wrap="square" rtlCol="0">
            <a:spAutoFit/>
          </a:bodyPr>
          <a:lstStyle/>
          <a:p>
            <a:r>
              <a:rPr lang="en-US" sz="2400" dirty="0">
                <a:solidFill>
                  <a:schemeClr val="tx2">
                    <a:lumMod val="75000"/>
                  </a:schemeClr>
                </a:solidFill>
                <a:latin typeface="Quicksand" panose="020B0604020202020204" charset="0"/>
              </a:rPr>
              <a:t>The training data contains outliers which are defined as observations that are far from the others. Outlier detection estimators thus try to fit the regions where the training data is the most concentrated, ignoring the deviant </a:t>
            </a:r>
            <a:r>
              <a:rPr lang="en-US" sz="2400" dirty="0" smtClean="0">
                <a:solidFill>
                  <a:schemeClr val="tx2">
                    <a:lumMod val="75000"/>
                  </a:schemeClr>
                </a:solidFill>
                <a:latin typeface="Quicksand" panose="020B0604020202020204" charset="0"/>
              </a:rPr>
              <a:t>observations</a:t>
            </a:r>
            <a:r>
              <a:rPr lang="en-US" sz="2400" dirty="0">
                <a:solidFill>
                  <a:schemeClr val="tx2">
                    <a:lumMod val="75000"/>
                  </a:schemeClr>
                </a:solidFill>
                <a:latin typeface="Quicksand" panose="020B0604020202020204" charset="0"/>
              </a:rPr>
              <a:t> </a:t>
            </a:r>
            <a:r>
              <a:rPr lang="en-US" sz="2400" dirty="0" smtClean="0">
                <a:solidFill>
                  <a:schemeClr val="tx2">
                    <a:lumMod val="75000"/>
                  </a:schemeClr>
                </a:solidFill>
                <a:latin typeface="Quicksand" panose="020B0604020202020204" charset="0"/>
                <a:hlinkClick r:id="rId5" action="ppaction://hlinksldjump"/>
              </a:rPr>
              <a:t>[2]</a:t>
            </a:r>
            <a:r>
              <a:rPr lang="en-US" sz="2400" dirty="0" smtClean="0">
                <a:solidFill>
                  <a:schemeClr val="tx2">
                    <a:lumMod val="75000"/>
                  </a:schemeClr>
                </a:solidFill>
                <a:latin typeface="Quicksand" panose="020B0604020202020204" charset="0"/>
              </a:rPr>
              <a:t>.</a:t>
            </a:r>
            <a:endParaRPr lang="en-US" sz="2400" dirty="0">
              <a:solidFill>
                <a:schemeClr val="tx2">
                  <a:lumMod val="75000"/>
                </a:schemeClr>
              </a:solidFill>
              <a:latin typeface="Quicksand" panose="020B0604020202020204" charset="0"/>
            </a:endParaRPr>
          </a:p>
        </p:txBody>
      </p:sp>
      <p:sp>
        <p:nvSpPr>
          <p:cNvPr id="13" name="TextBox 12"/>
          <p:cNvSpPr txBox="1"/>
          <p:nvPr/>
        </p:nvSpPr>
        <p:spPr>
          <a:xfrm>
            <a:off x="957965" y="5294335"/>
            <a:ext cx="10134600" cy="1200329"/>
          </a:xfrm>
          <a:prstGeom prst="rect">
            <a:avLst/>
          </a:prstGeom>
          <a:noFill/>
        </p:spPr>
        <p:txBody>
          <a:bodyPr wrap="square" rtlCol="0">
            <a:spAutoFit/>
          </a:bodyPr>
          <a:lstStyle/>
          <a:p>
            <a:r>
              <a:rPr lang="en-US" sz="2400" dirty="0">
                <a:solidFill>
                  <a:schemeClr val="tx2">
                    <a:lumMod val="75000"/>
                  </a:schemeClr>
                </a:solidFill>
                <a:latin typeface="Quicksand" panose="020B0604020202020204" charset="0"/>
              </a:rPr>
              <a:t>The training data is not polluted by outliers and we are interested in detecting whether a</a:t>
            </a:r>
            <a:r>
              <a:rPr lang="en-US" sz="2400" b="1" dirty="0">
                <a:solidFill>
                  <a:schemeClr val="tx2">
                    <a:lumMod val="75000"/>
                  </a:schemeClr>
                </a:solidFill>
                <a:latin typeface="Quicksand" panose="020B0604020202020204" charset="0"/>
              </a:rPr>
              <a:t> </a:t>
            </a:r>
            <a:r>
              <a:rPr lang="en-US" sz="2400" dirty="0">
                <a:solidFill>
                  <a:schemeClr val="tx2">
                    <a:lumMod val="75000"/>
                  </a:schemeClr>
                </a:solidFill>
                <a:latin typeface="Quicksand" panose="020B0604020202020204" charset="0"/>
              </a:rPr>
              <a:t>new observation is an outlier. In this context an outlier is also called a </a:t>
            </a:r>
            <a:r>
              <a:rPr lang="en-US" sz="2400" dirty="0" smtClean="0">
                <a:solidFill>
                  <a:schemeClr val="tx2">
                    <a:lumMod val="75000"/>
                  </a:schemeClr>
                </a:solidFill>
                <a:latin typeface="Quicksand" panose="020B0604020202020204" charset="0"/>
              </a:rPr>
              <a:t>novelty </a:t>
            </a:r>
            <a:r>
              <a:rPr lang="en-US" sz="2400" dirty="0" smtClean="0">
                <a:solidFill>
                  <a:schemeClr val="tx2">
                    <a:lumMod val="75000"/>
                  </a:schemeClr>
                </a:solidFill>
                <a:latin typeface="Quicksand" panose="020B0604020202020204" charset="0"/>
                <a:hlinkClick r:id="rId5" action="ppaction://hlinksldjump"/>
              </a:rPr>
              <a:t>[2]</a:t>
            </a:r>
            <a:r>
              <a:rPr lang="en-US" sz="2400" dirty="0" smtClean="0">
                <a:solidFill>
                  <a:schemeClr val="tx2">
                    <a:lumMod val="75000"/>
                  </a:schemeClr>
                </a:solidFill>
                <a:latin typeface="Quicksand" panose="020B0604020202020204" charset="0"/>
              </a:rPr>
              <a:t>.</a:t>
            </a:r>
            <a:endParaRPr lang="en-US" sz="2400" dirty="0">
              <a:solidFill>
                <a:schemeClr val="tx2">
                  <a:lumMod val="75000"/>
                </a:schemeClr>
              </a:solidFill>
              <a:latin typeface="Quicksand" panose="020B0604020202020204" charset="0"/>
            </a:endParaRPr>
          </a:p>
        </p:txBody>
      </p:sp>
      <p:pic>
        <p:nvPicPr>
          <p:cNvPr id="2050" name="Picture 2" descr="How to Detect Outliers in Machine Learning? (With Example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25873" y="755698"/>
            <a:ext cx="3498055" cy="231936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DF) Review of novelty detection method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25873" y="3807764"/>
            <a:ext cx="3498055" cy="2274591"/>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957965" y="7019416"/>
            <a:ext cx="12758035" cy="1569660"/>
          </a:xfrm>
          <a:prstGeom prst="rect">
            <a:avLst/>
          </a:prstGeom>
        </p:spPr>
        <p:txBody>
          <a:bodyPr wrap="square">
            <a:spAutoFit/>
          </a:bodyPr>
          <a:lstStyle/>
          <a:p>
            <a:r>
              <a:rPr lang="en-US" sz="3200" dirty="0">
                <a:solidFill>
                  <a:schemeClr val="tx2">
                    <a:lumMod val="75000"/>
                  </a:schemeClr>
                </a:solidFill>
                <a:latin typeface="Quicksand" panose="020B0604020202020204" charset="0"/>
              </a:rPr>
              <a:t>Outlier detection and novelty detection are both used for anomaly detection, where one is interested in detecting abnormal or unusual </a:t>
            </a:r>
            <a:r>
              <a:rPr lang="en-US" sz="3200" dirty="0" smtClean="0">
                <a:solidFill>
                  <a:schemeClr val="tx2">
                    <a:lumMod val="75000"/>
                  </a:schemeClr>
                </a:solidFill>
                <a:latin typeface="Quicksand" panose="020B0604020202020204" charset="0"/>
              </a:rPr>
              <a:t>observations </a:t>
            </a:r>
            <a:r>
              <a:rPr lang="en-US" sz="3200" dirty="0" smtClean="0">
                <a:solidFill>
                  <a:schemeClr val="tx2">
                    <a:lumMod val="75000"/>
                  </a:schemeClr>
                </a:solidFill>
                <a:latin typeface="Quicksand" panose="020B0604020202020204" charset="0"/>
                <a:hlinkClick r:id="rId5" action="ppaction://hlinksldjump"/>
              </a:rPr>
              <a:t>[2]</a:t>
            </a:r>
            <a:r>
              <a:rPr lang="en-US" sz="3200" dirty="0" smtClean="0">
                <a:solidFill>
                  <a:schemeClr val="tx2">
                    <a:lumMod val="75000"/>
                  </a:schemeClr>
                </a:solidFill>
                <a:latin typeface="Quicksand" panose="020B0604020202020204" charset="0"/>
              </a:rPr>
              <a:t>.</a:t>
            </a:r>
            <a:endParaRPr lang="en-US" sz="3200" dirty="0">
              <a:solidFill>
                <a:schemeClr val="tx2">
                  <a:lumMod val="75000"/>
                </a:schemeClr>
              </a:solidFill>
              <a:latin typeface="Quicksand" panose="020B0604020202020204" charset="0"/>
            </a:endParaRPr>
          </a:p>
        </p:txBody>
      </p:sp>
      <p:pic>
        <p:nvPicPr>
          <p:cNvPr id="15" name="Picture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450297" y="6815057"/>
            <a:ext cx="3502152" cy="2330523"/>
          </a:xfrm>
          <a:prstGeom prst="rect">
            <a:avLst/>
          </a:prstGeom>
        </p:spPr>
      </p:pic>
      <p:sp>
        <p:nvSpPr>
          <p:cNvPr id="19" name="TextBox 18"/>
          <p:cNvSpPr txBox="1"/>
          <p:nvPr/>
        </p:nvSpPr>
        <p:spPr>
          <a:xfrm>
            <a:off x="15544800" y="9182100"/>
            <a:ext cx="914400" cy="369332"/>
          </a:xfrm>
          <a:prstGeom prst="rect">
            <a:avLst/>
          </a:prstGeom>
          <a:noFill/>
        </p:spPr>
        <p:txBody>
          <a:bodyPr wrap="square" rtlCol="0">
            <a:spAutoFit/>
          </a:bodyPr>
          <a:lstStyle/>
          <a:p>
            <a:r>
              <a:rPr lang="en-US" dirty="0"/>
              <a:t>4</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050"/>
                                        </p:tgtEl>
                                        <p:attrNameLst>
                                          <p:attrName>style.visibility</p:attrName>
                                        </p:attrNameLst>
                                      </p:cBhvr>
                                      <p:to>
                                        <p:strVal val="visible"/>
                                      </p:to>
                                    </p:set>
                                    <p:anim calcmode="lin" valueType="num">
                                      <p:cBhvr additive="base">
                                        <p:cTn id="11" dur="500" fill="hold"/>
                                        <p:tgtEl>
                                          <p:spTgt spid="2050"/>
                                        </p:tgtEl>
                                        <p:attrNameLst>
                                          <p:attrName>ppt_x</p:attrName>
                                        </p:attrNameLst>
                                      </p:cBhvr>
                                      <p:tavLst>
                                        <p:tav tm="0">
                                          <p:val>
                                            <p:strVal val="#ppt_x"/>
                                          </p:val>
                                        </p:tav>
                                        <p:tav tm="100000">
                                          <p:val>
                                            <p:strVal val="#ppt_x"/>
                                          </p:val>
                                        </p:tav>
                                      </p:tavLst>
                                    </p:anim>
                                    <p:anim calcmode="lin" valueType="num">
                                      <p:cBhvr additive="base">
                                        <p:cTn id="12" dur="500" fill="hold"/>
                                        <p:tgtEl>
                                          <p:spTgt spid="205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052"/>
                                        </p:tgtEl>
                                        <p:attrNameLst>
                                          <p:attrName>style.visibility</p:attrName>
                                        </p:attrNameLst>
                                      </p:cBhvr>
                                      <p:to>
                                        <p:strVal val="visible"/>
                                      </p:to>
                                    </p:set>
                                    <p:anim calcmode="lin" valueType="num">
                                      <p:cBhvr additive="base">
                                        <p:cTn id="25" dur="500" fill="hold"/>
                                        <p:tgtEl>
                                          <p:spTgt spid="2052"/>
                                        </p:tgtEl>
                                        <p:attrNameLst>
                                          <p:attrName>ppt_x</p:attrName>
                                        </p:attrNameLst>
                                      </p:cBhvr>
                                      <p:tavLst>
                                        <p:tav tm="0">
                                          <p:val>
                                            <p:strVal val="#ppt_x"/>
                                          </p:val>
                                        </p:tav>
                                        <p:tav tm="100000">
                                          <p:val>
                                            <p:strVal val="#ppt_x"/>
                                          </p:val>
                                        </p:tav>
                                      </p:tavLst>
                                    </p:anim>
                                    <p:anim calcmode="lin" valueType="num">
                                      <p:cBhvr additive="base">
                                        <p:cTn id="26" dur="500" fill="hold"/>
                                        <p:tgtEl>
                                          <p:spTgt spid="205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ppt_x"/>
                                          </p:val>
                                        </p:tav>
                                        <p:tav tm="100000">
                                          <p:val>
                                            <p:strVal val="#ppt_x"/>
                                          </p:val>
                                        </p:tav>
                                      </p:tavLst>
                                    </p:anim>
                                    <p:anim calcmode="lin" valueType="num">
                                      <p:cBhvr additive="base">
                                        <p:cTn id="36" dur="500" fill="hold"/>
                                        <p:tgtEl>
                                          <p:spTgt spid="14"/>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2" grpId="0"/>
      <p:bldP spid="13"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7327187" y="3924300"/>
            <a:ext cx="4210757" cy="3273864"/>
          </a:xfrm>
          <a:custGeom>
            <a:avLst/>
            <a:gdLst/>
            <a:ahLst/>
            <a:cxnLst/>
            <a:rect l="l" t="t" r="r" b="b"/>
            <a:pathLst>
              <a:path w="4210757" h="3273864">
                <a:moveTo>
                  <a:pt x="0" y="0"/>
                </a:moveTo>
                <a:lnTo>
                  <a:pt x="4210756" y="0"/>
                </a:lnTo>
                <a:lnTo>
                  <a:pt x="4210756" y="3273864"/>
                </a:lnTo>
                <a:lnTo>
                  <a:pt x="0" y="3273864"/>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3" name="AutoShape 3"/>
          <p:cNvSpPr/>
          <p:nvPr/>
        </p:nvSpPr>
        <p:spPr>
          <a:xfrm>
            <a:off x="2027698" y="5900124"/>
            <a:ext cx="4344915" cy="0"/>
          </a:xfrm>
          <a:prstGeom prst="line">
            <a:avLst/>
          </a:prstGeom>
          <a:ln w="57150" cap="flat">
            <a:solidFill>
              <a:srgbClr val="7994A0"/>
            </a:solidFill>
            <a:prstDash val="solid"/>
            <a:headEnd type="none" w="sm" len="sm"/>
            <a:tailEnd type="none" w="sm" len="sm"/>
          </a:ln>
        </p:spPr>
      </p:sp>
      <p:sp>
        <p:nvSpPr>
          <p:cNvPr id="4" name="AutoShape 4"/>
          <p:cNvSpPr/>
          <p:nvPr/>
        </p:nvSpPr>
        <p:spPr>
          <a:xfrm>
            <a:off x="11911071" y="7344561"/>
            <a:ext cx="4346753" cy="0"/>
          </a:xfrm>
          <a:prstGeom prst="line">
            <a:avLst/>
          </a:prstGeom>
          <a:ln w="57150" cap="flat">
            <a:solidFill>
              <a:srgbClr val="7994A0"/>
            </a:solidFill>
            <a:prstDash val="solid"/>
            <a:headEnd type="none" w="sm" len="sm"/>
            <a:tailEnd type="none" w="sm" len="sm"/>
          </a:ln>
        </p:spPr>
      </p:sp>
      <p:sp>
        <p:nvSpPr>
          <p:cNvPr id="5" name="AutoShape 5"/>
          <p:cNvSpPr/>
          <p:nvPr/>
        </p:nvSpPr>
        <p:spPr>
          <a:xfrm flipV="1">
            <a:off x="1660540" y="8483796"/>
            <a:ext cx="4716390" cy="0"/>
          </a:xfrm>
          <a:prstGeom prst="line">
            <a:avLst/>
          </a:prstGeom>
          <a:ln w="57150" cap="flat">
            <a:solidFill>
              <a:srgbClr val="7994A0"/>
            </a:solidFill>
            <a:prstDash val="solid"/>
            <a:headEnd type="none" w="sm" len="sm"/>
            <a:tailEnd type="none" w="sm" len="sm"/>
          </a:ln>
        </p:spPr>
      </p:sp>
      <p:sp>
        <p:nvSpPr>
          <p:cNvPr id="6" name="TextBox 6"/>
          <p:cNvSpPr txBox="1"/>
          <p:nvPr/>
        </p:nvSpPr>
        <p:spPr>
          <a:xfrm>
            <a:off x="1024384" y="599709"/>
            <a:ext cx="14072064" cy="2253181"/>
          </a:xfrm>
          <a:prstGeom prst="rect">
            <a:avLst/>
          </a:prstGeom>
        </p:spPr>
        <p:txBody>
          <a:bodyPr lIns="0" tIns="0" rIns="0" bIns="0" rtlCol="0" anchor="t">
            <a:spAutoFit/>
          </a:bodyPr>
          <a:lstStyle/>
          <a:p>
            <a:pPr>
              <a:lnSpc>
                <a:spcPts val="8959"/>
              </a:lnSpc>
              <a:spcBef>
                <a:spcPct val="0"/>
              </a:spcBef>
            </a:pPr>
            <a:r>
              <a:rPr lang="en-US" sz="6600" dirty="0" smtClean="0">
                <a:solidFill>
                  <a:schemeClr val="tx2">
                    <a:lumMod val="75000"/>
                  </a:schemeClr>
                </a:solidFill>
                <a:latin typeface="Cormorant Garamond Bold Italics" panose="020B0604020202020204" charset="0"/>
              </a:rPr>
              <a:t>Methods of </a:t>
            </a:r>
            <a:r>
              <a:rPr lang="en-US" sz="6600" dirty="0">
                <a:solidFill>
                  <a:schemeClr val="tx2">
                    <a:lumMod val="75000"/>
                  </a:schemeClr>
                </a:solidFill>
                <a:latin typeface="Cormorant Garamond Bold Italics" panose="020B0604020202020204" charset="0"/>
              </a:rPr>
              <a:t>Anomaly Detection</a:t>
            </a:r>
          </a:p>
          <a:p>
            <a:pPr marL="0" lvl="0" indent="0" algn="l">
              <a:lnSpc>
                <a:spcPts val="8959"/>
              </a:lnSpc>
              <a:spcBef>
                <a:spcPct val="0"/>
              </a:spcBef>
            </a:pPr>
            <a:endParaRPr lang="en-US" sz="6399" b="1" i="1" dirty="0">
              <a:solidFill>
                <a:schemeClr val="tx2">
                  <a:lumMod val="75000"/>
                </a:schemeClr>
              </a:solidFill>
              <a:latin typeface="Cormorant Garamond Bold Italics"/>
              <a:ea typeface="Cormorant Garamond Bold Italics"/>
              <a:cs typeface="Cormorant Garamond Bold Italics"/>
              <a:sym typeface="Cormorant Garamond Bold Italics"/>
            </a:endParaRPr>
          </a:p>
        </p:txBody>
      </p:sp>
      <p:sp>
        <p:nvSpPr>
          <p:cNvPr id="7" name="TextBox 7"/>
          <p:cNvSpPr txBox="1"/>
          <p:nvPr/>
        </p:nvSpPr>
        <p:spPr>
          <a:xfrm>
            <a:off x="1016363" y="3164082"/>
            <a:ext cx="5605016" cy="2616101"/>
          </a:xfrm>
          <a:prstGeom prst="rect">
            <a:avLst/>
          </a:prstGeom>
        </p:spPr>
        <p:txBody>
          <a:bodyPr wrap="square" lIns="0" tIns="0" rIns="0" bIns="0" rtlCol="0" anchor="t">
            <a:spAutoFit/>
          </a:bodyPr>
          <a:lstStyle/>
          <a:p>
            <a:pPr lvl="0" algn="r">
              <a:lnSpc>
                <a:spcPts val="3359"/>
              </a:lnSpc>
              <a:spcBef>
                <a:spcPct val="0"/>
              </a:spcBef>
            </a:pPr>
            <a:r>
              <a:rPr lang="en-US" sz="2400" dirty="0">
                <a:solidFill>
                  <a:schemeClr val="tx2">
                    <a:lumMod val="75000"/>
                  </a:schemeClr>
                </a:solidFill>
                <a:latin typeface="Quicksand" panose="020B0604020202020204" charset="0"/>
              </a:rPr>
              <a:t>The </a:t>
            </a:r>
            <a:r>
              <a:rPr lang="en-US" sz="2400" dirty="0" smtClean="0">
                <a:solidFill>
                  <a:schemeClr val="tx2">
                    <a:lumMod val="75000"/>
                  </a:schemeClr>
                </a:solidFill>
                <a:latin typeface="Quicksand" panose="020B0604020202020204" charset="0"/>
              </a:rPr>
              <a:t>Isolation Forest </a:t>
            </a:r>
            <a:r>
              <a:rPr lang="en-US" sz="2400" dirty="0">
                <a:solidFill>
                  <a:schemeClr val="tx2">
                    <a:lumMod val="75000"/>
                  </a:schemeClr>
                </a:solidFill>
                <a:latin typeface="Quicksand" panose="020B0604020202020204" charset="0"/>
              </a:rPr>
              <a:t>‘isolates’ observations by randomly selecting a feature and then randomly selecting a split value between the maximum and minimum values of the selected </a:t>
            </a:r>
            <a:r>
              <a:rPr lang="en-US" sz="2400" dirty="0" smtClean="0">
                <a:solidFill>
                  <a:schemeClr val="tx2">
                    <a:lumMod val="75000"/>
                  </a:schemeClr>
                </a:solidFill>
                <a:latin typeface="Quicksand" panose="020B0604020202020204" charset="0"/>
              </a:rPr>
              <a:t>feature </a:t>
            </a:r>
            <a:r>
              <a:rPr lang="en-US" sz="2400" dirty="0" smtClean="0">
                <a:solidFill>
                  <a:schemeClr val="tx2">
                    <a:lumMod val="75000"/>
                  </a:schemeClr>
                </a:solidFill>
                <a:latin typeface="Quicksand" panose="020B0604020202020204" charset="0"/>
                <a:hlinkClick r:id="rId5" action="ppaction://hlinksldjump"/>
              </a:rPr>
              <a:t>[3]</a:t>
            </a:r>
            <a:r>
              <a:rPr lang="en-US" sz="2400" dirty="0" smtClean="0">
                <a:solidFill>
                  <a:schemeClr val="tx2">
                    <a:lumMod val="75000"/>
                  </a:schemeClr>
                </a:solidFill>
                <a:latin typeface="Quicksand" panose="020B0604020202020204" charset="0"/>
              </a:rPr>
              <a:t>.</a:t>
            </a:r>
            <a:endParaRPr lang="en-US" sz="2400" dirty="0">
              <a:solidFill>
                <a:schemeClr val="tx2">
                  <a:lumMod val="75000"/>
                </a:schemeClr>
              </a:solidFill>
              <a:latin typeface="Quicksand" panose="020B0604020202020204" charset="0"/>
              <a:ea typeface="Quicksand"/>
              <a:cs typeface="Quicksand"/>
              <a:sym typeface="Quicksand"/>
            </a:endParaRPr>
          </a:p>
        </p:txBody>
      </p:sp>
      <p:sp>
        <p:nvSpPr>
          <p:cNvPr id="8" name="TextBox 8"/>
          <p:cNvSpPr txBox="1"/>
          <p:nvPr/>
        </p:nvSpPr>
        <p:spPr>
          <a:xfrm>
            <a:off x="1273150" y="2631492"/>
            <a:ext cx="5348229" cy="461280"/>
          </a:xfrm>
          <a:prstGeom prst="rect">
            <a:avLst/>
          </a:prstGeom>
        </p:spPr>
        <p:txBody>
          <a:bodyPr lIns="0" tIns="0" rIns="0" bIns="0" rtlCol="0" anchor="t">
            <a:spAutoFit/>
          </a:bodyPr>
          <a:lstStyle/>
          <a:p>
            <a:pPr marL="0" lvl="0" indent="0" algn="r">
              <a:lnSpc>
                <a:spcPts val="3919"/>
              </a:lnSpc>
              <a:spcBef>
                <a:spcPct val="0"/>
              </a:spcBef>
            </a:pPr>
            <a:r>
              <a:rPr lang="en-US" sz="2799" b="1" dirty="0" smtClean="0">
                <a:solidFill>
                  <a:srgbClr val="0F4662"/>
                </a:solidFill>
                <a:latin typeface="Quicksand Bold"/>
                <a:ea typeface="Quicksand Bold"/>
                <a:cs typeface="Quicksand Bold"/>
                <a:sym typeface="Quicksand Bold"/>
              </a:rPr>
              <a:t>Isolation Forest:</a:t>
            </a:r>
            <a:endParaRPr lang="en-US" sz="2799" b="1" dirty="0">
              <a:solidFill>
                <a:srgbClr val="0F4662"/>
              </a:solidFill>
              <a:latin typeface="Quicksand Bold"/>
              <a:ea typeface="Quicksand Bold"/>
              <a:cs typeface="Quicksand Bold"/>
              <a:sym typeface="Quicksand Bold"/>
            </a:endParaRPr>
          </a:p>
        </p:txBody>
      </p:sp>
      <p:sp>
        <p:nvSpPr>
          <p:cNvPr id="9" name="TextBox 9"/>
          <p:cNvSpPr txBox="1"/>
          <p:nvPr/>
        </p:nvSpPr>
        <p:spPr>
          <a:xfrm>
            <a:off x="1344620" y="6946051"/>
            <a:ext cx="5348229" cy="1107996"/>
          </a:xfrm>
          <a:prstGeom prst="rect">
            <a:avLst/>
          </a:prstGeom>
        </p:spPr>
        <p:txBody>
          <a:bodyPr lIns="0" tIns="0" rIns="0" bIns="0" rtlCol="0" anchor="t">
            <a:spAutoFit/>
          </a:bodyPr>
          <a:lstStyle/>
          <a:p>
            <a:pPr algn="r"/>
            <a:r>
              <a:rPr lang="en-US" sz="2400" dirty="0">
                <a:solidFill>
                  <a:schemeClr val="tx2">
                    <a:lumMod val="75000"/>
                  </a:schemeClr>
                </a:solidFill>
                <a:latin typeface="Quicksand" panose="020B0604020202020204" charset="0"/>
              </a:rPr>
              <a:t>Unsupervised Outlier Detection.</a:t>
            </a:r>
          </a:p>
          <a:p>
            <a:pPr algn="r"/>
            <a:r>
              <a:rPr lang="en-US" sz="2400" dirty="0">
                <a:solidFill>
                  <a:schemeClr val="tx2">
                    <a:lumMod val="75000"/>
                  </a:schemeClr>
                </a:solidFill>
                <a:latin typeface="Quicksand" panose="020B0604020202020204" charset="0"/>
              </a:rPr>
              <a:t>Estimate the support of a high-dimensional </a:t>
            </a:r>
            <a:r>
              <a:rPr lang="en-US" sz="2400" dirty="0" smtClean="0">
                <a:solidFill>
                  <a:schemeClr val="tx2">
                    <a:lumMod val="75000"/>
                  </a:schemeClr>
                </a:solidFill>
                <a:latin typeface="Quicksand" panose="020B0604020202020204" charset="0"/>
              </a:rPr>
              <a:t>distribution </a:t>
            </a:r>
            <a:r>
              <a:rPr lang="en-US" sz="2400" dirty="0" smtClean="0">
                <a:solidFill>
                  <a:schemeClr val="tx2">
                    <a:lumMod val="75000"/>
                  </a:schemeClr>
                </a:solidFill>
                <a:latin typeface="Quicksand" panose="020B0604020202020204" charset="0"/>
                <a:hlinkClick r:id="rId5" action="ppaction://hlinksldjump"/>
              </a:rPr>
              <a:t>[5]</a:t>
            </a:r>
            <a:r>
              <a:rPr lang="en-US" sz="2400" dirty="0" smtClean="0">
                <a:solidFill>
                  <a:schemeClr val="tx2">
                    <a:lumMod val="75000"/>
                  </a:schemeClr>
                </a:solidFill>
                <a:latin typeface="Quicksand" panose="020B0604020202020204" charset="0"/>
              </a:rPr>
              <a:t>.</a:t>
            </a:r>
            <a:endParaRPr lang="en-US" sz="2400" dirty="0">
              <a:solidFill>
                <a:schemeClr val="tx2">
                  <a:lumMod val="75000"/>
                </a:schemeClr>
              </a:solidFill>
              <a:latin typeface="Quicksand" panose="020B0604020202020204" charset="0"/>
            </a:endParaRPr>
          </a:p>
        </p:txBody>
      </p:sp>
      <p:sp>
        <p:nvSpPr>
          <p:cNvPr id="10" name="TextBox 10"/>
          <p:cNvSpPr txBox="1"/>
          <p:nvPr/>
        </p:nvSpPr>
        <p:spPr>
          <a:xfrm>
            <a:off x="3947264" y="6407363"/>
            <a:ext cx="5348229" cy="461280"/>
          </a:xfrm>
          <a:prstGeom prst="rect">
            <a:avLst/>
          </a:prstGeom>
        </p:spPr>
        <p:txBody>
          <a:bodyPr lIns="0" tIns="0" rIns="0" bIns="0" rtlCol="0" anchor="t">
            <a:spAutoFit/>
          </a:bodyPr>
          <a:lstStyle/>
          <a:p>
            <a:pPr marL="0" lvl="0" indent="0" algn="l">
              <a:lnSpc>
                <a:spcPts val="3919"/>
              </a:lnSpc>
              <a:spcBef>
                <a:spcPct val="0"/>
              </a:spcBef>
            </a:pPr>
            <a:r>
              <a:rPr lang="en-US" sz="2799" b="1" dirty="0" smtClean="0">
                <a:solidFill>
                  <a:srgbClr val="0F4662"/>
                </a:solidFill>
                <a:latin typeface="Quicksand Bold"/>
                <a:ea typeface="Quicksand Bold"/>
                <a:cs typeface="Quicksand Bold"/>
                <a:sym typeface="Quicksand Bold"/>
              </a:rPr>
              <a:t>One Class SVM:</a:t>
            </a:r>
            <a:endParaRPr lang="en-US" sz="2799" b="1" dirty="0">
              <a:solidFill>
                <a:srgbClr val="0F4662"/>
              </a:solidFill>
              <a:latin typeface="Quicksand Bold"/>
              <a:ea typeface="Quicksand Bold"/>
              <a:cs typeface="Quicksand Bold"/>
              <a:sym typeface="Quicksand Bold"/>
            </a:endParaRPr>
          </a:p>
        </p:txBody>
      </p:sp>
      <p:sp>
        <p:nvSpPr>
          <p:cNvPr id="11" name="TextBox 11"/>
          <p:cNvSpPr txBox="1"/>
          <p:nvPr/>
        </p:nvSpPr>
        <p:spPr>
          <a:xfrm>
            <a:off x="11734800" y="4508066"/>
            <a:ext cx="5352545" cy="2586734"/>
          </a:xfrm>
          <a:prstGeom prst="rect">
            <a:avLst/>
          </a:prstGeom>
        </p:spPr>
        <p:txBody>
          <a:bodyPr lIns="0" tIns="0" rIns="0" bIns="0" rtlCol="0" anchor="t">
            <a:spAutoFit/>
          </a:bodyPr>
          <a:lstStyle/>
          <a:p>
            <a:pPr lvl="0">
              <a:lnSpc>
                <a:spcPts val="3359"/>
              </a:lnSpc>
              <a:spcBef>
                <a:spcPct val="0"/>
              </a:spcBef>
            </a:pPr>
            <a:r>
              <a:rPr lang="en-US" sz="2400" dirty="0">
                <a:solidFill>
                  <a:schemeClr val="tx2">
                    <a:lumMod val="75000"/>
                  </a:schemeClr>
                </a:solidFill>
                <a:latin typeface="Quicksand" panose="020B0604020202020204" charset="0"/>
              </a:rPr>
              <a:t>It measures the local deviation of the density of a given sample with respect to its neighbors. It is local in that the anomaly score depends on how isolated the object is with respect to the surrounding </a:t>
            </a:r>
            <a:r>
              <a:rPr lang="en-US" sz="2400" dirty="0" smtClean="0">
                <a:solidFill>
                  <a:schemeClr val="tx2">
                    <a:lumMod val="75000"/>
                  </a:schemeClr>
                </a:solidFill>
                <a:latin typeface="Quicksand" panose="020B0604020202020204" charset="0"/>
              </a:rPr>
              <a:t>neighborhood </a:t>
            </a:r>
            <a:r>
              <a:rPr lang="en-US" sz="2400" dirty="0" smtClean="0">
                <a:solidFill>
                  <a:schemeClr val="tx2">
                    <a:lumMod val="75000"/>
                  </a:schemeClr>
                </a:solidFill>
                <a:latin typeface="Quicksand" panose="020B0604020202020204" charset="0"/>
                <a:hlinkClick r:id="rId5" action="ppaction://hlinksldjump"/>
              </a:rPr>
              <a:t>[4]</a:t>
            </a:r>
            <a:r>
              <a:rPr lang="en-US" sz="2400" dirty="0" smtClean="0">
                <a:solidFill>
                  <a:schemeClr val="tx2">
                    <a:lumMod val="75000"/>
                  </a:schemeClr>
                </a:solidFill>
                <a:latin typeface="Quicksand" panose="020B0604020202020204" charset="0"/>
              </a:rPr>
              <a:t>.</a:t>
            </a:r>
            <a:endParaRPr lang="en-US" sz="2400" dirty="0">
              <a:solidFill>
                <a:schemeClr val="tx2">
                  <a:lumMod val="75000"/>
                </a:schemeClr>
              </a:solidFill>
              <a:latin typeface="Quicksand" panose="020B0604020202020204" charset="0"/>
              <a:ea typeface="Quicksand"/>
              <a:cs typeface="Quicksand"/>
              <a:sym typeface="Quicksand"/>
            </a:endParaRPr>
          </a:p>
        </p:txBody>
      </p:sp>
      <p:sp>
        <p:nvSpPr>
          <p:cNvPr id="12" name="TextBox 12"/>
          <p:cNvSpPr txBox="1"/>
          <p:nvPr/>
        </p:nvSpPr>
        <p:spPr>
          <a:xfrm>
            <a:off x="10744200" y="3974432"/>
            <a:ext cx="5352545" cy="461280"/>
          </a:xfrm>
          <a:prstGeom prst="rect">
            <a:avLst/>
          </a:prstGeom>
        </p:spPr>
        <p:txBody>
          <a:bodyPr lIns="0" tIns="0" rIns="0" bIns="0" rtlCol="0" anchor="t">
            <a:spAutoFit/>
          </a:bodyPr>
          <a:lstStyle/>
          <a:p>
            <a:pPr marL="0" lvl="0" indent="0" algn="r">
              <a:lnSpc>
                <a:spcPts val="3919"/>
              </a:lnSpc>
              <a:spcBef>
                <a:spcPct val="0"/>
              </a:spcBef>
            </a:pPr>
            <a:r>
              <a:rPr lang="en-US" sz="2799" b="1" dirty="0" smtClean="0">
                <a:solidFill>
                  <a:srgbClr val="0F4662"/>
                </a:solidFill>
                <a:latin typeface="Quicksand Bold"/>
                <a:ea typeface="Quicksand Bold"/>
                <a:cs typeface="Quicksand Bold"/>
                <a:sym typeface="Quicksand Bold"/>
              </a:rPr>
              <a:t>Local outlier Factor(LOF):</a:t>
            </a:r>
            <a:endParaRPr lang="en-US" sz="2799" b="1" dirty="0">
              <a:solidFill>
                <a:srgbClr val="0F4662"/>
              </a:solidFill>
              <a:latin typeface="Quicksand Bold"/>
              <a:ea typeface="Quicksand Bold"/>
              <a:cs typeface="Quicksand Bold"/>
              <a:sym typeface="Quicksand Bold"/>
            </a:endParaRPr>
          </a:p>
        </p:txBody>
      </p:sp>
      <p:sp>
        <p:nvSpPr>
          <p:cNvPr id="13" name="Freeform 13"/>
          <p:cNvSpPr/>
          <p:nvPr/>
        </p:nvSpPr>
        <p:spPr>
          <a:xfrm>
            <a:off x="15579303" y="714009"/>
            <a:ext cx="1679997" cy="249900"/>
          </a:xfrm>
          <a:custGeom>
            <a:avLst/>
            <a:gdLst/>
            <a:ahLst/>
            <a:cxnLst/>
            <a:rect l="l" t="t" r="r" b="b"/>
            <a:pathLst>
              <a:path w="1679997" h="249900">
                <a:moveTo>
                  <a:pt x="0" y="0"/>
                </a:moveTo>
                <a:lnTo>
                  <a:pt x="1679997" y="0"/>
                </a:lnTo>
                <a:lnTo>
                  <a:pt x="1679997" y="249900"/>
                </a:lnTo>
                <a:lnTo>
                  <a:pt x="0" y="249900"/>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14" name="Freeform 14"/>
          <p:cNvSpPr/>
          <p:nvPr/>
        </p:nvSpPr>
        <p:spPr>
          <a:xfrm>
            <a:off x="1024384" y="9529723"/>
            <a:ext cx="1679997" cy="249900"/>
          </a:xfrm>
          <a:custGeom>
            <a:avLst/>
            <a:gdLst/>
            <a:ahLst/>
            <a:cxnLst/>
            <a:rect l="l" t="t" r="r" b="b"/>
            <a:pathLst>
              <a:path w="1679997" h="249900">
                <a:moveTo>
                  <a:pt x="0" y="0"/>
                </a:moveTo>
                <a:lnTo>
                  <a:pt x="1679997" y="0"/>
                </a:lnTo>
                <a:lnTo>
                  <a:pt x="1679997" y="249900"/>
                </a:lnTo>
                <a:lnTo>
                  <a:pt x="0" y="249900"/>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16" name="TextBox 15"/>
          <p:cNvSpPr txBox="1"/>
          <p:nvPr/>
        </p:nvSpPr>
        <p:spPr>
          <a:xfrm>
            <a:off x="15544800" y="9182100"/>
            <a:ext cx="914400" cy="369332"/>
          </a:xfrm>
          <a:prstGeom prst="rect">
            <a:avLst/>
          </a:prstGeom>
          <a:noFill/>
        </p:spPr>
        <p:txBody>
          <a:bodyPr wrap="square" rtlCol="0">
            <a:spAutoFit/>
          </a:bodyPr>
          <a:lstStyle/>
          <a:p>
            <a:r>
              <a:rPr lang="en-US" dirty="0" smtClean="0"/>
              <a:t>5</a:t>
            </a:r>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13660651" y="0"/>
            <a:ext cx="4627349" cy="10287000"/>
            <a:chOff x="0" y="0"/>
            <a:chExt cx="1218726" cy="2709333"/>
          </a:xfrm>
        </p:grpSpPr>
        <p:sp>
          <p:nvSpPr>
            <p:cNvPr id="3" name="Freeform 3"/>
            <p:cNvSpPr/>
            <p:nvPr/>
          </p:nvSpPr>
          <p:spPr>
            <a:xfrm>
              <a:off x="0" y="0"/>
              <a:ext cx="1218726" cy="2709333"/>
            </a:xfrm>
            <a:custGeom>
              <a:avLst/>
              <a:gdLst/>
              <a:ahLst/>
              <a:cxnLst/>
              <a:rect l="l" t="t" r="r" b="b"/>
              <a:pathLst>
                <a:path w="1218726" h="2709333">
                  <a:moveTo>
                    <a:pt x="0" y="0"/>
                  </a:moveTo>
                  <a:lnTo>
                    <a:pt x="1218726" y="0"/>
                  </a:lnTo>
                  <a:lnTo>
                    <a:pt x="1218726" y="2709333"/>
                  </a:lnTo>
                  <a:lnTo>
                    <a:pt x="0" y="2709333"/>
                  </a:lnTo>
                  <a:close/>
                </a:path>
              </a:pathLst>
            </a:custGeom>
            <a:solidFill>
              <a:srgbClr val="7994A0"/>
            </a:solidFill>
          </p:spPr>
        </p:sp>
        <p:sp>
          <p:nvSpPr>
            <p:cNvPr id="4" name="TextBox 4"/>
            <p:cNvSpPr txBox="1"/>
            <p:nvPr/>
          </p:nvSpPr>
          <p:spPr>
            <a:xfrm>
              <a:off x="0" y="-123825"/>
              <a:ext cx="1218726" cy="2833158"/>
            </a:xfrm>
            <a:prstGeom prst="rect">
              <a:avLst/>
            </a:prstGeom>
          </p:spPr>
          <p:txBody>
            <a:bodyPr lIns="50800" tIns="50800" rIns="50800" bIns="50800" rtlCol="0" anchor="ctr"/>
            <a:lstStyle/>
            <a:p>
              <a:pPr algn="ctr">
                <a:lnSpc>
                  <a:spcPts val="4079"/>
                </a:lnSpc>
              </a:pPr>
              <a:endParaRPr/>
            </a:p>
          </p:txBody>
        </p:sp>
      </p:grpSp>
      <p:sp>
        <p:nvSpPr>
          <p:cNvPr id="7" name="TextBox 7"/>
          <p:cNvSpPr txBox="1"/>
          <p:nvPr/>
        </p:nvSpPr>
        <p:spPr>
          <a:xfrm>
            <a:off x="1028700" y="374348"/>
            <a:ext cx="10886373" cy="2031325"/>
          </a:xfrm>
          <a:prstGeom prst="rect">
            <a:avLst/>
          </a:prstGeom>
        </p:spPr>
        <p:txBody>
          <a:bodyPr wrap="square" lIns="0" tIns="0" rIns="0" bIns="0" rtlCol="0" anchor="t">
            <a:spAutoFit/>
          </a:bodyPr>
          <a:lstStyle/>
          <a:p>
            <a:r>
              <a:rPr lang="en-US" sz="6600" dirty="0">
                <a:solidFill>
                  <a:schemeClr val="tx2">
                    <a:lumMod val="75000"/>
                  </a:schemeClr>
                </a:solidFill>
                <a:latin typeface="Cormorant Garamond Bold Italics" panose="020B0604020202020204" charset="0"/>
              </a:rPr>
              <a:t>Libraries Used to </a:t>
            </a:r>
            <a:r>
              <a:rPr lang="en-US" sz="6600" dirty="0" smtClean="0">
                <a:solidFill>
                  <a:schemeClr val="tx2">
                    <a:lumMod val="75000"/>
                  </a:schemeClr>
                </a:solidFill>
                <a:latin typeface="Cormorant Garamond Bold Italics" panose="020B0604020202020204" charset="0"/>
              </a:rPr>
              <a:t>Build </a:t>
            </a:r>
            <a:r>
              <a:rPr lang="en-US" sz="6600" dirty="0">
                <a:solidFill>
                  <a:schemeClr val="tx2">
                    <a:lumMod val="75000"/>
                  </a:schemeClr>
                </a:solidFill>
                <a:latin typeface="Cormorant Garamond Bold Italics" panose="020B0604020202020204" charset="0"/>
              </a:rPr>
              <a:t>Anomaly Detection Application</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405673"/>
            <a:ext cx="17297400" cy="6776427"/>
          </a:xfrm>
          <a:prstGeom prst="rect">
            <a:avLst/>
          </a:prstGeom>
        </p:spPr>
      </p:pic>
      <p:sp>
        <p:nvSpPr>
          <p:cNvPr id="16" name="TextBox 15"/>
          <p:cNvSpPr txBox="1"/>
          <p:nvPr/>
        </p:nvSpPr>
        <p:spPr>
          <a:xfrm>
            <a:off x="15544800" y="9182100"/>
            <a:ext cx="914400" cy="369332"/>
          </a:xfrm>
          <a:prstGeom prst="rect">
            <a:avLst/>
          </a:prstGeom>
          <a:noFill/>
        </p:spPr>
        <p:txBody>
          <a:bodyPr wrap="square" rtlCol="0">
            <a:spAutoFit/>
          </a:bodyPr>
          <a:lstStyle/>
          <a:p>
            <a:r>
              <a:rPr lang="en-US" dirty="0" smtClean="0"/>
              <a:t>6</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886761" y="2456695"/>
            <a:ext cx="5385764" cy="6426664"/>
            <a:chOff x="0" y="0"/>
            <a:chExt cx="1418473" cy="1692619"/>
          </a:xfrm>
        </p:grpSpPr>
        <p:sp>
          <p:nvSpPr>
            <p:cNvPr id="3" name="Freeform 3"/>
            <p:cNvSpPr/>
            <p:nvPr/>
          </p:nvSpPr>
          <p:spPr>
            <a:xfrm>
              <a:off x="0" y="0"/>
              <a:ext cx="1418473" cy="1692619"/>
            </a:xfrm>
            <a:custGeom>
              <a:avLst/>
              <a:gdLst/>
              <a:ahLst/>
              <a:cxnLst/>
              <a:rect l="l" t="t" r="r" b="b"/>
              <a:pathLst>
                <a:path w="1418473" h="1692619">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DBE5EA"/>
            </a:solidFill>
          </p:spPr>
        </p:sp>
        <p:sp>
          <p:nvSpPr>
            <p:cNvPr id="4" name="TextBox 4"/>
            <p:cNvSpPr txBox="1"/>
            <p:nvPr/>
          </p:nvSpPr>
          <p:spPr>
            <a:xfrm>
              <a:off x="0" y="-123825"/>
              <a:ext cx="1418473" cy="1816444"/>
            </a:xfrm>
            <a:prstGeom prst="rect">
              <a:avLst/>
            </a:prstGeom>
          </p:spPr>
          <p:txBody>
            <a:bodyPr lIns="50800" tIns="50800" rIns="50800" bIns="50800" rtlCol="0" anchor="ctr"/>
            <a:lstStyle/>
            <a:p>
              <a:pPr algn="ctr">
                <a:lnSpc>
                  <a:spcPts val="4079"/>
                </a:lnSpc>
              </a:pPr>
              <a:endParaRPr/>
            </a:p>
          </p:txBody>
        </p:sp>
      </p:grpSp>
      <p:grpSp>
        <p:nvGrpSpPr>
          <p:cNvPr id="6" name="Group 6"/>
          <p:cNvGrpSpPr/>
          <p:nvPr/>
        </p:nvGrpSpPr>
        <p:grpSpPr>
          <a:xfrm>
            <a:off x="6451118" y="2456695"/>
            <a:ext cx="5385764" cy="6426664"/>
            <a:chOff x="0" y="0"/>
            <a:chExt cx="1418473" cy="1692619"/>
          </a:xfrm>
        </p:grpSpPr>
        <p:sp>
          <p:nvSpPr>
            <p:cNvPr id="7" name="Freeform 7"/>
            <p:cNvSpPr/>
            <p:nvPr/>
          </p:nvSpPr>
          <p:spPr>
            <a:xfrm>
              <a:off x="0" y="0"/>
              <a:ext cx="1418473" cy="1692619"/>
            </a:xfrm>
            <a:custGeom>
              <a:avLst/>
              <a:gdLst/>
              <a:ahLst/>
              <a:cxnLst/>
              <a:rect l="l" t="t" r="r" b="b"/>
              <a:pathLst>
                <a:path w="1418473" h="1692619">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A9BECB"/>
            </a:solidFill>
          </p:spPr>
        </p:sp>
        <p:sp>
          <p:nvSpPr>
            <p:cNvPr id="8" name="TextBox 8"/>
            <p:cNvSpPr txBox="1"/>
            <p:nvPr/>
          </p:nvSpPr>
          <p:spPr>
            <a:xfrm>
              <a:off x="0" y="-123825"/>
              <a:ext cx="1418473" cy="1816444"/>
            </a:xfrm>
            <a:prstGeom prst="rect">
              <a:avLst/>
            </a:prstGeom>
          </p:spPr>
          <p:txBody>
            <a:bodyPr lIns="50800" tIns="50800" rIns="50800" bIns="50800" rtlCol="0" anchor="ctr"/>
            <a:lstStyle/>
            <a:p>
              <a:pPr algn="ctr">
                <a:lnSpc>
                  <a:spcPts val="4079"/>
                </a:lnSpc>
              </a:pPr>
              <a:endParaRPr/>
            </a:p>
          </p:txBody>
        </p:sp>
      </p:grpSp>
      <p:grpSp>
        <p:nvGrpSpPr>
          <p:cNvPr id="10" name="Group 10"/>
          <p:cNvGrpSpPr/>
          <p:nvPr/>
        </p:nvGrpSpPr>
        <p:grpSpPr>
          <a:xfrm>
            <a:off x="12015475" y="2456695"/>
            <a:ext cx="5385764" cy="6426664"/>
            <a:chOff x="0" y="0"/>
            <a:chExt cx="1418473" cy="1692619"/>
          </a:xfrm>
        </p:grpSpPr>
        <p:sp>
          <p:nvSpPr>
            <p:cNvPr id="11" name="Freeform 11"/>
            <p:cNvSpPr/>
            <p:nvPr/>
          </p:nvSpPr>
          <p:spPr>
            <a:xfrm>
              <a:off x="0" y="0"/>
              <a:ext cx="1418473" cy="1692619"/>
            </a:xfrm>
            <a:custGeom>
              <a:avLst/>
              <a:gdLst/>
              <a:ahLst/>
              <a:cxnLst/>
              <a:rect l="l" t="t" r="r" b="b"/>
              <a:pathLst>
                <a:path w="1418473" h="1692619">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DBE5EA"/>
            </a:solidFill>
          </p:spPr>
        </p:sp>
        <p:sp>
          <p:nvSpPr>
            <p:cNvPr id="12" name="TextBox 12"/>
            <p:cNvSpPr txBox="1"/>
            <p:nvPr/>
          </p:nvSpPr>
          <p:spPr>
            <a:xfrm>
              <a:off x="0" y="-123825"/>
              <a:ext cx="1418473" cy="1816444"/>
            </a:xfrm>
            <a:prstGeom prst="rect">
              <a:avLst/>
            </a:prstGeom>
          </p:spPr>
          <p:txBody>
            <a:bodyPr lIns="50800" tIns="50800" rIns="50800" bIns="50800" rtlCol="0" anchor="ctr"/>
            <a:lstStyle/>
            <a:p>
              <a:pPr algn="ctr">
                <a:lnSpc>
                  <a:spcPts val="4079"/>
                </a:lnSpc>
              </a:pPr>
              <a:endParaRPr/>
            </a:p>
          </p:txBody>
        </p:sp>
      </p:grpSp>
      <p:sp>
        <p:nvSpPr>
          <p:cNvPr id="14" name="TextBox 14"/>
          <p:cNvSpPr txBox="1"/>
          <p:nvPr/>
        </p:nvSpPr>
        <p:spPr>
          <a:xfrm>
            <a:off x="1028700" y="599709"/>
            <a:ext cx="8115300" cy="1099019"/>
          </a:xfrm>
          <a:prstGeom prst="rect">
            <a:avLst/>
          </a:prstGeom>
        </p:spPr>
        <p:txBody>
          <a:bodyPr lIns="0" tIns="0" rIns="0" bIns="0" rtlCol="0" anchor="t">
            <a:spAutoFit/>
          </a:bodyPr>
          <a:lstStyle/>
          <a:p>
            <a:pPr marL="0" lvl="0" indent="0" algn="l">
              <a:lnSpc>
                <a:spcPts val="8959"/>
              </a:lnSpc>
              <a:spcBef>
                <a:spcPct val="0"/>
              </a:spcBef>
            </a:pPr>
            <a:r>
              <a:rPr lang="en-US" sz="6399" b="1" i="1" dirty="0" smtClean="0">
                <a:solidFill>
                  <a:srgbClr val="0F4662"/>
                </a:solidFill>
                <a:latin typeface="Cormorant Garamond Bold Italics"/>
                <a:ea typeface="Cormorant Garamond Bold Italics"/>
                <a:cs typeface="Cormorant Garamond Bold Italics"/>
                <a:sym typeface="Cormorant Garamond Bold Italics"/>
              </a:rPr>
              <a:t>Dataset Description:</a:t>
            </a:r>
            <a:endParaRPr lang="en-US" sz="6399" b="1" i="1" dirty="0">
              <a:solidFill>
                <a:srgbClr val="0F4662"/>
              </a:solidFill>
              <a:latin typeface="Cormorant Garamond Bold Italics"/>
              <a:ea typeface="Cormorant Garamond Bold Italics"/>
              <a:cs typeface="Cormorant Garamond Bold Italics"/>
              <a:sym typeface="Cormorant Garamond Bold Italics"/>
            </a:endParaRPr>
          </a:p>
        </p:txBody>
      </p:sp>
      <p:sp>
        <p:nvSpPr>
          <p:cNvPr id="15" name="TextBox 15"/>
          <p:cNvSpPr txBox="1"/>
          <p:nvPr/>
        </p:nvSpPr>
        <p:spPr>
          <a:xfrm>
            <a:off x="666604" y="5270077"/>
            <a:ext cx="5706294" cy="3622915"/>
          </a:xfrm>
          <a:prstGeom prst="rect">
            <a:avLst/>
          </a:prstGeom>
        </p:spPr>
        <p:txBody>
          <a:bodyPr wrap="square" lIns="0" tIns="0" rIns="0" bIns="0" rtlCol="0" anchor="t">
            <a:spAutoFit/>
          </a:bodyPr>
          <a:lstStyle/>
          <a:p>
            <a:pPr marL="259080" lvl="1">
              <a:lnSpc>
                <a:spcPts val="4079"/>
              </a:lnSpc>
            </a:pPr>
            <a:r>
              <a:rPr lang="en-US" sz="2400" b="1" dirty="0">
                <a:solidFill>
                  <a:schemeClr val="tx2">
                    <a:lumMod val="75000"/>
                  </a:schemeClr>
                </a:solidFill>
                <a:latin typeface="Quicksand" panose="020B0604020202020204" charset="0"/>
              </a:rPr>
              <a:t>The Cybersecurity Intrusion Detection Dataset is created to identify cyberattacks using network traffic and user behavior, with details on its structure, key features, analysis methods, and applications in machine </a:t>
            </a:r>
            <a:r>
              <a:rPr lang="en-US" sz="2400" b="1" dirty="0" smtClean="0">
                <a:solidFill>
                  <a:schemeClr val="tx2">
                    <a:lumMod val="75000"/>
                  </a:schemeClr>
                </a:solidFill>
                <a:latin typeface="Quicksand" panose="020B0604020202020204" charset="0"/>
              </a:rPr>
              <a:t>learning</a:t>
            </a:r>
            <a:r>
              <a:rPr lang="en-US" sz="2400" b="1" dirty="0">
                <a:solidFill>
                  <a:schemeClr val="tx2">
                    <a:lumMod val="75000"/>
                  </a:schemeClr>
                </a:solidFill>
                <a:latin typeface="Quicksand" panose="020B0604020202020204" charset="0"/>
              </a:rPr>
              <a:t> </a:t>
            </a:r>
            <a:r>
              <a:rPr lang="en-US" sz="2400" dirty="0" smtClean="0">
                <a:solidFill>
                  <a:schemeClr val="tx2">
                    <a:lumMod val="75000"/>
                  </a:schemeClr>
                </a:solidFill>
                <a:latin typeface="Quicksand" panose="020B0604020202020204" charset="0"/>
                <a:hlinkClick r:id="rId3" action="ppaction://hlinksldjump"/>
              </a:rPr>
              <a:t>[7]</a:t>
            </a:r>
            <a:r>
              <a:rPr lang="en-US" sz="2400" dirty="0" smtClean="0">
                <a:solidFill>
                  <a:schemeClr val="tx2">
                    <a:lumMod val="75000"/>
                  </a:schemeClr>
                </a:solidFill>
                <a:latin typeface="Quicksand" panose="020B0604020202020204" charset="0"/>
              </a:rPr>
              <a:t>.</a:t>
            </a:r>
            <a:endParaRPr lang="en-US" sz="2400" dirty="0">
              <a:solidFill>
                <a:schemeClr val="tx2">
                  <a:lumMod val="75000"/>
                </a:schemeClr>
              </a:solidFill>
              <a:latin typeface="Quicksand" panose="020B0604020202020204" charset="0"/>
              <a:ea typeface="Quicksand"/>
              <a:cs typeface="Quicksand"/>
              <a:sym typeface="Quicksand"/>
            </a:endParaRPr>
          </a:p>
        </p:txBody>
      </p:sp>
      <p:sp>
        <p:nvSpPr>
          <p:cNvPr id="16" name="TextBox 16"/>
          <p:cNvSpPr txBox="1"/>
          <p:nvPr/>
        </p:nvSpPr>
        <p:spPr>
          <a:xfrm>
            <a:off x="1179693" y="4779898"/>
            <a:ext cx="5101887" cy="461280"/>
          </a:xfrm>
          <a:prstGeom prst="rect">
            <a:avLst/>
          </a:prstGeom>
        </p:spPr>
        <p:txBody>
          <a:bodyPr lIns="0" tIns="0" rIns="0" bIns="0" rtlCol="0" anchor="t">
            <a:spAutoFit/>
          </a:bodyPr>
          <a:lstStyle/>
          <a:p>
            <a:pPr marL="0" lvl="0" indent="0" algn="l">
              <a:lnSpc>
                <a:spcPts val="3919"/>
              </a:lnSpc>
              <a:spcBef>
                <a:spcPct val="0"/>
              </a:spcBef>
            </a:pPr>
            <a:r>
              <a:rPr lang="en-US" sz="2799" b="1" dirty="0" smtClean="0">
                <a:solidFill>
                  <a:srgbClr val="0F4662"/>
                </a:solidFill>
                <a:latin typeface="Quicksand Bold"/>
                <a:ea typeface="Quicksand Bold"/>
                <a:cs typeface="Quicksand Bold"/>
                <a:sym typeface="Quicksand Bold"/>
              </a:rPr>
              <a:t>Cybersecurity intrusion data</a:t>
            </a:r>
            <a:endParaRPr lang="en-US" sz="2799" b="1" dirty="0">
              <a:solidFill>
                <a:srgbClr val="0F4662"/>
              </a:solidFill>
              <a:latin typeface="Quicksand Bold"/>
              <a:ea typeface="Quicksand Bold"/>
              <a:cs typeface="Quicksand Bold"/>
              <a:sym typeface="Quicksand Bold"/>
            </a:endParaRPr>
          </a:p>
        </p:txBody>
      </p:sp>
      <p:sp>
        <p:nvSpPr>
          <p:cNvPr id="17" name="TextBox 17"/>
          <p:cNvSpPr txBox="1"/>
          <p:nvPr/>
        </p:nvSpPr>
        <p:spPr>
          <a:xfrm>
            <a:off x="6372898" y="5076563"/>
            <a:ext cx="5398820" cy="3680495"/>
          </a:xfrm>
          <a:prstGeom prst="rect">
            <a:avLst/>
          </a:prstGeom>
        </p:spPr>
        <p:txBody>
          <a:bodyPr wrap="square" lIns="0" tIns="0" rIns="0" bIns="0" rtlCol="0" anchor="t">
            <a:spAutoFit/>
          </a:bodyPr>
          <a:lstStyle/>
          <a:p>
            <a:pPr marL="259080" lvl="1">
              <a:lnSpc>
                <a:spcPts val="4079"/>
              </a:lnSpc>
            </a:pPr>
            <a:r>
              <a:rPr lang="en-US" sz="2400" dirty="0">
                <a:solidFill>
                  <a:schemeClr val="tx2">
                    <a:lumMod val="75000"/>
                  </a:schemeClr>
                </a:solidFill>
                <a:latin typeface="Quicksand" panose="020B0604020202020204" charset="0"/>
              </a:rPr>
              <a:t>According to the Data Breach Index, more than 5 million records are being stolen on a daily basis, a concerning statistic that shows - fraud is still very common both for Card-Present and Card-not Present type of </a:t>
            </a:r>
            <a:r>
              <a:rPr lang="en-US" sz="2400" dirty="0" smtClean="0">
                <a:solidFill>
                  <a:schemeClr val="tx2">
                    <a:lumMod val="75000"/>
                  </a:schemeClr>
                </a:solidFill>
                <a:latin typeface="Quicksand" panose="020B0604020202020204" charset="0"/>
              </a:rPr>
              <a:t>payments </a:t>
            </a:r>
            <a:r>
              <a:rPr lang="en-US" sz="2400" dirty="0" smtClean="0">
                <a:solidFill>
                  <a:schemeClr val="tx2">
                    <a:lumMod val="75000"/>
                  </a:schemeClr>
                </a:solidFill>
                <a:latin typeface="Quicksand" panose="020B0604020202020204" charset="0"/>
                <a:hlinkClick r:id="rId3" action="ppaction://hlinksldjump"/>
              </a:rPr>
              <a:t>[6]</a:t>
            </a:r>
            <a:r>
              <a:rPr lang="en-US" sz="2400" dirty="0" smtClean="0">
                <a:solidFill>
                  <a:schemeClr val="tx2">
                    <a:lumMod val="75000"/>
                  </a:schemeClr>
                </a:solidFill>
                <a:latin typeface="Quicksand" panose="020B0604020202020204" charset="0"/>
              </a:rPr>
              <a:t>.</a:t>
            </a:r>
            <a:endParaRPr lang="en-US" sz="2400" dirty="0">
              <a:solidFill>
                <a:schemeClr val="tx2">
                  <a:lumMod val="75000"/>
                </a:schemeClr>
              </a:solidFill>
              <a:latin typeface="Quicksand" panose="020B0604020202020204" charset="0"/>
              <a:ea typeface="Quicksand"/>
              <a:cs typeface="Quicksand"/>
              <a:sym typeface="Quicksand"/>
            </a:endParaRPr>
          </a:p>
        </p:txBody>
      </p:sp>
      <p:sp>
        <p:nvSpPr>
          <p:cNvPr id="18" name="TextBox 18"/>
          <p:cNvSpPr txBox="1"/>
          <p:nvPr/>
        </p:nvSpPr>
        <p:spPr>
          <a:xfrm>
            <a:off x="7543800" y="4705835"/>
            <a:ext cx="5101887" cy="461280"/>
          </a:xfrm>
          <a:prstGeom prst="rect">
            <a:avLst/>
          </a:prstGeom>
        </p:spPr>
        <p:txBody>
          <a:bodyPr lIns="0" tIns="0" rIns="0" bIns="0" rtlCol="0" anchor="t">
            <a:spAutoFit/>
          </a:bodyPr>
          <a:lstStyle/>
          <a:p>
            <a:pPr marL="0" lvl="0" indent="0" algn="l">
              <a:lnSpc>
                <a:spcPts val="3919"/>
              </a:lnSpc>
              <a:spcBef>
                <a:spcPct val="0"/>
              </a:spcBef>
            </a:pPr>
            <a:r>
              <a:rPr lang="en-US" sz="2799" b="1" dirty="0" smtClean="0">
                <a:solidFill>
                  <a:srgbClr val="0F4662"/>
                </a:solidFill>
                <a:latin typeface="Quicksand Bold"/>
                <a:ea typeface="Quicksand Bold"/>
                <a:cs typeface="Quicksand Bold"/>
                <a:sym typeface="Quicksand Bold"/>
              </a:rPr>
              <a:t>Card Transdata</a:t>
            </a:r>
            <a:endParaRPr lang="en-US" sz="2799" b="1" dirty="0">
              <a:solidFill>
                <a:srgbClr val="0F4662"/>
              </a:solidFill>
              <a:latin typeface="Quicksand Bold"/>
              <a:ea typeface="Quicksand Bold"/>
              <a:cs typeface="Quicksand Bold"/>
              <a:sym typeface="Quicksand Bold"/>
            </a:endParaRPr>
          </a:p>
        </p:txBody>
      </p:sp>
      <p:sp>
        <p:nvSpPr>
          <p:cNvPr id="19" name="TextBox 19"/>
          <p:cNvSpPr txBox="1"/>
          <p:nvPr/>
        </p:nvSpPr>
        <p:spPr>
          <a:xfrm>
            <a:off x="12204032" y="5253924"/>
            <a:ext cx="5209239" cy="3154710"/>
          </a:xfrm>
          <a:prstGeom prst="rect">
            <a:avLst/>
          </a:prstGeom>
        </p:spPr>
        <p:txBody>
          <a:bodyPr wrap="square" lIns="0" tIns="0" rIns="0" bIns="0" rtlCol="0" anchor="t">
            <a:spAutoFit/>
          </a:bodyPr>
          <a:lstStyle/>
          <a:p>
            <a:pPr marL="259080" lvl="1">
              <a:lnSpc>
                <a:spcPts val="4079"/>
              </a:lnSpc>
            </a:pPr>
            <a:r>
              <a:rPr lang="en-US" sz="2400" dirty="0">
                <a:solidFill>
                  <a:schemeClr val="tx2">
                    <a:lumMod val="75000"/>
                  </a:schemeClr>
                </a:solidFill>
                <a:latin typeface="Quicksand" panose="020B0604020202020204" charset="0"/>
              </a:rPr>
              <a:t>binary classification (room occupancy) from Temperature</a:t>
            </a:r>
            <a:r>
              <a:rPr lang="en-US" sz="2400" dirty="0" smtClean="0">
                <a:solidFill>
                  <a:schemeClr val="tx2">
                    <a:lumMod val="75000"/>
                  </a:schemeClr>
                </a:solidFill>
                <a:latin typeface="Quicksand" panose="020B0604020202020204" charset="0"/>
              </a:rPr>
              <a:t>, Humidity, Light </a:t>
            </a:r>
            <a:r>
              <a:rPr lang="en-US" sz="2400" dirty="0">
                <a:solidFill>
                  <a:schemeClr val="tx2">
                    <a:lumMod val="75000"/>
                  </a:schemeClr>
                </a:solidFill>
                <a:latin typeface="Quicksand" panose="020B0604020202020204" charset="0"/>
              </a:rPr>
              <a:t>and CO2. occupancy was obtained from time stamped pictures that were taken every </a:t>
            </a:r>
            <a:r>
              <a:rPr lang="en-US" sz="2400" dirty="0" smtClean="0">
                <a:solidFill>
                  <a:schemeClr val="tx2">
                    <a:lumMod val="75000"/>
                  </a:schemeClr>
                </a:solidFill>
                <a:latin typeface="Quicksand" panose="020B0604020202020204" charset="0"/>
              </a:rPr>
              <a:t>minute </a:t>
            </a:r>
            <a:r>
              <a:rPr lang="en-US" sz="2400" dirty="0" smtClean="0">
                <a:solidFill>
                  <a:schemeClr val="tx2">
                    <a:lumMod val="75000"/>
                  </a:schemeClr>
                </a:solidFill>
                <a:latin typeface="Quicksand" panose="020B0604020202020204" charset="0"/>
                <a:hlinkClick r:id="rId3" action="ppaction://hlinksldjump"/>
              </a:rPr>
              <a:t>[8]</a:t>
            </a:r>
            <a:r>
              <a:rPr lang="en-US" sz="2400" dirty="0" smtClean="0">
                <a:solidFill>
                  <a:schemeClr val="tx2">
                    <a:lumMod val="75000"/>
                  </a:schemeClr>
                </a:solidFill>
                <a:latin typeface="Quicksand" panose="020B0604020202020204" charset="0"/>
              </a:rPr>
              <a:t>.</a:t>
            </a:r>
            <a:endParaRPr lang="en-US" sz="2400" dirty="0">
              <a:solidFill>
                <a:schemeClr val="tx2">
                  <a:lumMod val="75000"/>
                </a:schemeClr>
              </a:solidFill>
              <a:latin typeface="Quicksand" panose="020B0604020202020204" charset="0"/>
              <a:ea typeface="Quicksand"/>
              <a:cs typeface="Quicksand"/>
              <a:sym typeface="Quicksand"/>
            </a:endParaRPr>
          </a:p>
        </p:txBody>
      </p:sp>
      <p:sp>
        <p:nvSpPr>
          <p:cNvPr id="20" name="TextBox 20"/>
          <p:cNvSpPr txBox="1"/>
          <p:nvPr/>
        </p:nvSpPr>
        <p:spPr>
          <a:xfrm>
            <a:off x="13719513" y="4774630"/>
            <a:ext cx="5101887" cy="461280"/>
          </a:xfrm>
          <a:prstGeom prst="rect">
            <a:avLst/>
          </a:prstGeom>
        </p:spPr>
        <p:txBody>
          <a:bodyPr lIns="0" tIns="0" rIns="0" bIns="0" rtlCol="0" anchor="t">
            <a:spAutoFit/>
          </a:bodyPr>
          <a:lstStyle/>
          <a:p>
            <a:pPr marL="0" lvl="0" indent="0" algn="l">
              <a:lnSpc>
                <a:spcPts val="3919"/>
              </a:lnSpc>
              <a:spcBef>
                <a:spcPct val="0"/>
              </a:spcBef>
            </a:pPr>
            <a:r>
              <a:rPr lang="en-US" sz="2799" b="1" dirty="0" smtClean="0">
                <a:solidFill>
                  <a:srgbClr val="0F4662"/>
                </a:solidFill>
                <a:latin typeface="Quicksand Bold"/>
                <a:ea typeface="Quicksand Bold"/>
                <a:cs typeface="Quicksand Bold"/>
                <a:sym typeface="Quicksand Bold"/>
              </a:rPr>
              <a:t>Occupancy</a:t>
            </a:r>
            <a:endParaRPr lang="en-US" sz="2799" b="1" dirty="0">
              <a:solidFill>
                <a:srgbClr val="0F4662"/>
              </a:solidFill>
              <a:latin typeface="Quicksand Bold"/>
              <a:ea typeface="Quicksand Bold"/>
              <a:cs typeface="Quicksand Bold"/>
              <a:sym typeface="Quicksand Bold"/>
            </a:endParaRPr>
          </a:p>
        </p:txBody>
      </p:sp>
      <p:sp>
        <p:nvSpPr>
          <p:cNvPr id="21" name="AutoShape 21"/>
          <p:cNvSpPr/>
          <p:nvPr/>
        </p:nvSpPr>
        <p:spPr>
          <a:xfrm>
            <a:off x="10767060" y="990600"/>
            <a:ext cx="6492240" cy="0"/>
          </a:xfrm>
          <a:prstGeom prst="line">
            <a:avLst/>
          </a:prstGeom>
          <a:ln w="76200" cap="flat">
            <a:solidFill>
              <a:srgbClr val="0F4662"/>
            </a:solidFill>
            <a:prstDash val="solid"/>
            <a:headEnd type="none" w="sm" len="sm"/>
            <a:tailEnd type="none" w="sm" len="sm"/>
          </a:ln>
        </p:spPr>
      </p:sp>
      <p:pic>
        <p:nvPicPr>
          <p:cNvPr id="3076" name="Picture 4" descr="Anonymous hacker with laptop illustration | Premium Vecto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2965" y="2451055"/>
            <a:ext cx="3117992" cy="2236387"/>
          </a:xfrm>
          <a:prstGeom prst="rect">
            <a:avLst/>
          </a:prstGeom>
          <a:noFill/>
          <a:extLst>
            <a:ext uri="{909E8E84-426E-40DD-AFC4-6F175D3DCCD1}">
              <a14:hiddenFill xmlns:a14="http://schemas.microsoft.com/office/drawing/2010/main">
                <a:solidFill>
                  <a:srgbClr val="FFFFFF"/>
                </a:solidFill>
              </a14:hiddenFill>
            </a:ext>
          </a:extLst>
        </p:spPr>
      </p:pic>
      <p:sp>
        <p:nvSpPr>
          <p:cNvPr id="24" name="Freeform 9"/>
          <p:cNvSpPr/>
          <p:nvPr/>
        </p:nvSpPr>
        <p:spPr>
          <a:xfrm>
            <a:off x="15661966" y="11096663"/>
            <a:ext cx="500423" cy="557994"/>
          </a:xfrm>
          <a:custGeom>
            <a:avLst/>
            <a:gdLst/>
            <a:ahLst/>
            <a:cxnLst/>
            <a:rect l="l" t="t" r="r" b="b"/>
            <a:pathLst>
              <a:path w="2318994" h="2348889">
                <a:moveTo>
                  <a:pt x="0" y="0"/>
                </a:moveTo>
                <a:lnTo>
                  <a:pt x="2318994" y="0"/>
                </a:lnTo>
                <a:lnTo>
                  <a:pt x="2318994" y="2348889"/>
                </a:lnTo>
                <a:lnTo>
                  <a:pt x="0" y="2348889"/>
                </a:lnTo>
                <a:lnTo>
                  <a:pt x="0" y="0"/>
                </a:lnTo>
                <a:close/>
              </a:path>
            </a:pathLst>
          </a:custGeom>
          <a:blipFill>
            <a:blip r:embed="rId5">
              <a:extLst>
                <a:ext uri="{96DAC541-7B7A-43D3-8B79-37D633B846F1}">
                  <asvg:svgBlip xmlns="" xmlns:asvg="http://schemas.microsoft.com/office/drawing/2016/SVG/main" r:embed="rId6"/>
                </a:ext>
              </a:extLst>
            </a:blip>
            <a:stretch>
              <a:fillRect/>
            </a:stretch>
          </a:blipFill>
        </p:spPr>
      </p:sp>
      <p:pic>
        <p:nvPicPr>
          <p:cNvPr id="3078" name="Picture 6" descr="Credit Card Transactions Fraud Detection Dataset | Kaggl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55552" y="2445157"/>
            <a:ext cx="3139762" cy="224028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Room Occupancy Estimation"/>
          <p:cNvPicPr>
            <a:picLocks noChangeAspect="1" noChangeArrowheads="1"/>
          </p:cNvPicPr>
          <p:nvPr/>
        </p:nvPicPr>
        <p:blipFill>
          <a:blip r:embed="rId8" cstate="print">
            <a:extLst>
              <a:ext uri="{BEBA8EAE-BF5A-486C-A8C5-ECC9F3942E4B}">
                <a14:imgProps xmlns:a14="http://schemas.microsoft.com/office/drawing/2010/main">
                  <a14:imgLayer r:embed="rId9">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13146257" y="2452728"/>
            <a:ext cx="3124200" cy="2240280"/>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p:cNvSpPr txBox="1"/>
          <p:nvPr/>
        </p:nvSpPr>
        <p:spPr>
          <a:xfrm>
            <a:off x="15544800" y="9182100"/>
            <a:ext cx="914400" cy="369332"/>
          </a:xfrm>
          <a:prstGeom prst="rect">
            <a:avLst/>
          </a:prstGeom>
          <a:noFill/>
        </p:spPr>
        <p:txBody>
          <a:bodyPr wrap="square" rtlCol="0">
            <a:spAutoFit/>
          </a:bodyPr>
          <a:lstStyle/>
          <a:p>
            <a:r>
              <a:rPr lang="en-US" dirty="0" smtClean="0"/>
              <a:t>7</a:t>
            </a:r>
            <a:endParaRPr lang="en-US" dirty="0"/>
          </a:p>
        </p:txBody>
      </p:sp>
    </p:spTree>
  </p:cSld>
  <p:clrMapOvr>
    <a:masterClrMapping/>
  </p:clrMapOvr>
  <p:transition spd="slow">
    <p:cov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4" name="Group 4"/>
          <p:cNvGrpSpPr/>
          <p:nvPr/>
        </p:nvGrpSpPr>
        <p:grpSpPr>
          <a:xfrm>
            <a:off x="8449761" y="0"/>
            <a:ext cx="9838239" cy="10287000"/>
            <a:chOff x="0" y="0"/>
            <a:chExt cx="2591141" cy="2709333"/>
          </a:xfrm>
        </p:grpSpPr>
        <p:sp>
          <p:nvSpPr>
            <p:cNvPr id="5" name="Freeform 5"/>
            <p:cNvSpPr/>
            <p:nvPr/>
          </p:nvSpPr>
          <p:spPr>
            <a:xfrm>
              <a:off x="0" y="0"/>
              <a:ext cx="2591141" cy="2709333"/>
            </a:xfrm>
            <a:custGeom>
              <a:avLst/>
              <a:gdLst/>
              <a:ahLst/>
              <a:cxnLst/>
              <a:rect l="l" t="t" r="r" b="b"/>
              <a:pathLst>
                <a:path w="2591141" h="2709333">
                  <a:moveTo>
                    <a:pt x="0" y="0"/>
                  </a:moveTo>
                  <a:lnTo>
                    <a:pt x="2591141" y="0"/>
                  </a:lnTo>
                  <a:lnTo>
                    <a:pt x="2591141" y="2709333"/>
                  </a:lnTo>
                  <a:lnTo>
                    <a:pt x="0" y="2709333"/>
                  </a:lnTo>
                  <a:close/>
                </a:path>
              </a:pathLst>
            </a:custGeom>
            <a:solidFill>
              <a:srgbClr val="DBE5EA"/>
            </a:solidFill>
          </p:spPr>
        </p:sp>
        <p:sp>
          <p:nvSpPr>
            <p:cNvPr id="6" name="TextBox 6"/>
            <p:cNvSpPr txBox="1"/>
            <p:nvPr/>
          </p:nvSpPr>
          <p:spPr>
            <a:xfrm>
              <a:off x="0" y="-123825"/>
              <a:ext cx="2591141" cy="2833158"/>
            </a:xfrm>
            <a:prstGeom prst="rect">
              <a:avLst/>
            </a:prstGeom>
          </p:spPr>
          <p:txBody>
            <a:bodyPr lIns="50800" tIns="50800" rIns="50800" bIns="50800" rtlCol="0" anchor="ctr"/>
            <a:lstStyle/>
            <a:p>
              <a:pPr algn="ctr">
                <a:lnSpc>
                  <a:spcPts val="4079"/>
                </a:lnSpc>
              </a:pPr>
              <a:endParaRPr/>
            </a:p>
          </p:txBody>
        </p:sp>
      </p:grpSp>
      <p:sp>
        <p:nvSpPr>
          <p:cNvPr id="7" name="TextBox 7"/>
          <p:cNvSpPr txBox="1"/>
          <p:nvPr/>
        </p:nvSpPr>
        <p:spPr>
          <a:xfrm>
            <a:off x="1028700" y="599709"/>
            <a:ext cx="9480749" cy="1015663"/>
          </a:xfrm>
          <a:prstGeom prst="rect">
            <a:avLst/>
          </a:prstGeom>
        </p:spPr>
        <p:txBody>
          <a:bodyPr lIns="0" tIns="0" rIns="0" bIns="0" rtlCol="0" anchor="t">
            <a:spAutoFit/>
          </a:bodyPr>
          <a:lstStyle/>
          <a:p>
            <a:r>
              <a:rPr lang="en-US" sz="6600" dirty="0">
                <a:solidFill>
                  <a:schemeClr val="tx2">
                    <a:lumMod val="75000"/>
                  </a:schemeClr>
                </a:solidFill>
                <a:latin typeface="Cormorant Garamond Bold Italics" panose="020B0604020202020204" charset="0"/>
              </a:rPr>
              <a:t>Python Coding Strategy</a:t>
            </a:r>
          </a:p>
        </p:txBody>
      </p:sp>
      <p:sp>
        <p:nvSpPr>
          <p:cNvPr id="14" name="AutoShape 14"/>
          <p:cNvSpPr/>
          <p:nvPr/>
        </p:nvSpPr>
        <p:spPr>
          <a:xfrm>
            <a:off x="1028700" y="9741523"/>
            <a:ext cx="6492240" cy="0"/>
          </a:xfrm>
          <a:prstGeom prst="line">
            <a:avLst/>
          </a:prstGeom>
          <a:ln w="76200" cap="flat">
            <a:solidFill>
              <a:srgbClr val="0F4662"/>
            </a:solidFill>
            <a:prstDash val="solid"/>
            <a:headEnd type="none" w="sm" len="sm"/>
            <a:tailEnd type="none" w="sm" len="sm"/>
          </a:ln>
        </p:spPr>
      </p:sp>
      <p:sp>
        <p:nvSpPr>
          <p:cNvPr id="15" name="AutoShape 15"/>
          <p:cNvSpPr/>
          <p:nvPr/>
        </p:nvSpPr>
        <p:spPr>
          <a:xfrm>
            <a:off x="10767060" y="1028700"/>
            <a:ext cx="6492240" cy="0"/>
          </a:xfrm>
          <a:prstGeom prst="line">
            <a:avLst/>
          </a:prstGeom>
          <a:ln w="76200" cap="flat">
            <a:solidFill>
              <a:srgbClr val="0F4662"/>
            </a:solidFill>
            <a:prstDash val="solid"/>
            <a:headEnd type="none" w="sm" len="sm"/>
            <a:tailEnd type="none" w="sm" len="sm"/>
          </a:ln>
        </p:spPr>
      </p:sp>
      <p:pic>
        <p:nvPicPr>
          <p:cNvPr id="16" name="Picture 15"/>
          <p:cNvPicPr>
            <a:picLocks noChangeAspect="1"/>
          </p:cNvPicPr>
          <p:nvPr/>
        </p:nvPicPr>
        <p:blipFill>
          <a:blip r:embed="rId2"/>
          <a:stretch>
            <a:fillRect/>
          </a:stretch>
        </p:blipFill>
        <p:spPr>
          <a:xfrm>
            <a:off x="3810000" y="2027322"/>
            <a:ext cx="11201400" cy="7058924"/>
          </a:xfrm>
          <a:prstGeom prst="rect">
            <a:avLst/>
          </a:prstGeom>
        </p:spPr>
      </p:pic>
      <p:sp>
        <p:nvSpPr>
          <p:cNvPr id="18" name="TextBox 17"/>
          <p:cNvSpPr txBox="1"/>
          <p:nvPr/>
        </p:nvSpPr>
        <p:spPr>
          <a:xfrm>
            <a:off x="15544800" y="9182100"/>
            <a:ext cx="914400" cy="369332"/>
          </a:xfrm>
          <a:prstGeom prst="rect">
            <a:avLst/>
          </a:prstGeom>
          <a:noFill/>
        </p:spPr>
        <p:txBody>
          <a:bodyPr wrap="square" rtlCol="0">
            <a:spAutoFit/>
          </a:bodyPr>
          <a:lstStyle/>
          <a:p>
            <a:r>
              <a:rPr lang="en-US" dirty="0" smtClean="0"/>
              <a:t>8</a:t>
            </a:r>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a:off x="8449761" y="0"/>
            <a:ext cx="9838239" cy="10287000"/>
            <a:chOff x="0" y="0"/>
            <a:chExt cx="2591141" cy="2709333"/>
          </a:xfrm>
        </p:grpSpPr>
        <p:sp>
          <p:nvSpPr>
            <p:cNvPr id="5" name="Freeform 5"/>
            <p:cNvSpPr/>
            <p:nvPr/>
          </p:nvSpPr>
          <p:spPr>
            <a:xfrm>
              <a:off x="0" y="0"/>
              <a:ext cx="2591141" cy="2709333"/>
            </a:xfrm>
            <a:custGeom>
              <a:avLst/>
              <a:gdLst/>
              <a:ahLst/>
              <a:cxnLst/>
              <a:rect l="l" t="t" r="r" b="b"/>
              <a:pathLst>
                <a:path w="2591141" h="2709333">
                  <a:moveTo>
                    <a:pt x="0" y="0"/>
                  </a:moveTo>
                  <a:lnTo>
                    <a:pt x="2591141" y="0"/>
                  </a:lnTo>
                  <a:lnTo>
                    <a:pt x="2591141" y="2709333"/>
                  </a:lnTo>
                  <a:lnTo>
                    <a:pt x="0" y="2709333"/>
                  </a:lnTo>
                  <a:close/>
                </a:path>
              </a:pathLst>
            </a:custGeom>
            <a:solidFill>
              <a:srgbClr val="DBE5EA"/>
            </a:solidFill>
          </p:spPr>
        </p:sp>
        <p:sp>
          <p:nvSpPr>
            <p:cNvPr id="6" name="TextBox 6"/>
            <p:cNvSpPr txBox="1"/>
            <p:nvPr/>
          </p:nvSpPr>
          <p:spPr>
            <a:xfrm>
              <a:off x="0" y="-123825"/>
              <a:ext cx="2591141" cy="2833158"/>
            </a:xfrm>
            <a:prstGeom prst="rect">
              <a:avLst/>
            </a:prstGeom>
          </p:spPr>
          <p:txBody>
            <a:bodyPr lIns="50800" tIns="50800" rIns="50800" bIns="50800" rtlCol="0" anchor="ctr"/>
            <a:lstStyle/>
            <a:p>
              <a:pPr algn="ctr">
                <a:lnSpc>
                  <a:spcPts val="4079"/>
                </a:lnSpc>
              </a:pPr>
              <a:endParaRPr/>
            </a:p>
          </p:txBody>
        </p:sp>
      </p:grpSp>
      <p:sp>
        <p:nvSpPr>
          <p:cNvPr id="7" name="TextBox 7"/>
          <p:cNvSpPr txBox="1"/>
          <p:nvPr/>
        </p:nvSpPr>
        <p:spPr>
          <a:xfrm>
            <a:off x="1028700" y="599709"/>
            <a:ext cx="9480749" cy="1015663"/>
          </a:xfrm>
          <a:prstGeom prst="rect">
            <a:avLst/>
          </a:prstGeom>
        </p:spPr>
        <p:txBody>
          <a:bodyPr lIns="0" tIns="0" rIns="0" bIns="0" rtlCol="0" anchor="t">
            <a:spAutoFit/>
          </a:bodyPr>
          <a:lstStyle/>
          <a:p>
            <a:r>
              <a:rPr lang="en-US" sz="6600" dirty="0">
                <a:solidFill>
                  <a:schemeClr val="tx2">
                    <a:lumMod val="75000"/>
                  </a:schemeClr>
                </a:solidFill>
                <a:latin typeface="Cormorant Garamond Bold Italics" panose="020B0604020202020204" charset="0"/>
              </a:rPr>
              <a:t>Python Coding Strategy</a:t>
            </a:r>
          </a:p>
        </p:txBody>
      </p:sp>
      <p:sp>
        <p:nvSpPr>
          <p:cNvPr id="14" name="AutoShape 14"/>
          <p:cNvSpPr/>
          <p:nvPr/>
        </p:nvSpPr>
        <p:spPr>
          <a:xfrm>
            <a:off x="1028700" y="9741523"/>
            <a:ext cx="6492240" cy="0"/>
          </a:xfrm>
          <a:prstGeom prst="line">
            <a:avLst/>
          </a:prstGeom>
          <a:ln w="76200" cap="flat">
            <a:solidFill>
              <a:srgbClr val="0F4662"/>
            </a:solidFill>
            <a:prstDash val="solid"/>
            <a:headEnd type="none" w="sm" len="sm"/>
            <a:tailEnd type="none" w="sm" len="sm"/>
          </a:ln>
        </p:spPr>
      </p:sp>
      <p:sp>
        <p:nvSpPr>
          <p:cNvPr id="15" name="AutoShape 15"/>
          <p:cNvSpPr/>
          <p:nvPr/>
        </p:nvSpPr>
        <p:spPr>
          <a:xfrm>
            <a:off x="10767060" y="1028700"/>
            <a:ext cx="6492240" cy="0"/>
          </a:xfrm>
          <a:prstGeom prst="line">
            <a:avLst/>
          </a:prstGeom>
          <a:ln w="76200" cap="flat">
            <a:solidFill>
              <a:srgbClr val="0F4662"/>
            </a:solidFill>
            <a:prstDash val="solid"/>
            <a:headEnd type="none" w="sm" len="sm"/>
            <a:tailEnd type="none" w="sm" len="sm"/>
          </a:ln>
        </p:spPr>
      </p:sp>
      <p:sp>
        <p:nvSpPr>
          <p:cNvPr id="11" name="TextBox 10"/>
          <p:cNvSpPr txBox="1"/>
          <p:nvPr/>
        </p:nvSpPr>
        <p:spPr>
          <a:xfrm>
            <a:off x="15544800" y="9182100"/>
            <a:ext cx="914400" cy="369332"/>
          </a:xfrm>
          <a:prstGeom prst="rect">
            <a:avLst/>
          </a:prstGeom>
          <a:noFill/>
        </p:spPr>
        <p:txBody>
          <a:bodyPr wrap="square" rtlCol="0">
            <a:spAutoFit/>
          </a:bodyPr>
          <a:lstStyle/>
          <a:p>
            <a:r>
              <a:rPr lang="en-US" dirty="0" smtClean="0"/>
              <a:t>9</a:t>
            </a:r>
            <a:endParaRPr lang="en-US" dirty="0"/>
          </a:p>
        </p:txBody>
      </p:sp>
      <p:pic>
        <p:nvPicPr>
          <p:cNvPr id="8" name="Picture 7"/>
          <p:cNvPicPr>
            <a:picLocks noChangeAspect="1"/>
          </p:cNvPicPr>
          <p:nvPr/>
        </p:nvPicPr>
        <p:blipFill>
          <a:blip r:embed="rId3"/>
          <a:stretch>
            <a:fillRect/>
          </a:stretch>
        </p:blipFill>
        <p:spPr>
          <a:xfrm>
            <a:off x="2907317" y="2380611"/>
            <a:ext cx="13082651" cy="6096000"/>
          </a:xfrm>
          <a:prstGeom prst="rect">
            <a:avLst/>
          </a:prstGeom>
        </p:spPr>
      </p:pic>
    </p:spTree>
    <p:extLst>
      <p:ext uri="{BB962C8B-B14F-4D97-AF65-F5344CB8AC3E}">
        <p14:creationId xmlns:p14="http://schemas.microsoft.com/office/powerpoint/2010/main" val="30833765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822</TotalTime>
  <Words>477</Words>
  <Application>Microsoft Office PowerPoint</Application>
  <PresentationFormat>Custom</PresentationFormat>
  <Paragraphs>61</Paragraphs>
  <Slides>11</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Quicksand</vt:lpstr>
      <vt:lpstr>Calibri</vt:lpstr>
      <vt:lpstr>Quicksand Bold</vt:lpstr>
      <vt:lpstr>Cormorant Garamond Bold Italics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DELL.CC</cp:lastModifiedBy>
  <cp:revision>31</cp:revision>
  <dcterms:created xsi:type="dcterms:W3CDTF">2006-08-16T00:00:00Z</dcterms:created>
  <dcterms:modified xsi:type="dcterms:W3CDTF">2025-08-25T10:48:57Z</dcterms:modified>
  <dc:identifier>DAGwy4-pL5A</dc:identifier>
</cp:coreProperties>
</file>