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3" r:id="rId7"/>
    <p:sldId id="261" r:id="rId8"/>
    <p:sldId id="262" r:id="rId9"/>
    <p:sldId id="268" r:id="rId10"/>
    <p:sldId id="266" r:id="rId11"/>
    <p:sldId id="267" r:id="rId12"/>
  </p:sldIdLst>
  <p:sldSz cx="18288000" cy="10287000"/>
  <p:notesSz cx="6858000" cy="9144000"/>
  <p:embeddedFontLst>
    <p:embeddedFont>
      <p:font typeface="Quicksand" panose="020B0604020202020204" charset="0"/>
      <p:regular r:id="rId15"/>
    </p:embeddedFont>
    <p:embeddedFont>
      <p:font typeface="Calibri" panose="020F0502020204030204" pitchFamily="34" charset="0"/>
      <p:regular r:id="rId16"/>
      <p:bold r:id="rId17"/>
    </p:embeddedFont>
    <p:embeddedFont>
      <p:font typeface="Quicksand Bold" panose="020B0604020202020204" charset="0"/>
      <p:regular r:id="rId18"/>
    </p:embeddedFont>
    <p:embeddedFont>
      <p:font typeface="Cormorant Garamond Bold Italics"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80996" autoAdjust="0"/>
  </p:normalViewPr>
  <p:slideViewPr>
    <p:cSldViewPr>
      <p:cViewPr>
        <p:scale>
          <a:sx n="32" d="100"/>
          <a:sy n="32" d="100"/>
        </p:scale>
        <p:origin x="1353"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5FA0DB-43AE-4BE5-8610-274D51B73F2E}" type="datetimeFigureOut">
              <a:rPr lang="en-US" smtClean="0"/>
              <a:t>24/08/2025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9C9020-91BB-4BD3-9D16-1C804D7A97C6}" type="slidenum">
              <a:rPr lang="en-US" smtClean="0"/>
              <a:t>‹#›</a:t>
            </a:fld>
            <a:endParaRPr lang="en-US"/>
          </a:p>
        </p:txBody>
      </p:sp>
    </p:spTree>
    <p:extLst>
      <p:ext uri="{BB962C8B-B14F-4D97-AF65-F5344CB8AC3E}">
        <p14:creationId xmlns:p14="http://schemas.microsoft.com/office/powerpoint/2010/main" val="159120700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41FB8-9567-4EFA-A810-90FA883CCC0D}" type="datetimeFigureOut">
              <a:rPr lang="en-US" smtClean="0"/>
              <a:t>24/08/2025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6D4963-6761-4652-BA77-03FD0D097404}" type="slidenum">
              <a:rPr lang="en-US" smtClean="0"/>
              <a:t>‹#›</a:t>
            </a:fld>
            <a:endParaRPr lang="en-US"/>
          </a:p>
        </p:txBody>
      </p:sp>
    </p:spTree>
    <p:extLst>
      <p:ext uri="{BB962C8B-B14F-4D97-AF65-F5344CB8AC3E}">
        <p14:creationId xmlns:p14="http://schemas.microsoft.com/office/powerpoint/2010/main" val="242881366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D4963-6761-4652-BA77-03FD0D097404}" type="slidenum">
              <a:rPr lang="en-US" smtClean="0"/>
              <a:t>1</a:t>
            </a:fld>
            <a:endParaRPr lang="en-US"/>
          </a:p>
        </p:txBody>
      </p:sp>
    </p:spTree>
    <p:extLst>
      <p:ext uri="{BB962C8B-B14F-4D97-AF65-F5344CB8AC3E}">
        <p14:creationId xmlns:p14="http://schemas.microsoft.com/office/powerpoint/2010/main" val="3774182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Anomaly detection is the process of finding data points, events, or patterns that </a:t>
            </a:r>
            <a:r>
              <a:rPr lang="en-US" b="1" dirty="0" smtClean="0"/>
              <a:t>do not follow the expected normal behavior</a:t>
            </a:r>
            <a:r>
              <a:rPr lang="en-US" dirty="0" smtClean="0"/>
              <a:t>.</a:t>
            </a:r>
            <a:br>
              <a:rPr lang="en-US" dirty="0" smtClean="0"/>
            </a:br>
            <a:r>
              <a:rPr lang="en-US" dirty="0" smtClean="0"/>
              <a:t>it means </a:t>
            </a:r>
            <a:r>
              <a:rPr lang="en-US" b="1" dirty="0" smtClean="0"/>
              <a:t>spotting things that look unusual or different</a:t>
            </a:r>
            <a:r>
              <a:rPr lang="en-US" dirty="0" smtClean="0"/>
              <a:t> compared to the majority of the data.</a:t>
            </a:r>
            <a:br>
              <a:rPr lang="en-US" dirty="0" smtClean="0"/>
            </a:br>
            <a:r>
              <a:rPr lang="en-US" dirty="0" smtClean="0"/>
              <a:t>In banking → detecting a </a:t>
            </a:r>
            <a:r>
              <a:rPr lang="en-US" b="1" dirty="0" smtClean="0"/>
              <a:t>fraudulent transaction</a:t>
            </a:r>
            <a:r>
              <a:rPr lang="en-US" dirty="0" smtClean="0"/>
              <a:t>.</a:t>
            </a:r>
          </a:p>
          <a:p>
            <a:r>
              <a:rPr lang="en-US" dirty="0" smtClean="0"/>
              <a:t>In networks → detecting </a:t>
            </a:r>
            <a:r>
              <a:rPr lang="en-US" b="1" dirty="0" smtClean="0"/>
              <a:t>cyberattacks or intrusions</a:t>
            </a:r>
            <a:r>
              <a:rPr lang="en-US" dirty="0" smtClean="0"/>
              <a:t>.</a:t>
            </a:r>
          </a:p>
          <a:p>
            <a:r>
              <a:rPr lang="en-US" dirty="0" err="1" smtClean="0"/>
              <a:t>Exmple</a:t>
            </a:r>
            <a:r>
              <a:rPr lang="en-US" dirty="0" smtClean="0"/>
              <a:t>: A credit card used in two countries within 5 minutes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D4963-6761-4652-BA77-03FD0D097404}" type="slidenum">
              <a:rPr lang="en-US" smtClean="0"/>
              <a:t>3</a:t>
            </a:fld>
            <a:endParaRPr lang="en-US"/>
          </a:p>
        </p:txBody>
      </p:sp>
    </p:spTree>
    <p:extLst>
      <p:ext uri="{BB962C8B-B14F-4D97-AF65-F5344CB8AC3E}">
        <p14:creationId xmlns:p14="http://schemas.microsoft.com/office/powerpoint/2010/main" val="495138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Outliers</a:t>
            </a:r>
            <a:r>
              <a:rPr lang="en-US" baseline="0" dirty="0" smtClean="0"/>
              <a:t> detection: finding data points that are very different( unusual or </a:t>
            </a:r>
            <a:r>
              <a:rPr lang="en-US" baseline="0" dirty="0" err="1" smtClean="0"/>
              <a:t>externe</a:t>
            </a:r>
            <a:r>
              <a:rPr lang="en-US" baseline="0" dirty="0" smtClean="0"/>
              <a:t>) compared to that the rest of the data. Use case: errors in data collection rare or meaningful anomalies(fraud).</a:t>
            </a:r>
          </a:p>
          <a:p>
            <a:r>
              <a:rPr lang="en-US" baseline="0" dirty="0" smtClean="0"/>
              <a:t>Novelty detection: learns what is normal and then checks if new data deviates from it</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D4963-6761-4652-BA77-03FD0D097404}" type="slidenum">
              <a:rPr lang="en-US" smtClean="0"/>
              <a:t>4</a:t>
            </a:fld>
            <a:endParaRPr lang="en-US"/>
          </a:p>
        </p:txBody>
      </p:sp>
    </p:spTree>
    <p:extLst>
      <p:ext uri="{BB962C8B-B14F-4D97-AF65-F5344CB8AC3E}">
        <p14:creationId xmlns:p14="http://schemas.microsoft.com/office/powerpoint/2010/main" val="1963138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Isolation Forest: works by.</a:t>
            </a:r>
            <a:r>
              <a:rPr lang="en-US" baseline="0" dirty="0" smtClean="0"/>
              <a:t> Anomalies are easier to isolate, while normal points require more splits. Works will in high dimension</a:t>
            </a:r>
          </a:p>
          <a:p>
            <a:r>
              <a:rPr lang="en-US" baseline="0" dirty="0" smtClean="0"/>
              <a:t>Local outlier detection: detects anomalies by comparing local density of each point with its neighbors.</a:t>
            </a:r>
          </a:p>
          <a:p>
            <a:r>
              <a:rPr lang="en-US" baseline="0" dirty="0" smtClean="0"/>
              <a:t>One class </a:t>
            </a:r>
            <a:r>
              <a:rPr lang="en-US" baseline="0" dirty="0" err="1" smtClean="0"/>
              <a:t>svm:learns</a:t>
            </a:r>
            <a:r>
              <a:rPr lang="en-US" baseline="0" dirty="0" smtClean="0"/>
              <a:t> a decision boundary around the data using support vector machine. Good for complex boundary but can be sensitive to parameters choices(kernel, nu, gamma)</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D4963-6761-4652-BA77-03FD0D097404}" type="slidenum">
              <a:rPr lang="en-US" smtClean="0"/>
              <a:t>5</a:t>
            </a:fld>
            <a:endParaRPr lang="en-US"/>
          </a:p>
        </p:txBody>
      </p:sp>
    </p:spTree>
    <p:extLst>
      <p:ext uri="{BB962C8B-B14F-4D97-AF65-F5344CB8AC3E}">
        <p14:creationId xmlns:p14="http://schemas.microsoft.com/office/powerpoint/2010/main" val="4065141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streamlit</a:t>
            </a:r>
            <a:r>
              <a:rPr lang="en-US" dirty="0" smtClean="0"/>
              <a:t> → To build the </a:t>
            </a:r>
            <a:r>
              <a:rPr lang="en-US" b="1" dirty="0" smtClean="0"/>
              <a:t>web application interface</a:t>
            </a:r>
            <a:r>
              <a:rPr lang="en-US" dirty="0" smtClean="0"/>
              <a:t>.</a:t>
            </a:r>
          </a:p>
          <a:p>
            <a:r>
              <a:rPr lang="en-US" b="1" dirty="0" err="1" smtClean="0"/>
              <a:t>numpy</a:t>
            </a:r>
            <a:r>
              <a:rPr lang="en-US" dirty="0" smtClean="0"/>
              <a:t> → For </a:t>
            </a:r>
            <a:r>
              <a:rPr lang="en-US" b="1" dirty="0" smtClean="0"/>
              <a:t>mathematical operations</a:t>
            </a:r>
            <a:r>
              <a:rPr lang="en-US" dirty="0" smtClean="0"/>
              <a:t> (arrays, matrices).</a:t>
            </a:r>
          </a:p>
          <a:p>
            <a:r>
              <a:rPr lang="en-US" b="1" dirty="0" smtClean="0"/>
              <a:t>pandas</a:t>
            </a:r>
            <a:r>
              <a:rPr lang="en-US" dirty="0" smtClean="0"/>
              <a:t> → For </a:t>
            </a:r>
            <a:r>
              <a:rPr lang="en-US" b="1" dirty="0" smtClean="0"/>
              <a:t>data manipulation and cleaning</a:t>
            </a:r>
            <a:r>
              <a:rPr lang="en-US" dirty="0" smtClean="0"/>
              <a:t> (tables, CSV files).</a:t>
            </a:r>
          </a:p>
          <a:p>
            <a:r>
              <a:rPr lang="en-US" b="1" dirty="0" err="1" smtClean="0"/>
              <a:t>plotly</a:t>
            </a:r>
            <a:r>
              <a:rPr lang="en-US" dirty="0" smtClean="0"/>
              <a:t> → For </a:t>
            </a:r>
            <a:r>
              <a:rPr lang="en-US" b="1" dirty="0" smtClean="0"/>
              <a:t>data visualization</a:t>
            </a:r>
            <a:r>
              <a:rPr lang="en-US" dirty="0" smtClean="0"/>
              <a:t> (interactive plots).</a:t>
            </a:r>
            <a:r>
              <a:rPr lang="en-US" b="1" dirty="0" smtClean="0"/>
              <a:t> </a:t>
            </a:r>
            <a:r>
              <a:rPr lang="en-US" b="1" dirty="0" err="1" smtClean="0"/>
              <a:t>Plotly</a:t>
            </a:r>
            <a:r>
              <a:rPr lang="en-US" dirty="0" smtClean="0"/>
              <a:t> is a </a:t>
            </a:r>
            <a:r>
              <a:rPr lang="en-US" b="1" dirty="0" smtClean="0"/>
              <a:t>Python library</a:t>
            </a:r>
            <a:r>
              <a:rPr lang="en-US" dirty="0" smtClean="0"/>
              <a:t> used for </a:t>
            </a:r>
            <a:r>
              <a:rPr lang="en-US" b="1" dirty="0" smtClean="0"/>
              <a:t>data visualization</a:t>
            </a:r>
            <a:r>
              <a:rPr lang="en-US" dirty="0" smtClean="0"/>
              <a:t>.</a:t>
            </a:r>
          </a:p>
          <a:p>
            <a:r>
              <a:rPr lang="en-US" b="1" dirty="0" err="1" smtClean="0"/>
              <a:t>sklearn</a:t>
            </a:r>
            <a:r>
              <a:rPr lang="en-US" b="1" dirty="0" smtClean="0"/>
              <a:t> (</a:t>
            </a:r>
            <a:r>
              <a:rPr lang="en-US" b="1" dirty="0" err="1" smtClean="0"/>
              <a:t>scikit</a:t>
            </a:r>
            <a:r>
              <a:rPr lang="en-US" b="1" dirty="0" smtClean="0"/>
              <a:t>-learn)</a:t>
            </a:r>
            <a:r>
              <a:rPr lang="en-US" dirty="0" smtClean="0"/>
              <a:t> → For </a:t>
            </a:r>
            <a:r>
              <a:rPr lang="en-US" b="1" dirty="0" smtClean="0"/>
              <a:t>machine learning and anomaly detection algorithms</a:t>
            </a:r>
            <a:r>
              <a:rPr lang="en-US" dirty="0" smtClean="0"/>
              <a:t>.</a:t>
            </a:r>
          </a:p>
          <a:p>
            <a:r>
              <a:rPr lang="en-US" b="1" dirty="0" smtClean="0"/>
              <a:t>express</a:t>
            </a:r>
            <a:r>
              <a:rPr lang="en-US" dirty="0" smtClean="0"/>
              <a:t> → Easy, high-level plotting (quick charts).</a:t>
            </a:r>
          </a:p>
          <a:p>
            <a:r>
              <a:rPr lang="en-US" b="1" dirty="0" err="1" smtClean="0"/>
              <a:t>graph_objects</a:t>
            </a:r>
            <a:r>
              <a:rPr lang="en-US" dirty="0" smtClean="0"/>
              <a:t> → More detailed, customizable plotting.</a:t>
            </a:r>
          </a:p>
          <a:p>
            <a:r>
              <a:rPr lang="en-US" b="1" dirty="0" smtClean="0"/>
              <a:t>ensemble → </a:t>
            </a:r>
            <a:r>
              <a:rPr lang="en-US" b="1" dirty="0" err="1" smtClean="0"/>
              <a:t>IsolationForest</a:t>
            </a:r>
            <a:endParaRPr lang="en-US" dirty="0" smtClean="0"/>
          </a:p>
          <a:p>
            <a:r>
              <a:rPr lang="en-US" dirty="0" smtClean="0"/>
              <a:t>A popular </a:t>
            </a:r>
            <a:r>
              <a:rPr lang="en-US" b="1" dirty="0" smtClean="0"/>
              <a:t>anomaly detection algorithm</a:t>
            </a:r>
            <a:r>
              <a:rPr lang="en-US" dirty="0" smtClean="0"/>
              <a:t> that isolates outliers.</a:t>
            </a:r>
          </a:p>
          <a:p>
            <a:r>
              <a:rPr lang="en-US" b="1" dirty="0" smtClean="0"/>
              <a:t>processing → </a:t>
            </a:r>
            <a:r>
              <a:rPr lang="en-US" b="1" dirty="0" err="1" smtClean="0"/>
              <a:t>LabelEncoder</a:t>
            </a:r>
            <a:r>
              <a:rPr lang="en-US" b="1" dirty="0" smtClean="0"/>
              <a:t>, </a:t>
            </a:r>
            <a:r>
              <a:rPr lang="en-US" b="1" dirty="0" err="1" smtClean="0"/>
              <a:t>StandardScaler</a:t>
            </a:r>
            <a:endParaRPr lang="en-US" dirty="0" smtClean="0"/>
          </a:p>
          <a:p>
            <a:r>
              <a:rPr lang="en-US" b="1" dirty="0" err="1" smtClean="0"/>
              <a:t>LabelEncoder</a:t>
            </a:r>
            <a:r>
              <a:rPr lang="en-US" dirty="0" smtClean="0"/>
              <a:t> → Converts categorical values (like “yes/no”) into numbers.</a:t>
            </a:r>
          </a:p>
          <a:p>
            <a:r>
              <a:rPr lang="en-US" b="1" dirty="0" err="1" smtClean="0"/>
              <a:t>StandardScaler</a:t>
            </a:r>
            <a:r>
              <a:rPr lang="en-US" dirty="0" smtClean="0"/>
              <a:t> → Normalizes data (mean=0, </a:t>
            </a:r>
            <a:r>
              <a:rPr lang="en-US" dirty="0" err="1" smtClean="0"/>
              <a:t>std</a:t>
            </a:r>
            <a:r>
              <a:rPr lang="en-US" dirty="0" smtClean="0"/>
              <a:t>=1).</a:t>
            </a:r>
          </a:p>
          <a:p>
            <a:r>
              <a:rPr lang="en-US" b="1" dirty="0" smtClean="0"/>
              <a:t>metrics → </a:t>
            </a:r>
            <a:r>
              <a:rPr lang="en-US" b="1" dirty="0" err="1" smtClean="0"/>
              <a:t>precision_score</a:t>
            </a:r>
            <a:r>
              <a:rPr lang="en-US" b="1" dirty="0" smtClean="0"/>
              <a:t>, </a:t>
            </a:r>
            <a:r>
              <a:rPr lang="en-US" b="1" dirty="0" err="1" smtClean="0"/>
              <a:t>recall_score</a:t>
            </a:r>
            <a:r>
              <a:rPr lang="en-US" b="1" dirty="0" smtClean="0"/>
              <a:t>, f1_score, </a:t>
            </a:r>
            <a:r>
              <a:rPr lang="en-US" b="1" dirty="0" err="1" smtClean="0"/>
              <a:t>accuracy_score</a:t>
            </a:r>
            <a:r>
              <a:rPr lang="en-US" b="1" dirty="0" smtClean="0"/>
              <a:t>, </a:t>
            </a:r>
            <a:r>
              <a:rPr lang="en-US" b="1" dirty="0" err="1" smtClean="0"/>
              <a:t>confusion_matrix</a:t>
            </a:r>
            <a:endParaRPr lang="en-US" dirty="0" smtClean="0"/>
          </a:p>
          <a:p>
            <a:r>
              <a:rPr lang="en-US" dirty="0" smtClean="0"/>
              <a:t>Used to </a:t>
            </a:r>
            <a:r>
              <a:rPr lang="en-US" b="1" dirty="0" smtClean="0"/>
              <a:t>evaluate model performance</a:t>
            </a:r>
            <a:r>
              <a:rPr lang="en-US" dirty="0" smtClean="0"/>
              <a:t>.</a:t>
            </a:r>
          </a:p>
          <a:p>
            <a:r>
              <a:rPr lang="en-US" dirty="0" smtClean="0"/>
              <a:t>Example: precision = how many predicted anomalies are actually true anomalies.</a:t>
            </a:r>
          </a:p>
          <a:p>
            <a:r>
              <a:rPr lang="en-US" b="1" dirty="0" smtClean="0"/>
              <a:t>neighbors → </a:t>
            </a:r>
            <a:r>
              <a:rPr lang="en-US" b="1" dirty="0" err="1" smtClean="0"/>
              <a:t>LocalOutlierFactor</a:t>
            </a:r>
            <a:r>
              <a:rPr lang="en-US" b="1" dirty="0" smtClean="0"/>
              <a:t> (LOF)</a:t>
            </a:r>
            <a:endParaRPr lang="en-US" dirty="0" smtClean="0"/>
          </a:p>
          <a:p>
            <a:r>
              <a:rPr lang="en-US" dirty="0" smtClean="0"/>
              <a:t>Detects anomalies based on </a:t>
            </a:r>
            <a:r>
              <a:rPr lang="en-US" b="1" dirty="0" smtClean="0"/>
              <a:t>local density differences</a:t>
            </a:r>
            <a:r>
              <a:rPr lang="en-US" dirty="0" smtClean="0"/>
              <a:t>.</a:t>
            </a:r>
          </a:p>
          <a:p>
            <a:r>
              <a:rPr lang="en-US" b="1" dirty="0" err="1" smtClean="0"/>
              <a:t>svm</a:t>
            </a:r>
            <a:r>
              <a:rPr lang="en-US" b="1" dirty="0" smtClean="0"/>
              <a:t> → </a:t>
            </a:r>
            <a:r>
              <a:rPr lang="en-US" b="1" dirty="0" err="1" smtClean="0"/>
              <a:t>OneClassSVM</a:t>
            </a:r>
            <a:endParaRPr lang="en-US" dirty="0" smtClean="0"/>
          </a:p>
          <a:p>
            <a:r>
              <a:rPr lang="en-US" dirty="0" smtClean="0"/>
              <a:t>A support vector machine version for anomaly detection.</a:t>
            </a:r>
          </a:p>
          <a:p>
            <a:r>
              <a:rPr lang="en-US" dirty="0" smtClean="0"/>
              <a:t>Confusion matrix: </a:t>
            </a:r>
            <a:r>
              <a:rPr lang="en-US" b="1" dirty="0" smtClean="0"/>
              <a:t>table</a:t>
            </a:r>
            <a:r>
              <a:rPr lang="en-US" dirty="0" smtClean="0"/>
              <a:t> that compares the </a:t>
            </a:r>
            <a:r>
              <a:rPr lang="en-US" b="1" dirty="0" smtClean="0"/>
              <a:t>true labels</a:t>
            </a:r>
            <a:r>
              <a:rPr lang="en-US" dirty="0" smtClean="0"/>
              <a:t> with the </a:t>
            </a:r>
            <a:r>
              <a:rPr lang="en-US" b="1" dirty="0" smtClean="0"/>
              <a:t>predicted labels</a:t>
            </a:r>
            <a:r>
              <a:rPr lang="en-US" dirty="0" smtClean="0"/>
              <a:t>.</a:t>
            </a:r>
            <a:br>
              <a:rPr lang="en-US" dirty="0" smtClean="0"/>
            </a:br>
            <a:r>
              <a:rPr lang="en-US" dirty="0" smtClean="0"/>
              <a:t>Precision</a:t>
            </a:r>
            <a:r>
              <a:rPr lang="en-US" baseline="0" dirty="0" smtClean="0"/>
              <a:t> score: </a:t>
            </a:r>
            <a:r>
              <a:rPr lang="en-US" dirty="0" smtClean="0"/>
              <a:t>Out of all the points the model said are </a:t>
            </a:r>
            <a:r>
              <a:rPr lang="en-US" b="1" dirty="0" smtClean="0"/>
              <a:t>anomalies</a:t>
            </a:r>
            <a:r>
              <a:rPr lang="en-US" dirty="0" smtClean="0"/>
              <a:t>, how many are </a:t>
            </a:r>
            <a:r>
              <a:rPr lang="en-US" b="1" dirty="0" smtClean="0"/>
              <a:t>actually anomalies = TP/TP+FP</a:t>
            </a:r>
          </a:p>
          <a:p>
            <a:r>
              <a:rPr lang="en-US" b="1" dirty="0" smtClean="0"/>
              <a:t>Recall score or sensitive: </a:t>
            </a:r>
            <a:r>
              <a:rPr lang="en-US" dirty="0" smtClean="0"/>
              <a:t>Out of all the </a:t>
            </a:r>
            <a:r>
              <a:rPr lang="en-US" b="1" dirty="0" smtClean="0"/>
              <a:t>real anomalies</a:t>
            </a:r>
            <a:r>
              <a:rPr lang="en-US" dirty="0" smtClean="0"/>
              <a:t>, how many did the model </a:t>
            </a:r>
            <a:r>
              <a:rPr lang="en-US" b="1" dirty="0" smtClean="0"/>
              <a:t>actually find TP/TP+FN</a:t>
            </a:r>
          </a:p>
          <a:p>
            <a:r>
              <a:rPr lang="en-US" b="1" dirty="0" smtClean="0"/>
              <a:t>F1 </a:t>
            </a:r>
            <a:r>
              <a:rPr lang="en-US" b="1" dirty="0" err="1" smtClean="0"/>
              <a:t>score:</a:t>
            </a:r>
            <a:r>
              <a:rPr lang="en-US" dirty="0" err="1" smtClean="0"/>
              <a:t>A</a:t>
            </a:r>
            <a:r>
              <a:rPr lang="en-US" dirty="0" smtClean="0"/>
              <a:t> balance between </a:t>
            </a:r>
            <a:r>
              <a:rPr lang="en-US" b="1" dirty="0" smtClean="0"/>
              <a:t>precision</a:t>
            </a:r>
            <a:r>
              <a:rPr lang="en-US" dirty="0" smtClean="0"/>
              <a:t> and </a:t>
            </a:r>
            <a:r>
              <a:rPr lang="en-US" b="1" dirty="0" smtClean="0"/>
              <a:t>recall</a:t>
            </a:r>
            <a:r>
              <a:rPr lang="en-US" dirty="0" smtClean="0"/>
              <a:t>. =2*precision*recall/</a:t>
            </a:r>
            <a:r>
              <a:rPr lang="en-US" dirty="0" err="1" smtClean="0"/>
              <a:t>precision+recall</a:t>
            </a:r>
            <a:r>
              <a:rPr lang="en-US" dirty="0" smtClean="0"/>
              <a:t>. Useful when you want a </a:t>
            </a:r>
            <a:r>
              <a:rPr lang="en-US" b="1" dirty="0" smtClean="0"/>
              <a:t>balance</a:t>
            </a:r>
            <a:r>
              <a:rPr lang="en-US" dirty="0" smtClean="0"/>
              <a:t> (not just high precision or high recall).</a:t>
            </a:r>
          </a:p>
          <a:p>
            <a:r>
              <a:rPr lang="en-US" dirty="0" smtClean="0"/>
              <a:t>Accuracy score: Out of all predictions, how many were correct =TP+TN/Total</a:t>
            </a:r>
          </a:p>
          <a:p>
            <a:r>
              <a:rPr lang="en-US" dirty="0" smtClean="0"/>
              <a:t>In anomaly detection, accuracy can be </a:t>
            </a:r>
            <a:r>
              <a:rPr lang="en-US" b="1" dirty="0" smtClean="0"/>
              <a:t>misleading</a:t>
            </a:r>
            <a:r>
              <a:rPr lang="en-US" dirty="0" smtClean="0"/>
              <a:t> (if anomalies are rare, the model may just predict “normal” always and still get high accuracy).</a:t>
            </a:r>
          </a:p>
          <a:p>
            <a:r>
              <a:rPr lang="en-US" dirty="0" err="1" smtClean="0"/>
              <a:t>Matplotlib</a:t>
            </a:r>
            <a:r>
              <a:rPr lang="en-US" dirty="0" smtClean="0"/>
              <a:t> </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D4963-6761-4652-BA77-03FD0D097404}" type="slidenum">
              <a:rPr lang="en-US" smtClean="0"/>
              <a:t>6</a:t>
            </a:fld>
            <a:endParaRPr lang="en-US"/>
          </a:p>
        </p:txBody>
      </p:sp>
    </p:spTree>
    <p:extLst>
      <p:ext uri="{BB962C8B-B14F-4D97-AF65-F5344CB8AC3E}">
        <p14:creationId xmlns:p14="http://schemas.microsoft.com/office/powerpoint/2010/main" val="2507793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D4963-6761-4652-BA77-03FD0D097404}" type="slidenum">
              <a:rPr lang="en-US" smtClean="0"/>
              <a:t>7</a:t>
            </a:fld>
            <a:endParaRPr lang="en-US"/>
          </a:p>
        </p:txBody>
      </p:sp>
    </p:spTree>
    <p:extLst>
      <p:ext uri="{BB962C8B-B14F-4D97-AF65-F5344CB8AC3E}">
        <p14:creationId xmlns:p14="http://schemas.microsoft.com/office/powerpoint/2010/main" val="465933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D4963-6761-4652-BA77-03FD0D097404}" type="slidenum">
              <a:rPr lang="en-US" smtClean="0"/>
              <a:t>9</a:t>
            </a:fld>
            <a:endParaRPr lang="en-US"/>
          </a:p>
        </p:txBody>
      </p:sp>
    </p:spTree>
    <p:extLst>
      <p:ext uri="{BB962C8B-B14F-4D97-AF65-F5344CB8AC3E}">
        <p14:creationId xmlns:p14="http://schemas.microsoft.com/office/powerpoint/2010/main" val="105937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D4963-6761-4652-BA77-03FD0D097404}" type="slidenum">
              <a:rPr lang="en-US" smtClean="0"/>
              <a:t>11</a:t>
            </a:fld>
            <a:endParaRPr lang="en-US"/>
          </a:p>
        </p:txBody>
      </p:sp>
    </p:spTree>
    <p:extLst>
      <p:ext uri="{BB962C8B-B14F-4D97-AF65-F5344CB8AC3E}">
        <p14:creationId xmlns:p14="http://schemas.microsoft.com/office/powerpoint/2010/main" val="2113043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320522-FBFA-4647-957E-1F1AC0BE24EA}" type="datetime1">
              <a:rPr lang="en-US" smtClean="0"/>
              <a:t>24/08/2025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0DEF0-F289-48FE-BB26-B8291260A1AC}" type="datetime1">
              <a:rPr lang="en-US" smtClean="0"/>
              <a:t>24/08/2025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6A319-1D1A-490F-8325-24CD95C89CC7}" type="datetime1">
              <a:rPr lang="en-US" smtClean="0"/>
              <a:t>24/08/2025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B39590-D311-4678-A8DE-DA56F2B5161C}" type="datetime1">
              <a:rPr lang="en-US" smtClean="0"/>
              <a:t>24/08/2025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B6CF6B-D16E-47EA-8F65-5B7169AAF5EE}" type="datetime1">
              <a:rPr lang="en-US" smtClean="0"/>
              <a:t>24/08/2025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E8C9F0-7BA1-4BF0-9D8D-F3BF872F1BF4}" type="datetime1">
              <a:rPr lang="en-US" smtClean="0"/>
              <a:t>24/08/2025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6C9E06-45FC-42FF-B464-D4D0AE11A36A}" type="datetime1">
              <a:rPr lang="en-US" smtClean="0"/>
              <a:t>24/08/2025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B072B8-3190-4F98-8D46-43E0261A6A35}" type="datetime1">
              <a:rPr lang="en-US" smtClean="0"/>
              <a:t>24/08/2025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54B113-DD14-4452-883C-CB8D41EA60AC}" type="datetime1">
              <a:rPr lang="en-US" smtClean="0"/>
              <a:t>24/08/2025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3A23FD-CE28-4654-96A4-17335494B502}" type="datetime1">
              <a:rPr lang="en-US" smtClean="0"/>
              <a:t>24/08/2025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212D03-D876-4F11-9CCE-BF6AA517CE3E}" type="datetime1">
              <a:rPr lang="en-US" smtClean="0"/>
              <a:t>24/08/2025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2C8C8-96C5-43D7-AC97-79F22A94F604}" type="datetime1">
              <a:rPr lang="en-US" smtClean="0"/>
              <a:t>24/08/2025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hyperlink" Target="https://scikit-learn.org/stable/modules/generated/sklearn.ensemble.IsolationForest.html#sklearn.ensemble.IsolationForest" TargetMode="External"/><Relationship Id="rId13" Type="http://schemas.openxmlformats.org/officeDocument/2006/relationships/slide" Target="slide7.xml"/><Relationship Id="rId3" Type="http://schemas.openxmlformats.org/officeDocument/2006/relationships/image" Target="../media/image2.svg"/><Relationship Id="rId7" Type="http://schemas.openxmlformats.org/officeDocument/2006/relationships/slide" Target="slide4.xml"/><Relationship Id="rId12" Type="http://schemas.openxmlformats.org/officeDocument/2006/relationships/hyperlink" Target="https://www.kaggle.com/datasets/dhanushnarayananr/credit-card-fraud%20%5b6"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scikit-learn.org/stable/modules/outlier_detection.html%20%5b2" TargetMode="External"/><Relationship Id="rId11" Type="http://schemas.openxmlformats.org/officeDocument/2006/relationships/hyperlink" Target="https://scikit-learn.org/stable/modules/generated/sklearn.svm.OneClassSVM.html#sklearn.svm.OneClassSVM" TargetMode="External"/><Relationship Id="rId5" Type="http://schemas.openxmlformats.org/officeDocument/2006/relationships/slide" Target="slide3.xml"/><Relationship Id="rId15" Type="http://schemas.openxmlformats.org/officeDocument/2006/relationships/hyperlink" Target="https://www.kaggle.com/datasets/kukuroo3/room-occupancy-detection-data-iot-sensor" TargetMode="External"/><Relationship Id="rId10" Type="http://schemas.openxmlformats.org/officeDocument/2006/relationships/hyperlink" Target="https://scikit-learn.org/stable/modules/generated/sklearn.neighbors.LocalOutlierFactor.html#sklearn.neighbors.LocalOutlierFactor" TargetMode="External"/><Relationship Id="rId4" Type="http://schemas.openxmlformats.org/officeDocument/2006/relationships/hyperlink" Target="https://www.vmware.com/topics/anomaly-detection%20%5b1" TargetMode="External"/><Relationship Id="rId9" Type="http://schemas.openxmlformats.org/officeDocument/2006/relationships/slide" Target="slide5.xml"/><Relationship Id="rId14" Type="http://schemas.openxmlformats.org/officeDocument/2006/relationships/hyperlink" Target="https://www.kaggle.com/datasets/dnkumars/cybersecurity-intrusion-detection-dataset%20%5b7"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slide" Target="slide10.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slide" Target="slide10.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 Target="slide10.xml"/><Relationship Id="rId7"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jpeg"/><Relationship Id="rId9"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371600" y="2329696"/>
            <a:ext cx="15263036" cy="2920095"/>
          </a:xfrm>
          <a:prstGeom prst="rect">
            <a:avLst/>
          </a:prstGeom>
        </p:spPr>
        <p:txBody>
          <a:bodyPr wrap="square" lIns="0" tIns="0" rIns="0" bIns="0" rtlCol="0" anchor="t">
            <a:spAutoFit/>
          </a:bodyPr>
          <a:lstStyle/>
          <a:p>
            <a:pPr marL="0" lvl="0" indent="0" algn="ctr">
              <a:lnSpc>
                <a:spcPts val="26009"/>
              </a:lnSpc>
              <a:spcBef>
                <a:spcPct val="0"/>
              </a:spcBef>
            </a:pPr>
            <a:r>
              <a:rPr lang="en-US" sz="11500" b="1" i="1" dirty="0" smtClean="0">
                <a:solidFill>
                  <a:srgbClr val="0F4662"/>
                </a:solidFill>
                <a:latin typeface="Cormorant Garamond Bold Italics"/>
                <a:ea typeface="Cormorant Garamond Bold Italics"/>
                <a:cs typeface="Cormorant Garamond Bold Italics"/>
                <a:sym typeface="Cormorant Garamond Bold Italics"/>
              </a:rPr>
              <a:t>Anomaly Detection</a:t>
            </a:r>
            <a:endParaRPr lang="en-US" sz="11500"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3" name="AutoShape 3"/>
          <p:cNvSpPr/>
          <p:nvPr/>
        </p:nvSpPr>
        <p:spPr>
          <a:xfrm>
            <a:off x="8382000" y="20955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62737" y="8925197"/>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93457" y="8704388"/>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6" name="TextBox 6"/>
          <p:cNvSpPr txBox="1"/>
          <p:nvPr/>
        </p:nvSpPr>
        <p:spPr>
          <a:xfrm>
            <a:off x="2737539" y="5908475"/>
            <a:ext cx="12812922" cy="804516"/>
          </a:xfrm>
          <a:prstGeom prst="rect">
            <a:avLst/>
          </a:prstGeom>
        </p:spPr>
        <p:txBody>
          <a:bodyPr lIns="0" tIns="0" rIns="0" bIns="0" rtlCol="0" anchor="t">
            <a:spAutoFit/>
          </a:bodyPr>
          <a:lstStyle/>
          <a:p>
            <a:pPr marL="0" lvl="0" indent="0" algn="ctr">
              <a:lnSpc>
                <a:spcPts val="6844"/>
              </a:lnSpc>
              <a:spcBef>
                <a:spcPct val="0"/>
              </a:spcBef>
            </a:pPr>
            <a:r>
              <a:rPr lang="en-US" sz="4000" dirty="0" smtClean="0">
                <a:solidFill>
                  <a:srgbClr val="0F4662"/>
                </a:solidFill>
                <a:latin typeface="Quicksand"/>
                <a:ea typeface="Quicksand"/>
                <a:cs typeface="Quicksand"/>
                <a:sym typeface="Quicksand"/>
              </a:rPr>
              <a:t>Presented by: Sourour Hammoud</a:t>
            </a:r>
            <a:endParaRPr lang="en-US" sz="4000" dirty="0">
              <a:solidFill>
                <a:srgbClr val="0F4662"/>
              </a:solidFill>
              <a:latin typeface="Quicksand"/>
              <a:ea typeface="Quicksand"/>
              <a:cs typeface="Quicksand"/>
              <a:sym typeface="Quicksand"/>
            </a:endParaRPr>
          </a:p>
        </p:txBody>
      </p:sp>
      <p:sp>
        <p:nvSpPr>
          <p:cNvPr id="7" name="TextBox 7"/>
          <p:cNvSpPr txBox="1"/>
          <p:nvPr/>
        </p:nvSpPr>
        <p:spPr>
          <a:xfrm>
            <a:off x="5649752" y="7032069"/>
            <a:ext cx="6988496" cy="525912"/>
          </a:xfrm>
          <a:prstGeom prst="rect">
            <a:avLst/>
          </a:prstGeom>
        </p:spPr>
        <p:txBody>
          <a:bodyPr lIns="0" tIns="0" rIns="0" bIns="0" rtlCol="0" anchor="t">
            <a:spAutoFit/>
          </a:bodyPr>
          <a:lstStyle/>
          <a:p>
            <a:pPr marL="0" lvl="0" indent="0" algn="ctr">
              <a:lnSpc>
                <a:spcPts val="4397"/>
              </a:lnSpc>
              <a:spcBef>
                <a:spcPct val="0"/>
              </a:spcBef>
            </a:pPr>
            <a:r>
              <a:rPr lang="en-US" sz="3141" dirty="0" smtClean="0">
                <a:solidFill>
                  <a:srgbClr val="0F4662"/>
                </a:solidFill>
                <a:latin typeface="Quicksand"/>
                <a:ea typeface="Quicksand"/>
                <a:cs typeface="Quicksand"/>
                <a:sym typeface="Quicksand"/>
              </a:rPr>
              <a:t>23 August, 2025</a:t>
            </a:r>
            <a:endParaRPr lang="en-US" sz="3141" dirty="0">
              <a:solidFill>
                <a:srgbClr val="0F4662"/>
              </a:solidFill>
              <a:latin typeface="Quicksand"/>
              <a:ea typeface="Quicksand"/>
              <a:cs typeface="Quicksand"/>
              <a:sym typeface="Quicksand"/>
            </a:endParaRPr>
          </a:p>
        </p:txBody>
      </p:sp>
      <p:sp>
        <p:nvSpPr>
          <p:cNvPr id="9" name="Freeform 9"/>
          <p:cNvSpPr/>
          <p:nvPr/>
        </p:nvSpPr>
        <p:spPr>
          <a:xfrm>
            <a:off x="5101249" y="1789809"/>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83000" y="0"/>
            <a:ext cx="1905000" cy="190500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75" y="3048"/>
            <a:ext cx="1901952" cy="190195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599709"/>
            <a:ext cx="11534821" cy="1099019"/>
          </a:xfrm>
          <a:prstGeom prst="rect">
            <a:avLst/>
          </a:prstGeom>
        </p:spPr>
        <p:txBody>
          <a:bodyPr lIns="0" tIns="0" rIns="0" bIns="0" rtlCol="0" anchor="t">
            <a:spAutoFit/>
          </a:bodyPr>
          <a:lstStyle/>
          <a:p>
            <a:pPr marL="0" lvl="0" indent="0" algn="l">
              <a:lnSpc>
                <a:spcPts val="8959"/>
              </a:lnSpc>
              <a:spcBef>
                <a:spcPct val="0"/>
              </a:spcBef>
            </a:pPr>
            <a:r>
              <a:rPr lang="en-US" sz="6399" b="1" i="1" dirty="0" smtClean="0">
                <a:solidFill>
                  <a:srgbClr val="0F4662"/>
                </a:solidFill>
                <a:latin typeface="Cormorant Garamond Bold Italics"/>
                <a:ea typeface="Cormorant Garamond Bold Italics"/>
                <a:cs typeface="Cormorant Garamond Bold Italics"/>
                <a:sym typeface="Cormorant Garamond Bold Italics"/>
              </a:rPr>
              <a:t>Reference:</a:t>
            </a:r>
            <a:endParaRPr lang="en-US" sz="6399"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4" name="AutoShape 4"/>
          <p:cNvSpPr/>
          <p:nvPr/>
        </p:nvSpPr>
        <p:spPr>
          <a:xfrm>
            <a:off x="6477000" y="1333500"/>
            <a:ext cx="6492240" cy="0"/>
          </a:xfrm>
          <a:prstGeom prst="line">
            <a:avLst/>
          </a:prstGeom>
          <a:ln w="76200" cap="flat">
            <a:solidFill>
              <a:srgbClr val="0F4662"/>
            </a:solidFill>
            <a:prstDash val="solid"/>
            <a:headEnd type="none" w="sm" len="sm"/>
            <a:tailEnd type="none" w="sm" len="sm"/>
          </a:ln>
        </p:spPr>
      </p:sp>
      <p:sp>
        <p:nvSpPr>
          <p:cNvPr id="5" name="AutoShape 5"/>
          <p:cNvSpPr/>
          <p:nvPr/>
        </p:nvSpPr>
        <p:spPr>
          <a:xfrm>
            <a:off x="2209800" y="8724900"/>
            <a:ext cx="6492240" cy="0"/>
          </a:xfrm>
          <a:prstGeom prst="line">
            <a:avLst/>
          </a:prstGeom>
          <a:ln w="76200" cap="flat">
            <a:solidFill>
              <a:srgbClr val="0F4662"/>
            </a:solidFill>
            <a:prstDash val="solid"/>
            <a:headEnd type="none" w="sm" len="sm"/>
            <a:tailEnd type="none" w="sm" len="sm"/>
          </a:ln>
        </p:spPr>
      </p:sp>
      <p:sp>
        <p:nvSpPr>
          <p:cNvPr id="6" name="Freeform 6"/>
          <p:cNvSpPr/>
          <p:nvPr/>
        </p:nvSpPr>
        <p:spPr>
          <a:xfrm>
            <a:off x="13944600" y="1208550"/>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9296400" y="859995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TextBox 7"/>
          <p:cNvSpPr txBox="1"/>
          <p:nvPr/>
        </p:nvSpPr>
        <p:spPr>
          <a:xfrm>
            <a:off x="1600200" y="2248695"/>
            <a:ext cx="12496800"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2">
                    <a:lumMod val="75000"/>
                  </a:schemeClr>
                </a:solidFill>
                <a:latin typeface="Quicksand" panose="020B0604020202020204" charset="0"/>
                <a:hlinkClick r:id="rId4"/>
              </a:rPr>
              <a:t>https://</a:t>
            </a:r>
            <a:r>
              <a:rPr lang="en-US" sz="2400" dirty="0" smtClean="0">
                <a:solidFill>
                  <a:schemeClr val="tx2">
                    <a:lumMod val="75000"/>
                  </a:schemeClr>
                </a:solidFill>
                <a:latin typeface="Quicksand" panose="020B0604020202020204" charset="0"/>
                <a:hlinkClick r:id="rId4"/>
              </a:rPr>
              <a:t>www.vmware.com/topics/anomaly-detection [1</a:t>
            </a:r>
            <a:r>
              <a:rPr lang="en-US" sz="2400" dirty="0" smtClean="0">
                <a:solidFill>
                  <a:schemeClr val="tx2">
                    <a:lumMod val="75000"/>
                  </a:schemeClr>
                </a:solidFill>
                <a:latin typeface="Quicksand" panose="020B0604020202020204" charset="0"/>
                <a:hlinkClick r:id="rId5" action="ppaction://hlinksldjump"/>
              </a:rPr>
              <a:t>]</a:t>
            </a:r>
            <a:endParaRPr lang="en-US" sz="2400" dirty="0" smtClean="0">
              <a:solidFill>
                <a:schemeClr val="tx2">
                  <a:lumMod val="75000"/>
                </a:schemeClr>
              </a:solidFill>
              <a:latin typeface="Quicksand" panose="020B0604020202020204" charset="0"/>
            </a:endParaRPr>
          </a:p>
          <a:p>
            <a:pPr marL="285750" indent="-285750">
              <a:buFont typeface="Arial" panose="020B0604020202020204" pitchFamily="34" charset="0"/>
              <a:buChar char="•"/>
            </a:pPr>
            <a:r>
              <a:rPr lang="en-US" sz="2400" dirty="0">
                <a:solidFill>
                  <a:schemeClr val="tx2">
                    <a:lumMod val="75000"/>
                  </a:schemeClr>
                </a:solidFill>
                <a:latin typeface="Quicksand" panose="020B0604020202020204" charset="0"/>
                <a:hlinkClick r:id="rId6"/>
              </a:rPr>
              <a:t>https://</a:t>
            </a:r>
            <a:r>
              <a:rPr lang="en-US" sz="2400" dirty="0" smtClean="0">
                <a:solidFill>
                  <a:schemeClr val="tx2">
                    <a:lumMod val="75000"/>
                  </a:schemeClr>
                </a:solidFill>
                <a:latin typeface="Quicksand" panose="020B0604020202020204" charset="0"/>
                <a:hlinkClick r:id="rId6"/>
              </a:rPr>
              <a:t>scikit-learn.org/stable/modules/outlier_detection.html [2</a:t>
            </a:r>
            <a:r>
              <a:rPr lang="en-US" sz="2400" dirty="0" smtClean="0">
                <a:solidFill>
                  <a:schemeClr val="tx2">
                    <a:lumMod val="75000"/>
                  </a:schemeClr>
                </a:solidFill>
                <a:latin typeface="Quicksand" panose="020B0604020202020204" charset="0"/>
                <a:hlinkClick r:id="rId7" action="ppaction://hlinksldjump"/>
              </a:rPr>
              <a:t>]</a:t>
            </a:r>
            <a:endParaRPr lang="en-US" sz="2400" dirty="0" smtClean="0">
              <a:solidFill>
                <a:schemeClr val="tx2">
                  <a:lumMod val="75000"/>
                </a:schemeClr>
              </a:solidFill>
              <a:latin typeface="Quicksand" panose="020B0604020202020204" charset="0"/>
            </a:endParaRPr>
          </a:p>
          <a:p>
            <a:pPr marL="285750" indent="-285750">
              <a:buFont typeface="Arial" panose="020B0604020202020204" pitchFamily="34" charset="0"/>
              <a:buChar char="•"/>
            </a:pPr>
            <a:r>
              <a:rPr lang="en-US" sz="2400" dirty="0">
                <a:solidFill>
                  <a:schemeClr val="tx2">
                    <a:lumMod val="75000"/>
                  </a:schemeClr>
                </a:solidFill>
                <a:latin typeface="Quicksand" panose="020B0604020202020204" charset="0"/>
                <a:hlinkClick r:id="rId8"/>
              </a:rPr>
              <a:t>https://</a:t>
            </a:r>
            <a:r>
              <a:rPr lang="en-US" sz="2400" dirty="0" smtClean="0">
                <a:solidFill>
                  <a:schemeClr val="tx2">
                    <a:lumMod val="75000"/>
                  </a:schemeClr>
                </a:solidFill>
                <a:latin typeface="Quicksand" panose="020B0604020202020204" charset="0"/>
                <a:hlinkClick r:id="rId8"/>
              </a:rPr>
              <a:t>scikit-learn.org/stable/modules/generated/sklearn.ensemble.IsolationForest.html#sklearn.ensemble.IsolationForest</a:t>
            </a:r>
            <a:r>
              <a:rPr lang="en-US" sz="2400" dirty="0" smtClean="0">
                <a:solidFill>
                  <a:schemeClr val="tx2">
                    <a:lumMod val="75000"/>
                  </a:schemeClr>
                </a:solidFill>
                <a:latin typeface="Quicksand" panose="020B0604020202020204" charset="0"/>
              </a:rPr>
              <a:t> </a:t>
            </a:r>
            <a:r>
              <a:rPr lang="en-US" sz="2400" dirty="0" smtClean="0">
                <a:solidFill>
                  <a:schemeClr val="tx2">
                    <a:lumMod val="75000"/>
                  </a:schemeClr>
                </a:solidFill>
                <a:latin typeface="Quicksand" panose="020B0604020202020204" charset="0"/>
                <a:hlinkClick r:id="rId9" action="ppaction://hlinksldjump"/>
              </a:rPr>
              <a:t>[3]</a:t>
            </a:r>
            <a:endParaRPr lang="en-US" sz="2400" dirty="0" smtClean="0">
              <a:solidFill>
                <a:schemeClr val="tx2">
                  <a:lumMod val="75000"/>
                </a:schemeClr>
              </a:solidFill>
              <a:latin typeface="Quicksand" panose="020B0604020202020204" charset="0"/>
            </a:endParaRPr>
          </a:p>
          <a:p>
            <a:pPr marL="285750" indent="-285750">
              <a:buFont typeface="Arial" panose="020B0604020202020204" pitchFamily="34" charset="0"/>
              <a:buChar char="•"/>
            </a:pPr>
            <a:r>
              <a:rPr lang="en-US" sz="2400" dirty="0">
                <a:solidFill>
                  <a:schemeClr val="tx2">
                    <a:lumMod val="75000"/>
                  </a:schemeClr>
                </a:solidFill>
                <a:latin typeface="Quicksand" panose="020B0604020202020204" charset="0"/>
                <a:hlinkClick r:id="rId10"/>
              </a:rPr>
              <a:t>https://</a:t>
            </a:r>
            <a:r>
              <a:rPr lang="en-US" sz="2400" dirty="0" smtClean="0">
                <a:solidFill>
                  <a:schemeClr val="tx2">
                    <a:lumMod val="75000"/>
                  </a:schemeClr>
                </a:solidFill>
                <a:latin typeface="Quicksand" panose="020B0604020202020204" charset="0"/>
                <a:hlinkClick r:id="rId10"/>
              </a:rPr>
              <a:t>scikit-learn.org/stable/modules/generated/sklearn.neighbors.LocalOutlierFactor.html#sklearn.neighbors.LocalOutlierFactor</a:t>
            </a:r>
            <a:r>
              <a:rPr lang="en-US" sz="2400" dirty="0" smtClean="0">
                <a:solidFill>
                  <a:schemeClr val="tx2">
                    <a:lumMod val="75000"/>
                  </a:schemeClr>
                </a:solidFill>
                <a:latin typeface="Quicksand" panose="020B0604020202020204" charset="0"/>
              </a:rPr>
              <a:t> </a:t>
            </a:r>
            <a:r>
              <a:rPr lang="en-US" sz="2400" dirty="0" smtClean="0">
                <a:solidFill>
                  <a:schemeClr val="tx2">
                    <a:lumMod val="75000"/>
                  </a:schemeClr>
                </a:solidFill>
                <a:latin typeface="Quicksand" panose="020B0604020202020204" charset="0"/>
                <a:hlinkClick r:id="rId9" action="ppaction://hlinksldjump"/>
              </a:rPr>
              <a:t>[4]</a:t>
            </a:r>
            <a:endParaRPr lang="en-US" sz="2400" dirty="0" smtClean="0">
              <a:solidFill>
                <a:schemeClr val="tx2">
                  <a:lumMod val="75000"/>
                </a:schemeClr>
              </a:solidFill>
              <a:latin typeface="Quicksand" panose="020B0604020202020204" charset="0"/>
            </a:endParaRPr>
          </a:p>
          <a:p>
            <a:pPr marL="285750" indent="-285750">
              <a:buFont typeface="Arial" panose="020B0604020202020204" pitchFamily="34" charset="0"/>
              <a:buChar char="•"/>
            </a:pPr>
            <a:r>
              <a:rPr lang="en-US" sz="2400" dirty="0">
                <a:solidFill>
                  <a:schemeClr val="tx2">
                    <a:lumMod val="75000"/>
                  </a:schemeClr>
                </a:solidFill>
                <a:latin typeface="Quicksand" panose="020B0604020202020204" charset="0"/>
                <a:hlinkClick r:id="rId11"/>
              </a:rPr>
              <a:t>https://</a:t>
            </a:r>
            <a:r>
              <a:rPr lang="en-US" sz="2400" dirty="0" smtClean="0">
                <a:solidFill>
                  <a:schemeClr val="tx2">
                    <a:lumMod val="75000"/>
                  </a:schemeClr>
                </a:solidFill>
                <a:latin typeface="Quicksand" panose="020B0604020202020204" charset="0"/>
                <a:hlinkClick r:id="rId11"/>
              </a:rPr>
              <a:t>scikit-learn.org/stable/modules/generated/sklearn.svm.OneClassSVM.html#sklearn.svm.OneClassSVM</a:t>
            </a:r>
            <a:r>
              <a:rPr lang="en-US" sz="2400" dirty="0" smtClean="0">
                <a:solidFill>
                  <a:schemeClr val="tx2">
                    <a:lumMod val="75000"/>
                  </a:schemeClr>
                </a:solidFill>
                <a:latin typeface="Quicksand" panose="020B0604020202020204" charset="0"/>
              </a:rPr>
              <a:t> </a:t>
            </a:r>
            <a:r>
              <a:rPr lang="en-US" sz="2400" dirty="0" smtClean="0">
                <a:solidFill>
                  <a:schemeClr val="tx2">
                    <a:lumMod val="75000"/>
                  </a:schemeClr>
                </a:solidFill>
                <a:latin typeface="Quicksand" panose="020B0604020202020204" charset="0"/>
                <a:hlinkClick r:id="rId9" action="ppaction://hlinksldjump"/>
              </a:rPr>
              <a:t>[5]</a:t>
            </a:r>
            <a:endParaRPr lang="en-US" sz="2400" dirty="0" smtClean="0">
              <a:solidFill>
                <a:schemeClr val="tx2">
                  <a:lumMod val="75000"/>
                </a:schemeClr>
              </a:solidFill>
              <a:latin typeface="Quicksand" panose="020B0604020202020204" charset="0"/>
            </a:endParaRPr>
          </a:p>
          <a:p>
            <a:pPr marL="285750" indent="-285750">
              <a:buFont typeface="Arial" panose="020B0604020202020204" pitchFamily="34" charset="0"/>
              <a:buChar char="•"/>
            </a:pPr>
            <a:r>
              <a:rPr lang="en-US" sz="2400" dirty="0">
                <a:solidFill>
                  <a:schemeClr val="tx2">
                    <a:lumMod val="75000"/>
                  </a:schemeClr>
                </a:solidFill>
                <a:latin typeface="Quicksand" panose="020B0604020202020204" charset="0"/>
                <a:hlinkClick r:id="rId12"/>
              </a:rPr>
              <a:t>https://</a:t>
            </a:r>
            <a:r>
              <a:rPr lang="en-US" sz="2400" dirty="0" smtClean="0">
                <a:solidFill>
                  <a:schemeClr val="tx2">
                    <a:lumMod val="75000"/>
                  </a:schemeClr>
                </a:solidFill>
                <a:latin typeface="Quicksand" panose="020B0604020202020204" charset="0"/>
                <a:hlinkClick r:id="rId12"/>
              </a:rPr>
              <a:t>www.kaggle.com/datasets/dhanushnarayananr/credit-card-fraud [6</a:t>
            </a:r>
            <a:r>
              <a:rPr lang="en-US" sz="2400" dirty="0" smtClean="0">
                <a:solidFill>
                  <a:schemeClr val="tx2">
                    <a:lumMod val="75000"/>
                  </a:schemeClr>
                </a:solidFill>
                <a:latin typeface="Quicksand" panose="020B0604020202020204" charset="0"/>
                <a:hlinkClick r:id="rId13" action="ppaction://hlinksldjump"/>
              </a:rPr>
              <a:t>]</a:t>
            </a:r>
            <a:endParaRPr lang="en-US" sz="2400" dirty="0" smtClean="0">
              <a:solidFill>
                <a:schemeClr val="tx2">
                  <a:lumMod val="75000"/>
                </a:schemeClr>
              </a:solidFill>
              <a:latin typeface="Quicksand" panose="020B0604020202020204" charset="0"/>
            </a:endParaRPr>
          </a:p>
          <a:p>
            <a:pPr marL="285750" indent="-285750">
              <a:buFont typeface="Arial" panose="020B0604020202020204" pitchFamily="34" charset="0"/>
              <a:buChar char="•"/>
            </a:pPr>
            <a:r>
              <a:rPr lang="en-US" sz="2400" dirty="0">
                <a:solidFill>
                  <a:schemeClr val="tx2">
                    <a:lumMod val="75000"/>
                  </a:schemeClr>
                </a:solidFill>
                <a:latin typeface="Quicksand" panose="020B0604020202020204" charset="0"/>
                <a:hlinkClick r:id="rId14"/>
              </a:rPr>
              <a:t>https://</a:t>
            </a:r>
            <a:r>
              <a:rPr lang="en-US" sz="2400" dirty="0" smtClean="0">
                <a:solidFill>
                  <a:schemeClr val="tx2">
                    <a:lumMod val="75000"/>
                  </a:schemeClr>
                </a:solidFill>
                <a:latin typeface="Quicksand" panose="020B0604020202020204" charset="0"/>
                <a:hlinkClick r:id="rId14"/>
              </a:rPr>
              <a:t>www.kaggle.com/datasets/dnkumars/cybersecurity-intrusion-detection-dataset [7</a:t>
            </a:r>
            <a:r>
              <a:rPr lang="en-US" sz="2400" dirty="0" smtClean="0">
                <a:solidFill>
                  <a:schemeClr val="tx2">
                    <a:lumMod val="75000"/>
                  </a:schemeClr>
                </a:solidFill>
                <a:latin typeface="Quicksand" panose="020B0604020202020204" charset="0"/>
                <a:hlinkClick r:id="rId13" action="ppaction://hlinksldjump"/>
              </a:rPr>
              <a:t>]</a:t>
            </a:r>
            <a:endParaRPr lang="en-US" sz="2400" dirty="0" smtClean="0">
              <a:solidFill>
                <a:schemeClr val="tx2">
                  <a:lumMod val="75000"/>
                </a:schemeClr>
              </a:solidFill>
              <a:latin typeface="Quicksand" panose="020B0604020202020204" charset="0"/>
            </a:endParaRPr>
          </a:p>
          <a:p>
            <a:pPr marL="285750" indent="-285750">
              <a:buFont typeface="Arial" panose="020B0604020202020204" pitchFamily="34" charset="0"/>
              <a:buChar char="•"/>
            </a:pPr>
            <a:r>
              <a:rPr lang="en-US" sz="2400" dirty="0">
                <a:solidFill>
                  <a:schemeClr val="tx2">
                    <a:lumMod val="75000"/>
                  </a:schemeClr>
                </a:solidFill>
                <a:latin typeface="Quicksand" panose="020B0604020202020204" charset="0"/>
                <a:hlinkClick r:id="rId15"/>
              </a:rPr>
              <a:t>https://</a:t>
            </a:r>
            <a:r>
              <a:rPr lang="en-US" sz="2400" dirty="0" smtClean="0">
                <a:solidFill>
                  <a:schemeClr val="tx2">
                    <a:lumMod val="75000"/>
                  </a:schemeClr>
                </a:solidFill>
                <a:latin typeface="Quicksand" panose="020B0604020202020204" charset="0"/>
                <a:hlinkClick r:id="rId15"/>
              </a:rPr>
              <a:t>www.kaggle.com/datasets/kukuroo3/room-occupancy-detection-data-iot-sensor</a:t>
            </a:r>
            <a:r>
              <a:rPr lang="en-US" sz="2400" dirty="0" smtClean="0">
                <a:solidFill>
                  <a:schemeClr val="tx2">
                    <a:lumMod val="75000"/>
                  </a:schemeClr>
                </a:solidFill>
                <a:latin typeface="Quicksand" panose="020B0604020202020204" charset="0"/>
              </a:rPr>
              <a:t> </a:t>
            </a:r>
            <a:r>
              <a:rPr lang="en-US" sz="2400" dirty="0" smtClean="0">
                <a:solidFill>
                  <a:schemeClr val="tx2">
                    <a:lumMod val="75000"/>
                  </a:schemeClr>
                </a:solidFill>
                <a:latin typeface="Quicksand" panose="020B0604020202020204" charset="0"/>
                <a:hlinkClick r:id="rId13" action="ppaction://hlinksldjump"/>
              </a:rPr>
              <a:t>[8]</a:t>
            </a:r>
            <a:endParaRPr lang="en-US" sz="2400" dirty="0">
              <a:solidFill>
                <a:schemeClr val="tx2">
                  <a:lumMod val="75000"/>
                </a:schemeClr>
              </a:solidFill>
              <a:latin typeface="Quicksand" panose="020B0604020202020204" charset="0"/>
            </a:endParaRPr>
          </a:p>
        </p:txBody>
      </p:sp>
      <p:sp>
        <p:nvSpPr>
          <p:cNvPr id="11" name="TextBox 10"/>
          <p:cNvSpPr txBox="1"/>
          <p:nvPr/>
        </p:nvSpPr>
        <p:spPr>
          <a:xfrm>
            <a:off x="15544800" y="9182100"/>
            <a:ext cx="914400" cy="369332"/>
          </a:xfrm>
          <a:prstGeom prst="rect">
            <a:avLst/>
          </a:prstGeom>
          <a:noFill/>
        </p:spPr>
        <p:txBody>
          <a:bodyPr wrap="square" rtlCol="0">
            <a:spAutoFit/>
          </a:bodyPr>
          <a:lstStyle/>
          <a:p>
            <a:r>
              <a:rPr lang="en-US" dirty="0" smtClean="0"/>
              <a:t>10</a:t>
            </a:r>
            <a:endParaRPr lang="en-US" dirty="0"/>
          </a:p>
        </p:txBody>
      </p:sp>
    </p:spTree>
  </p:cSld>
  <p:clrMapOvr>
    <a:masterClrMapping/>
  </p:clrMapOvr>
  <p:transition spd="slow">
    <p:wheel spokes="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b="1" i="1">
                <a:solidFill>
                  <a:srgbClr val="0F4662"/>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099486"/>
            <a:chOff x="0" y="0"/>
            <a:chExt cx="4816593" cy="1079700"/>
          </a:xfrm>
        </p:grpSpPr>
        <p:sp>
          <p:nvSpPr>
            <p:cNvPr id="3" name="Freeform 3"/>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4" name="TextBox 4"/>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11" name="TextBox 11"/>
          <p:cNvSpPr txBox="1"/>
          <p:nvPr/>
        </p:nvSpPr>
        <p:spPr>
          <a:xfrm>
            <a:off x="1066800" y="860311"/>
            <a:ext cx="9914964" cy="1099019"/>
          </a:xfrm>
          <a:prstGeom prst="rect">
            <a:avLst/>
          </a:prstGeom>
        </p:spPr>
        <p:txBody>
          <a:bodyPr lIns="0" tIns="0" rIns="0" bIns="0" rtlCol="0" anchor="t">
            <a:spAutoFit/>
          </a:bodyPr>
          <a:lstStyle/>
          <a:p>
            <a:pPr marL="0" lvl="0" indent="0" algn="l">
              <a:lnSpc>
                <a:spcPts val="8959"/>
              </a:lnSpc>
              <a:spcBef>
                <a:spcPct val="0"/>
              </a:spcBef>
            </a:pPr>
            <a:r>
              <a:rPr lang="en-US" sz="6399" b="1" i="1" dirty="0" smtClean="0">
                <a:solidFill>
                  <a:srgbClr val="0F4662"/>
                </a:solidFill>
                <a:latin typeface="Cormorant Garamond Bold Italics"/>
                <a:ea typeface="Cormorant Garamond Bold Italics"/>
                <a:cs typeface="Cormorant Garamond Bold Italics"/>
                <a:sym typeface="Cormorant Garamond Bold Italics"/>
              </a:rPr>
              <a:t>Plan:</a:t>
            </a:r>
            <a:endParaRPr lang="en-US" sz="6399"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18" name="AutoShape 18"/>
          <p:cNvSpPr/>
          <p:nvPr/>
        </p:nvSpPr>
        <p:spPr>
          <a:xfrm>
            <a:off x="5897880" y="8681205"/>
            <a:ext cx="6492240" cy="0"/>
          </a:xfrm>
          <a:prstGeom prst="line">
            <a:avLst/>
          </a:prstGeom>
          <a:ln w="76200" cap="flat">
            <a:solidFill>
              <a:srgbClr val="0F4662"/>
            </a:solidFill>
            <a:prstDash val="solid"/>
            <a:headEnd type="none" w="sm" len="sm"/>
            <a:tailEnd type="none" w="sm" len="sm"/>
          </a:ln>
        </p:spPr>
      </p:sp>
      <p:sp>
        <p:nvSpPr>
          <p:cNvPr id="19" name="Freeform 19"/>
          <p:cNvSpPr/>
          <p:nvPr/>
        </p:nvSpPr>
        <p:spPr>
          <a:xfrm>
            <a:off x="8304001" y="9529723"/>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xmlns="" r:embed="rId6"/>
                </a:ext>
              </a:extLst>
            </a:blip>
            <a:stretch>
              <a:fillRect/>
            </a:stretch>
          </a:blipFill>
        </p:spPr>
      </p:sp>
      <p:sp>
        <p:nvSpPr>
          <p:cNvPr id="20" name="TextBox 19"/>
          <p:cNvSpPr txBox="1"/>
          <p:nvPr/>
        </p:nvSpPr>
        <p:spPr>
          <a:xfrm>
            <a:off x="914400" y="2647035"/>
            <a:ext cx="16840200" cy="3785652"/>
          </a:xfrm>
          <a:prstGeom prst="rect">
            <a:avLst/>
          </a:prstGeom>
          <a:noFill/>
        </p:spPr>
        <p:txBody>
          <a:bodyPr wrap="square" rtlCol="0">
            <a:spAutoFit/>
          </a:bodyPr>
          <a:lstStyle/>
          <a:p>
            <a:pPr marL="685800" indent="-685800">
              <a:buFont typeface="Arial" panose="020B0604020202020204" pitchFamily="34" charset="0"/>
              <a:buChar char="•"/>
            </a:pPr>
            <a:r>
              <a:rPr lang="en-US" sz="4800" b="1" i="1" dirty="0" smtClean="0">
                <a:latin typeface="Cormorant Garamond Bold Italics" panose="020B0604020202020204" charset="0"/>
              </a:rPr>
              <a:t>What is Anomaly Detection?</a:t>
            </a:r>
          </a:p>
          <a:p>
            <a:pPr marL="685800" indent="-685800">
              <a:buFont typeface="Arial" panose="020B0604020202020204" pitchFamily="34" charset="0"/>
              <a:buChar char="•"/>
            </a:pPr>
            <a:r>
              <a:rPr lang="en-US" sz="4800" dirty="0">
                <a:latin typeface="Cormorant Garamond Bold Italics" panose="020B0604020202020204" charset="0"/>
              </a:rPr>
              <a:t>Methods of Anomaly </a:t>
            </a:r>
            <a:r>
              <a:rPr lang="en-US" sz="4800" dirty="0" smtClean="0">
                <a:latin typeface="Cormorant Garamond Bold Italics" panose="020B0604020202020204" charset="0"/>
              </a:rPr>
              <a:t>Detection</a:t>
            </a:r>
          </a:p>
          <a:p>
            <a:pPr marL="685800" indent="-685800">
              <a:buFont typeface="Arial" panose="020B0604020202020204" pitchFamily="34" charset="0"/>
              <a:buChar char="•"/>
            </a:pPr>
            <a:r>
              <a:rPr lang="en-US" sz="4800" dirty="0" smtClean="0">
                <a:latin typeface="Cormorant Garamond Bold Italics" panose="020B0604020202020204" charset="0"/>
              </a:rPr>
              <a:t>Libraries </a:t>
            </a:r>
            <a:r>
              <a:rPr lang="en-US" sz="4800" dirty="0">
                <a:latin typeface="Cormorant Garamond Bold Italics" panose="020B0604020202020204" charset="0"/>
              </a:rPr>
              <a:t>Used to Build </a:t>
            </a:r>
            <a:r>
              <a:rPr lang="en-US" sz="4800" dirty="0" smtClean="0">
                <a:latin typeface="Cormorant Garamond Bold Italics" panose="020B0604020202020204" charset="0"/>
              </a:rPr>
              <a:t>Anomaly </a:t>
            </a:r>
            <a:r>
              <a:rPr lang="en-US" sz="4800" dirty="0">
                <a:latin typeface="Cormorant Garamond Bold Italics" panose="020B0604020202020204" charset="0"/>
              </a:rPr>
              <a:t>Detection </a:t>
            </a:r>
            <a:r>
              <a:rPr lang="en-US" sz="4800" dirty="0" smtClean="0">
                <a:latin typeface="Cormorant Garamond Bold Italics" panose="020B0604020202020204" charset="0"/>
              </a:rPr>
              <a:t>Application</a:t>
            </a:r>
          </a:p>
          <a:p>
            <a:pPr marL="685800" indent="-685800">
              <a:buFont typeface="Arial" panose="020B0604020202020204" pitchFamily="34" charset="0"/>
              <a:buChar char="•"/>
            </a:pPr>
            <a:r>
              <a:rPr lang="en-US" sz="4800" dirty="0">
                <a:latin typeface="Cormorant Garamond Bold Italics" panose="020B0604020202020204" charset="0"/>
              </a:rPr>
              <a:t>Dataset </a:t>
            </a:r>
            <a:r>
              <a:rPr lang="en-US" sz="4800" dirty="0" smtClean="0">
                <a:latin typeface="Cormorant Garamond Bold Italics" panose="020B0604020202020204" charset="0"/>
              </a:rPr>
              <a:t>Description</a:t>
            </a:r>
          </a:p>
          <a:p>
            <a:pPr marL="685800" indent="-685800">
              <a:buFont typeface="Arial" panose="020B0604020202020204" pitchFamily="34" charset="0"/>
              <a:buChar char="•"/>
            </a:pPr>
            <a:r>
              <a:rPr lang="en-US" sz="4800" dirty="0" smtClean="0">
                <a:latin typeface="Cormorant Garamond Bold Italics" panose="020B0604020202020204" charset="0"/>
              </a:rPr>
              <a:t>Python </a:t>
            </a:r>
            <a:r>
              <a:rPr lang="en-US" sz="4800" dirty="0">
                <a:latin typeface="Cormorant Garamond Bold Italics" panose="020B0604020202020204" charset="0"/>
              </a:rPr>
              <a:t>Coding </a:t>
            </a:r>
            <a:r>
              <a:rPr lang="en-US" sz="4800" dirty="0" smtClean="0">
                <a:latin typeface="Cormorant Garamond Bold Italics" panose="020B0604020202020204" charset="0"/>
              </a:rPr>
              <a:t>Strategy</a:t>
            </a:r>
          </a:p>
        </p:txBody>
      </p:sp>
      <p:sp>
        <p:nvSpPr>
          <p:cNvPr id="22" name="TextBox 21"/>
          <p:cNvSpPr txBox="1"/>
          <p:nvPr/>
        </p:nvSpPr>
        <p:spPr>
          <a:xfrm>
            <a:off x="15544800" y="9182100"/>
            <a:ext cx="914400" cy="369332"/>
          </a:xfrm>
          <a:prstGeom prst="rect">
            <a:avLst/>
          </a:prstGeom>
          <a:noFill/>
        </p:spPr>
        <p:txBody>
          <a:bodyPr wrap="square" rtlCol="0">
            <a:spAutoFit/>
          </a:bodyPr>
          <a:lstStyle/>
          <a:p>
            <a:r>
              <a:rPr lang="en-US" dirty="0"/>
              <a:t>2</a:t>
            </a:r>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4163754" y="4293667"/>
            <a:ext cx="9960491" cy="2051331"/>
          </a:xfrm>
          <a:prstGeom prst="rect">
            <a:avLst/>
          </a:prstGeom>
        </p:spPr>
        <p:txBody>
          <a:bodyPr lIns="0" tIns="0" rIns="0" bIns="0" rtlCol="0" anchor="t">
            <a:spAutoFit/>
          </a:bodyPr>
          <a:lstStyle/>
          <a:p>
            <a:pPr lvl="0" algn="ctr">
              <a:lnSpc>
                <a:spcPts val="4079"/>
              </a:lnSpc>
            </a:pPr>
            <a:r>
              <a:rPr lang="en-US" sz="2400" dirty="0">
                <a:solidFill>
                  <a:schemeClr val="tx2">
                    <a:lumMod val="75000"/>
                  </a:schemeClr>
                </a:solidFill>
                <a:latin typeface="Quicksand" panose="020B0604020202020204" charset="0"/>
              </a:rPr>
              <a:t>Anomaly detection is the identification of rare events, items, or observations which are suspicious because they differ significantly from standard behaviors or patterns. Anomalies in data are also called standard deviations, outliers, noise, novelties, and </a:t>
            </a:r>
            <a:r>
              <a:rPr lang="en-US" sz="2400" dirty="0" smtClean="0">
                <a:solidFill>
                  <a:schemeClr val="tx2">
                    <a:lumMod val="75000"/>
                  </a:schemeClr>
                </a:solidFill>
                <a:latin typeface="Quicksand" panose="020B0604020202020204" charset="0"/>
              </a:rPr>
              <a:t>exceptions </a:t>
            </a:r>
            <a:r>
              <a:rPr lang="en-US" sz="2400" dirty="0" smtClean="0">
                <a:solidFill>
                  <a:schemeClr val="tx2">
                    <a:lumMod val="75000"/>
                  </a:schemeClr>
                </a:solidFill>
                <a:latin typeface="Quicksand" panose="020B0604020202020204" charset="0"/>
                <a:hlinkClick r:id="rId3" action="ppaction://hlinksldjump"/>
              </a:rPr>
              <a:t>[1]</a:t>
            </a:r>
            <a:r>
              <a:rPr lang="en-US" sz="2400" dirty="0" smtClean="0">
                <a:solidFill>
                  <a:schemeClr val="tx2">
                    <a:lumMod val="75000"/>
                  </a:schemeClr>
                </a:solidFill>
                <a:latin typeface="Quicksand" panose="020B0604020202020204" charset="0"/>
              </a:rPr>
              <a:t>.</a:t>
            </a:r>
            <a:endParaRPr lang="en-US" sz="2400" dirty="0">
              <a:solidFill>
                <a:schemeClr val="tx2">
                  <a:lumMod val="75000"/>
                </a:schemeClr>
              </a:solidFill>
              <a:latin typeface="Quicksand" panose="020B0604020202020204" charset="0"/>
              <a:ea typeface="Quicksand"/>
              <a:cs typeface="Quicksand"/>
              <a:sym typeface="Quicksand"/>
            </a:endParaRPr>
          </a:p>
        </p:txBody>
      </p:sp>
      <p:sp>
        <p:nvSpPr>
          <p:cNvPr id="3" name="AutoShape 3"/>
          <p:cNvSpPr/>
          <p:nvPr/>
        </p:nvSpPr>
        <p:spPr>
          <a:xfrm>
            <a:off x="5897880" y="3568974"/>
            <a:ext cx="6492240" cy="0"/>
          </a:xfrm>
          <a:prstGeom prst="line">
            <a:avLst/>
          </a:prstGeom>
          <a:ln w="76200" cap="flat">
            <a:solidFill>
              <a:srgbClr val="0F4662"/>
            </a:solidFill>
            <a:prstDash val="solid"/>
            <a:headEnd type="none" w="sm" len="sm"/>
            <a:tailEnd type="none" w="sm" len="sm"/>
          </a:ln>
        </p:spPr>
      </p:sp>
      <p:sp>
        <p:nvSpPr>
          <p:cNvPr id="4" name="AutoShape 4"/>
          <p:cNvSpPr/>
          <p:nvPr/>
        </p:nvSpPr>
        <p:spPr>
          <a:xfrm>
            <a:off x="5897880" y="7171009"/>
            <a:ext cx="6492240" cy="0"/>
          </a:xfrm>
          <a:prstGeom prst="line">
            <a:avLst/>
          </a:prstGeom>
          <a:ln w="76200" cap="flat">
            <a:solidFill>
              <a:srgbClr val="0F4662"/>
            </a:solidFill>
            <a:prstDash val="solid"/>
            <a:headEnd type="none" w="sm" len="sm"/>
            <a:tailEnd type="none" w="sm" len="sm"/>
          </a:ln>
        </p:spPr>
      </p:sp>
      <p:sp>
        <p:nvSpPr>
          <p:cNvPr id="5" name="Freeform 5"/>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TextBox 6"/>
          <p:cNvSpPr txBox="1"/>
          <p:nvPr/>
        </p:nvSpPr>
        <p:spPr>
          <a:xfrm>
            <a:off x="1028700" y="599709"/>
            <a:ext cx="8955298" cy="1154162"/>
          </a:xfrm>
          <a:prstGeom prst="rect">
            <a:avLst/>
          </a:prstGeom>
        </p:spPr>
        <p:txBody>
          <a:bodyPr wrap="square" lIns="0" tIns="0" rIns="0" bIns="0" rtlCol="0" anchor="t">
            <a:spAutoFit/>
          </a:bodyPr>
          <a:lstStyle/>
          <a:p>
            <a:pPr marL="0" lvl="0" indent="0" algn="l">
              <a:lnSpc>
                <a:spcPts val="8959"/>
              </a:lnSpc>
              <a:spcBef>
                <a:spcPct val="0"/>
              </a:spcBef>
            </a:pPr>
            <a:r>
              <a:rPr lang="en-US" sz="6399" b="1" i="1" dirty="0" smtClean="0">
                <a:solidFill>
                  <a:srgbClr val="0F4662"/>
                </a:solidFill>
                <a:latin typeface="Cormorant Garamond Bold Italics"/>
                <a:ea typeface="Cormorant Garamond Bold Italics"/>
                <a:cs typeface="Cormorant Garamond Bold Italics"/>
                <a:sym typeface="Cormorant Garamond Bold Italics"/>
              </a:rPr>
              <a:t>What is Anomaly Detection</a:t>
            </a:r>
            <a:endParaRPr lang="en-US" sz="6399"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pic>
        <p:nvPicPr>
          <p:cNvPr id="8" name="Picture 2" descr="What is Anomaly Detection? Different Detection Techniques &amp; Exampl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01537" y="18047"/>
            <a:ext cx="3962400" cy="20834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5544800" y="9182100"/>
            <a:ext cx="914400" cy="369332"/>
          </a:xfrm>
          <a:prstGeom prst="rect">
            <a:avLst/>
          </a:prstGeom>
          <a:noFill/>
        </p:spPr>
        <p:txBody>
          <a:bodyPr wrap="square" rtlCol="0">
            <a:spAutoFit/>
          </a:bodyPr>
          <a:lstStyle/>
          <a:p>
            <a:r>
              <a:rPr lang="en-US" dirty="0" smtClean="0"/>
              <a:t>3</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
        <p:nvSpPr>
          <p:cNvPr id="7" name="Freeform 7"/>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8" name="TextBox 8"/>
          <p:cNvSpPr txBox="1"/>
          <p:nvPr/>
        </p:nvSpPr>
        <p:spPr>
          <a:xfrm>
            <a:off x="1028701" y="599709"/>
            <a:ext cx="6057899" cy="1154162"/>
          </a:xfrm>
          <a:prstGeom prst="rect">
            <a:avLst/>
          </a:prstGeom>
        </p:spPr>
        <p:txBody>
          <a:bodyPr wrap="square" lIns="0" tIns="0" rIns="0" bIns="0" rtlCol="0" anchor="t">
            <a:spAutoFit/>
          </a:bodyPr>
          <a:lstStyle/>
          <a:p>
            <a:pPr marL="0" lvl="0" indent="0" algn="l">
              <a:lnSpc>
                <a:spcPts val="8959"/>
              </a:lnSpc>
              <a:spcBef>
                <a:spcPct val="0"/>
              </a:spcBef>
            </a:pPr>
            <a:r>
              <a:rPr lang="en-US" sz="6399" b="1" i="1" dirty="0" smtClean="0">
                <a:solidFill>
                  <a:srgbClr val="0F4662"/>
                </a:solidFill>
                <a:latin typeface="Cormorant Garamond Bold Italics"/>
                <a:ea typeface="Cormorant Garamond Bold Italics"/>
                <a:cs typeface="Cormorant Garamond Bold Italics"/>
                <a:sym typeface="Cormorant Garamond Bold Italics"/>
              </a:rPr>
              <a:t>Outliers Detection:  </a:t>
            </a:r>
            <a:endParaRPr lang="en-US" sz="6399"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11" name="TextBox 8"/>
          <p:cNvSpPr txBox="1"/>
          <p:nvPr/>
        </p:nvSpPr>
        <p:spPr>
          <a:xfrm>
            <a:off x="1028700" y="3904721"/>
            <a:ext cx="9258300" cy="1099019"/>
          </a:xfrm>
          <a:prstGeom prst="rect">
            <a:avLst/>
          </a:prstGeom>
        </p:spPr>
        <p:txBody>
          <a:bodyPr wrap="square" lIns="0" tIns="0" rIns="0" bIns="0" rtlCol="0" anchor="t">
            <a:spAutoFit/>
          </a:bodyPr>
          <a:lstStyle/>
          <a:p>
            <a:pPr marL="0" lvl="0" indent="0" algn="l">
              <a:lnSpc>
                <a:spcPts val="8959"/>
              </a:lnSpc>
              <a:spcBef>
                <a:spcPct val="0"/>
              </a:spcBef>
            </a:pPr>
            <a:r>
              <a:rPr lang="en-US" sz="6399" b="1" i="1" dirty="0" smtClean="0">
                <a:solidFill>
                  <a:srgbClr val="0F4662"/>
                </a:solidFill>
                <a:latin typeface="Cormorant Garamond Bold Italics"/>
                <a:ea typeface="Cormorant Garamond Bold Italics"/>
                <a:cs typeface="Cormorant Garamond Bold Italics"/>
                <a:sym typeface="Cormorant Garamond Bold Italics"/>
              </a:rPr>
              <a:t>Novelty Detection: </a:t>
            </a:r>
            <a:endParaRPr lang="en-US" sz="6399"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12" name="TextBox 11"/>
          <p:cNvSpPr txBox="1"/>
          <p:nvPr/>
        </p:nvSpPr>
        <p:spPr>
          <a:xfrm>
            <a:off x="1028700" y="2044466"/>
            <a:ext cx="10134600" cy="1569660"/>
          </a:xfrm>
          <a:prstGeom prst="rect">
            <a:avLst/>
          </a:prstGeom>
          <a:noFill/>
        </p:spPr>
        <p:txBody>
          <a:bodyPr wrap="square" rtlCol="0">
            <a:spAutoFit/>
          </a:bodyPr>
          <a:lstStyle/>
          <a:p>
            <a:r>
              <a:rPr lang="en-US" sz="2400" dirty="0">
                <a:solidFill>
                  <a:schemeClr val="tx2">
                    <a:lumMod val="75000"/>
                  </a:schemeClr>
                </a:solidFill>
                <a:latin typeface="Quicksand" panose="020B0604020202020204" charset="0"/>
              </a:rPr>
              <a:t>The training data contains outliers which are defined as observations that are far from the others. Outlier detection estimators thus try to fit the regions where the training data is the most concentrated, ignoring the deviant </a:t>
            </a:r>
            <a:r>
              <a:rPr lang="en-US" sz="2400" dirty="0" smtClean="0">
                <a:solidFill>
                  <a:schemeClr val="tx2">
                    <a:lumMod val="75000"/>
                  </a:schemeClr>
                </a:solidFill>
                <a:latin typeface="Quicksand" panose="020B0604020202020204" charset="0"/>
              </a:rPr>
              <a:t>observations</a:t>
            </a:r>
            <a:r>
              <a:rPr lang="en-US" sz="2400" dirty="0">
                <a:solidFill>
                  <a:schemeClr val="tx2">
                    <a:lumMod val="75000"/>
                  </a:schemeClr>
                </a:solidFill>
                <a:latin typeface="Quicksand" panose="020B0604020202020204" charset="0"/>
              </a:rPr>
              <a:t> </a:t>
            </a:r>
            <a:r>
              <a:rPr lang="en-US" sz="2400" dirty="0" smtClean="0">
                <a:solidFill>
                  <a:schemeClr val="tx2">
                    <a:lumMod val="75000"/>
                  </a:schemeClr>
                </a:solidFill>
                <a:latin typeface="Quicksand" panose="020B0604020202020204" charset="0"/>
                <a:hlinkClick r:id="rId5" action="ppaction://hlinksldjump"/>
              </a:rPr>
              <a:t>[2]</a:t>
            </a:r>
            <a:r>
              <a:rPr lang="en-US" sz="2400" dirty="0" smtClean="0">
                <a:solidFill>
                  <a:schemeClr val="tx2">
                    <a:lumMod val="75000"/>
                  </a:schemeClr>
                </a:solidFill>
                <a:latin typeface="Quicksand" panose="020B0604020202020204" charset="0"/>
              </a:rPr>
              <a:t>.</a:t>
            </a:r>
            <a:endParaRPr lang="en-US" sz="2400" dirty="0">
              <a:solidFill>
                <a:schemeClr val="tx2">
                  <a:lumMod val="75000"/>
                </a:schemeClr>
              </a:solidFill>
              <a:latin typeface="Quicksand" panose="020B0604020202020204" charset="0"/>
            </a:endParaRPr>
          </a:p>
        </p:txBody>
      </p:sp>
      <p:sp>
        <p:nvSpPr>
          <p:cNvPr id="13" name="TextBox 12"/>
          <p:cNvSpPr txBox="1"/>
          <p:nvPr/>
        </p:nvSpPr>
        <p:spPr>
          <a:xfrm>
            <a:off x="957965" y="5294335"/>
            <a:ext cx="10134600" cy="1200329"/>
          </a:xfrm>
          <a:prstGeom prst="rect">
            <a:avLst/>
          </a:prstGeom>
          <a:noFill/>
        </p:spPr>
        <p:txBody>
          <a:bodyPr wrap="square" rtlCol="0">
            <a:spAutoFit/>
          </a:bodyPr>
          <a:lstStyle/>
          <a:p>
            <a:r>
              <a:rPr lang="en-US" sz="2400" dirty="0">
                <a:solidFill>
                  <a:schemeClr val="tx2">
                    <a:lumMod val="75000"/>
                  </a:schemeClr>
                </a:solidFill>
                <a:latin typeface="Quicksand" panose="020B0604020202020204" charset="0"/>
              </a:rPr>
              <a:t>The training data is not polluted by outliers and we are interested in detecting whether a</a:t>
            </a:r>
            <a:r>
              <a:rPr lang="en-US" sz="2400" b="1" dirty="0">
                <a:solidFill>
                  <a:schemeClr val="tx2">
                    <a:lumMod val="75000"/>
                  </a:schemeClr>
                </a:solidFill>
                <a:latin typeface="Quicksand" panose="020B0604020202020204" charset="0"/>
              </a:rPr>
              <a:t> </a:t>
            </a:r>
            <a:r>
              <a:rPr lang="en-US" sz="2400" dirty="0">
                <a:solidFill>
                  <a:schemeClr val="tx2">
                    <a:lumMod val="75000"/>
                  </a:schemeClr>
                </a:solidFill>
                <a:latin typeface="Quicksand" panose="020B0604020202020204" charset="0"/>
              </a:rPr>
              <a:t>new observation is an outlier. In this context an outlier is also called a </a:t>
            </a:r>
            <a:r>
              <a:rPr lang="en-US" sz="2400" dirty="0" smtClean="0">
                <a:solidFill>
                  <a:schemeClr val="tx2">
                    <a:lumMod val="75000"/>
                  </a:schemeClr>
                </a:solidFill>
                <a:latin typeface="Quicksand" panose="020B0604020202020204" charset="0"/>
              </a:rPr>
              <a:t>novelty </a:t>
            </a:r>
            <a:r>
              <a:rPr lang="en-US" sz="2400" dirty="0" smtClean="0">
                <a:solidFill>
                  <a:schemeClr val="tx2">
                    <a:lumMod val="75000"/>
                  </a:schemeClr>
                </a:solidFill>
                <a:latin typeface="Quicksand" panose="020B0604020202020204" charset="0"/>
                <a:hlinkClick r:id="rId5" action="ppaction://hlinksldjump"/>
              </a:rPr>
              <a:t>[2]</a:t>
            </a:r>
            <a:r>
              <a:rPr lang="en-US" sz="2400" dirty="0" smtClean="0">
                <a:solidFill>
                  <a:schemeClr val="tx2">
                    <a:lumMod val="75000"/>
                  </a:schemeClr>
                </a:solidFill>
                <a:latin typeface="Quicksand" panose="020B0604020202020204" charset="0"/>
              </a:rPr>
              <a:t>.</a:t>
            </a:r>
            <a:endParaRPr lang="en-US" sz="2400" dirty="0">
              <a:solidFill>
                <a:schemeClr val="tx2">
                  <a:lumMod val="75000"/>
                </a:schemeClr>
              </a:solidFill>
              <a:latin typeface="Quicksand" panose="020B0604020202020204" charset="0"/>
            </a:endParaRPr>
          </a:p>
        </p:txBody>
      </p:sp>
      <p:pic>
        <p:nvPicPr>
          <p:cNvPr id="2050" name="Picture 2" descr="How to Detect Outliers in Machine Learning? (With Exampl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25873" y="755698"/>
            <a:ext cx="3498055" cy="231936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DF) Review of novelty detection method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25873" y="3807764"/>
            <a:ext cx="3498055" cy="22745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957965" y="7019416"/>
            <a:ext cx="12758035" cy="1569660"/>
          </a:xfrm>
          <a:prstGeom prst="rect">
            <a:avLst/>
          </a:prstGeom>
        </p:spPr>
        <p:txBody>
          <a:bodyPr wrap="square">
            <a:spAutoFit/>
          </a:bodyPr>
          <a:lstStyle/>
          <a:p>
            <a:r>
              <a:rPr lang="en-US" sz="3200" dirty="0">
                <a:solidFill>
                  <a:schemeClr val="tx2">
                    <a:lumMod val="75000"/>
                  </a:schemeClr>
                </a:solidFill>
                <a:latin typeface="Quicksand" panose="020B0604020202020204" charset="0"/>
              </a:rPr>
              <a:t>Outlier detection and novelty detection are both used for anomaly detection, where one is interested in detecting abnormal or unusual </a:t>
            </a:r>
            <a:r>
              <a:rPr lang="en-US" sz="3200" dirty="0" smtClean="0">
                <a:solidFill>
                  <a:schemeClr val="tx2">
                    <a:lumMod val="75000"/>
                  </a:schemeClr>
                </a:solidFill>
                <a:latin typeface="Quicksand" panose="020B0604020202020204" charset="0"/>
              </a:rPr>
              <a:t>observations </a:t>
            </a:r>
            <a:r>
              <a:rPr lang="en-US" sz="3200" dirty="0" smtClean="0">
                <a:solidFill>
                  <a:schemeClr val="tx2">
                    <a:lumMod val="75000"/>
                  </a:schemeClr>
                </a:solidFill>
                <a:latin typeface="Quicksand" panose="020B0604020202020204" charset="0"/>
                <a:hlinkClick r:id="rId5" action="ppaction://hlinksldjump"/>
              </a:rPr>
              <a:t>[2]</a:t>
            </a:r>
            <a:r>
              <a:rPr lang="en-US" sz="3200" dirty="0" smtClean="0">
                <a:solidFill>
                  <a:schemeClr val="tx2">
                    <a:lumMod val="75000"/>
                  </a:schemeClr>
                </a:solidFill>
                <a:latin typeface="Quicksand" panose="020B0604020202020204" charset="0"/>
              </a:rPr>
              <a:t>.</a:t>
            </a:r>
            <a:endParaRPr lang="en-US" sz="3200" dirty="0">
              <a:solidFill>
                <a:schemeClr val="tx2">
                  <a:lumMod val="75000"/>
                </a:schemeClr>
              </a:solidFill>
              <a:latin typeface="Quicksand" panose="020B0604020202020204" charset="0"/>
            </a:endParaRPr>
          </a:p>
        </p:txBody>
      </p:sp>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0297" y="6815057"/>
            <a:ext cx="3502152" cy="2330523"/>
          </a:xfrm>
          <a:prstGeom prst="rect">
            <a:avLst/>
          </a:prstGeom>
        </p:spPr>
      </p:pic>
      <p:sp>
        <p:nvSpPr>
          <p:cNvPr id="19" name="TextBox 18"/>
          <p:cNvSpPr txBox="1"/>
          <p:nvPr/>
        </p:nvSpPr>
        <p:spPr>
          <a:xfrm>
            <a:off x="15544800" y="9182100"/>
            <a:ext cx="914400" cy="369332"/>
          </a:xfrm>
          <a:prstGeom prst="rect">
            <a:avLst/>
          </a:prstGeom>
          <a:noFill/>
        </p:spPr>
        <p:txBody>
          <a:bodyPr wrap="square" rtlCol="0">
            <a:spAutoFit/>
          </a:bodyPr>
          <a:lstStyle/>
          <a:p>
            <a:r>
              <a:rPr lang="en-US" dirty="0"/>
              <a:t>4</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additive="base">
                                        <p:cTn id="11" dur="500" fill="hold"/>
                                        <p:tgtEl>
                                          <p:spTgt spid="2050"/>
                                        </p:tgtEl>
                                        <p:attrNameLst>
                                          <p:attrName>ppt_x</p:attrName>
                                        </p:attrNameLst>
                                      </p:cBhvr>
                                      <p:tavLst>
                                        <p:tav tm="0">
                                          <p:val>
                                            <p:strVal val="#ppt_x"/>
                                          </p:val>
                                        </p:tav>
                                        <p:tav tm="100000">
                                          <p:val>
                                            <p:strVal val="#ppt_x"/>
                                          </p:val>
                                        </p:tav>
                                      </p:tavLst>
                                    </p:anim>
                                    <p:anim calcmode="lin" valueType="num">
                                      <p:cBhvr additive="base">
                                        <p:cTn id="12" dur="500" fill="hold"/>
                                        <p:tgtEl>
                                          <p:spTgt spid="205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52"/>
                                        </p:tgtEl>
                                        <p:attrNameLst>
                                          <p:attrName>style.visibility</p:attrName>
                                        </p:attrNameLst>
                                      </p:cBhvr>
                                      <p:to>
                                        <p:strVal val="visible"/>
                                      </p:to>
                                    </p:set>
                                    <p:anim calcmode="lin" valueType="num">
                                      <p:cBhvr additive="base">
                                        <p:cTn id="25" dur="500" fill="hold"/>
                                        <p:tgtEl>
                                          <p:spTgt spid="2052"/>
                                        </p:tgtEl>
                                        <p:attrNameLst>
                                          <p:attrName>ppt_x</p:attrName>
                                        </p:attrNameLst>
                                      </p:cBhvr>
                                      <p:tavLst>
                                        <p:tav tm="0">
                                          <p:val>
                                            <p:strVal val="#ppt_x"/>
                                          </p:val>
                                        </p:tav>
                                        <p:tav tm="100000">
                                          <p:val>
                                            <p:strVal val="#ppt_x"/>
                                          </p:val>
                                        </p:tav>
                                      </p:tavLst>
                                    </p:anim>
                                    <p:anim calcmode="lin" valueType="num">
                                      <p:cBhvr additive="base">
                                        <p:cTn id="26" dur="500" fill="hold"/>
                                        <p:tgtEl>
                                          <p:spTgt spid="205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7327187" y="3924300"/>
            <a:ext cx="4210757" cy="3273864"/>
          </a:xfrm>
          <a:custGeom>
            <a:avLst/>
            <a:gdLst/>
            <a:ahLst/>
            <a:cxnLst/>
            <a:rect l="l" t="t" r="r" b="b"/>
            <a:pathLst>
              <a:path w="4210757" h="3273864">
                <a:moveTo>
                  <a:pt x="0" y="0"/>
                </a:moveTo>
                <a:lnTo>
                  <a:pt x="4210756" y="0"/>
                </a:lnTo>
                <a:lnTo>
                  <a:pt x="4210756" y="3273864"/>
                </a:lnTo>
                <a:lnTo>
                  <a:pt x="0" y="327386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AutoShape 3"/>
          <p:cNvSpPr/>
          <p:nvPr/>
        </p:nvSpPr>
        <p:spPr>
          <a:xfrm>
            <a:off x="2027698" y="5900124"/>
            <a:ext cx="4344915" cy="0"/>
          </a:xfrm>
          <a:prstGeom prst="line">
            <a:avLst/>
          </a:prstGeom>
          <a:ln w="57150" cap="flat">
            <a:solidFill>
              <a:srgbClr val="7994A0"/>
            </a:solidFill>
            <a:prstDash val="solid"/>
            <a:headEnd type="none" w="sm" len="sm"/>
            <a:tailEnd type="none" w="sm" len="sm"/>
          </a:ln>
        </p:spPr>
      </p:sp>
      <p:sp>
        <p:nvSpPr>
          <p:cNvPr id="4" name="AutoShape 4"/>
          <p:cNvSpPr/>
          <p:nvPr/>
        </p:nvSpPr>
        <p:spPr>
          <a:xfrm>
            <a:off x="11911071" y="7344561"/>
            <a:ext cx="4346753" cy="0"/>
          </a:xfrm>
          <a:prstGeom prst="line">
            <a:avLst/>
          </a:prstGeom>
          <a:ln w="57150" cap="flat">
            <a:solidFill>
              <a:srgbClr val="7994A0"/>
            </a:solidFill>
            <a:prstDash val="solid"/>
            <a:headEnd type="none" w="sm" len="sm"/>
            <a:tailEnd type="none" w="sm" len="sm"/>
          </a:ln>
        </p:spPr>
      </p:sp>
      <p:sp>
        <p:nvSpPr>
          <p:cNvPr id="5" name="AutoShape 5"/>
          <p:cNvSpPr/>
          <p:nvPr/>
        </p:nvSpPr>
        <p:spPr>
          <a:xfrm flipV="1">
            <a:off x="1660540" y="8483796"/>
            <a:ext cx="4716390" cy="0"/>
          </a:xfrm>
          <a:prstGeom prst="line">
            <a:avLst/>
          </a:prstGeom>
          <a:ln w="57150" cap="flat">
            <a:solidFill>
              <a:srgbClr val="7994A0"/>
            </a:solidFill>
            <a:prstDash val="solid"/>
            <a:headEnd type="none" w="sm" len="sm"/>
            <a:tailEnd type="none" w="sm" len="sm"/>
          </a:ln>
        </p:spPr>
      </p:sp>
      <p:sp>
        <p:nvSpPr>
          <p:cNvPr id="6" name="TextBox 6"/>
          <p:cNvSpPr txBox="1"/>
          <p:nvPr/>
        </p:nvSpPr>
        <p:spPr>
          <a:xfrm>
            <a:off x="1024384" y="599709"/>
            <a:ext cx="14072064" cy="2253181"/>
          </a:xfrm>
          <a:prstGeom prst="rect">
            <a:avLst/>
          </a:prstGeom>
        </p:spPr>
        <p:txBody>
          <a:bodyPr lIns="0" tIns="0" rIns="0" bIns="0" rtlCol="0" anchor="t">
            <a:spAutoFit/>
          </a:bodyPr>
          <a:lstStyle/>
          <a:p>
            <a:pPr>
              <a:lnSpc>
                <a:spcPts val="8959"/>
              </a:lnSpc>
              <a:spcBef>
                <a:spcPct val="0"/>
              </a:spcBef>
            </a:pPr>
            <a:r>
              <a:rPr lang="en-US" sz="6600" dirty="0" smtClean="0">
                <a:solidFill>
                  <a:schemeClr val="tx2">
                    <a:lumMod val="75000"/>
                  </a:schemeClr>
                </a:solidFill>
                <a:latin typeface="Cormorant Garamond Bold Italics" panose="020B0604020202020204" charset="0"/>
              </a:rPr>
              <a:t>Methods of </a:t>
            </a:r>
            <a:r>
              <a:rPr lang="en-US" sz="6600" dirty="0">
                <a:solidFill>
                  <a:schemeClr val="tx2">
                    <a:lumMod val="75000"/>
                  </a:schemeClr>
                </a:solidFill>
                <a:latin typeface="Cormorant Garamond Bold Italics" panose="020B0604020202020204" charset="0"/>
              </a:rPr>
              <a:t>Anomaly Detection</a:t>
            </a:r>
          </a:p>
          <a:p>
            <a:pPr marL="0" lvl="0" indent="0" algn="l">
              <a:lnSpc>
                <a:spcPts val="8959"/>
              </a:lnSpc>
              <a:spcBef>
                <a:spcPct val="0"/>
              </a:spcBef>
            </a:pPr>
            <a:endParaRPr lang="en-US" sz="6399" b="1" i="1" dirty="0">
              <a:solidFill>
                <a:schemeClr val="tx2">
                  <a:lumMod val="75000"/>
                </a:schemeClr>
              </a:solidFill>
              <a:latin typeface="Cormorant Garamond Bold Italics"/>
              <a:ea typeface="Cormorant Garamond Bold Italics"/>
              <a:cs typeface="Cormorant Garamond Bold Italics"/>
              <a:sym typeface="Cormorant Garamond Bold Italics"/>
            </a:endParaRPr>
          </a:p>
        </p:txBody>
      </p:sp>
      <p:sp>
        <p:nvSpPr>
          <p:cNvPr id="7" name="TextBox 7"/>
          <p:cNvSpPr txBox="1"/>
          <p:nvPr/>
        </p:nvSpPr>
        <p:spPr>
          <a:xfrm>
            <a:off x="1016363" y="3164082"/>
            <a:ext cx="5605016" cy="2616101"/>
          </a:xfrm>
          <a:prstGeom prst="rect">
            <a:avLst/>
          </a:prstGeom>
        </p:spPr>
        <p:txBody>
          <a:bodyPr wrap="square" lIns="0" tIns="0" rIns="0" bIns="0" rtlCol="0" anchor="t">
            <a:spAutoFit/>
          </a:bodyPr>
          <a:lstStyle/>
          <a:p>
            <a:pPr lvl="0" algn="r">
              <a:lnSpc>
                <a:spcPts val="3359"/>
              </a:lnSpc>
              <a:spcBef>
                <a:spcPct val="0"/>
              </a:spcBef>
            </a:pPr>
            <a:r>
              <a:rPr lang="en-US" sz="2400" dirty="0">
                <a:solidFill>
                  <a:schemeClr val="tx2">
                    <a:lumMod val="75000"/>
                  </a:schemeClr>
                </a:solidFill>
                <a:latin typeface="Quicksand" panose="020B0604020202020204" charset="0"/>
              </a:rPr>
              <a:t>The </a:t>
            </a:r>
            <a:r>
              <a:rPr lang="en-US" sz="2400" dirty="0" smtClean="0">
                <a:solidFill>
                  <a:schemeClr val="tx2">
                    <a:lumMod val="75000"/>
                  </a:schemeClr>
                </a:solidFill>
                <a:latin typeface="Quicksand" panose="020B0604020202020204" charset="0"/>
              </a:rPr>
              <a:t>Isolation Forest </a:t>
            </a:r>
            <a:r>
              <a:rPr lang="en-US" sz="2400" dirty="0">
                <a:solidFill>
                  <a:schemeClr val="tx2">
                    <a:lumMod val="75000"/>
                  </a:schemeClr>
                </a:solidFill>
                <a:latin typeface="Quicksand" panose="020B0604020202020204" charset="0"/>
              </a:rPr>
              <a:t>‘isolates’ observations by randomly selecting a feature and then randomly selecting a split value between the maximum and minimum values of the selected </a:t>
            </a:r>
            <a:r>
              <a:rPr lang="en-US" sz="2400" dirty="0" smtClean="0">
                <a:solidFill>
                  <a:schemeClr val="tx2">
                    <a:lumMod val="75000"/>
                  </a:schemeClr>
                </a:solidFill>
                <a:latin typeface="Quicksand" panose="020B0604020202020204" charset="0"/>
              </a:rPr>
              <a:t>feature </a:t>
            </a:r>
            <a:r>
              <a:rPr lang="en-US" sz="2400" dirty="0" smtClean="0">
                <a:solidFill>
                  <a:schemeClr val="tx2">
                    <a:lumMod val="75000"/>
                  </a:schemeClr>
                </a:solidFill>
                <a:latin typeface="Quicksand" panose="020B0604020202020204" charset="0"/>
                <a:hlinkClick r:id="rId5" action="ppaction://hlinksldjump"/>
              </a:rPr>
              <a:t>[3]</a:t>
            </a:r>
            <a:r>
              <a:rPr lang="en-US" sz="2400" dirty="0" smtClean="0">
                <a:solidFill>
                  <a:schemeClr val="tx2">
                    <a:lumMod val="75000"/>
                  </a:schemeClr>
                </a:solidFill>
                <a:latin typeface="Quicksand" panose="020B0604020202020204" charset="0"/>
              </a:rPr>
              <a:t>.</a:t>
            </a:r>
            <a:endParaRPr lang="en-US" sz="2400" dirty="0">
              <a:solidFill>
                <a:schemeClr val="tx2">
                  <a:lumMod val="75000"/>
                </a:schemeClr>
              </a:solidFill>
              <a:latin typeface="Quicksand" panose="020B0604020202020204" charset="0"/>
              <a:ea typeface="Quicksand"/>
              <a:cs typeface="Quicksand"/>
              <a:sym typeface="Quicksand"/>
            </a:endParaRPr>
          </a:p>
        </p:txBody>
      </p:sp>
      <p:sp>
        <p:nvSpPr>
          <p:cNvPr id="8" name="TextBox 8"/>
          <p:cNvSpPr txBox="1"/>
          <p:nvPr/>
        </p:nvSpPr>
        <p:spPr>
          <a:xfrm>
            <a:off x="1273150" y="2631492"/>
            <a:ext cx="5348229" cy="461280"/>
          </a:xfrm>
          <a:prstGeom prst="rect">
            <a:avLst/>
          </a:prstGeom>
        </p:spPr>
        <p:txBody>
          <a:bodyPr lIns="0" tIns="0" rIns="0" bIns="0" rtlCol="0" anchor="t">
            <a:spAutoFit/>
          </a:bodyPr>
          <a:lstStyle/>
          <a:p>
            <a:pPr marL="0" lvl="0" indent="0" algn="r">
              <a:lnSpc>
                <a:spcPts val="3919"/>
              </a:lnSpc>
              <a:spcBef>
                <a:spcPct val="0"/>
              </a:spcBef>
            </a:pPr>
            <a:r>
              <a:rPr lang="en-US" sz="2799" b="1" dirty="0" smtClean="0">
                <a:solidFill>
                  <a:srgbClr val="0F4662"/>
                </a:solidFill>
                <a:latin typeface="Quicksand Bold"/>
                <a:ea typeface="Quicksand Bold"/>
                <a:cs typeface="Quicksand Bold"/>
                <a:sym typeface="Quicksand Bold"/>
              </a:rPr>
              <a:t>Isolation Forest:</a:t>
            </a:r>
            <a:endParaRPr lang="en-US" sz="2799" b="1" dirty="0">
              <a:solidFill>
                <a:srgbClr val="0F4662"/>
              </a:solidFill>
              <a:latin typeface="Quicksand Bold"/>
              <a:ea typeface="Quicksand Bold"/>
              <a:cs typeface="Quicksand Bold"/>
              <a:sym typeface="Quicksand Bold"/>
            </a:endParaRPr>
          </a:p>
        </p:txBody>
      </p:sp>
      <p:sp>
        <p:nvSpPr>
          <p:cNvPr id="9" name="TextBox 9"/>
          <p:cNvSpPr txBox="1"/>
          <p:nvPr/>
        </p:nvSpPr>
        <p:spPr>
          <a:xfrm>
            <a:off x="1344620" y="6946051"/>
            <a:ext cx="5348229" cy="1107996"/>
          </a:xfrm>
          <a:prstGeom prst="rect">
            <a:avLst/>
          </a:prstGeom>
        </p:spPr>
        <p:txBody>
          <a:bodyPr lIns="0" tIns="0" rIns="0" bIns="0" rtlCol="0" anchor="t">
            <a:spAutoFit/>
          </a:bodyPr>
          <a:lstStyle/>
          <a:p>
            <a:pPr algn="r"/>
            <a:r>
              <a:rPr lang="en-US" sz="2400" dirty="0">
                <a:solidFill>
                  <a:schemeClr val="tx2">
                    <a:lumMod val="75000"/>
                  </a:schemeClr>
                </a:solidFill>
                <a:latin typeface="Quicksand" panose="020B0604020202020204" charset="0"/>
              </a:rPr>
              <a:t>Unsupervised Outlier Detection.</a:t>
            </a:r>
          </a:p>
          <a:p>
            <a:pPr algn="r"/>
            <a:r>
              <a:rPr lang="en-US" sz="2400" dirty="0">
                <a:solidFill>
                  <a:schemeClr val="tx2">
                    <a:lumMod val="75000"/>
                  </a:schemeClr>
                </a:solidFill>
                <a:latin typeface="Quicksand" panose="020B0604020202020204" charset="0"/>
              </a:rPr>
              <a:t>Estimate the support of a high-dimensional </a:t>
            </a:r>
            <a:r>
              <a:rPr lang="en-US" sz="2400" dirty="0" smtClean="0">
                <a:solidFill>
                  <a:schemeClr val="tx2">
                    <a:lumMod val="75000"/>
                  </a:schemeClr>
                </a:solidFill>
                <a:latin typeface="Quicksand" panose="020B0604020202020204" charset="0"/>
              </a:rPr>
              <a:t>distribution </a:t>
            </a:r>
            <a:r>
              <a:rPr lang="en-US" sz="2400" dirty="0" smtClean="0">
                <a:solidFill>
                  <a:schemeClr val="tx2">
                    <a:lumMod val="75000"/>
                  </a:schemeClr>
                </a:solidFill>
                <a:latin typeface="Quicksand" panose="020B0604020202020204" charset="0"/>
                <a:hlinkClick r:id="rId5" action="ppaction://hlinksldjump"/>
              </a:rPr>
              <a:t>[5]</a:t>
            </a:r>
            <a:r>
              <a:rPr lang="en-US" sz="2400" dirty="0" smtClean="0">
                <a:solidFill>
                  <a:schemeClr val="tx2">
                    <a:lumMod val="75000"/>
                  </a:schemeClr>
                </a:solidFill>
                <a:latin typeface="Quicksand" panose="020B0604020202020204" charset="0"/>
              </a:rPr>
              <a:t>.</a:t>
            </a:r>
            <a:endParaRPr lang="en-US" sz="2400" dirty="0">
              <a:solidFill>
                <a:schemeClr val="tx2">
                  <a:lumMod val="75000"/>
                </a:schemeClr>
              </a:solidFill>
              <a:latin typeface="Quicksand" panose="020B0604020202020204" charset="0"/>
            </a:endParaRPr>
          </a:p>
        </p:txBody>
      </p:sp>
      <p:sp>
        <p:nvSpPr>
          <p:cNvPr id="10" name="TextBox 10"/>
          <p:cNvSpPr txBox="1"/>
          <p:nvPr/>
        </p:nvSpPr>
        <p:spPr>
          <a:xfrm>
            <a:off x="3947264" y="6407363"/>
            <a:ext cx="5348229" cy="461280"/>
          </a:xfrm>
          <a:prstGeom prst="rect">
            <a:avLst/>
          </a:prstGeom>
        </p:spPr>
        <p:txBody>
          <a:bodyPr lIns="0" tIns="0" rIns="0" bIns="0" rtlCol="0" anchor="t">
            <a:spAutoFit/>
          </a:bodyPr>
          <a:lstStyle/>
          <a:p>
            <a:pPr marL="0" lvl="0" indent="0" algn="l">
              <a:lnSpc>
                <a:spcPts val="3919"/>
              </a:lnSpc>
              <a:spcBef>
                <a:spcPct val="0"/>
              </a:spcBef>
            </a:pPr>
            <a:r>
              <a:rPr lang="en-US" sz="2799" b="1" dirty="0" smtClean="0">
                <a:solidFill>
                  <a:srgbClr val="0F4662"/>
                </a:solidFill>
                <a:latin typeface="Quicksand Bold"/>
                <a:ea typeface="Quicksand Bold"/>
                <a:cs typeface="Quicksand Bold"/>
                <a:sym typeface="Quicksand Bold"/>
              </a:rPr>
              <a:t>One Class SVM:</a:t>
            </a:r>
            <a:endParaRPr lang="en-US" sz="2799" b="1" dirty="0">
              <a:solidFill>
                <a:srgbClr val="0F4662"/>
              </a:solidFill>
              <a:latin typeface="Quicksand Bold"/>
              <a:ea typeface="Quicksand Bold"/>
              <a:cs typeface="Quicksand Bold"/>
              <a:sym typeface="Quicksand Bold"/>
            </a:endParaRPr>
          </a:p>
        </p:txBody>
      </p:sp>
      <p:sp>
        <p:nvSpPr>
          <p:cNvPr id="11" name="TextBox 11"/>
          <p:cNvSpPr txBox="1"/>
          <p:nvPr/>
        </p:nvSpPr>
        <p:spPr>
          <a:xfrm>
            <a:off x="11734800" y="4508066"/>
            <a:ext cx="5352545" cy="2586734"/>
          </a:xfrm>
          <a:prstGeom prst="rect">
            <a:avLst/>
          </a:prstGeom>
        </p:spPr>
        <p:txBody>
          <a:bodyPr lIns="0" tIns="0" rIns="0" bIns="0" rtlCol="0" anchor="t">
            <a:spAutoFit/>
          </a:bodyPr>
          <a:lstStyle/>
          <a:p>
            <a:pPr lvl="0">
              <a:lnSpc>
                <a:spcPts val="3359"/>
              </a:lnSpc>
              <a:spcBef>
                <a:spcPct val="0"/>
              </a:spcBef>
            </a:pPr>
            <a:r>
              <a:rPr lang="en-US" sz="2400" dirty="0">
                <a:solidFill>
                  <a:schemeClr val="tx2">
                    <a:lumMod val="75000"/>
                  </a:schemeClr>
                </a:solidFill>
                <a:latin typeface="Quicksand" panose="020B0604020202020204" charset="0"/>
              </a:rPr>
              <a:t>It measures the local deviation of the density of a given sample with respect to its neighbors. It is local in that the anomaly score depends on how isolated the object is with respect to the surrounding </a:t>
            </a:r>
            <a:r>
              <a:rPr lang="en-US" sz="2400" dirty="0" smtClean="0">
                <a:solidFill>
                  <a:schemeClr val="tx2">
                    <a:lumMod val="75000"/>
                  </a:schemeClr>
                </a:solidFill>
                <a:latin typeface="Quicksand" panose="020B0604020202020204" charset="0"/>
              </a:rPr>
              <a:t>neighborhood </a:t>
            </a:r>
            <a:r>
              <a:rPr lang="en-US" sz="2400" dirty="0" smtClean="0">
                <a:solidFill>
                  <a:schemeClr val="tx2">
                    <a:lumMod val="75000"/>
                  </a:schemeClr>
                </a:solidFill>
                <a:latin typeface="Quicksand" panose="020B0604020202020204" charset="0"/>
                <a:hlinkClick r:id="rId5" action="ppaction://hlinksldjump"/>
              </a:rPr>
              <a:t>[4]</a:t>
            </a:r>
            <a:r>
              <a:rPr lang="en-US" sz="2400" dirty="0" smtClean="0">
                <a:solidFill>
                  <a:schemeClr val="tx2">
                    <a:lumMod val="75000"/>
                  </a:schemeClr>
                </a:solidFill>
                <a:latin typeface="Quicksand" panose="020B0604020202020204" charset="0"/>
              </a:rPr>
              <a:t>.</a:t>
            </a:r>
            <a:endParaRPr lang="en-US" sz="2400" dirty="0">
              <a:solidFill>
                <a:schemeClr val="tx2">
                  <a:lumMod val="75000"/>
                </a:schemeClr>
              </a:solidFill>
              <a:latin typeface="Quicksand" panose="020B0604020202020204" charset="0"/>
              <a:ea typeface="Quicksand"/>
              <a:cs typeface="Quicksand"/>
              <a:sym typeface="Quicksand"/>
            </a:endParaRPr>
          </a:p>
        </p:txBody>
      </p:sp>
      <p:sp>
        <p:nvSpPr>
          <p:cNvPr id="12" name="TextBox 12"/>
          <p:cNvSpPr txBox="1"/>
          <p:nvPr/>
        </p:nvSpPr>
        <p:spPr>
          <a:xfrm>
            <a:off x="10744200" y="3974432"/>
            <a:ext cx="5352545" cy="461280"/>
          </a:xfrm>
          <a:prstGeom prst="rect">
            <a:avLst/>
          </a:prstGeom>
        </p:spPr>
        <p:txBody>
          <a:bodyPr lIns="0" tIns="0" rIns="0" bIns="0" rtlCol="0" anchor="t">
            <a:spAutoFit/>
          </a:bodyPr>
          <a:lstStyle/>
          <a:p>
            <a:pPr marL="0" lvl="0" indent="0" algn="r">
              <a:lnSpc>
                <a:spcPts val="3919"/>
              </a:lnSpc>
              <a:spcBef>
                <a:spcPct val="0"/>
              </a:spcBef>
            </a:pPr>
            <a:r>
              <a:rPr lang="en-US" sz="2799" b="1" dirty="0" smtClean="0">
                <a:solidFill>
                  <a:srgbClr val="0F4662"/>
                </a:solidFill>
                <a:latin typeface="Quicksand Bold"/>
                <a:ea typeface="Quicksand Bold"/>
                <a:cs typeface="Quicksand Bold"/>
                <a:sym typeface="Quicksand Bold"/>
              </a:rPr>
              <a:t>Local outlier Factor(LOF):</a:t>
            </a:r>
            <a:endParaRPr lang="en-US" sz="2799" b="1" dirty="0">
              <a:solidFill>
                <a:srgbClr val="0F4662"/>
              </a:solidFill>
              <a:latin typeface="Quicksand Bold"/>
              <a:ea typeface="Quicksand Bold"/>
              <a:cs typeface="Quicksand Bold"/>
              <a:sym typeface="Quicksand Bold"/>
            </a:endParaRPr>
          </a:p>
        </p:txBody>
      </p:sp>
      <p:sp>
        <p:nvSpPr>
          <p:cNvPr id="13" name="Freeform 13"/>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4" name="Freeform 14"/>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6" name="TextBox 15"/>
          <p:cNvSpPr txBox="1"/>
          <p:nvPr/>
        </p:nvSpPr>
        <p:spPr>
          <a:xfrm>
            <a:off x="15544800" y="9182100"/>
            <a:ext cx="914400" cy="369332"/>
          </a:xfrm>
          <a:prstGeom prst="rect">
            <a:avLst/>
          </a:prstGeom>
          <a:noFill/>
        </p:spPr>
        <p:txBody>
          <a:bodyPr wrap="square" rtlCol="0">
            <a:spAutoFit/>
          </a:bodyPr>
          <a:lstStyle/>
          <a:p>
            <a:r>
              <a:rPr lang="en-US" dirty="0" smtClean="0"/>
              <a:t>5</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3660651" y="0"/>
            <a:ext cx="4627349" cy="10287000"/>
            <a:chOff x="0" y="0"/>
            <a:chExt cx="1218726" cy="2709333"/>
          </a:xfrm>
        </p:grpSpPr>
        <p:sp>
          <p:nvSpPr>
            <p:cNvPr id="3" name="Freeform 3"/>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sp>
        <p:sp>
          <p:nvSpPr>
            <p:cNvPr id="4" name="TextBox 4"/>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sp>
        <p:nvSpPr>
          <p:cNvPr id="7" name="TextBox 7"/>
          <p:cNvSpPr txBox="1"/>
          <p:nvPr/>
        </p:nvSpPr>
        <p:spPr>
          <a:xfrm>
            <a:off x="1028700" y="374348"/>
            <a:ext cx="10886373" cy="2031325"/>
          </a:xfrm>
          <a:prstGeom prst="rect">
            <a:avLst/>
          </a:prstGeom>
        </p:spPr>
        <p:txBody>
          <a:bodyPr wrap="square" lIns="0" tIns="0" rIns="0" bIns="0" rtlCol="0" anchor="t">
            <a:spAutoFit/>
          </a:bodyPr>
          <a:lstStyle/>
          <a:p>
            <a:r>
              <a:rPr lang="en-US" sz="6600" dirty="0">
                <a:solidFill>
                  <a:schemeClr val="tx2">
                    <a:lumMod val="75000"/>
                  </a:schemeClr>
                </a:solidFill>
                <a:latin typeface="Cormorant Garamond Bold Italics" panose="020B0604020202020204" charset="0"/>
              </a:rPr>
              <a:t>Libraries Used to </a:t>
            </a:r>
            <a:r>
              <a:rPr lang="en-US" sz="6600" dirty="0" smtClean="0">
                <a:solidFill>
                  <a:schemeClr val="tx2">
                    <a:lumMod val="75000"/>
                  </a:schemeClr>
                </a:solidFill>
                <a:latin typeface="Cormorant Garamond Bold Italics" panose="020B0604020202020204" charset="0"/>
              </a:rPr>
              <a:t>Build </a:t>
            </a:r>
            <a:r>
              <a:rPr lang="en-US" sz="6600" dirty="0">
                <a:solidFill>
                  <a:schemeClr val="tx2">
                    <a:lumMod val="75000"/>
                  </a:schemeClr>
                </a:solidFill>
                <a:latin typeface="Cormorant Garamond Bold Italics" panose="020B0604020202020204" charset="0"/>
              </a:rPr>
              <a:t>Anomaly Detection Application</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05673"/>
            <a:ext cx="17297400" cy="6776427"/>
          </a:xfrm>
          <a:prstGeom prst="rect">
            <a:avLst/>
          </a:prstGeom>
        </p:spPr>
      </p:pic>
      <p:sp>
        <p:nvSpPr>
          <p:cNvPr id="16" name="TextBox 15"/>
          <p:cNvSpPr txBox="1"/>
          <p:nvPr/>
        </p:nvSpPr>
        <p:spPr>
          <a:xfrm>
            <a:off x="15544800" y="9182100"/>
            <a:ext cx="914400" cy="369332"/>
          </a:xfrm>
          <a:prstGeom prst="rect">
            <a:avLst/>
          </a:prstGeom>
          <a:noFill/>
        </p:spPr>
        <p:txBody>
          <a:bodyPr wrap="square" rtlCol="0">
            <a:spAutoFit/>
          </a:bodyPr>
          <a:lstStyle/>
          <a:p>
            <a:r>
              <a:rPr lang="en-US" dirty="0" smtClean="0"/>
              <a:t>6</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886761" y="2456695"/>
            <a:ext cx="5385764" cy="6426664"/>
            <a:chOff x="0" y="0"/>
            <a:chExt cx="1418473" cy="1692619"/>
          </a:xfrm>
        </p:grpSpPr>
        <p:sp>
          <p:nvSpPr>
            <p:cNvPr id="3" name="Freeform 3"/>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id="4" name="TextBox 4"/>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grpSp>
        <p:nvGrpSpPr>
          <p:cNvPr id="6" name="Group 6"/>
          <p:cNvGrpSpPr/>
          <p:nvPr/>
        </p:nvGrpSpPr>
        <p:grpSpPr>
          <a:xfrm>
            <a:off x="6451118" y="2456695"/>
            <a:ext cx="5385764" cy="6426664"/>
            <a:chOff x="0" y="0"/>
            <a:chExt cx="1418473" cy="1692619"/>
          </a:xfrm>
        </p:grpSpPr>
        <p:sp>
          <p:nvSpPr>
            <p:cNvPr id="7" name="Freeform 7"/>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sp>
        <p:sp>
          <p:nvSpPr>
            <p:cNvPr id="8" name="TextBox 8"/>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grpSp>
        <p:nvGrpSpPr>
          <p:cNvPr id="10" name="Group 10"/>
          <p:cNvGrpSpPr/>
          <p:nvPr/>
        </p:nvGrpSpPr>
        <p:grpSpPr>
          <a:xfrm>
            <a:off x="12015475" y="2456695"/>
            <a:ext cx="5385764" cy="6426664"/>
            <a:chOff x="0" y="0"/>
            <a:chExt cx="1418473" cy="1692619"/>
          </a:xfrm>
        </p:grpSpPr>
        <p:sp>
          <p:nvSpPr>
            <p:cNvPr id="11" name="Freeform 11"/>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id="12" name="TextBox 12"/>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14" name="TextBox 14"/>
          <p:cNvSpPr txBox="1"/>
          <p:nvPr/>
        </p:nvSpPr>
        <p:spPr>
          <a:xfrm>
            <a:off x="1028700" y="599709"/>
            <a:ext cx="8115300" cy="1099019"/>
          </a:xfrm>
          <a:prstGeom prst="rect">
            <a:avLst/>
          </a:prstGeom>
        </p:spPr>
        <p:txBody>
          <a:bodyPr lIns="0" tIns="0" rIns="0" bIns="0" rtlCol="0" anchor="t">
            <a:spAutoFit/>
          </a:bodyPr>
          <a:lstStyle/>
          <a:p>
            <a:pPr marL="0" lvl="0" indent="0" algn="l">
              <a:lnSpc>
                <a:spcPts val="8959"/>
              </a:lnSpc>
              <a:spcBef>
                <a:spcPct val="0"/>
              </a:spcBef>
            </a:pPr>
            <a:r>
              <a:rPr lang="en-US" sz="6399" b="1" i="1" dirty="0" smtClean="0">
                <a:solidFill>
                  <a:srgbClr val="0F4662"/>
                </a:solidFill>
                <a:latin typeface="Cormorant Garamond Bold Italics"/>
                <a:ea typeface="Cormorant Garamond Bold Italics"/>
                <a:cs typeface="Cormorant Garamond Bold Italics"/>
                <a:sym typeface="Cormorant Garamond Bold Italics"/>
              </a:rPr>
              <a:t>Dataset Description:</a:t>
            </a:r>
            <a:endParaRPr lang="en-US" sz="6399"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15" name="TextBox 15"/>
          <p:cNvSpPr txBox="1"/>
          <p:nvPr/>
        </p:nvSpPr>
        <p:spPr>
          <a:xfrm>
            <a:off x="666604" y="5270077"/>
            <a:ext cx="5706294" cy="3622915"/>
          </a:xfrm>
          <a:prstGeom prst="rect">
            <a:avLst/>
          </a:prstGeom>
        </p:spPr>
        <p:txBody>
          <a:bodyPr wrap="square" lIns="0" tIns="0" rIns="0" bIns="0" rtlCol="0" anchor="t">
            <a:spAutoFit/>
          </a:bodyPr>
          <a:lstStyle/>
          <a:p>
            <a:pPr marL="259080" lvl="1">
              <a:lnSpc>
                <a:spcPts val="4079"/>
              </a:lnSpc>
            </a:pPr>
            <a:r>
              <a:rPr lang="en-US" sz="2400" b="1" dirty="0">
                <a:solidFill>
                  <a:schemeClr val="tx2">
                    <a:lumMod val="75000"/>
                  </a:schemeClr>
                </a:solidFill>
                <a:latin typeface="Quicksand" panose="020B0604020202020204" charset="0"/>
              </a:rPr>
              <a:t>The Cybersecurity Intrusion Detection Dataset is created to identify cyberattacks using network traffic and user behavior, with details on its structure, key features, analysis methods, and applications in machine </a:t>
            </a:r>
            <a:r>
              <a:rPr lang="en-US" sz="2400" b="1" dirty="0" smtClean="0">
                <a:solidFill>
                  <a:schemeClr val="tx2">
                    <a:lumMod val="75000"/>
                  </a:schemeClr>
                </a:solidFill>
                <a:latin typeface="Quicksand" panose="020B0604020202020204" charset="0"/>
              </a:rPr>
              <a:t>learning</a:t>
            </a:r>
            <a:r>
              <a:rPr lang="en-US" sz="2400" b="1" dirty="0">
                <a:solidFill>
                  <a:schemeClr val="tx2">
                    <a:lumMod val="75000"/>
                  </a:schemeClr>
                </a:solidFill>
                <a:latin typeface="Quicksand" panose="020B0604020202020204" charset="0"/>
              </a:rPr>
              <a:t> </a:t>
            </a:r>
            <a:r>
              <a:rPr lang="en-US" sz="2400" dirty="0" smtClean="0">
                <a:solidFill>
                  <a:schemeClr val="tx2">
                    <a:lumMod val="75000"/>
                  </a:schemeClr>
                </a:solidFill>
                <a:latin typeface="Quicksand" panose="020B0604020202020204" charset="0"/>
                <a:hlinkClick r:id="rId3" action="ppaction://hlinksldjump"/>
              </a:rPr>
              <a:t>[7]</a:t>
            </a:r>
            <a:r>
              <a:rPr lang="en-US" sz="2400" dirty="0" smtClean="0">
                <a:solidFill>
                  <a:schemeClr val="tx2">
                    <a:lumMod val="75000"/>
                  </a:schemeClr>
                </a:solidFill>
                <a:latin typeface="Quicksand" panose="020B0604020202020204" charset="0"/>
              </a:rPr>
              <a:t>.</a:t>
            </a:r>
            <a:endParaRPr lang="en-US" sz="2400" dirty="0">
              <a:solidFill>
                <a:schemeClr val="tx2">
                  <a:lumMod val="75000"/>
                </a:schemeClr>
              </a:solidFill>
              <a:latin typeface="Quicksand" panose="020B0604020202020204" charset="0"/>
              <a:ea typeface="Quicksand"/>
              <a:cs typeface="Quicksand"/>
              <a:sym typeface="Quicksand"/>
            </a:endParaRPr>
          </a:p>
        </p:txBody>
      </p:sp>
      <p:sp>
        <p:nvSpPr>
          <p:cNvPr id="16" name="TextBox 16"/>
          <p:cNvSpPr txBox="1"/>
          <p:nvPr/>
        </p:nvSpPr>
        <p:spPr>
          <a:xfrm>
            <a:off x="1179693" y="4779898"/>
            <a:ext cx="5101887" cy="461280"/>
          </a:xfrm>
          <a:prstGeom prst="rect">
            <a:avLst/>
          </a:prstGeom>
        </p:spPr>
        <p:txBody>
          <a:bodyPr lIns="0" tIns="0" rIns="0" bIns="0" rtlCol="0" anchor="t">
            <a:spAutoFit/>
          </a:bodyPr>
          <a:lstStyle/>
          <a:p>
            <a:pPr marL="0" lvl="0" indent="0" algn="l">
              <a:lnSpc>
                <a:spcPts val="3919"/>
              </a:lnSpc>
              <a:spcBef>
                <a:spcPct val="0"/>
              </a:spcBef>
            </a:pPr>
            <a:r>
              <a:rPr lang="en-US" sz="2799" b="1" dirty="0" smtClean="0">
                <a:solidFill>
                  <a:srgbClr val="0F4662"/>
                </a:solidFill>
                <a:latin typeface="Quicksand Bold"/>
                <a:ea typeface="Quicksand Bold"/>
                <a:cs typeface="Quicksand Bold"/>
                <a:sym typeface="Quicksand Bold"/>
              </a:rPr>
              <a:t>Cybersecurity intrusion data</a:t>
            </a:r>
            <a:endParaRPr lang="en-US" sz="2799" b="1" dirty="0">
              <a:solidFill>
                <a:srgbClr val="0F4662"/>
              </a:solidFill>
              <a:latin typeface="Quicksand Bold"/>
              <a:ea typeface="Quicksand Bold"/>
              <a:cs typeface="Quicksand Bold"/>
              <a:sym typeface="Quicksand Bold"/>
            </a:endParaRPr>
          </a:p>
        </p:txBody>
      </p:sp>
      <p:sp>
        <p:nvSpPr>
          <p:cNvPr id="17" name="TextBox 17"/>
          <p:cNvSpPr txBox="1"/>
          <p:nvPr/>
        </p:nvSpPr>
        <p:spPr>
          <a:xfrm>
            <a:off x="6372898" y="5076563"/>
            <a:ext cx="5398820" cy="3680495"/>
          </a:xfrm>
          <a:prstGeom prst="rect">
            <a:avLst/>
          </a:prstGeom>
        </p:spPr>
        <p:txBody>
          <a:bodyPr wrap="square" lIns="0" tIns="0" rIns="0" bIns="0" rtlCol="0" anchor="t">
            <a:spAutoFit/>
          </a:bodyPr>
          <a:lstStyle/>
          <a:p>
            <a:pPr marL="259080" lvl="1">
              <a:lnSpc>
                <a:spcPts val="4079"/>
              </a:lnSpc>
            </a:pPr>
            <a:r>
              <a:rPr lang="en-US" sz="2400" dirty="0">
                <a:solidFill>
                  <a:schemeClr val="tx2">
                    <a:lumMod val="75000"/>
                  </a:schemeClr>
                </a:solidFill>
                <a:latin typeface="Quicksand" panose="020B0604020202020204" charset="0"/>
              </a:rPr>
              <a:t>According to the Data Breach Index, more than 5 million records are being stolen on a daily basis, a concerning statistic that shows - fraud is still very common both for Card-Present and Card-not Present type of </a:t>
            </a:r>
            <a:r>
              <a:rPr lang="en-US" sz="2400" dirty="0" smtClean="0">
                <a:solidFill>
                  <a:schemeClr val="tx2">
                    <a:lumMod val="75000"/>
                  </a:schemeClr>
                </a:solidFill>
                <a:latin typeface="Quicksand" panose="020B0604020202020204" charset="0"/>
              </a:rPr>
              <a:t>payments </a:t>
            </a:r>
            <a:r>
              <a:rPr lang="en-US" sz="2400" dirty="0" smtClean="0">
                <a:solidFill>
                  <a:schemeClr val="tx2">
                    <a:lumMod val="75000"/>
                  </a:schemeClr>
                </a:solidFill>
                <a:latin typeface="Quicksand" panose="020B0604020202020204" charset="0"/>
                <a:hlinkClick r:id="rId3" action="ppaction://hlinksldjump"/>
              </a:rPr>
              <a:t>[6]</a:t>
            </a:r>
            <a:r>
              <a:rPr lang="en-US" sz="2400" dirty="0" smtClean="0">
                <a:solidFill>
                  <a:schemeClr val="tx2">
                    <a:lumMod val="75000"/>
                  </a:schemeClr>
                </a:solidFill>
                <a:latin typeface="Quicksand" panose="020B0604020202020204" charset="0"/>
              </a:rPr>
              <a:t>.</a:t>
            </a:r>
            <a:endParaRPr lang="en-US" sz="2400" dirty="0">
              <a:solidFill>
                <a:schemeClr val="tx2">
                  <a:lumMod val="75000"/>
                </a:schemeClr>
              </a:solidFill>
              <a:latin typeface="Quicksand" panose="020B0604020202020204" charset="0"/>
              <a:ea typeface="Quicksand"/>
              <a:cs typeface="Quicksand"/>
              <a:sym typeface="Quicksand"/>
            </a:endParaRPr>
          </a:p>
        </p:txBody>
      </p:sp>
      <p:sp>
        <p:nvSpPr>
          <p:cNvPr id="18" name="TextBox 18"/>
          <p:cNvSpPr txBox="1"/>
          <p:nvPr/>
        </p:nvSpPr>
        <p:spPr>
          <a:xfrm>
            <a:off x="7543800" y="4705835"/>
            <a:ext cx="5101887" cy="461280"/>
          </a:xfrm>
          <a:prstGeom prst="rect">
            <a:avLst/>
          </a:prstGeom>
        </p:spPr>
        <p:txBody>
          <a:bodyPr lIns="0" tIns="0" rIns="0" bIns="0" rtlCol="0" anchor="t">
            <a:spAutoFit/>
          </a:bodyPr>
          <a:lstStyle/>
          <a:p>
            <a:pPr marL="0" lvl="0" indent="0" algn="l">
              <a:lnSpc>
                <a:spcPts val="3919"/>
              </a:lnSpc>
              <a:spcBef>
                <a:spcPct val="0"/>
              </a:spcBef>
            </a:pPr>
            <a:r>
              <a:rPr lang="en-US" sz="2799" b="1" dirty="0" smtClean="0">
                <a:solidFill>
                  <a:srgbClr val="0F4662"/>
                </a:solidFill>
                <a:latin typeface="Quicksand Bold"/>
                <a:ea typeface="Quicksand Bold"/>
                <a:cs typeface="Quicksand Bold"/>
                <a:sym typeface="Quicksand Bold"/>
              </a:rPr>
              <a:t>Card Transdata</a:t>
            </a:r>
            <a:endParaRPr lang="en-US" sz="2799" b="1" dirty="0">
              <a:solidFill>
                <a:srgbClr val="0F4662"/>
              </a:solidFill>
              <a:latin typeface="Quicksand Bold"/>
              <a:ea typeface="Quicksand Bold"/>
              <a:cs typeface="Quicksand Bold"/>
              <a:sym typeface="Quicksand Bold"/>
            </a:endParaRPr>
          </a:p>
        </p:txBody>
      </p:sp>
      <p:sp>
        <p:nvSpPr>
          <p:cNvPr id="19" name="TextBox 19"/>
          <p:cNvSpPr txBox="1"/>
          <p:nvPr/>
        </p:nvSpPr>
        <p:spPr>
          <a:xfrm>
            <a:off x="12204032" y="5253924"/>
            <a:ext cx="5209239" cy="3154710"/>
          </a:xfrm>
          <a:prstGeom prst="rect">
            <a:avLst/>
          </a:prstGeom>
        </p:spPr>
        <p:txBody>
          <a:bodyPr wrap="square" lIns="0" tIns="0" rIns="0" bIns="0" rtlCol="0" anchor="t">
            <a:spAutoFit/>
          </a:bodyPr>
          <a:lstStyle/>
          <a:p>
            <a:pPr marL="259080" lvl="1">
              <a:lnSpc>
                <a:spcPts val="4079"/>
              </a:lnSpc>
            </a:pPr>
            <a:r>
              <a:rPr lang="en-US" sz="2400" dirty="0">
                <a:solidFill>
                  <a:schemeClr val="tx2">
                    <a:lumMod val="75000"/>
                  </a:schemeClr>
                </a:solidFill>
                <a:latin typeface="Quicksand" panose="020B0604020202020204" charset="0"/>
              </a:rPr>
              <a:t>binary classification (room occupancy) from Temperature</a:t>
            </a:r>
            <a:r>
              <a:rPr lang="en-US" sz="2400" dirty="0" smtClean="0">
                <a:solidFill>
                  <a:schemeClr val="tx2">
                    <a:lumMod val="75000"/>
                  </a:schemeClr>
                </a:solidFill>
                <a:latin typeface="Quicksand" panose="020B0604020202020204" charset="0"/>
              </a:rPr>
              <a:t>, Humidity, Light </a:t>
            </a:r>
            <a:r>
              <a:rPr lang="en-US" sz="2400" dirty="0">
                <a:solidFill>
                  <a:schemeClr val="tx2">
                    <a:lumMod val="75000"/>
                  </a:schemeClr>
                </a:solidFill>
                <a:latin typeface="Quicksand" panose="020B0604020202020204" charset="0"/>
              </a:rPr>
              <a:t>and CO2. occupancy was obtained from time stamped pictures that were taken every </a:t>
            </a:r>
            <a:r>
              <a:rPr lang="en-US" sz="2400" dirty="0" smtClean="0">
                <a:solidFill>
                  <a:schemeClr val="tx2">
                    <a:lumMod val="75000"/>
                  </a:schemeClr>
                </a:solidFill>
                <a:latin typeface="Quicksand" panose="020B0604020202020204" charset="0"/>
              </a:rPr>
              <a:t>minute </a:t>
            </a:r>
            <a:r>
              <a:rPr lang="en-US" sz="2400" dirty="0" smtClean="0">
                <a:solidFill>
                  <a:schemeClr val="tx2">
                    <a:lumMod val="75000"/>
                  </a:schemeClr>
                </a:solidFill>
                <a:latin typeface="Quicksand" panose="020B0604020202020204" charset="0"/>
                <a:hlinkClick r:id="rId3" action="ppaction://hlinksldjump"/>
              </a:rPr>
              <a:t>[8]</a:t>
            </a:r>
            <a:r>
              <a:rPr lang="en-US" sz="2400" dirty="0" smtClean="0">
                <a:solidFill>
                  <a:schemeClr val="tx2">
                    <a:lumMod val="75000"/>
                  </a:schemeClr>
                </a:solidFill>
                <a:latin typeface="Quicksand" panose="020B0604020202020204" charset="0"/>
              </a:rPr>
              <a:t>.</a:t>
            </a:r>
            <a:endParaRPr lang="en-US" sz="2400" dirty="0">
              <a:solidFill>
                <a:schemeClr val="tx2">
                  <a:lumMod val="75000"/>
                </a:schemeClr>
              </a:solidFill>
              <a:latin typeface="Quicksand" panose="020B0604020202020204" charset="0"/>
              <a:ea typeface="Quicksand"/>
              <a:cs typeface="Quicksand"/>
              <a:sym typeface="Quicksand"/>
            </a:endParaRPr>
          </a:p>
        </p:txBody>
      </p:sp>
      <p:sp>
        <p:nvSpPr>
          <p:cNvPr id="20" name="TextBox 20"/>
          <p:cNvSpPr txBox="1"/>
          <p:nvPr/>
        </p:nvSpPr>
        <p:spPr>
          <a:xfrm>
            <a:off x="13719513" y="4774630"/>
            <a:ext cx="5101887" cy="461280"/>
          </a:xfrm>
          <a:prstGeom prst="rect">
            <a:avLst/>
          </a:prstGeom>
        </p:spPr>
        <p:txBody>
          <a:bodyPr lIns="0" tIns="0" rIns="0" bIns="0" rtlCol="0" anchor="t">
            <a:spAutoFit/>
          </a:bodyPr>
          <a:lstStyle/>
          <a:p>
            <a:pPr marL="0" lvl="0" indent="0" algn="l">
              <a:lnSpc>
                <a:spcPts val="3919"/>
              </a:lnSpc>
              <a:spcBef>
                <a:spcPct val="0"/>
              </a:spcBef>
            </a:pPr>
            <a:r>
              <a:rPr lang="en-US" sz="2799" b="1" dirty="0" smtClean="0">
                <a:solidFill>
                  <a:srgbClr val="0F4662"/>
                </a:solidFill>
                <a:latin typeface="Quicksand Bold"/>
                <a:ea typeface="Quicksand Bold"/>
                <a:cs typeface="Quicksand Bold"/>
                <a:sym typeface="Quicksand Bold"/>
              </a:rPr>
              <a:t>Occupancy</a:t>
            </a:r>
            <a:endParaRPr lang="en-US" sz="2799" b="1" dirty="0">
              <a:solidFill>
                <a:srgbClr val="0F4662"/>
              </a:solidFill>
              <a:latin typeface="Quicksand Bold"/>
              <a:ea typeface="Quicksand Bold"/>
              <a:cs typeface="Quicksand Bold"/>
              <a:sym typeface="Quicksand Bold"/>
            </a:endParaRPr>
          </a:p>
        </p:txBody>
      </p:sp>
      <p:sp>
        <p:nvSpPr>
          <p:cNvPr id="21" name="AutoShape 21"/>
          <p:cNvSpPr/>
          <p:nvPr/>
        </p:nvSpPr>
        <p:spPr>
          <a:xfrm>
            <a:off x="10767060" y="990600"/>
            <a:ext cx="6492240" cy="0"/>
          </a:xfrm>
          <a:prstGeom prst="line">
            <a:avLst/>
          </a:prstGeom>
          <a:ln w="76200" cap="flat">
            <a:solidFill>
              <a:srgbClr val="0F4662"/>
            </a:solidFill>
            <a:prstDash val="solid"/>
            <a:headEnd type="none" w="sm" len="sm"/>
            <a:tailEnd type="none" w="sm" len="sm"/>
          </a:ln>
        </p:spPr>
      </p:sp>
      <p:pic>
        <p:nvPicPr>
          <p:cNvPr id="3076" name="Picture 4" descr="Anonymous hacker with laptop illustration | Premium V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2965" y="2451055"/>
            <a:ext cx="3117992" cy="2236387"/>
          </a:xfrm>
          <a:prstGeom prst="rect">
            <a:avLst/>
          </a:prstGeom>
          <a:noFill/>
          <a:extLst>
            <a:ext uri="{909E8E84-426E-40DD-AFC4-6F175D3DCCD1}">
              <a14:hiddenFill xmlns:a14="http://schemas.microsoft.com/office/drawing/2010/main">
                <a:solidFill>
                  <a:srgbClr val="FFFFFF"/>
                </a:solidFill>
              </a14:hiddenFill>
            </a:ext>
          </a:extLst>
        </p:spPr>
      </p:pic>
      <p:sp>
        <p:nvSpPr>
          <p:cNvPr id="24" name="Freeform 9"/>
          <p:cNvSpPr/>
          <p:nvPr/>
        </p:nvSpPr>
        <p:spPr>
          <a:xfrm>
            <a:off x="15661966" y="11096663"/>
            <a:ext cx="500423" cy="557994"/>
          </a:xfrm>
          <a:custGeom>
            <a:avLst/>
            <a:gdLst/>
            <a:ahLst/>
            <a:cxnLst/>
            <a:rect l="l" t="t" r="r" b="b"/>
            <a:pathLst>
              <a:path w="2318994" h="2348889">
                <a:moveTo>
                  <a:pt x="0" y="0"/>
                </a:moveTo>
                <a:lnTo>
                  <a:pt x="2318994" y="0"/>
                </a:lnTo>
                <a:lnTo>
                  <a:pt x="2318994" y="2348889"/>
                </a:lnTo>
                <a:lnTo>
                  <a:pt x="0" y="2348889"/>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pic>
        <p:nvPicPr>
          <p:cNvPr id="3078" name="Picture 6" descr="Credit Card Transactions Fraud Detection Dataset | Kaggl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55552" y="2445157"/>
            <a:ext cx="3139762" cy="224028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Room Occupancy Estimation"/>
          <p:cNvPicPr>
            <a:picLocks noChangeAspect="1" noChangeArrowheads="1"/>
          </p:cNvPicPr>
          <p:nvPr/>
        </p:nvPicPr>
        <p:blipFill>
          <a:blip r:embed="rId8" cstate="print">
            <a:extLst>
              <a:ext uri="{BEBA8EAE-BF5A-486C-A8C5-ECC9F3942E4B}">
                <a14:imgProps xmlns:a14="http://schemas.microsoft.com/office/drawing/2010/main">
                  <a14:imgLayer r:embed="rId9">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13146257" y="2452728"/>
            <a:ext cx="3124200" cy="224028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15544800" y="9182100"/>
            <a:ext cx="914400" cy="369332"/>
          </a:xfrm>
          <a:prstGeom prst="rect">
            <a:avLst/>
          </a:prstGeom>
          <a:noFill/>
        </p:spPr>
        <p:txBody>
          <a:bodyPr wrap="square" rtlCol="0">
            <a:spAutoFit/>
          </a:bodyPr>
          <a:lstStyle/>
          <a:p>
            <a:r>
              <a:rPr lang="en-US" dirty="0" smtClean="0"/>
              <a:t>7</a:t>
            </a:r>
            <a:endParaRPr lang="en-US" dirty="0"/>
          </a:p>
        </p:txBody>
      </p:sp>
    </p:spTree>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4" name="Group 4"/>
          <p:cNvGrpSpPr/>
          <p:nvPr/>
        </p:nvGrpSpPr>
        <p:grpSpPr>
          <a:xfrm>
            <a:off x="8449761" y="0"/>
            <a:ext cx="9838239" cy="10287000"/>
            <a:chOff x="0" y="0"/>
            <a:chExt cx="2591141" cy="2709333"/>
          </a:xfrm>
        </p:grpSpPr>
        <p:sp>
          <p:nvSpPr>
            <p:cNvPr id="5" name="Freeform 5"/>
            <p:cNvSpPr/>
            <p:nvPr/>
          </p:nvSpPr>
          <p:spPr>
            <a:xfrm>
              <a:off x="0" y="0"/>
              <a:ext cx="2591141" cy="2709333"/>
            </a:xfrm>
            <a:custGeom>
              <a:avLst/>
              <a:gdLst/>
              <a:ahLst/>
              <a:cxnLst/>
              <a:rect l="l" t="t" r="r" b="b"/>
              <a:pathLst>
                <a:path w="2591141" h="2709333">
                  <a:moveTo>
                    <a:pt x="0" y="0"/>
                  </a:moveTo>
                  <a:lnTo>
                    <a:pt x="2591141" y="0"/>
                  </a:lnTo>
                  <a:lnTo>
                    <a:pt x="2591141" y="2709333"/>
                  </a:lnTo>
                  <a:lnTo>
                    <a:pt x="0" y="2709333"/>
                  </a:lnTo>
                  <a:close/>
                </a:path>
              </a:pathLst>
            </a:custGeom>
            <a:solidFill>
              <a:srgbClr val="DBE5EA"/>
            </a:solidFill>
          </p:spPr>
        </p:sp>
        <p:sp>
          <p:nvSpPr>
            <p:cNvPr id="6" name="TextBox 6"/>
            <p:cNvSpPr txBox="1"/>
            <p:nvPr/>
          </p:nvSpPr>
          <p:spPr>
            <a:xfrm>
              <a:off x="0" y="-123825"/>
              <a:ext cx="2591141" cy="2833158"/>
            </a:xfrm>
            <a:prstGeom prst="rect">
              <a:avLst/>
            </a:prstGeom>
          </p:spPr>
          <p:txBody>
            <a:bodyPr lIns="50800" tIns="50800" rIns="50800" bIns="50800" rtlCol="0" anchor="ctr"/>
            <a:lstStyle/>
            <a:p>
              <a:pPr algn="ctr">
                <a:lnSpc>
                  <a:spcPts val="4079"/>
                </a:lnSpc>
              </a:pPr>
              <a:endParaRPr/>
            </a:p>
          </p:txBody>
        </p:sp>
      </p:grpSp>
      <p:sp>
        <p:nvSpPr>
          <p:cNvPr id="7" name="TextBox 7"/>
          <p:cNvSpPr txBox="1"/>
          <p:nvPr/>
        </p:nvSpPr>
        <p:spPr>
          <a:xfrm>
            <a:off x="1028700" y="599709"/>
            <a:ext cx="9480749" cy="1015663"/>
          </a:xfrm>
          <a:prstGeom prst="rect">
            <a:avLst/>
          </a:prstGeom>
        </p:spPr>
        <p:txBody>
          <a:bodyPr lIns="0" tIns="0" rIns="0" bIns="0" rtlCol="0" anchor="t">
            <a:spAutoFit/>
          </a:bodyPr>
          <a:lstStyle/>
          <a:p>
            <a:r>
              <a:rPr lang="en-US" sz="6600" dirty="0">
                <a:solidFill>
                  <a:schemeClr val="tx2">
                    <a:lumMod val="75000"/>
                  </a:schemeClr>
                </a:solidFill>
                <a:latin typeface="Cormorant Garamond Bold Italics" panose="020B0604020202020204" charset="0"/>
              </a:rPr>
              <a:t>Python Coding Strategy</a:t>
            </a:r>
          </a:p>
        </p:txBody>
      </p:sp>
      <p:sp>
        <p:nvSpPr>
          <p:cNvPr id="14" name="AutoShape 14"/>
          <p:cNvSpPr/>
          <p:nvPr/>
        </p:nvSpPr>
        <p:spPr>
          <a:xfrm>
            <a:off x="1028700" y="9741523"/>
            <a:ext cx="6492240" cy="0"/>
          </a:xfrm>
          <a:prstGeom prst="line">
            <a:avLst/>
          </a:prstGeom>
          <a:ln w="76200" cap="flat">
            <a:solidFill>
              <a:srgbClr val="0F4662"/>
            </a:solidFill>
            <a:prstDash val="solid"/>
            <a:headEnd type="none" w="sm" len="sm"/>
            <a:tailEnd type="none" w="sm" len="sm"/>
          </a:ln>
        </p:spPr>
      </p:sp>
      <p:sp>
        <p:nvSpPr>
          <p:cNvPr id="15" name="AutoShape 15"/>
          <p:cNvSpPr/>
          <p:nvPr/>
        </p:nvSpPr>
        <p:spPr>
          <a:xfrm>
            <a:off x="10767060" y="1028700"/>
            <a:ext cx="6492240" cy="0"/>
          </a:xfrm>
          <a:prstGeom prst="line">
            <a:avLst/>
          </a:prstGeom>
          <a:ln w="76200" cap="flat">
            <a:solidFill>
              <a:srgbClr val="0F4662"/>
            </a:solidFill>
            <a:prstDash val="solid"/>
            <a:headEnd type="none" w="sm" len="sm"/>
            <a:tailEnd type="none" w="sm" len="sm"/>
          </a:ln>
        </p:spPr>
      </p:sp>
      <p:pic>
        <p:nvPicPr>
          <p:cNvPr id="16" name="Picture 15"/>
          <p:cNvPicPr>
            <a:picLocks noChangeAspect="1"/>
          </p:cNvPicPr>
          <p:nvPr/>
        </p:nvPicPr>
        <p:blipFill>
          <a:blip r:embed="rId2"/>
          <a:stretch>
            <a:fillRect/>
          </a:stretch>
        </p:blipFill>
        <p:spPr>
          <a:xfrm>
            <a:off x="3810000" y="2027322"/>
            <a:ext cx="11201400" cy="7058924"/>
          </a:xfrm>
          <a:prstGeom prst="rect">
            <a:avLst/>
          </a:prstGeom>
        </p:spPr>
      </p:pic>
      <p:sp>
        <p:nvSpPr>
          <p:cNvPr id="18" name="TextBox 17"/>
          <p:cNvSpPr txBox="1"/>
          <p:nvPr/>
        </p:nvSpPr>
        <p:spPr>
          <a:xfrm>
            <a:off x="15544800" y="9182100"/>
            <a:ext cx="914400" cy="369332"/>
          </a:xfrm>
          <a:prstGeom prst="rect">
            <a:avLst/>
          </a:prstGeom>
          <a:noFill/>
        </p:spPr>
        <p:txBody>
          <a:bodyPr wrap="square" rtlCol="0">
            <a:spAutoFit/>
          </a:bodyPr>
          <a:lstStyle/>
          <a:p>
            <a:r>
              <a:rPr lang="en-US" dirty="0" smtClean="0"/>
              <a:t>8</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8449761" y="0"/>
            <a:ext cx="9838239" cy="10287000"/>
            <a:chOff x="0" y="0"/>
            <a:chExt cx="2591141" cy="2709333"/>
          </a:xfrm>
        </p:grpSpPr>
        <p:sp>
          <p:nvSpPr>
            <p:cNvPr id="5" name="Freeform 5"/>
            <p:cNvSpPr/>
            <p:nvPr/>
          </p:nvSpPr>
          <p:spPr>
            <a:xfrm>
              <a:off x="0" y="0"/>
              <a:ext cx="2591141" cy="2709333"/>
            </a:xfrm>
            <a:custGeom>
              <a:avLst/>
              <a:gdLst/>
              <a:ahLst/>
              <a:cxnLst/>
              <a:rect l="l" t="t" r="r" b="b"/>
              <a:pathLst>
                <a:path w="2591141" h="2709333">
                  <a:moveTo>
                    <a:pt x="0" y="0"/>
                  </a:moveTo>
                  <a:lnTo>
                    <a:pt x="2591141" y="0"/>
                  </a:lnTo>
                  <a:lnTo>
                    <a:pt x="2591141" y="2709333"/>
                  </a:lnTo>
                  <a:lnTo>
                    <a:pt x="0" y="2709333"/>
                  </a:lnTo>
                  <a:close/>
                </a:path>
              </a:pathLst>
            </a:custGeom>
            <a:solidFill>
              <a:srgbClr val="DBE5EA"/>
            </a:solidFill>
          </p:spPr>
        </p:sp>
        <p:sp>
          <p:nvSpPr>
            <p:cNvPr id="6" name="TextBox 6"/>
            <p:cNvSpPr txBox="1"/>
            <p:nvPr/>
          </p:nvSpPr>
          <p:spPr>
            <a:xfrm>
              <a:off x="0" y="-123825"/>
              <a:ext cx="2591141" cy="2833158"/>
            </a:xfrm>
            <a:prstGeom prst="rect">
              <a:avLst/>
            </a:prstGeom>
          </p:spPr>
          <p:txBody>
            <a:bodyPr lIns="50800" tIns="50800" rIns="50800" bIns="50800" rtlCol="0" anchor="ctr"/>
            <a:lstStyle/>
            <a:p>
              <a:pPr algn="ctr">
                <a:lnSpc>
                  <a:spcPts val="4079"/>
                </a:lnSpc>
              </a:pPr>
              <a:endParaRPr/>
            </a:p>
          </p:txBody>
        </p:sp>
      </p:grpSp>
      <p:sp>
        <p:nvSpPr>
          <p:cNvPr id="7" name="TextBox 7"/>
          <p:cNvSpPr txBox="1"/>
          <p:nvPr/>
        </p:nvSpPr>
        <p:spPr>
          <a:xfrm>
            <a:off x="1028700" y="599709"/>
            <a:ext cx="9480749" cy="1015663"/>
          </a:xfrm>
          <a:prstGeom prst="rect">
            <a:avLst/>
          </a:prstGeom>
        </p:spPr>
        <p:txBody>
          <a:bodyPr lIns="0" tIns="0" rIns="0" bIns="0" rtlCol="0" anchor="t">
            <a:spAutoFit/>
          </a:bodyPr>
          <a:lstStyle/>
          <a:p>
            <a:r>
              <a:rPr lang="en-US" sz="6600" dirty="0">
                <a:solidFill>
                  <a:schemeClr val="tx2">
                    <a:lumMod val="75000"/>
                  </a:schemeClr>
                </a:solidFill>
                <a:latin typeface="Cormorant Garamond Bold Italics" panose="020B0604020202020204" charset="0"/>
              </a:rPr>
              <a:t>Python Coding Strategy</a:t>
            </a:r>
          </a:p>
        </p:txBody>
      </p:sp>
      <p:sp>
        <p:nvSpPr>
          <p:cNvPr id="14" name="AutoShape 14"/>
          <p:cNvSpPr/>
          <p:nvPr/>
        </p:nvSpPr>
        <p:spPr>
          <a:xfrm>
            <a:off x="1028700" y="9741523"/>
            <a:ext cx="6492240" cy="0"/>
          </a:xfrm>
          <a:prstGeom prst="line">
            <a:avLst/>
          </a:prstGeom>
          <a:ln w="76200" cap="flat">
            <a:solidFill>
              <a:srgbClr val="0F4662"/>
            </a:solidFill>
            <a:prstDash val="solid"/>
            <a:headEnd type="none" w="sm" len="sm"/>
            <a:tailEnd type="none" w="sm" len="sm"/>
          </a:ln>
        </p:spPr>
      </p:sp>
      <p:sp>
        <p:nvSpPr>
          <p:cNvPr id="15" name="AutoShape 15"/>
          <p:cNvSpPr/>
          <p:nvPr/>
        </p:nvSpPr>
        <p:spPr>
          <a:xfrm>
            <a:off x="10767060" y="1028700"/>
            <a:ext cx="6492240" cy="0"/>
          </a:xfrm>
          <a:prstGeom prst="line">
            <a:avLst/>
          </a:prstGeom>
          <a:ln w="76200" cap="flat">
            <a:solidFill>
              <a:srgbClr val="0F4662"/>
            </a:solidFill>
            <a:prstDash val="solid"/>
            <a:headEnd type="none" w="sm" len="sm"/>
            <a:tailEnd type="none" w="sm" len="sm"/>
          </a:ln>
        </p:spPr>
      </p:sp>
      <p:sp>
        <p:nvSpPr>
          <p:cNvPr id="11" name="TextBox 10"/>
          <p:cNvSpPr txBox="1"/>
          <p:nvPr/>
        </p:nvSpPr>
        <p:spPr>
          <a:xfrm>
            <a:off x="15544800" y="9182100"/>
            <a:ext cx="914400" cy="369332"/>
          </a:xfrm>
          <a:prstGeom prst="rect">
            <a:avLst/>
          </a:prstGeom>
          <a:noFill/>
        </p:spPr>
        <p:txBody>
          <a:bodyPr wrap="square" rtlCol="0">
            <a:spAutoFit/>
          </a:bodyPr>
          <a:lstStyle/>
          <a:p>
            <a:r>
              <a:rPr lang="en-US" dirty="0" smtClean="0"/>
              <a:t>9</a:t>
            </a:r>
            <a:endParaRPr lang="en-US" dirty="0"/>
          </a:p>
        </p:txBody>
      </p:sp>
      <p:pic>
        <p:nvPicPr>
          <p:cNvPr id="8" name="Picture 7"/>
          <p:cNvPicPr>
            <a:picLocks noChangeAspect="1"/>
          </p:cNvPicPr>
          <p:nvPr/>
        </p:nvPicPr>
        <p:blipFill>
          <a:blip r:embed="rId3"/>
          <a:stretch>
            <a:fillRect/>
          </a:stretch>
        </p:blipFill>
        <p:spPr>
          <a:xfrm>
            <a:off x="2907317" y="2380611"/>
            <a:ext cx="13082651" cy="6096000"/>
          </a:xfrm>
          <a:prstGeom prst="rect">
            <a:avLst/>
          </a:prstGeom>
        </p:spPr>
      </p:pic>
    </p:spTree>
    <p:extLst>
      <p:ext uri="{BB962C8B-B14F-4D97-AF65-F5344CB8AC3E}">
        <p14:creationId xmlns:p14="http://schemas.microsoft.com/office/powerpoint/2010/main" val="30833765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TotalTime>
  <Words>814</Words>
  <Application>Microsoft Office PowerPoint</Application>
  <PresentationFormat>Custom</PresentationFormat>
  <Paragraphs>94</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Quicksand</vt:lpstr>
      <vt:lpstr>Calibri</vt:lpstr>
      <vt:lpstr>Quicksand Bold</vt:lpstr>
      <vt:lpstr>Cormorant Garamond Bold Italics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DELL.CC</cp:lastModifiedBy>
  <cp:revision>30</cp:revision>
  <dcterms:created xsi:type="dcterms:W3CDTF">2006-08-16T00:00:00Z</dcterms:created>
  <dcterms:modified xsi:type="dcterms:W3CDTF">2025-08-24T11:06:06Z</dcterms:modified>
  <dc:identifier>DAGwy4-pL5A</dc:identifier>
</cp:coreProperties>
</file>