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2" r:id="rId44"/>
    <p:sldId id="301" r:id="rId45"/>
    <p:sldId id="300" r:id="rId46"/>
    <p:sldId id="298" r:id="rId47"/>
    <p:sldId id="29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4422C5-FF26-4835-87E6-F70AF6309DA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4F152-C1C9-4FCB-AB8F-792B40EFB14F}" type="slidenum">
              <a:rPr lang="en-US" smtClean="0"/>
              <a:t>‹#›</a:t>
            </a:fld>
            <a:endParaRPr lang="en-US"/>
          </a:p>
        </p:txBody>
      </p:sp>
    </p:spTree>
    <p:extLst>
      <p:ext uri="{BB962C8B-B14F-4D97-AF65-F5344CB8AC3E}">
        <p14:creationId xmlns:p14="http://schemas.microsoft.com/office/powerpoint/2010/main" val="202346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422C5-FF26-4835-87E6-F70AF6309DA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4F152-C1C9-4FCB-AB8F-792B40EFB14F}" type="slidenum">
              <a:rPr lang="en-US" smtClean="0"/>
              <a:t>‹#›</a:t>
            </a:fld>
            <a:endParaRPr lang="en-US"/>
          </a:p>
        </p:txBody>
      </p:sp>
    </p:spTree>
    <p:extLst>
      <p:ext uri="{BB962C8B-B14F-4D97-AF65-F5344CB8AC3E}">
        <p14:creationId xmlns:p14="http://schemas.microsoft.com/office/powerpoint/2010/main" val="332735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422C5-FF26-4835-87E6-F70AF6309DA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4F152-C1C9-4FCB-AB8F-792B40EFB14F}" type="slidenum">
              <a:rPr lang="en-US" smtClean="0"/>
              <a:t>‹#›</a:t>
            </a:fld>
            <a:endParaRPr lang="en-US"/>
          </a:p>
        </p:txBody>
      </p:sp>
    </p:spTree>
    <p:extLst>
      <p:ext uri="{BB962C8B-B14F-4D97-AF65-F5344CB8AC3E}">
        <p14:creationId xmlns:p14="http://schemas.microsoft.com/office/powerpoint/2010/main" val="261694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422C5-FF26-4835-87E6-F70AF6309DA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4F152-C1C9-4FCB-AB8F-792B40EFB14F}" type="slidenum">
              <a:rPr lang="en-US" smtClean="0"/>
              <a:t>‹#›</a:t>
            </a:fld>
            <a:endParaRPr lang="en-US"/>
          </a:p>
        </p:txBody>
      </p:sp>
    </p:spTree>
    <p:extLst>
      <p:ext uri="{BB962C8B-B14F-4D97-AF65-F5344CB8AC3E}">
        <p14:creationId xmlns:p14="http://schemas.microsoft.com/office/powerpoint/2010/main" val="313552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4422C5-FF26-4835-87E6-F70AF6309DA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4F152-C1C9-4FCB-AB8F-792B40EFB14F}" type="slidenum">
              <a:rPr lang="en-US" smtClean="0"/>
              <a:t>‹#›</a:t>
            </a:fld>
            <a:endParaRPr lang="en-US"/>
          </a:p>
        </p:txBody>
      </p:sp>
    </p:spTree>
    <p:extLst>
      <p:ext uri="{BB962C8B-B14F-4D97-AF65-F5344CB8AC3E}">
        <p14:creationId xmlns:p14="http://schemas.microsoft.com/office/powerpoint/2010/main" val="157849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4422C5-FF26-4835-87E6-F70AF6309DA1}"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4F152-C1C9-4FCB-AB8F-792B40EFB14F}" type="slidenum">
              <a:rPr lang="en-US" smtClean="0"/>
              <a:t>‹#›</a:t>
            </a:fld>
            <a:endParaRPr lang="en-US"/>
          </a:p>
        </p:txBody>
      </p:sp>
    </p:spTree>
    <p:extLst>
      <p:ext uri="{BB962C8B-B14F-4D97-AF65-F5344CB8AC3E}">
        <p14:creationId xmlns:p14="http://schemas.microsoft.com/office/powerpoint/2010/main" val="184821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4422C5-FF26-4835-87E6-F70AF6309DA1}"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64F152-C1C9-4FCB-AB8F-792B40EFB14F}" type="slidenum">
              <a:rPr lang="en-US" smtClean="0"/>
              <a:t>‹#›</a:t>
            </a:fld>
            <a:endParaRPr lang="en-US"/>
          </a:p>
        </p:txBody>
      </p:sp>
    </p:spTree>
    <p:extLst>
      <p:ext uri="{BB962C8B-B14F-4D97-AF65-F5344CB8AC3E}">
        <p14:creationId xmlns:p14="http://schemas.microsoft.com/office/powerpoint/2010/main" val="135739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422C5-FF26-4835-87E6-F70AF6309DA1}"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64F152-C1C9-4FCB-AB8F-792B40EFB14F}" type="slidenum">
              <a:rPr lang="en-US" smtClean="0"/>
              <a:t>‹#›</a:t>
            </a:fld>
            <a:endParaRPr lang="en-US"/>
          </a:p>
        </p:txBody>
      </p:sp>
    </p:spTree>
    <p:extLst>
      <p:ext uri="{BB962C8B-B14F-4D97-AF65-F5344CB8AC3E}">
        <p14:creationId xmlns:p14="http://schemas.microsoft.com/office/powerpoint/2010/main" val="396034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422C5-FF26-4835-87E6-F70AF6309DA1}"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64F152-C1C9-4FCB-AB8F-792B40EFB14F}" type="slidenum">
              <a:rPr lang="en-US" smtClean="0"/>
              <a:t>‹#›</a:t>
            </a:fld>
            <a:endParaRPr lang="en-US"/>
          </a:p>
        </p:txBody>
      </p:sp>
    </p:spTree>
    <p:extLst>
      <p:ext uri="{BB962C8B-B14F-4D97-AF65-F5344CB8AC3E}">
        <p14:creationId xmlns:p14="http://schemas.microsoft.com/office/powerpoint/2010/main" val="272162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4422C5-FF26-4835-87E6-F70AF6309DA1}"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4F152-C1C9-4FCB-AB8F-792B40EFB14F}" type="slidenum">
              <a:rPr lang="en-US" smtClean="0"/>
              <a:t>‹#›</a:t>
            </a:fld>
            <a:endParaRPr lang="en-US"/>
          </a:p>
        </p:txBody>
      </p:sp>
    </p:spTree>
    <p:extLst>
      <p:ext uri="{BB962C8B-B14F-4D97-AF65-F5344CB8AC3E}">
        <p14:creationId xmlns:p14="http://schemas.microsoft.com/office/powerpoint/2010/main" val="236790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4422C5-FF26-4835-87E6-F70AF6309DA1}"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4F152-C1C9-4FCB-AB8F-792B40EFB14F}" type="slidenum">
              <a:rPr lang="en-US" smtClean="0"/>
              <a:t>‹#›</a:t>
            </a:fld>
            <a:endParaRPr lang="en-US"/>
          </a:p>
        </p:txBody>
      </p:sp>
    </p:spTree>
    <p:extLst>
      <p:ext uri="{BB962C8B-B14F-4D97-AF65-F5344CB8AC3E}">
        <p14:creationId xmlns:p14="http://schemas.microsoft.com/office/powerpoint/2010/main" val="71170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422C5-FF26-4835-87E6-F70AF6309DA1}" type="datetimeFigureOut">
              <a:rPr lang="en-US" smtClean="0"/>
              <a:t>4/28/2021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4F152-C1C9-4FCB-AB8F-792B40EFB14F}" type="slidenum">
              <a:rPr lang="en-US" smtClean="0"/>
              <a:t>‹#›</a:t>
            </a:fld>
            <a:endParaRPr lang="en-US"/>
          </a:p>
        </p:txBody>
      </p:sp>
    </p:spTree>
    <p:extLst>
      <p:ext uri="{BB962C8B-B14F-4D97-AF65-F5344CB8AC3E}">
        <p14:creationId xmlns:p14="http://schemas.microsoft.com/office/powerpoint/2010/main" val="384648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Logic and Circuit</a:t>
            </a:r>
            <a:endParaRPr lang="en-US"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p:txBody>
              <a:bodyPr>
                <a:normAutofit lnSpcReduction="10000"/>
              </a:bodyPr>
              <a:lstStyle/>
              <a:p>
                <a:r>
                  <a:rPr lang="en-US" dirty="0" smtClean="0"/>
                  <a:t>Number System</a:t>
                </a:r>
              </a:p>
              <a:p>
                <a:pPr algn="r"/>
                <a:endParaRPr lang="en-US" dirty="0" smtClean="0"/>
              </a:p>
              <a:p>
                <a:pPr algn="r"/>
                <a:endParaRPr lang="en-US" dirty="0"/>
              </a:p>
              <a:p>
                <a:pPr algn="r"/>
                <a:r>
                  <a:rPr lang="en-US" dirty="0" smtClean="0"/>
                  <a:t>B.Sc.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𝑛𝑑</m:t>
                        </m:r>
                      </m:sup>
                    </m:sSup>
                  </m:oMath>
                </a14:m>
                <a:r>
                  <a:rPr lang="en-US" dirty="0" smtClean="0"/>
                  <a:t> Semester</a:t>
                </a:r>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blipFill>
                <a:blip r:embed="rId2"/>
                <a:stretch>
                  <a:fillRect t="-6985" r="-1000" b="-8088"/>
                </a:stretch>
              </a:blipFill>
            </p:spPr>
            <p:txBody>
              <a:bodyPr/>
              <a:lstStyle/>
              <a:p>
                <a:r>
                  <a:rPr lang="en-US">
                    <a:noFill/>
                  </a:rPr>
                  <a:t> </a:t>
                </a:r>
              </a:p>
            </p:txBody>
          </p:sp>
        </mc:Fallback>
      </mc:AlternateContent>
    </p:spTree>
    <p:extLst>
      <p:ext uri="{BB962C8B-B14F-4D97-AF65-F5344CB8AC3E}">
        <p14:creationId xmlns:p14="http://schemas.microsoft.com/office/powerpoint/2010/main" val="843055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 to Binary Conversion</a:t>
            </a:r>
            <a:endParaRPr lang="en-US" dirty="0"/>
          </a:p>
        </p:txBody>
      </p:sp>
      <p:sp>
        <p:nvSpPr>
          <p:cNvPr id="3" name="Content Placeholder 2"/>
          <p:cNvSpPr>
            <a:spLocks noGrp="1"/>
          </p:cNvSpPr>
          <p:nvPr>
            <p:ph idx="1"/>
          </p:nvPr>
        </p:nvSpPr>
        <p:spPr/>
        <p:txBody>
          <a:bodyPr/>
          <a:lstStyle/>
          <a:p>
            <a:pPr>
              <a:spcBef>
                <a:spcPts val="800"/>
              </a:spcBef>
              <a:buSzPct val="120000"/>
              <a:buFont typeface="Wingdings" panose="05000000000000000000" pitchFamily="2" charset="2"/>
              <a:buChar char=""/>
            </a:pPr>
            <a:r>
              <a:rPr lang="en-GB" altLang="en-US" sz="3200" dirty="0" smtClean="0">
                <a:latin typeface="Times New Roman" panose="02020603050405020304" pitchFamily="18" charset="0"/>
                <a:cs typeface="Times New Roman" panose="02020603050405020304" pitchFamily="18" charset="0"/>
              </a:rPr>
              <a:t>Method 1:</a:t>
            </a:r>
            <a:r>
              <a:rPr lang="en-GB" altLang="en-US" sz="3200" i="1" dirty="0" smtClean="0">
                <a:latin typeface="Times New Roman" panose="02020603050405020304" pitchFamily="18" charset="0"/>
                <a:cs typeface="Times New Roman" panose="02020603050405020304" pitchFamily="18" charset="0"/>
              </a:rPr>
              <a:t> Sum-of-Weights Method</a:t>
            </a:r>
          </a:p>
          <a:p>
            <a:pPr>
              <a:spcBef>
                <a:spcPts val="2000"/>
              </a:spcBef>
              <a:buSzPct val="120000"/>
              <a:buFont typeface="Wingdings" panose="05000000000000000000" pitchFamily="2" charset="2"/>
              <a:buChar char=""/>
            </a:pPr>
            <a:r>
              <a:rPr lang="en-GB" altLang="en-US" sz="3200" dirty="0" smtClean="0">
                <a:latin typeface="Times New Roman" panose="02020603050405020304" pitchFamily="18" charset="0"/>
                <a:cs typeface="Times New Roman" panose="02020603050405020304" pitchFamily="18" charset="0"/>
              </a:rPr>
              <a:t>Method 2:</a:t>
            </a:r>
          </a:p>
          <a:p>
            <a:pPr lvl="1">
              <a:spcBef>
                <a:spcPts val="2000"/>
              </a:spcBef>
              <a:buClr>
                <a:srgbClr val="0000FF"/>
              </a:buClr>
              <a:buSzPct val="90000"/>
              <a:buFont typeface="Wingdings" panose="05000000000000000000" pitchFamily="2" charset="2"/>
              <a:buChar char=""/>
            </a:pPr>
            <a:r>
              <a:rPr lang="en-GB" altLang="en-US" sz="3200" i="1" dirty="0" smtClean="0">
                <a:latin typeface="Times New Roman" panose="02020603050405020304" pitchFamily="18" charset="0"/>
                <a:cs typeface="Times New Roman" panose="02020603050405020304" pitchFamily="18" charset="0"/>
              </a:rPr>
              <a:t>Repeated Division-by-2 Method </a:t>
            </a:r>
            <a:r>
              <a:rPr lang="en-GB" altLang="en-US" sz="3200" dirty="0" smtClean="0">
                <a:latin typeface="Times New Roman" panose="02020603050405020304" pitchFamily="18" charset="0"/>
                <a:cs typeface="Times New Roman" panose="02020603050405020304" pitchFamily="18" charset="0"/>
              </a:rPr>
              <a:t>(for whole numbers)</a:t>
            </a:r>
          </a:p>
          <a:p>
            <a:pPr lvl="1">
              <a:spcBef>
                <a:spcPts val="2000"/>
              </a:spcBef>
              <a:buClr>
                <a:srgbClr val="0000FF"/>
              </a:buClr>
              <a:buSzPct val="90000"/>
              <a:buFont typeface="Wingdings" panose="05000000000000000000" pitchFamily="2" charset="2"/>
              <a:buChar char=""/>
            </a:pPr>
            <a:r>
              <a:rPr lang="en-GB" altLang="en-US" sz="3200" i="1" dirty="0" smtClean="0">
                <a:latin typeface="Times New Roman" panose="02020603050405020304" pitchFamily="18" charset="0"/>
                <a:cs typeface="Times New Roman" panose="02020603050405020304" pitchFamily="18" charset="0"/>
              </a:rPr>
              <a:t>Repeated Multiplication-by-2 Method </a:t>
            </a:r>
            <a:r>
              <a:rPr lang="en-GB" altLang="en-US" sz="3200" dirty="0" smtClean="0">
                <a:latin typeface="Times New Roman" panose="02020603050405020304" pitchFamily="18" charset="0"/>
                <a:cs typeface="Times New Roman" panose="02020603050405020304" pitchFamily="18" charset="0"/>
              </a:rPr>
              <a:t>(for fractions)</a:t>
            </a:r>
          </a:p>
          <a:p>
            <a:endParaRPr lang="en-US" dirty="0"/>
          </a:p>
        </p:txBody>
      </p:sp>
    </p:spTree>
    <p:extLst>
      <p:ext uri="{BB962C8B-B14F-4D97-AF65-F5344CB8AC3E}">
        <p14:creationId xmlns:p14="http://schemas.microsoft.com/office/powerpoint/2010/main" val="29817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Sum-of-Weights Method</a:t>
            </a:r>
            <a:endParaRPr lang="en-US" dirty="0"/>
          </a:p>
        </p:txBody>
      </p:sp>
      <p:sp>
        <p:nvSpPr>
          <p:cNvPr id="3" name="Content Placeholder 2"/>
          <p:cNvSpPr>
            <a:spLocks noGrp="1"/>
          </p:cNvSpPr>
          <p:nvPr>
            <p:ph idx="1"/>
          </p:nvPr>
        </p:nvSpPr>
        <p:spPr/>
        <p:txBody>
          <a:bodyPr>
            <a:normAutofit fontScale="92500" lnSpcReduction="10000"/>
          </a:bodyPr>
          <a:lstStyle/>
          <a:p>
            <a:pPr>
              <a:spcBef>
                <a:spcPts val="700"/>
              </a:spcBef>
              <a:buSzPct val="120000"/>
              <a:buFont typeface="Wingdings" panose="05000000000000000000" pitchFamily="2" charset="2"/>
              <a:buChar char=""/>
            </a:pPr>
            <a:r>
              <a:rPr lang="en-GB" altLang="en-US" dirty="0">
                <a:latin typeface="Times New Roman" panose="02020603050405020304" pitchFamily="18" charset="0"/>
                <a:cs typeface="Times New Roman" panose="02020603050405020304" pitchFamily="18" charset="0"/>
              </a:rPr>
              <a:t>Determine the set of binary weights whose sum is equal to the decimal number.</a:t>
            </a:r>
          </a:p>
          <a:p>
            <a:pPr marL="342900">
              <a:spcBef>
                <a:spcPts val="300"/>
              </a:spcBef>
              <a:buNone/>
            </a:pPr>
            <a:endParaRPr lang="en-GB" altLang="en-US" sz="1200" dirty="0" smtClean="0">
              <a:latin typeface="Times New Roman" panose="02020603050405020304" pitchFamily="18" charset="0"/>
              <a:cs typeface="Times New Roman" panose="02020603050405020304" pitchFamily="18" charset="0"/>
            </a:endParaRPr>
          </a:p>
          <a:p>
            <a:pPr marL="342900">
              <a:spcBef>
                <a:spcPts val="1750"/>
              </a:spcBef>
              <a:buNone/>
            </a:pPr>
            <a:r>
              <a:rPr lang="en-GB" altLang="en-US" dirty="0">
                <a:latin typeface="Times New Roman" panose="02020603050405020304" pitchFamily="18" charset="0"/>
                <a:cs typeface="Times New Roman" panose="02020603050405020304" pitchFamily="18" charset="0"/>
              </a:rPr>
              <a:t>    (9)</a:t>
            </a:r>
            <a:r>
              <a:rPr lang="en-GB" altLang="en-US" baseline="-25000" dirty="0">
                <a:latin typeface="Times New Roman" panose="02020603050405020304" pitchFamily="18" charset="0"/>
                <a:cs typeface="Times New Roman" panose="02020603050405020304" pitchFamily="18" charset="0"/>
              </a:rPr>
              <a:t>10</a:t>
            </a:r>
            <a:r>
              <a:rPr lang="en-GB" altLang="en-US" dirty="0">
                <a:latin typeface="Times New Roman" panose="02020603050405020304" pitchFamily="18" charset="0"/>
                <a:cs typeface="Times New Roman" panose="02020603050405020304" pitchFamily="18" charset="0"/>
              </a:rPr>
              <a:t> = 8 + 1 = 2</a:t>
            </a:r>
            <a:r>
              <a:rPr lang="en-GB" altLang="en-US" baseline="30000" dirty="0">
                <a:latin typeface="Times New Roman" panose="02020603050405020304" pitchFamily="18" charset="0"/>
                <a:cs typeface="Times New Roman" panose="02020603050405020304" pitchFamily="18" charset="0"/>
              </a:rPr>
              <a:t>3 </a:t>
            </a:r>
            <a:r>
              <a:rPr lang="en-GB" altLang="en-US" dirty="0">
                <a:latin typeface="Times New Roman" panose="02020603050405020304" pitchFamily="18" charset="0"/>
                <a:cs typeface="Times New Roman" panose="02020603050405020304" pitchFamily="18" charset="0"/>
              </a:rPr>
              <a:t>+</a:t>
            </a:r>
            <a:r>
              <a:rPr lang="en-GB" altLang="en-US" baseline="30000"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2</a:t>
            </a:r>
            <a:r>
              <a:rPr lang="en-GB" altLang="en-US" baseline="30000" dirty="0">
                <a:latin typeface="Times New Roman" panose="02020603050405020304" pitchFamily="18" charset="0"/>
                <a:cs typeface="Times New Roman" panose="02020603050405020304" pitchFamily="18" charset="0"/>
              </a:rPr>
              <a:t>0 </a:t>
            </a:r>
            <a:r>
              <a:rPr lang="en-GB" altLang="en-US" dirty="0">
                <a:latin typeface="Times New Roman" panose="02020603050405020304" pitchFamily="18" charset="0"/>
                <a:cs typeface="Times New Roman" panose="02020603050405020304" pitchFamily="18" charset="0"/>
              </a:rPr>
              <a:t>= (1001)</a:t>
            </a:r>
            <a:r>
              <a:rPr lang="en-GB" altLang="en-US" baseline="-25000" dirty="0">
                <a:latin typeface="Times New Roman" panose="02020603050405020304" pitchFamily="18" charset="0"/>
                <a:cs typeface="Times New Roman" panose="02020603050405020304" pitchFamily="18" charset="0"/>
              </a:rPr>
              <a:t>2</a:t>
            </a:r>
          </a:p>
          <a:p>
            <a:pPr marL="342900">
              <a:spcBef>
                <a:spcPts val="1750"/>
              </a:spcBef>
              <a:buNone/>
            </a:pPr>
            <a:r>
              <a:rPr lang="en-GB" altLang="en-US" dirty="0">
                <a:latin typeface="Times New Roman" panose="02020603050405020304" pitchFamily="18" charset="0"/>
                <a:cs typeface="Times New Roman" panose="02020603050405020304" pitchFamily="18" charset="0"/>
              </a:rPr>
              <a:t>    (18)</a:t>
            </a:r>
            <a:r>
              <a:rPr lang="en-GB" altLang="en-US" baseline="-25000" dirty="0">
                <a:latin typeface="Times New Roman" panose="02020603050405020304" pitchFamily="18" charset="0"/>
                <a:cs typeface="Times New Roman" panose="02020603050405020304" pitchFamily="18" charset="0"/>
              </a:rPr>
              <a:t>10</a:t>
            </a:r>
            <a:r>
              <a:rPr lang="en-GB" altLang="en-US" dirty="0">
                <a:latin typeface="Times New Roman" panose="02020603050405020304" pitchFamily="18" charset="0"/>
                <a:cs typeface="Times New Roman" panose="02020603050405020304" pitchFamily="18" charset="0"/>
              </a:rPr>
              <a:t> = 16 + 2 = 2</a:t>
            </a:r>
            <a:r>
              <a:rPr lang="en-GB" altLang="en-US" baseline="30000" dirty="0">
                <a:latin typeface="Times New Roman" panose="02020603050405020304" pitchFamily="18" charset="0"/>
                <a:cs typeface="Times New Roman" panose="02020603050405020304" pitchFamily="18" charset="0"/>
              </a:rPr>
              <a:t>4 </a:t>
            </a:r>
            <a:r>
              <a:rPr lang="en-GB" altLang="en-US" dirty="0">
                <a:latin typeface="Times New Roman" panose="02020603050405020304" pitchFamily="18" charset="0"/>
                <a:cs typeface="Times New Roman" panose="02020603050405020304" pitchFamily="18" charset="0"/>
              </a:rPr>
              <a:t>+</a:t>
            </a:r>
            <a:r>
              <a:rPr lang="en-GB" altLang="en-US" baseline="30000"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2</a:t>
            </a:r>
            <a:r>
              <a:rPr lang="en-GB" altLang="en-US" baseline="30000" dirty="0">
                <a:latin typeface="Times New Roman" panose="02020603050405020304" pitchFamily="18" charset="0"/>
                <a:cs typeface="Times New Roman" panose="02020603050405020304" pitchFamily="18" charset="0"/>
              </a:rPr>
              <a:t>1 </a:t>
            </a:r>
            <a:r>
              <a:rPr lang="en-GB" altLang="en-US" dirty="0">
                <a:latin typeface="Times New Roman" panose="02020603050405020304" pitchFamily="18" charset="0"/>
                <a:cs typeface="Times New Roman" panose="02020603050405020304" pitchFamily="18" charset="0"/>
              </a:rPr>
              <a:t>= (10010)</a:t>
            </a:r>
            <a:r>
              <a:rPr lang="en-GB" altLang="en-US" baseline="-25000" dirty="0">
                <a:latin typeface="Times New Roman" panose="02020603050405020304" pitchFamily="18" charset="0"/>
                <a:cs typeface="Times New Roman" panose="02020603050405020304" pitchFamily="18" charset="0"/>
              </a:rPr>
              <a:t>2</a:t>
            </a:r>
          </a:p>
          <a:p>
            <a:pPr marL="342900">
              <a:spcBef>
                <a:spcPts val="1750"/>
              </a:spcBef>
              <a:buNone/>
            </a:pPr>
            <a:r>
              <a:rPr lang="en-GB" altLang="en-US" dirty="0">
                <a:latin typeface="Times New Roman" panose="02020603050405020304" pitchFamily="18" charset="0"/>
                <a:cs typeface="Times New Roman" panose="02020603050405020304" pitchFamily="18" charset="0"/>
              </a:rPr>
              <a:t>    (58)</a:t>
            </a:r>
            <a:r>
              <a:rPr lang="en-GB" altLang="en-US" baseline="-25000" dirty="0">
                <a:latin typeface="Times New Roman" panose="02020603050405020304" pitchFamily="18" charset="0"/>
                <a:cs typeface="Times New Roman" panose="02020603050405020304" pitchFamily="18" charset="0"/>
              </a:rPr>
              <a:t>10</a:t>
            </a:r>
            <a:r>
              <a:rPr lang="en-GB" altLang="en-US" dirty="0">
                <a:latin typeface="Times New Roman" panose="02020603050405020304" pitchFamily="18" charset="0"/>
                <a:cs typeface="Times New Roman" panose="02020603050405020304" pitchFamily="18" charset="0"/>
              </a:rPr>
              <a:t> = 32 + 16 + 8 + 2 = 2</a:t>
            </a:r>
            <a:r>
              <a:rPr lang="en-GB" altLang="en-US" baseline="30000" dirty="0">
                <a:latin typeface="Times New Roman" panose="02020603050405020304" pitchFamily="18" charset="0"/>
                <a:cs typeface="Times New Roman" panose="02020603050405020304" pitchFamily="18" charset="0"/>
              </a:rPr>
              <a:t>5 </a:t>
            </a:r>
            <a:r>
              <a:rPr lang="en-GB" altLang="en-US" dirty="0">
                <a:latin typeface="Times New Roman" panose="02020603050405020304" pitchFamily="18" charset="0"/>
                <a:cs typeface="Times New Roman" panose="02020603050405020304" pitchFamily="18" charset="0"/>
              </a:rPr>
              <a:t>+</a:t>
            </a:r>
            <a:r>
              <a:rPr lang="en-GB" altLang="en-US" baseline="30000"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2</a:t>
            </a:r>
            <a:r>
              <a:rPr lang="en-GB" altLang="en-US" baseline="30000" dirty="0">
                <a:latin typeface="Times New Roman" panose="02020603050405020304" pitchFamily="18" charset="0"/>
                <a:cs typeface="Times New Roman" panose="02020603050405020304" pitchFamily="18" charset="0"/>
              </a:rPr>
              <a:t>4 </a:t>
            </a:r>
            <a:r>
              <a:rPr lang="en-GB" altLang="en-US" dirty="0">
                <a:latin typeface="Times New Roman" panose="02020603050405020304" pitchFamily="18" charset="0"/>
                <a:cs typeface="Times New Roman" panose="02020603050405020304" pitchFamily="18" charset="0"/>
              </a:rPr>
              <a:t>+</a:t>
            </a:r>
            <a:r>
              <a:rPr lang="en-GB" altLang="en-US" baseline="30000"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2</a:t>
            </a:r>
            <a:r>
              <a:rPr lang="en-GB" altLang="en-US" baseline="30000" dirty="0">
                <a:latin typeface="Times New Roman" panose="02020603050405020304" pitchFamily="18" charset="0"/>
                <a:cs typeface="Times New Roman" panose="02020603050405020304" pitchFamily="18" charset="0"/>
              </a:rPr>
              <a:t>3 </a:t>
            </a:r>
            <a:r>
              <a:rPr lang="en-GB" altLang="en-US" dirty="0">
                <a:latin typeface="Times New Roman" panose="02020603050405020304" pitchFamily="18" charset="0"/>
                <a:cs typeface="Times New Roman" panose="02020603050405020304" pitchFamily="18" charset="0"/>
              </a:rPr>
              <a:t>+</a:t>
            </a:r>
            <a:r>
              <a:rPr lang="en-GB" altLang="en-US" baseline="30000"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2</a:t>
            </a:r>
            <a:r>
              <a:rPr lang="en-GB" altLang="en-US" baseline="30000" dirty="0">
                <a:latin typeface="Times New Roman" panose="02020603050405020304" pitchFamily="18" charset="0"/>
                <a:cs typeface="Times New Roman" panose="02020603050405020304" pitchFamily="18" charset="0"/>
              </a:rPr>
              <a:t>1 </a:t>
            </a:r>
          </a:p>
          <a:p>
            <a:pPr marL="342900">
              <a:spcBef>
                <a:spcPts val="1750"/>
              </a:spcBef>
              <a:buNone/>
            </a:pPr>
            <a:r>
              <a:rPr lang="en-GB" altLang="en-US" baseline="30000"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 (111010)</a:t>
            </a:r>
            <a:r>
              <a:rPr lang="en-GB" altLang="en-US" baseline="-25000" dirty="0">
                <a:latin typeface="Times New Roman" panose="02020603050405020304" pitchFamily="18" charset="0"/>
                <a:cs typeface="Times New Roman" panose="02020603050405020304" pitchFamily="18" charset="0"/>
              </a:rPr>
              <a:t>2</a:t>
            </a:r>
          </a:p>
          <a:p>
            <a:pPr marL="342900">
              <a:spcBef>
                <a:spcPts val="1750"/>
              </a:spcBef>
              <a:buNone/>
            </a:pPr>
            <a:r>
              <a:rPr lang="en-GB" altLang="en-US" dirty="0">
                <a:latin typeface="Times New Roman" panose="02020603050405020304" pitchFamily="18" charset="0"/>
                <a:cs typeface="Times New Roman" panose="02020603050405020304" pitchFamily="18" charset="0"/>
              </a:rPr>
              <a:t>    (0.625)</a:t>
            </a:r>
            <a:r>
              <a:rPr lang="en-GB" altLang="en-US" baseline="-25000" dirty="0">
                <a:latin typeface="Times New Roman" panose="02020603050405020304" pitchFamily="18" charset="0"/>
                <a:cs typeface="Times New Roman" panose="02020603050405020304" pitchFamily="18" charset="0"/>
              </a:rPr>
              <a:t>10</a:t>
            </a:r>
            <a:r>
              <a:rPr lang="en-GB" altLang="en-US" dirty="0">
                <a:latin typeface="Times New Roman" panose="02020603050405020304" pitchFamily="18" charset="0"/>
                <a:cs typeface="Times New Roman" panose="02020603050405020304" pitchFamily="18" charset="0"/>
              </a:rPr>
              <a:t> = 0.5 + 0.125 = 2</a:t>
            </a:r>
            <a:r>
              <a:rPr lang="en-GB" altLang="en-US" baseline="30000" dirty="0">
                <a:latin typeface="Times New Roman" panose="02020603050405020304" pitchFamily="18" charset="0"/>
                <a:cs typeface="Times New Roman" panose="02020603050405020304" pitchFamily="18" charset="0"/>
              </a:rPr>
              <a:t>-1 </a:t>
            </a:r>
            <a:r>
              <a:rPr lang="en-GB" altLang="en-US" dirty="0">
                <a:latin typeface="Times New Roman" panose="02020603050405020304" pitchFamily="18" charset="0"/>
                <a:cs typeface="Times New Roman" panose="02020603050405020304" pitchFamily="18" charset="0"/>
              </a:rPr>
              <a:t>+</a:t>
            </a:r>
            <a:r>
              <a:rPr lang="en-GB" altLang="en-US" baseline="30000"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2</a:t>
            </a:r>
            <a:r>
              <a:rPr lang="en-GB" altLang="en-US" baseline="30000" dirty="0">
                <a:latin typeface="Times New Roman" panose="02020603050405020304" pitchFamily="18" charset="0"/>
                <a:cs typeface="Times New Roman" panose="02020603050405020304" pitchFamily="18" charset="0"/>
              </a:rPr>
              <a:t>-3 </a:t>
            </a:r>
          </a:p>
          <a:p>
            <a:pPr marL="342900">
              <a:spcBef>
                <a:spcPts val="1750"/>
              </a:spcBef>
              <a:buNone/>
            </a:pPr>
            <a:r>
              <a:rPr lang="en-GB" altLang="en-US" dirty="0">
                <a:latin typeface="Times New Roman" panose="02020603050405020304" pitchFamily="18" charset="0"/>
                <a:cs typeface="Times New Roman" panose="02020603050405020304" pitchFamily="18" charset="0"/>
              </a:rPr>
              <a:t>                  = (0.101)</a:t>
            </a:r>
            <a:r>
              <a:rPr lang="en-GB" altLang="en-US" baseline="-25000" dirty="0">
                <a:latin typeface="Times New Roman" panose="02020603050405020304" pitchFamily="18" charset="0"/>
                <a:cs typeface="Times New Roman" panose="02020603050405020304" pitchFamily="18" charset="0"/>
              </a:rPr>
              <a:t>2</a:t>
            </a:r>
          </a:p>
          <a:p>
            <a:endParaRPr lang="en-US" dirty="0"/>
          </a:p>
        </p:txBody>
      </p:sp>
    </p:spTree>
    <p:extLst>
      <p:ext uri="{BB962C8B-B14F-4D97-AF65-F5344CB8AC3E}">
        <p14:creationId xmlns:p14="http://schemas.microsoft.com/office/powerpoint/2010/main" val="35107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Division-by-2 Method</a:t>
            </a:r>
            <a:endParaRPr lang="en-US" dirty="0"/>
          </a:p>
        </p:txBody>
      </p:sp>
      <p:sp>
        <p:nvSpPr>
          <p:cNvPr id="3" name="Content Placeholder 2"/>
          <p:cNvSpPr>
            <a:spLocks noGrp="1"/>
          </p:cNvSpPr>
          <p:nvPr>
            <p:ph idx="1"/>
          </p:nvPr>
        </p:nvSpPr>
        <p:spPr>
          <a:xfrm>
            <a:off x="838200" y="1825625"/>
            <a:ext cx="4791891" cy="4351338"/>
          </a:xfrm>
        </p:spPr>
        <p:txBody>
          <a:bodyPr/>
          <a:lstStyle/>
          <a:p>
            <a:pPr algn="just">
              <a:spcBef>
                <a:spcPts val="700"/>
              </a:spcBef>
              <a:buSzPct val="120000"/>
              <a:buFont typeface="Wingdings" panose="05000000000000000000" pitchFamily="2" charset="2"/>
              <a:buChar char=""/>
            </a:pPr>
            <a:r>
              <a:rPr lang="en-GB" altLang="en-US" dirty="0">
                <a:latin typeface="Times New Roman" panose="02020603050405020304" pitchFamily="18" charset="0"/>
                <a:cs typeface="Times New Roman" panose="02020603050405020304" pitchFamily="18" charset="0"/>
              </a:rPr>
              <a:t>To convert a </a:t>
            </a:r>
            <a:r>
              <a:rPr lang="en-GB" altLang="en-US" dirty="0">
                <a:solidFill>
                  <a:srgbClr val="0000FF"/>
                </a:solidFill>
                <a:latin typeface="Times New Roman" panose="02020603050405020304" pitchFamily="18" charset="0"/>
                <a:cs typeface="Times New Roman" panose="02020603050405020304" pitchFamily="18" charset="0"/>
              </a:rPr>
              <a:t>whole number</a:t>
            </a:r>
            <a:r>
              <a:rPr lang="en-GB" altLang="en-US" dirty="0">
                <a:latin typeface="Times New Roman" panose="02020603050405020304" pitchFamily="18" charset="0"/>
                <a:cs typeface="Times New Roman" panose="02020603050405020304" pitchFamily="18" charset="0"/>
              </a:rPr>
              <a:t> to binary, use </a:t>
            </a:r>
            <a:r>
              <a:rPr lang="en-GB" altLang="en-US" dirty="0">
                <a:solidFill>
                  <a:srgbClr val="0000FF"/>
                </a:solidFill>
                <a:latin typeface="Times New Roman" panose="02020603050405020304" pitchFamily="18" charset="0"/>
                <a:cs typeface="Times New Roman" panose="02020603050405020304" pitchFamily="18" charset="0"/>
              </a:rPr>
              <a:t>successive division by 2</a:t>
            </a:r>
            <a:r>
              <a:rPr lang="en-GB" altLang="en-US" dirty="0">
                <a:latin typeface="Times New Roman" panose="02020603050405020304" pitchFamily="18" charset="0"/>
                <a:cs typeface="Times New Roman" panose="02020603050405020304" pitchFamily="18" charset="0"/>
              </a:rPr>
              <a:t> until the quotient is 0.  The remainders form the answer, with the first remainder as the </a:t>
            </a:r>
            <a:r>
              <a:rPr lang="en-GB" altLang="en-US" i="1" dirty="0">
                <a:latin typeface="Times New Roman" panose="02020603050405020304" pitchFamily="18" charset="0"/>
                <a:cs typeface="Times New Roman" panose="02020603050405020304" pitchFamily="18" charset="0"/>
              </a:rPr>
              <a:t>least significant bit (LSB)</a:t>
            </a:r>
            <a:r>
              <a:rPr lang="en-GB" altLang="en-US" dirty="0">
                <a:latin typeface="Times New Roman" panose="02020603050405020304" pitchFamily="18" charset="0"/>
                <a:cs typeface="Times New Roman" panose="02020603050405020304" pitchFamily="18" charset="0"/>
              </a:rPr>
              <a:t> and the last as the </a:t>
            </a:r>
            <a:r>
              <a:rPr lang="en-GB" altLang="en-US" i="1" dirty="0">
                <a:latin typeface="Times New Roman" panose="02020603050405020304" pitchFamily="18" charset="0"/>
                <a:cs typeface="Times New Roman" panose="02020603050405020304" pitchFamily="18" charset="0"/>
              </a:rPr>
              <a:t>most significant bit (MSB)</a:t>
            </a:r>
            <a:r>
              <a:rPr lang="en-GB" altLang="en-US" dirty="0">
                <a:latin typeface="Times New Roman" panose="02020603050405020304" pitchFamily="18" charset="0"/>
                <a:cs typeface="Times New Roman" panose="02020603050405020304" pitchFamily="18" charset="0"/>
              </a:rPr>
              <a:t>.</a:t>
            </a:r>
          </a:p>
          <a:p>
            <a:pPr marL="342900" algn="just">
              <a:spcBef>
                <a:spcPts val="1400"/>
              </a:spcBef>
              <a:buNone/>
            </a:pPr>
            <a:r>
              <a:rPr lang="en-GB" altLang="en-US" dirty="0">
                <a:latin typeface="Times New Roman" panose="02020603050405020304" pitchFamily="18" charset="0"/>
                <a:cs typeface="Times New Roman" panose="02020603050405020304" pitchFamily="18" charset="0"/>
              </a:rPr>
              <a:t>    (43)</a:t>
            </a:r>
            <a:r>
              <a:rPr lang="en-GB" altLang="en-US" baseline="-25000" dirty="0">
                <a:latin typeface="Times New Roman" panose="02020603050405020304" pitchFamily="18" charset="0"/>
                <a:cs typeface="Times New Roman" panose="02020603050405020304" pitchFamily="18" charset="0"/>
              </a:rPr>
              <a:t>10 </a:t>
            </a:r>
            <a:r>
              <a:rPr lang="en-GB" altLang="en-US" dirty="0">
                <a:latin typeface="Times New Roman" panose="02020603050405020304" pitchFamily="18" charset="0"/>
                <a:cs typeface="Times New Roman" panose="02020603050405020304" pitchFamily="18" charset="0"/>
              </a:rPr>
              <a:t>= (101011)</a:t>
            </a:r>
            <a:r>
              <a:rPr lang="en-GB" altLang="en-US" baseline="-25000" dirty="0">
                <a:latin typeface="Times New Roman" panose="02020603050405020304" pitchFamily="18" charset="0"/>
                <a:cs typeface="Times New Roman" panose="02020603050405020304" pitchFamily="18" charset="0"/>
              </a:rPr>
              <a:t>2</a:t>
            </a:r>
          </a:p>
          <a:p>
            <a:pPr>
              <a:spcBef>
                <a:spcPts val="700"/>
              </a:spcBef>
              <a:buNone/>
            </a:pPr>
            <a:endParaRPr lang="en-GB" altLang="en-US" baseline="-25000" dirty="0">
              <a:latin typeface="Times New Roman" panose="02020603050405020304" pitchFamily="18" charset="0"/>
              <a:cs typeface="Times New Roman" panose="02020603050405020304" pitchFamily="18" charset="0"/>
            </a:endParaRP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26960510"/>
              </p:ext>
            </p:extLst>
          </p:nvPr>
        </p:nvGraphicFramePr>
        <p:xfrm>
          <a:off x="6923314" y="1825625"/>
          <a:ext cx="3590654" cy="3791403"/>
        </p:xfrm>
        <a:graphic>
          <a:graphicData uri="http://schemas.openxmlformats.org/presentationml/2006/ole">
            <mc:AlternateContent xmlns:mc="http://schemas.openxmlformats.org/markup-compatibility/2006">
              <mc:Choice xmlns:v="urn:schemas-microsoft-com:vml" Requires="v">
                <p:oleObj spid="_x0000_s1036" name="Document" r:id="rId3" imgW="2784240" imgH="2616480" progId="Word.Document.8">
                  <p:embed/>
                </p:oleObj>
              </mc:Choice>
              <mc:Fallback>
                <p:oleObj name="Document" r:id="rId3" imgW="2784240" imgH="2616480" progId="Word.Document.8">
                  <p:embed/>
                  <p:pic>
                    <p:nvPicPr>
                      <p:cNvPr id="153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3314" y="1825625"/>
                        <a:ext cx="3590654" cy="3791403"/>
                      </a:xfrm>
                      <a:prstGeom prst="rect">
                        <a:avLst/>
                      </a:prstGeom>
                      <a:noFill/>
                      <a:effectLst/>
                    </p:spPr>
                  </p:pic>
                </p:oleObj>
              </mc:Fallback>
            </mc:AlternateContent>
          </a:graphicData>
        </a:graphic>
      </p:graphicFrame>
    </p:spTree>
    <p:extLst>
      <p:ext uri="{BB962C8B-B14F-4D97-AF65-F5344CB8AC3E}">
        <p14:creationId xmlns:p14="http://schemas.microsoft.com/office/powerpoint/2010/main" val="338852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Multiplication-by-2 Method</a:t>
            </a:r>
            <a:endParaRPr lang="en-US" dirty="0"/>
          </a:p>
        </p:txBody>
      </p:sp>
      <p:sp>
        <p:nvSpPr>
          <p:cNvPr id="4" name="Text Box 2"/>
          <p:cNvSpPr txBox="1">
            <a:spLocks noGrp="1" noChangeArrowheads="1"/>
          </p:cNvSpPr>
          <p:nvPr>
            <p:ph idx="1"/>
          </p:nvPr>
        </p:nvSpPr>
        <p:spPr bwMode="auto">
          <a:xfrm>
            <a:off x="838200" y="1825625"/>
            <a:ext cx="4073434"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Microsoft YaHei" panose="020B0503020204020204" pitchFamily="34" charset="-122"/>
              </a:defRPr>
            </a:lvl9pPr>
          </a:lstStyle>
          <a:p>
            <a:pPr algn="just" eaLnBrk="1" hangingPunct="1">
              <a:spcBef>
                <a:spcPts val="600"/>
              </a:spcBef>
              <a:buSzPct val="120000"/>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To convert </a:t>
            </a:r>
            <a:r>
              <a:rPr lang="en-GB" altLang="en-US" sz="2400" dirty="0">
                <a:solidFill>
                  <a:srgbClr val="0000FF"/>
                </a:solidFill>
                <a:latin typeface="Times New Roman" panose="02020603050405020304" pitchFamily="18" charset="0"/>
                <a:cs typeface="Times New Roman" panose="02020603050405020304" pitchFamily="18" charset="0"/>
              </a:rPr>
              <a:t>decimal fractions</a:t>
            </a:r>
            <a:r>
              <a:rPr lang="en-GB" altLang="en-US" sz="2400" dirty="0">
                <a:latin typeface="Times New Roman" panose="02020603050405020304" pitchFamily="18" charset="0"/>
                <a:cs typeface="Times New Roman" panose="02020603050405020304" pitchFamily="18" charset="0"/>
              </a:rPr>
              <a:t> to binary, </a:t>
            </a:r>
            <a:r>
              <a:rPr lang="en-GB" altLang="en-US" sz="2400" dirty="0">
                <a:solidFill>
                  <a:srgbClr val="0000FF"/>
                </a:solidFill>
                <a:latin typeface="Times New Roman" panose="02020603050405020304" pitchFamily="18" charset="0"/>
                <a:cs typeface="Times New Roman" panose="02020603050405020304" pitchFamily="18" charset="0"/>
              </a:rPr>
              <a:t>repeated multiplication by 2</a:t>
            </a:r>
            <a:r>
              <a:rPr lang="en-GB" altLang="en-US" sz="2400" dirty="0">
                <a:latin typeface="Times New Roman" panose="02020603050405020304" pitchFamily="18" charset="0"/>
                <a:cs typeface="Times New Roman" panose="02020603050405020304" pitchFamily="18" charset="0"/>
              </a:rPr>
              <a:t> is used, until the fractional product is 0 (or until the desired number of decimal places). The carried digits, or </a:t>
            </a:r>
            <a:r>
              <a:rPr lang="en-GB" altLang="en-US" sz="2400" i="1" dirty="0">
                <a:latin typeface="Times New Roman" panose="02020603050405020304" pitchFamily="18" charset="0"/>
                <a:cs typeface="Times New Roman" panose="02020603050405020304" pitchFamily="18" charset="0"/>
              </a:rPr>
              <a:t>carries</a:t>
            </a:r>
            <a:r>
              <a:rPr lang="en-GB" altLang="en-US" sz="2400" dirty="0">
                <a:latin typeface="Times New Roman" panose="02020603050405020304" pitchFamily="18" charset="0"/>
                <a:cs typeface="Times New Roman" panose="02020603050405020304" pitchFamily="18" charset="0"/>
              </a:rPr>
              <a:t>, produce the answer, with the first carry as the MSB, and the last as the LSB.</a:t>
            </a:r>
          </a:p>
          <a:p>
            <a:pPr marL="342900" eaLnBrk="1" hangingPunct="1">
              <a:spcBef>
                <a:spcPts val="1200"/>
              </a:spcBef>
              <a:buClrTx/>
              <a:buFontTx/>
              <a:buNone/>
            </a:pPr>
            <a:r>
              <a:rPr lang="en-GB" altLang="en-US" sz="2400" dirty="0">
                <a:latin typeface="Times New Roman" panose="02020603050405020304" pitchFamily="18" charset="0"/>
                <a:cs typeface="Times New Roman" panose="02020603050405020304" pitchFamily="18" charset="0"/>
              </a:rPr>
              <a:t>    (0.3125)</a:t>
            </a:r>
            <a:r>
              <a:rPr lang="en-GB" altLang="en-US" sz="2400" baseline="-25000" dirty="0">
                <a:latin typeface="Times New Roman" panose="02020603050405020304" pitchFamily="18" charset="0"/>
                <a:cs typeface="Times New Roman" panose="02020603050405020304" pitchFamily="18" charset="0"/>
              </a:rPr>
              <a:t>10 </a:t>
            </a:r>
            <a:r>
              <a:rPr lang="en-GB" altLang="en-US" sz="2400" dirty="0">
                <a:latin typeface="Times New Roman" panose="02020603050405020304" pitchFamily="18" charset="0"/>
                <a:cs typeface="Times New Roman" panose="02020603050405020304" pitchFamily="18" charset="0"/>
              </a:rPr>
              <a:t>= (.0101)</a:t>
            </a:r>
            <a:r>
              <a:rPr lang="en-GB" altLang="en-US" sz="2400" baseline="-25000" dirty="0">
                <a:latin typeface="Times New Roman" panose="02020603050405020304" pitchFamily="18" charset="0"/>
                <a:cs typeface="Times New Roman" panose="02020603050405020304" pitchFamily="18" charset="0"/>
              </a:rPr>
              <a:t>2</a:t>
            </a:r>
          </a:p>
          <a:p>
            <a:pPr eaLnBrk="1" hangingPunct="1">
              <a:spcBef>
                <a:spcPts val="600"/>
              </a:spcBef>
              <a:buFont typeface="Arial" panose="020B0604020202020204" pitchFamily="34" charset="0"/>
              <a:buNone/>
            </a:pPr>
            <a:endParaRPr lang="en-GB" altLang="en-US" sz="2400" baseline="-25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462304" y="2526791"/>
            <a:ext cx="4891496" cy="3312305"/>
          </a:xfrm>
          <a:prstGeom prst="rect">
            <a:avLst/>
          </a:prstGeom>
        </p:spPr>
      </p:pic>
    </p:spTree>
    <p:extLst>
      <p:ext uri="{BB962C8B-B14F-4D97-AF65-F5344CB8AC3E}">
        <p14:creationId xmlns:p14="http://schemas.microsoft.com/office/powerpoint/2010/main" val="182397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between Decimal and other </a:t>
            </a:r>
            <a:r>
              <a:rPr lang="en-US" dirty="0" smtClean="0"/>
              <a:t>Bases</a:t>
            </a:r>
            <a:endParaRPr lang="en-US" dirty="0"/>
          </a:p>
        </p:txBody>
      </p:sp>
      <p:sp>
        <p:nvSpPr>
          <p:cNvPr id="3" name="Content Placeholder 2"/>
          <p:cNvSpPr>
            <a:spLocks noGrp="1"/>
          </p:cNvSpPr>
          <p:nvPr>
            <p:ph idx="1"/>
          </p:nvPr>
        </p:nvSpPr>
        <p:spPr/>
        <p:txBody>
          <a:bodyPr/>
          <a:lstStyle/>
          <a:p>
            <a:r>
              <a:rPr lang="en-US" sz="3200" dirty="0"/>
              <a:t>Decimal to base-R</a:t>
            </a:r>
          </a:p>
          <a:p>
            <a:pPr lvl="1">
              <a:buFont typeface="Wingdings" panose="05000000000000000000" pitchFamily="2" charset="2"/>
              <a:buChar char="v"/>
            </a:pPr>
            <a:r>
              <a:rPr lang="en-US" sz="2800" dirty="0"/>
              <a:t>whole numbers: repeated division-by-R</a:t>
            </a:r>
          </a:p>
          <a:p>
            <a:pPr lvl="1">
              <a:buFont typeface="Wingdings" panose="05000000000000000000" pitchFamily="2" charset="2"/>
              <a:buChar char="v"/>
            </a:pPr>
            <a:r>
              <a:rPr lang="en-US" sz="2800" dirty="0"/>
              <a:t>fractions: repeated multiplication-by-R</a:t>
            </a:r>
          </a:p>
          <a:p>
            <a:endParaRPr lang="en-US" dirty="0"/>
          </a:p>
        </p:txBody>
      </p:sp>
    </p:spTree>
    <p:extLst>
      <p:ext uri="{BB962C8B-B14F-4D97-AF65-F5344CB8AC3E}">
        <p14:creationId xmlns:p14="http://schemas.microsoft.com/office/powerpoint/2010/main" val="247486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between </a:t>
            </a:r>
            <a:r>
              <a:rPr lang="en-US" dirty="0" smtClean="0"/>
              <a:t>Bases</a:t>
            </a:r>
            <a:endParaRPr lang="en-US" dirty="0"/>
          </a:p>
        </p:txBody>
      </p:sp>
      <p:sp>
        <p:nvSpPr>
          <p:cNvPr id="3" name="Content Placeholder 2"/>
          <p:cNvSpPr>
            <a:spLocks noGrp="1"/>
          </p:cNvSpPr>
          <p:nvPr>
            <p:ph idx="1"/>
          </p:nvPr>
        </p:nvSpPr>
        <p:spPr>
          <a:xfrm>
            <a:off x="455613" y="1690688"/>
            <a:ext cx="10515600" cy="4351338"/>
          </a:xfrm>
        </p:spPr>
        <p:txBody>
          <a:bodyPr/>
          <a:lstStyle/>
          <a:p>
            <a:r>
              <a:rPr lang="en-US" dirty="0"/>
              <a:t>In general, conversion between bases can be done via decimal:</a:t>
            </a:r>
          </a:p>
          <a:p>
            <a:endParaRPr lang="en-US" dirty="0"/>
          </a:p>
        </p:txBody>
      </p:sp>
      <p:grpSp>
        <p:nvGrpSpPr>
          <p:cNvPr id="4" name="Group 3"/>
          <p:cNvGrpSpPr>
            <a:grpSpLocks/>
          </p:cNvGrpSpPr>
          <p:nvPr/>
        </p:nvGrpSpPr>
        <p:grpSpPr bwMode="auto">
          <a:xfrm>
            <a:off x="3037114" y="2627812"/>
            <a:ext cx="4840288" cy="1692275"/>
            <a:chOff x="1296" y="1968"/>
            <a:chExt cx="3049" cy="1066"/>
          </a:xfrm>
        </p:grpSpPr>
        <p:sp>
          <p:nvSpPr>
            <p:cNvPr id="5" name="Text Box 4"/>
            <p:cNvSpPr txBox="1">
              <a:spLocks noChangeArrowheads="1"/>
            </p:cNvSpPr>
            <p:nvPr/>
          </p:nvSpPr>
          <p:spPr bwMode="auto">
            <a:xfrm>
              <a:off x="1296" y="1968"/>
              <a:ext cx="3049" cy="10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spcBef>
                  <a:spcPts val="450"/>
                </a:spcBef>
                <a:buClrTx/>
                <a:buFontTx/>
                <a:buNone/>
              </a:pPr>
              <a:r>
                <a:rPr lang="en-GB" altLang="en-US" dirty="0">
                  <a:solidFill>
                    <a:srgbClr val="000000"/>
                  </a:solidFill>
                  <a:latin typeface="Times New Roman" panose="02020603050405020304" pitchFamily="18" charset="0"/>
                  <a:cs typeface="Times New Roman" panose="02020603050405020304" pitchFamily="18" charset="0"/>
                </a:rPr>
                <a:t>Base-2				Base-2</a:t>
              </a:r>
            </a:p>
            <a:p>
              <a:pPr algn="ctr" eaLnBrk="1" hangingPunct="1">
                <a:spcBef>
                  <a:spcPts val="450"/>
                </a:spcBef>
                <a:buClrTx/>
                <a:buFontTx/>
                <a:buNone/>
              </a:pPr>
              <a:r>
                <a:rPr lang="en-GB" altLang="en-US" dirty="0">
                  <a:solidFill>
                    <a:srgbClr val="000000"/>
                  </a:solidFill>
                  <a:latin typeface="Times New Roman" panose="02020603050405020304" pitchFamily="18" charset="0"/>
                  <a:cs typeface="Times New Roman" panose="02020603050405020304" pitchFamily="18" charset="0"/>
                </a:rPr>
                <a:t>Base-3				Base-3</a:t>
              </a:r>
            </a:p>
            <a:p>
              <a:pPr algn="ctr" eaLnBrk="1" hangingPunct="1">
                <a:spcBef>
                  <a:spcPts val="450"/>
                </a:spcBef>
                <a:buClrTx/>
                <a:buFontTx/>
                <a:buNone/>
              </a:pPr>
              <a:r>
                <a:rPr lang="en-GB" altLang="en-US" dirty="0">
                  <a:solidFill>
                    <a:srgbClr val="000000"/>
                  </a:solidFill>
                  <a:latin typeface="Times New Roman" panose="02020603050405020304" pitchFamily="18" charset="0"/>
                  <a:cs typeface="Times New Roman" panose="02020603050405020304" pitchFamily="18" charset="0"/>
                </a:rPr>
                <a:t>Base-4		Decimal		Base-4</a:t>
              </a:r>
            </a:p>
            <a:p>
              <a:pPr algn="ctr" eaLnBrk="1" hangingPunct="1">
                <a:spcBef>
                  <a:spcPts val="450"/>
                </a:spcBef>
                <a:buClrTx/>
                <a:buFontTx/>
                <a:buNone/>
              </a:pPr>
              <a:r>
                <a:rPr lang="en-GB" altLang="en-US" dirty="0">
                  <a:solidFill>
                    <a:srgbClr val="000000"/>
                  </a:solidFill>
                  <a:latin typeface="Times New Roman" panose="02020603050405020304" pitchFamily="18" charset="0"/>
                  <a:cs typeface="Times New Roman" panose="02020603050405020304" pitchFamily="18" charset="0"/>
                </a:rPr>
                <a:t>    …				    ….</a:t>
              </a:r>
            </a:p>
            <a:p>
              <a:pPr algn="ctr" eaLnBrk="1" hangingPunct="1">
                <a:spcBef>
                  <a:spcPts val="450"/>
                </a:spcBef>
                <a:buClrTx/>
                <a:buFontTx/>
                <a:buNone/>
              </a:pPr>
              <a:r>
                <a:rPr lang="en-GB" altLang="en-US" dirty="0">
                  <a:solidFill>
                    <a:srgbClr val="000000"/>
                  </a:solidFill>
                  <a:latin typeface="Times New Roman" panose="02020603050405020304" pitchFamily="18" charset="0"/>
                  <a:cs typeface="Times New Roman" panose="02020603050405020304" pitchFamily="18" charset="0"/>
                </a:rPr>
                <a:t>Base-R				Base-R</a:t>
              </a:r>
            </a:p>
          </p:txBody>
        </p:sp>
        <p:sp>
          <p:nvSpPr>
            <p:cNvPr id="6" name="Line 5"/>
            <p:cNvSpPr>
              <a:spLocks noChangeShapeType="1"/>
            </p:cNvSpPr>
            <p:nvPr/>
          </p:nvSpPr>
          <p:spPr bwMode="auto">
            <a:xfrm>
              <a:off x="1824" y="2079"/>
              <a:ext cx="623" cy="335"/>
            </a:xfrm>
            <a:prstGeom prst="line">
              <a:avLst/>
            </a:prstGeom>
            <a:noFill/>
            <a:ln w="12600" cap="sq">
              <a:solidFill>
                <a:srgbClr val="00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Line 6"/>
            <p:cNvSpPr>
              <a:spLocks noChangeShapeType="1"/>
            </p:cNvSpPr>
            <p:nvPr/>
          </p:nvSpPr>
          <p:spPr bwMode="auto">
            <a:xfrm>
              <a:off x="1824" y="2271"/>
              <a:ext cx="623" cy="191"/>
            </a:xfrm>
            <a:prstGeom prst="line">
              <a:avLst/>
            </a:prstGeom>
            <a:noFill/>
            <a:ln w="12600" cap="sq">
              <a:solidFill>
                <a:srgbClr val="00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Line 7"/>
            <p:cNvSpPr>
              <a:spLocks noChangeShapeType="1"/>
            </p:cNvSpPr>
            <p:nvPr/>
          </p:nvSpPr>
          <p:spPr bwMode="auto">
            <a:xfrm>
              <a:off x="1824" y="2511"/>
              <a:ext cx="623" cy="0"/>
            </a:xfrm>
            <a:prstGeom prst="line">
              <a:avLst/>
            </a:prstGeom>
            <a:noFill/>
            <a:ln w="12600" cap="sq">
              <a:solidFill>
                <a:srgbClr val="00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8"/>
            <p:cNvSpPr>
              <a:spLocks noChangeShapeType="1"/>
            </p:cNvSpPr>
            <p:nvPr/>
          </p:nvSpPr>
          <p:spPr bwMode="auto">
            <a:xfrm flipV="1">
              <a:off x="1776" y="2558"/>
              <a:ext cx="671" cy="337"/>
            </a:xfrm>
            <a:prstGeom prst="line">
              <a:avLst/>
            </a:prstGeom>
            <a:noFill/>
            <a:ln w="12600" cap="sq">
              <a:solidFill>
                <a:srgbClr val="00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9"/>
            <p:cNvSpPr>
              <a:spLocks noChangeShapeType="1"/>
            </p:cNvSpPr>
            <p:nvPr/>
          </p:nvSpPr>
          <p:spPr bwMode="auto">
            <a:xfrm flipV="1">
              <a:off x="3072" y="2126"/>
              <a:ext cx="527" cy="289"/>
            </a:xfrm>
            <a:prstGeom prst="line">
              <a:avLst/>
            </a:prstGeom>
            <a:noFill/>
            <a:ln w="12600" cap="sq">
              <a:solidFill>
                <a:srgbClr val="00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10"/>
            <p:cNvSpPr>
              <a:spLocks noChangeShapeType="1"/>
            </p:cNvSpPr>
            <p:nvPr/>
          </p:nvSpPr>
          <p:spPr bwMode="auto">
            <a:xfrm flipV="1">
              <a:off x="3072" y="2318"/>
              <a:ext cx="527" cy="145"/>
            </a:xfrm>
            <a:prstGeom prst="line">
              <a:avLst/>
            </a:prstGeom>
            <a:noFill/>
            <a:ln w="12600" cap="sq">
              <a:solidFill>
                <a:srgbClr val="00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1"/>
            <p:cNvSpPr>
              <a:spLocks noChangeShapeType="1"/>
            </p:cNvSpPr>
            <p:nvPr/>
          </p:nvSpPr>
          <p:spPr bwMode="auto">
            <a:xfrm>
              <a:off x="3072" y="2511"/>
              <a:ext cx="575" cy="0"/>
            </a:xfrm>
            <a:prstGeom prst="line">
              <a:avLst/>
            </a:prstGeom>
            <a:noFill/>
            <a:ln w="12600" cap="sq">
              <a:solidFill>
                <a:srgbClr val="00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2"/>
            <p:cNvSpPr>
              <a:spLocks noChangeShapeType="1"/>
            </p:cNvSpPr>
            <p:nvPr/>
          </p:nvSpPr>
          <p:spPr bwMode="auto">
            <a:xfrm>
              <a:off x="3141" y="2573"/>
              <a:ext cx="527" cy="335"/>
            </a:xfrm>
            <a:prstGeom prst="line">
              <a:avLst/>
            </a:prstGeom>
            <a:noFill/>
            <a:ln w="12600" cap="sq">
              <a:solidFill>
                <a:srgbClr val="00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1670114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lstStyle/>
          <a:p>
            <a:r>
              <a:rPr lang="en-US" dirty="0"/>
              <a:t>Example: Your Number is (321) in base 4</a:t>
            </a:r>
            <a:br>
              <a:rPr lang="en-US" dirty="0"/>
            </a:br>
            <a:r>
              <a:rPr lang="en-US" dirty="0"/>
              <a:t>Then, 3×4^2 + 2×4^1 + 1×4^0=3×16 + 2×4 + 1×1=48+8+1=57</a:t>
            </a:r>
          </a:p>
          <a:p>
            <a:pPr marL="0" indent="0">
              <a:buNone/>
            </a:pPr>
            <a:r>
              <a:rPr lang="en-US" dirty="0" smtClean="0"/>
              <a:t>   So</a:t>
            </a:r>
            <a:r>
              <a:rPr lang="en-US" dirty="0"/>
              <a:t>, 421 in base 4 is 57 in </a:t>
            </a:r>
            <a:r>
              <a:rPr lang="en-US" dirty="0" smtClean="0"/>
              <a:t>decimal.</a:t>
            </a:r>
          </a:p>
          <a:p>
            <a:pPr marL="0" indent="0">
              <a:buNone/>
            </a:pPr>
            <a:r>
              <a:rPr lang="en-US" dirty="0" smtClean="0"/>
              <a:t>   Now convert 57 in decimal to Octal:</a:t>
            </a:r>
            <a:br>
              <a:rPr lang="en-US" dirty="0" smtClean="0"/>
            </a:br>
            <a:r>
              <a:rPr lang="en-US" dirty="0" smtClean="0"/>
              <a:t>   We get: 71 (Do the Math yourself, Divide it by 8 and store the       remainder, reverse the remainder, and that's the answer)</a:t>
            </a:r>
            <a:br>
              <a:rPr lang="en-US" dirty="0" smtClean="0"/>
            </a:br>
            <a:r>
              <a:rPr lang="en-US" dirty="0" smtClean="0"/>
              <a:t>Therefore, 321 in base 4 is 71 in base 8</a:t>
            </a:r>
          </a:p>
          <a:p>
            <a:endParaRPr lang="en-US" dirty="0"/>
          </a:p>
        </p:txBody>
      </p:sp>
    </p:spTree>
    <p:extLst>
      <p:ext uri="{BB962C8B-B14F-4D97-AF65-F5344CB8AC3E}">
        <p14:creationId xmlns:p14="http://schemas.microsoft.com/office/powerpoint/2010/main" val="2417645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Binary-Octal/Hexadecimal </a:t>
            </a:r>
            <a:r>
              <a:rPr lang="en-US" dirty="0" smtClean="0"/>
              <a:t>Conversion</a:t>
            </a:r>
            <a:endParaRPr lang="en-US" dirty="0"/>
          </a:p>
        </p:txBody>
      </p:sp>
      <p:sp>
        <p:nvSpPr>
          <p:cNvPr id="3" name="Content Placeholder 2"/>
          <p:cNvSpPr>
            <a:spLocks noGrp="1"/>
          </p:cNvSpPr>
          <p:nvPr>
            <p:ph idx="1"/>
          </p:nvPr>
        </p:nvSpPr>
        <p:spPr/>
        <p:txBody>
          <a:bodyPr/>
          <a:lstStyle/>
          <a:p>
            <a:r>
              <a:rPr lang="en-US" dirty="0"/>
              <a:t>Binary </a:t>
            </a:r>
            <a:r>
              <a:rPr lang="en-GB" altLang="en-US" dirty="0">
                <a:latin typeface="Symbol" panose="05050102010706020507" pitchFamily="18" charset="2"/>
                <a:ea typeface="Microsoft YaHei" panose="020B0503020204020204" pitchFamily="34" charset="-122"/>
              </a:rPr>
              <a:t></a:t>
            </a:r>
            <a:r>
              <a:rPr lang="en-US" dirty="0" smtClean="0"/>
              <a:t> </a:t>
            </a:r>
            <a:r>
              <a:rPr lang="en-US" dirty="0"/>
              <a:t>Octal: Partition in groups of 3</a:t>
            </a:r>
          </a:p>
          <a:p>
            <a:pPr marL="0" indent="0">
              <a:buNone/>
            </a:pPr>
            <a:r>
              <a:rPr lang="en-US" dirty="0"/>
              <a:t>	(10 111 011 001 . 101 110)2 = (2731.56)8</a:t>
            </a:r>
          </a:p>
          <a:p>
            <a:r>
              <a:rPr lang="en-US" dirty="0"/>
              <a:t>Octal </a:t>
            </a:r>
            <a:r>
              <a:rPr lang="en-GB" altLang="en-US" dirty="0">
                <a:latin typeface="Symbol" panose="05050102010706020507" pitchFamily="18" charset="2"/>
                <a:ea typeface="Microsoft YaHei" panose="020B0503020204020204" pitchFamily="34" charset="-122"/>
              </a:rPr>
              <a:t></a:t>
            </a:r>
            <a:r>
              <a:rPr lang="en-US" dirty="0" smtClean="0"/>
              <a:t> </a:t>
            </a:r>
            <a:r>
              <a:rPr lang="en-US" dirty="0"/>
              <a:t>Binary: </a:t>
            </a:r>
            <a:r>
              <a:rPr lang="en-US" dirty="0" smtClean="0"/>
              <a:t>reverse</a:t>
            </a:r>
          </a:p>
          <a:p>
            <a:pPr marL="0" indent="0">
              <a:buNone/>
            </a:pPr>
            <a:r>
              <a:rPr lang="en-US" dirty="0"/>
              <a:t>	(2731.56)8 = (10 111 011 001 . 101 110)2 </a:t>
            </a:r>
          </a:p>
          <a:p>
            <a:r>
              <a:rPr lang="en-US" dirty="0"/>
              <a:t>Binary </a:t>
            </a:r>
            <a:r>
              <a:rPr lang="en-GB" altLang="en-US" dirty="0">
                <a:latin typeface="Symbol" panose="05050102010706020507" pitchFamily="18" charset="2"/>
                <a:ea typeface="Microsoft YaHei" panose="020B0503020204020204" pitchFamily="34" charset="-122"/>
              </a:rPr>
              <a:t></a:t>
            </a:r>
            <a:r>
              <a:rPr lang="en-US" dirty="0" smtClean="0"/>
              <a:t> </a:t>
            </a:r>
            <a:r>
              <a:rPr lang="en-US" dirty="0"/>
              <a:t>Hexadecimal: Partition in groups of 4</a:t>
            </a:r>
          </a:p>
          <a:p>
            <a:pPr marL="0" indent="0">
              <a:buNone/>
            </a:pPr>
            <a:r>
              <a:rPr lang="en-US" dirty="0"/>
              <a:t>	(101 </a:t>
            </a:r>
            <a:r>
              <a:rPr lang="en-US" dirty="0" smtClean="0"/>
              <a:t>1101 1001 </a:t>
            </a:r>
            <a:r>
              <a:rPr lang="en-US" dirty="0"/>
              <a:t>. 1011 1000)2 = (5D9.B8)16 </a:t>
            </a:r>
          </a:p>
          <a:p>
            <a:r>
              <a:rPr lang="en-US" dirty="0"/>
              <a:t>Hexadecimal </a:t>
            </a:r>
            <a:r>
              <a:rPr lang="en-GB" altLang="en-US" dirty="0">
                <a:latin typeface="Symbol" panose="05050102010706020507" pitchFamily="18" charset="2"/>
                <a:ea typeface="Microsoft YaHei" panose="020B0503020204020204" pitchFamily="34" charset="-122"/>
              </a:rPr>
              <a:t></a:t>
            </a:r>
            <a:r>
              <a:rPr lang="en-US" dirty="0" smtClean="0"/>
              <a:t> </a:t>
            </a:r>
            <a:r>
              <a:rPr lang="en-US" dirty="0"/>
              <a:t>Binary: reverse</a:t>
            </a:r>
          </a:p>
          <a:p>
            <a:pPr marL="0" indent="0">
              <a:buNone/>
            </a:pPr>
            <a:r>
              <a:rPr lang="en-US" dirty="0"/>
              <a:t>	(5D9.B8)16 = (101 1101 1001 . 1011 1000)2 </a:t>
            </a:r>
          </a:p>
          <a:p>
            <a:endParaRPr lang="en-US" dirty="0"/>
          </a:p>
        </p:txBody>
      </p:sp>
    </p:spTree>
    <p:extLst>
      <p:ext uri="{BB962C8B-B14F-4D97-AF65-F5344CB8AC3E}">
        <p14:creationId xmlns:p14="http://schemas.microsoft.com/office/powerpoint/2010/main" val="258692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to Decimal </a:t>
            </a:r>
            <a:r>
              <a:rPr lang="en-US" dirty="0" smtClean="0"/>
              <a:t>Conversion</a:t>
            </a:r>
            <a:endParaRPr lang="en-US" dirty="0"/>
          </a:p>
        </p:txBody>
      </p:sp>
      <p:sp>
        <p:nvSpPr>
          <p:cNvPr id="3" name="Content Placeholder 2"/>
          <p:cNvSpPr>
            <a:spLocks noGrp="1"/>
          </p:cNvSpPr>
          <p:nvPr>
            <p:ph idx="1"/>
          </p:nvPr>
        </p:nvSpPr>
        <p:spPr/>
        <p:txBody>
          <a:bodyPr/>
          <a:lstStyle/>
          <a:p>
            <a:r>
              <a:rPr lang="en-US" dirty="0"/>
              <a:t>Convert Binary Number 110011 to a Decimal Number:</a:t>
            </a:r>
          </a:p>
          <a:p>
            <a:endParaRPr lang="en-US" dirty="0"/>
          </a:p>
        </p:txBody>
      </p:sp>
      <p:sp>
        <p:nvSpPr>
          <p:cNvPr id="18" name="Line 3"/>
          <p:cNvSpPr>
            <a:spLocks noChangeShapeType="1"/>
          </p:cNvSpPr>
          <p:nvPr/>
        </p:nvSpPr>
        <p:spPr bwMode="auto">
          <a:xfrm>
            <a:off x="2971800" y="4267200"/>
            <a:ext cx="1588"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Line 4"/>
          <p:cNvSpPr>
            <a:spLocks noChangeShapeType="1"/>
          </p:cNvSpPr>
          <p:nvPr/>
        </p:nvSpPr>
        <p:spPr bwMode="auto">
          <a:xfrm>
            <a:off x="2971800" y="4267200"/>
            <a:ext cx="1588" cy="685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Line 5"/>
          <p:cNvSpPr>
            <a:spLocks noChangeShapeType="1"/>
          </p:cNvSpPr>
          <p:nvPr/>
        </p:nvSpPr>
        <p:spPr bwMode="auto">
          <a:xfrm>
            <a:off x="3048000" y="4449763"/>
            <a:ext cx="1588" cy="533400"/>
          </a:xfrm>
          <a:prstGeom prst="line">
            <a:avLst/>
          </a:prstGeom>
          <a:noFill/>
          <a:ln w="381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6"/>
          <p:cNvSpPr>
            <a:spLocks noChangeShapeType="1"/>
          </p:cNvSpPr>
          <p:nvPr/>
        </p:nvSpPr>
        <p:spPr bwMode="auto">
          <a:xfrm>
            <a:off x="3733800" y="4343400"/>
            <a:ext cx="1588" cy="533400"/>
          </a:xfrm>
          <a:prstGeom prst="line">
            <a:avLst/>
          </a:prstGeom>
          <a:noFill/>
          <a:ln w="381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7"/>
          <p:cNvSpPr>
            <a:spLocks noChangeShapeType="1"/>
          </p:cNvSpPr>
          <p:nvPr/>
        </p:nvSpPr>
        <p:spPr bwMode="auto">
          <a:xfrm>
            <a:off x="7620000" y="4419600"/>
            <a:ext cx="1588" cy="533400"/>
          </a:xfrm>
          <a:prstGeom prst="line">
            <a:avLst/>
          </a:prstGeom>
          <a:noFill/>
          <a:ln w="381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Line 8"/>
          <p:cNvSpPr>
            <a:spLocks noChangeShapeType="1"/>
          </p:cNvSpPr>
          <p:nvPr/>
        </p:nvSpPr>
        <p:spPr bwMode="auto">
          <a:xfrm>
            <a:off x="6705600" y="4449763"/>
            <a:ext cx="1588" cy="533400"/>
          </a:xfrm>
          <a:prstGeom prst="line">
            <a:avLst/>
          </a:prstGeom>
          <a:noFill/>
          <a:ln w="381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9"/>
          <p:cNvSpPr>
            <a:spLocks noChangeShapeType="1"/>
          </p:cNvSpPr>
          <p:nvPr/>
        </p:nvSpPr>
        <p:spPr bwMode="auto">
          <a:xfrm>
            <a:off x="5638800" y="4419600"/>
            <a:ext cx="1588" cy="533400"/>
          </a:xfrm>
          <a:prstGeom prst="line">
            <a:avLst/>
          </a:prstGeom>
          <a:noFill/>
          <a:ln w="381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10"/>
          <p:cNvSpPr>
            <a:spLocks noChangeShapeType="1"/>
          </p:cNvSpPr>
          <p:nvPr/>
        </p:nvSpPr>
        <p:spPr bwMode="auto">
          <a:xfrm>
            <a:off x="4648200" y="4419600"/>
            <a:ext cx="1588" cy="533400"/>
          </a:xfrm>
          <a:prstGeom prst="line">
            <a:avLst/>
          </a:prstGeom>
          <a:noFill/>
          <a:ln w="381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Text Box 11"/>
          <p:cNvSpPr txBox="1">
            <a:spLocks noChangeArrowheads="1"/>
          </p:cNvSpPr>
          <p:nvPr/>
        </p:nvSpPr>
        <p:spPr bwMode="auto">
          <a:xfrm>
            <a:off x="2228850" y="5364163"/>
            <a:ext cx="66817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3200">
                <a:solidFill>
                  <a:srgbClr val="CC0000"/>
                </a:solidFill>
              </a:rPr>
              <a:t>  </a:t>
            </a:r>
            <a:r>
              <a:rPr lang="en-US" altLang="en-US" sz="3200">
                <a:solidFill>
                  <a:srgbClr val="0000CC"/>
                </a:solidFill>
              </a:rPr>
              <a:t>32  </a:t>
            </a:r>
            <a:r>
              <a:rPr lang="en-US" altLang="en-US" sz="3200">
                <a:solidFill>
                  <a:srgbClr val="000000"/>
                </a:solidFill>
              </a:rPr>
              <a:t>+</a:t>
            </a:r>
            <a:r>
              <a:rPr lang="en-US" altLang="en-US" sz="3200">
                <a:solidFill>
                  <a:srgbClr val="0000CC"/>
                </a:solidFill>
              </a:rPr>
              <a:t> 16  </a:t>
            </a:r>
            <a:r>
              <a:rPr lang="en-US" altLang="en-US" sz="3200">
                <a:solidFill>
                  <a:srgbClr val="000000"/>
                </a:solidFill>
              </a:rPr>
              <a:t>+</a:t>
            </a:r>
            <a:r>
              <a:rPr lang="en-US" altLang="en-US" sz="3200">
                <a:solidFill>
                  <a:srgbClr val="0000CC"/>
                </a:solidFill>
              </a:rPr>
              <a:t>  0  </a:t>
            </a:r>
            <a:r>
              <a:rPr lang="en-US" altLang="en-US" sz="3200">
                <a:solidFill>
                  <a:srgbClr val="000000"/>
                </a:solidFill>
              </a:rPr>
              <a:t>+</a:t>
            </a:r>
            <a:r>
              <a:rPr lang="en-US" altLang="en-US" sz="3200">
                <a:solidFill>
                  <a:srgbClr val="0000CC"/>
                </a:solidFill>
              </a:rPr>
              <a:t>  0  </a:t>
            </a:r>
            <a:r>
              <a:rPr lang="en-US" altLang="en-US" sz="3200">
                <a:solidFill>
                  <a:srgbClr val="000000"/>
                </a:solidFill>
              </a:rPr>
              <a:t>+</a:t>
            </a:r>
            <a:r>
              <a:rPr lang="en-US" altLang="en-US" sz="3200">
                <a:solidFill>
                  <a:srgbClr val="0000CC"/>
                </a:solidFill>
              </a:rPr>
              <a:t>   2 </a:t>
            </a:r>
            <a:r>
              <a:rPr lang="en-US" altLang="en-US" sz="3200">
                <a:solidFill>
                  <a:srgbClr val="000000"/>
                </a:solidFill>
              </a:rPr>
              <a:t> +</a:t>
            </a:r>
            <a:r>
              <a:rPr lang="en-US" altLang="en-US" sz="3200">
                <a:solidFill>
                  <a:srgbClr val="0000CC"/>
                </a:solidFill>
              </a:rPr>
              <a:t>  1 </a:t>
            </a:r>
            <a:r>
              <a:rPr lang="en-US" altLang="en-US" sz="3200">
                <a:solidFill>
                  <a:srgbClr val="000000"/>
                </a:solidFill>
              </a:rPr>
              <a:t>=</a:t>
            </a:r>
            <a:r>
              <a:rPr lang="en-US" altLang="en-US" sz="3200">
                <a:solidFill>
                  <a:srgbClr val="0000CC"/>
                </a:solidFill>
              </a:rPr>
              <a:t>  51</a:t>
            </a:r>
          </a:p>
        </p:txBody>
      </p:sp>
      <p:sp>
        <p:nvSpPr>
          <p:cNvPr id="27" name="Text Box 12"/>
          <p:cNvSpPr txBox="1">
            <a:spLocks noChangeArrowheads="1"/>
          </p:cNvSpPr>
          <p:nvPr/>
        </p:nvSpPr>
        <p:spPr bwMode="auto">
          <a:xfrm>
            <a:off x="2819400" y="3522663"/>
            <a:ext cx="5029200" cy="106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3200" dirty="0">
                <a:solidFill>
                  <a:srgbClr val="0000CC"/>
                </a:solidFill>
              </a:rPr>
              <a:t>1    1       0       0       1      1</a:t>
            </a:r>
          </a:p>
          <a:p>
            <a:pPr eaLnBrk="1" hangingPunct="1">
              <a:buClrTx/>
              <a:buFontTx/>
              <a:buNone/>
            </a:pPr>
            <a:endParaRPr lang="en-US" altLang="en-US" sz="3200" dirty="0">
              <a:solidFill>
                <a:srgbClr val="0000CC"/>
              </a:solidFill>
            </a:endParaRPr>
          </a:p>
        </p:txBody>
      </p:sp>
      <p:sp>
        <p:nvSpPr>
          <p:cNvPr id="28" name="Text Box 13"/>
          <p:cNvSpPr txBox="1">
            <a:spLocks noChangeArrowheads="1"/>
          </p:cNvSpPr>
          <p:nvPr/>
        </p:nvSpPr>
        <p:spPr bwMode="auto">
          <a:xfrm>
            <a:off x="762000" y="5386388"/>
            <a:ext cx="1558925"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3000">
                <a:solidFill>
                  <a:srgbClr val="FF0000"/>
                </a:solidFill>
              </a:rPr>
              <a:t>Decimal</a:t>
            </a:r>
          </a:p>
        </p:txBody>
      </p:sp>
      <p:sp>
        <p:nvSpPr>
          <p:cNvPr id="29" name="Text Box 14"/>
          <p:cNvSpPr txBox="1">
            <a:spLocks noChangeArrowheads="1"/>
          </p:cNvSpPr>
          <p:nvPr/>
        </p:nvSpPr>
        <p:spPr bwMode="auto">
          <a:xfrm>
            <a:off x="835025" y="3522663"/>
            <a:ext cx="1306513"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3000" dirty="0">
                <a:solidFill>
                  <a:srgbClr val="FF0000"/>
                </a:solidFill>
              </a:rPr>
              <a:t>Binary</a:t>
            </a:r>
          </a:p>
        </p:txBody>
      </p:sp>
      <p:sp>
        <p:nvSpPr>
          <p:cNvPr id="30" name="Rectangle 15"/>
          <p:cNvSpPr>
            <a:spLocks noChangeArrowheads="1"/>
          </p:cNvSpPr>
          <p:nvPr/>
        </p:nvSpPr>
        <p:spPr bwMode="auto">
          <a:xfrm>
            <a:off x="8077200" y="5334000"/>
            <a:ext cx="762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1" name="Rectangle 16"/>
          <p:cNvSpPr>
            <a:spLocks noChangeArrowheads="1"/>
          </p:cNvSpPr>
          <p:nvPr/>
        </p:nvSpPr>
        <p:spPr bwMode="auto">
          <a:xfrm>
            <a:off x="8096250" y="5429250"/>
            <a:ext cx="819150" cy="457200"/>
          </a:xfrm>
          <a:prstGeom prst="rect">
            <a:avLst/>
          </a:prstGeom>
          <a:noFill/>
          <a:ln w="381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77858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additive="repl">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100000">
                                          <p:val>
                                            <p:strVal val="1+#ppt_w/2"/>
                                          </p:val>
                                        </p:tav>
                                        <p:tav>
                                          <p:val>
                                            <p:strVal val="#ppt_x"/>
                                          </p:val>
                                        </p:tav>
                                      </p:tavLst>
                                    </p:anim>
                                    <p:anim calcmode="lin" valueType="num">
                                      <p:cBhvr>
                                        <p:cTn id="8" dur="500" fill="hold"/>
                                        <p:tgtEl>
                                          <p:spTgt spid="29"/>
                                        </p:tgtEl>
                                        <p:attrNameLst>
                                          <p:attrName>ppt_y</p:attrName>
                                        </p:attrNameLst>
                                      </p:cBhvr>
                                      <p:tavLst>
                                        <p:tav tm="100000">
                                          <p:val>
                                            <p:strVal val="#ppt_y"/>
                                          </p:val>
                                        </p:tav>
                                        <p:tav>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additive="repl">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ppt_x</p:attrName>
                                        </p:attrNameLst>
                                      </p:cBhvr>
                                      <p:tavLst>
                                        <p:tav tm="100000">
                                          <p:val>
                                            <p:strVal val="0-#ppt_w/2"/>
                                          </p:val>
                                        </p:tav>
                                        <p:tav>
                                          <p:val>
                                            <p:strVal val="#ppt_x"/>
                                          </p:val>
                                        </p:tav>
                                      </p:tavLst>
                                    </p:anim>
                                    <p:anim calcmode="lin" valueType="num">
                                      <p:cBhvr>
                                        <p:cTn id="13" dur="500" fill="hold"/>
                                        <p:tgtEl>
                                          <p:spTgt spid="28"/>
                                        </p:tgtEl>
                                        <p:attrNameLst>
                                          <p:attrName>ppt_y</p:attrName>
                                        </p:attrNameLst>
                                      </p:cBhvr>
                                      <p:tavLst>
                                        <p:tav tm="100000">
                                          <p:val>
                                            <p:strVal val="#ppt_y"/>
                                          </p:val>
                                        </p:tav>
                                        <p:tav>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iterate type="wd">
                                    <p:tmPct val="100000"/>
                                  </p:iterate>
                                  <p:childTnLst>
                                    <p:set>
                                      <p:cBhvr additive="repl">
                                        <p:cTn id="17" dur="1" fill="hold">
                                          <p:stCondLst>
                                            <p:cond delay="0"/>
                                          </p:stCondLst>
                                        </p:cTn>
                                        <p:tgtEl>
                                          <p:spTgt spid="27"/>
                                        </p:tgtEl>
                                        <p:attrNameLst>
                                          <p:attrName>style.visibility</p:attrName>
                                        </p:attrNameLst>
                                      </p:cBhvr>
                                      <p:to>
                                        <p:strVal val="visible"/>
                                      </p:to>
                                    </p:set>
                                    <p:animEffect transition="in" filter="slide(fromLeft)">
                                      <p:cBhvr additive="repl">
                                        <p:cTn id="18" dur="300"/>
                                        <p:tgtEl>
                                          <p:spTgt spid="27"/>
                                        </p:tgtEl>
                                      </p:cBhvr>
                                    </p:animEffect>
                                  </p:childTnLst>
                                </p:cTn>
                              </p:par>
                            </p:childTnLst>
                          </p:cTn>
                        </p:par>
                        <p:par>
                          <p:cTn id="19" fill="hold">
                            <p:stCondLst>
                              <p:cond delay="1800"/>
                            </p:stCondLst>
                            <p:childTnLst>
                              <p:par>
                                <p:cTn id="20" presetID="15" presetClass="entr" fill="hold" nodeType="afterEffect">
                                  <p:stCondLst>
                                    <p:cond delay="0"/>
                                  </p:stCondLst>
                                  <p:childTnLst>
                                    <p:set>
                                      <p:cBhvr additive="repl">
                                        <p:cTn id="21" dur="1" fill="hold">
                                          <p:stCondLst>
                                            <p:cond delay="0"/>
                                          </p:stCondLst>
                                        </p:cTn>
                                        <p:tgtEl>
                                          <p:spTgt spid="20"/>
                                        </p:tgtEl>
                                        <p:attrNameLst>
                                          <p:attrName>style.visibility</p:attrName>
                                        </p:attrNameLst>
                                      </p:cBhvr>
                                      <p:to>
                                        <p:strVal val="visible"/>
                                      </p:to>
                                    </p:set>
                                    <p:anim calcmode="lin" valueType="num">
                                      <p:cBhvr additive="repl">
                                        <p:cTn id="22" dur="1000" fill="hold"/>
                                        <p:tgtEl>
                                          <p:spTgt spid="20"/>
                                        </p:tgtEl>
                                        <p:attrNameLst>
                                          <p:attrName>ppt_w</p:attrName>
                                        </p:attrNameLst>
                                      </p:cBhvr>
                                      <p:tavLst>
                                        <p:tav tm="100000">
                                          <p:val>
                                            <p:fltVal val="0"/>
                                          </p:val>
                                        </p:tav>
                                        <p:tav>
                                          <p:val>
                                            <p:strVal val="#ppt_w"/>
                                          </p:val>
                                        </p:tav>
                                      </p:tavLst>
                                    </p:anim>
                                    <p:anim calcmode="lin" valueType="num">
                                      <p:cBhvr additive="repl">
                                        <p:cTn id="23" dur="1000" fill="hold"/>
                                        <p:tgtEl>
                                          <p:spTgt spid="20"/>
                                        </p:tgtEl>
                                        <p:attrNameLst>
                                          <p:attrName>ppt_h</p:attrName>
                                        </p:attrNameLst>
                                      </p:cBhvr>
                                      <p:tavLst>
                                        <p:tav tm="100000">
                                          <p:val>
                                            <p:fltVal val="0"/>
                                          </p:val>
                                        </p:tav>
                                        <p:tav>
                                          <p:val>
                                            <p:strVal val="#ppt_h"/>
                                          </p:val>
                                        </p:tav>
                                      </p:tavLst>
                                    </p:anim>
                                    <p:anim calcmode="lin" valueType="num">
                                      <p:cBhvr additive="repl">
                                        <p:cTn id="24" dur="1000" fill="hold"/>
                                        <p:tgtEl>
                                          <p:spTgt spid="20"/>
                                        </p:tgtEl>
                                        <p:attrNameLst>
                                          <p:attrName>ppt_x</p:attrName>
                                        </p:attrNameLst>
                                      </p:cBhvr>
                                      <p:tavLst>
                                        <p:tav tm="0" fmla="#ppt_x+(cos(-2*pi*(1-$))*-#ppt_x-sin(-2*pi*(1-$))*(1-#ppt_y))*(1-$)">
                                          <p:val>
                                            <p:fltVal val="0"/>
                                          </p:val>
                                        </p:tav>
                                        <p:tav tm="100000">
                                          <p:val>
                                            <p:fltVal val="1"/>
                                          </p:val>
                                        </p:tav>
                                      </p:tavLst>
                                    </p:anim>
                                    <p:anim calcmode="lin" valueType="num">
                                      <p:cBhvr additive="repl">
                                        <p:cTn id="25"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26" fill="hold">
                            <p:stCondLst>
                              <p:cond delay="2800"/>
                            </p:stCondLst>
                            <p:childTnLst>
                              <p:par>
                                <p:cTn id="27" presetID="15" presetClass="entr" fill="hold" nodeType="afterEffect">
                                  <p:stCondLst>
                                    <p:cond delay="0"/>
                                  </p:stCondLst>
                                  <p:childTnLst>
                                    <p:set>
                                      <p:cBhvr additive="repl">
                                        <p:cTn id="28" dur="1" fill="hold">
                                          <p:stCondLst>
                                            <p:cond delay="0"/>
                                          </p:stCondLst>
                                        </p:cTn>
                                        <p:tgtEl>
                                          <p:spTgt spid="21"/>
                                        </p:tgtEl>
                                        <p:attrNameLst>
                                          <p:attrName>style.visibility</p:attrName>
                                        </p:attrNameLst>
                                      </p:cBhvr>
                                      <p:to>
                                        <p:strVal val="visible"/>
                                      </p:to>
                                    </p:set>
                                    <p:anim calcmode="lin" valueType="num">
                                      <p:cBhvr additive="repl">
                                        <p:cTn id="29" dur="1000" fill="hold"/>
                                        <p:tgtEl>
                                          <p:spTgt spid="21"/>
                                        </p:tgtEl>
                                        <p:attrNameLst>
                                          <p:attrName>ppt_w</p:attrName>
                                        </p:attrNameLst>
                                      </p:cBhvr>
                                      <p:tavLst>
                                        <p:tav tm="100000">
                                          <p:val>
                                            <p:fltVal val="0"/>
                                          </p:val>
                                        </p:tav>
                                        <p:tav>
                                          <p:val>
                                            <p:strVal val="#ppt_w"/>
                                          </p:val>
                                        </p:tav>
                                      </p:tavLst>
                                    </p:anim>
                                    <p:anim calcmode="lin" valueType="num">
                                      <p:cBhvr additive="repl">
                                        <p:cTn id="30" dur="1000" fill="hold"/>
                                        <p:tgtEl>
                                          <p:spTgt spid="21"/>
                                        </p:tgtEl>
                                        <p:attrNameLst>
                                          <p:attrName>ppt_h</p:attrName>
                                        </p:attrNameLst>
                                      </p:cBhvr>
                                      <p:tavLst>
                                        <p:tav tm="100000">
                                          <p:val>
                                            <p:fltVal val="0"/>
                                          </p:val>
                                        </p:tav>
                                        <p:tav>
                                          <p:val>
                                            <p:strVal val="#ppt_h"/>
                                          </p:val>
                                        </p:tav>
                                      </p:tavLst>
                                    </p:anim>
                                    <p:anim calcmode="lin" valueType="num">
                                      <p:cBhvr additive="repl">
                                        <p:cTn id="31" dur="1000" fill="hold"/>
                                        <p:tgtEl>
                                          <p:spTgt spid="21"/>
                                        </p:tgtEl>
                                        <p:attrNameLst>
                                          <p:attrName>ppt_x</p:attrName>
                                        </p:attrNameLst>
                                      </p:cBhvr>
                                      <p:tavLst>
                                        <p:tav tm="0" fmla="#ppt_x+(cos(-2*pi*(1-$))*-#ppt_x-sin(-2*pi*(1-$))*(1-#ppt_y))*(1-$)">
                                          <p:val>
                                            <p:fltVal val="0"/>
                                          </p:val>
                                        </p:tav>
                                        <p:tav tm="100000">
                                          <p:val>
                                            <p:fltVal val="1"/>
                                          </p:val>
                                        </p:tav>
                                      </p:tavLst>
                                    </p:anim>
                                    <p:anim calcmode="lin" valueType="num">
                                      <p:cBhvr additive="repl">
                                        <p:cTn id="3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3800"/>
                            </p:stCondLst>
                            <p:childTnLst>
                              <p:par>
                                <p:cTn id="34" presetID="15" presetClass="entr" fill="hold" nodeType="afterEffect">
                                  <p:stCondLst>
                                    <p:cond delay="0"/>
                                  </p:stCondLst>
                                  <p:childTnLst>
                                    <p:set>
                                      <p:cBhvr additive="repl">
                                        <p:cTn id="35" dur="1" fill="hold">
                                          <p:stCondLst>
                                            <p:cond delay="0"/>
                                          </p:stCondLst>
                                        </p:cTn>
                                        <p:tgtEl>
                                          <p:spTgt spid="25"/>
                                        </p:tgtEl>
                                        <p:attrNameLst>
                                          <p:attrName>style.visibility</p:attrName>
                                        </p:attrNameLst>
                                      </p:cBhvr>
                                      <p:to>
                                        <p:strVal val="visible"/>
                                      </p:to>
                                    </p:set>
                                    <p:anim calcmode="lin" valueType="num">
                                      <p:cBhvr additive="repl">
                                        <p:cTn id="36" dur="1000" fill="hold"/>
                                        <p:tgtEl>
                                          <p:spTgt spid="25"/>
                                        </p:tgtEl>
                                        <p:attrNameLst>
                                          <p:attrName>ppt_w</p:attrName>
                                        </p:attrNameLst>
                                      </p:cBhvr>
                                      <p:tavLst>
                                        <p:tav tm="100000">
                                          <p:val>
                                            <p:fltVal val="0"/>
                                          </p:val>
                                        </p:tav>
                                        <p:tav>
                                          <p:val>
                                            <p:strVal val="#ppt_w"/>
                                          </p:val>
                                        </p:tav>
                                      </p:tavLst>
                                    </p:anim>
                                    <p:anim calcmode="lin" valueType="num">
                                      <p:cBhvr additive="repl">
                                        <p:cTn id="37" dur="1000" fill="hold"/>
                                        <p:tgtEl>
                                          <p:spTgt spid="25"/>
                                        </p:tgtEl>
                                        <p:attrNameLst>
                                          <p:attrName>ppt_h</p:attrName>
                                        </p:attrNameLst>
                                      </p:cBhvr>
                                      <p:tavLst>
                                        <p:tav tm="100000">
                                          <p:val>
                                            <p:fltVal val="0"/>
                                          </p:val>
                                        </p:tav>
                                        <p:tav>
                                          <p:val>
                                            <p:strVal val="#ppt_h"/>
                                          </p:val>
                                        </p:tav>
                                      </p:tavLst>
                                    </p:anim>
                                    <p:anim calcmode="lin" valueType="num">
                                      <p:cBhvr additive="repl">
                                        <p:cTn id="38" dur="1000" fill="hold"/>
                                        <p:tgtEl>
                                          <p:spTgt spid="25"/>
                                        </p:tgtEl>
                                        <p:attrNameLst>
                                          <p:attrName>ppt_x</p:attrName>
                                        </p:attrNameLst>
                                      </p:cBhvr>
                                      <p:tavLst>
                                        <p:tav tm="0" fmla="#ppt_x+(cos(-2*pi*(1-$))*-#ppt_x-sin(-2*pi*(1-$))*(1-#ppt_y))*(1-$)">
                                          <p:val>
                                            <p:fltVal val="0"/>
                                          </p:val>
                                        </p:tav>
                                        <p:tav tm="100000">
                                          <p:val>
                                            <p:fltVal val="1"/>
                                          </p:val>
                                        </p:tav>
                                      </p:tavLst>
                                    </p:anim>
                                    <p:anim calcmode="lin" valueType="num">
                                      <p:cBhvr additive="repl">
                                        <p:cTn id="39"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40" fill="hold">
                            <p:stCondLst>
                              <p:cond delay="4800"/>
                            </p:stCondLst>
                            <p:childTnLst>
                              <p:par>
                                <p:cTn id="41" presetID="15" presetClass="entr" fill="hold" nodeType="afterEffect">
                                  <p:stCondLst>
                                    <p:cond delay="0"/>
                                  </p:stCondLst>
                                  <p:childTnLst>
                                    <p:set>
                                      <p:cBhvr additive="repl">
                                        <p:cTn id="42" dur="1" fill="hold">
                                          <p:stCondLst>
                                            <p:cond delay="0"/>
                                          </p:stCondLst>
                                        </p:cTn>
                                        <p:tgtEl>
                                          <p:spTgt spid="24"/>
                                        </p:tgtEl>
                                        <p:attrNameLst>
                                          <p:attrName>style.visibility</p:attrName>
                                        </p:attrNameLst>
                                      </p:cBhvr>
                                      <p:to>
                                        <p:strVal val="visible"/>
                                      </p:to>
                                    </p:set>
                                    <p:anim calcmode="lin" valueType="num">
                                      <p:cBhvr additive="repl">
                                        <p:cTn id="43" dur="1000" fill="hold"/>
                                        <p:tgtEl>
                                          <p:spTgt spid="24"/>
                                        </p:tgtEl>
                                        <p:attrNameLst>
                                          <p:attrName>ppt_w</p:attrName>
                                        </p:attrNameLst>
                                      </p:cBhvr>
                                      <p:tavLst>
                                        <p:tav tm="100000">
                                          <p:val>
                                            <p:fltVal val="0"/>
                                          </p:val>
                                        </p:tav>
                                        <p:tav>
                                          <p:val>
                                            <p:strVal val="#ppt_w"/>
                                          </p:val>
                                        </p:tav>
                                      </p:tavLst>
                                    </p:anim>
                                    <p:anim calcmode="lin" valueType="num">
                                      <p:cBhvr additive="repl">
                                        <p:cTn id="44" dur="1000" fill="hold"/>
                                        <p:tgtEl>
                                          <p:spTgt spid="24"/>
                                        </p:tgtEl>
                                        <p:attrNameLst>
                                          <p:attrName>ppt_h</p:attrName>
                                        </p:attrNameLst>
                                      </p:cBhvr>
                                      <p:tavLst>
                                        <p:tav tm="100000">
                                          <p:val>
                                            <p:fltVal val="0"/>
                                          </p:val>
                                        </p:tav>
                                        <p:tav>
                                          <p:val>
                                            <p:strVal val="#ppt_h"/>
                                          </p:val>
                                        </p:tav>
                                      </p:tavLst>
                                    </p:anim>
                                    <p:anim calcmode="lin" valueType="num">
                                      <p:cBhvr additive="repl">
                                        <p:cTn id="45" dur="1000" fill="hold"/>
                                        <p:tgtEl>
                                          <p:spTgt spid="24"/>
                                        </p:tgtEl>
                                        <p:attrNameLst>
                                          <p:attrName>ppt_x</p:attrName>
                                        </p:attrNameLst>
                                      </p:cBhvr>
                                      <p:tavLst>
                                        <p:tav tm="0" fmla="#ppt_x+(cos(-2*pi*(1-$))*-#ppt_x-sin(-2*pi*(1-$))*(1-#ppt_y))*(1-$)">
                                          <p:val>
                                            <p:fltVal val="0"/>
                                          </p:val>
                                        </p:tav>
                                        <p:tav tm="100000">
                                          <p:val>
                                            <p:fltVal val="1"/>
                                          </p:val>
                                        </p:tav>
                                      </p:tavLst>
                                    </p:anim>
                                    <p:anim calcmode="lin" valueType="num">
                                      <p:cBhvr additive="repl">
                                        <p:cTn id="4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par>
                          <p:cTn id="47" fill="hold">
                            <p:stCondLst>
                              <p:cond delay="5800"/>
                            </p:stCondLst>
                            <p:childTnLst>
                              <p:par>
                                <p:cTn id="48" presetID="15" presetClass="entr" fill="hold" nodeType="afterEffect">
                                  <p:stCondLst>
                                    <p:cond delay="0"/>
                                  </p:stCondLst>
                                  <p:childTnLst>
                                    <p:set>
                                      <p:cBhvr additive="repl">
                                        <p:cTn id="49" dur="1" fill="hold">
                                          <p:stCondLst>
                                            <p:cond delay="0"/>
                                          </p:stCondLst>
                                        </p:cTn>
                                        <p:tgtEl>
                                          <p:spTgt spid="23"/>
                                        </p:tgtEl>
                                        <p:attrNameLst>
                                          <p:attrName>style.visibility</p:attrName>
                                        </p:attrNameLst>
                                      </p:cBhvr>
                                      <p:to>
                                        <p:strVal val="visible"/>
                                      </p:to>
                                    </p:set>
                                    <p:anim calcmode="lin" valueType="num">
                                      <p:cBhvr additive="repl">
                                        <p:cTn id="50" dur="1000" fill="hold"/>
                                        <p:tgtEl>
                                          <p:spTgt spid="23"/>
                                        </p:tgtEl>
                                        <p:attrNameLst>
                                          <p:attrName>ppt_w</p:attrName>
                                        </p:attrNameLst>
                                      </p:cBhvr>
                                      <p:tavLst>
                                        <p:tav tm="100000">
                                          <p:val>
                                            <p:fltVal val="0"/>
                                          </p:val>
                                        </p:tav>
                                        <p:tav>
                                          <p:val>
                                            <p:strVal val="#ppt_w"/>
                                          </p:val>
                                        </p:tav>
                                      </p:tavLst>
                                    </p:anim>
                                    <p:anim calcmode="lin" valueType="num">
                                      <p:cBhvr additive="repl">
                                        <p:cTn id="51" dur="1000" fill="hold"/>
                                        <p:tgtEl>
                                          <p:spTgt spid="23"/>
                                        </p:tgtEl>
                                        <p:attrNameLst>
                                          <p:attrName>ppt_h</p:attrName>
                                        </p:attrNameLst>
                                      </p:cBhvr>
                                      <p:tavLst>
                                        <p:tav tm="100000">
                                          <p:val>
                                            <p:fltVal val="0"/>
                                          </p:val>
                                        </p:tav>
                                        <p:tav>
                                          <p:val>
                                            <p:strVal val="#ppt_h"/>
                                          </p:val>
                                        </p:tav>
                                      </p:tavLst>
                                    </p:anim>
                                    <p:anim calcmode="lin" valueType="num">
                                      <p:cBhvr additive="repl">
                                        <p:cTn id="52" dur="1000" fill="hold"/>
                                        <p:tgtEl>
                                          <p:spTgt spid="23"/>
                                        </p:tgtEl>
                                        <p:attrNameLst>
                                          <p:attrName>ppt_x</p:attrName>
                                        </p:attrNameLst>
                                      </p:cBhvr>
                                      <p:tavLst>
                                        <p:tav tm="0" fmla="#ppt_x+(cos(-2*pi*(1-$))*-#ppt_x-sin(-2*pi*(1-$))*(1-#ppt_y))*(1-$)">
                                          <p:val>
                                            <p:fltVal val="0"/>
                                          </p:val>
                                        </p:tav>
                                        <p:tav tm="100000">
                                          <p:val>
                                            <p:fltVal val="1"/>
                                          </p:val>
                                        </p:tav>
                                      </p:tavLst>
                                    </p:anim>
                                    <p:anim calcmode="lin" valueType="num">
                                      <p:cBhvr additive="repl">
                                        <p:cTn id="53"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54" fill="hold">
                            <p:stCondLst>
                              <p:cond delay="6800"/>
                            </p:stCondLst>
                            <p:childTnLst>
                              <p:par>
                                <p:cTn id="55" presetID="15" presetClass="entr" fill="hold" nodeType="afterEffect">
                                  <p:stCondLst>
                                    <p:cond delay="0"/>
                                  </p:stCondLst>
                                  <p:childTnLst>
                                    <p:set>
                                      <p:cBhvr additive="repl">
                                        <p:cTn id="56" dur="1" fill="hold">
                                          <p:stCondLst>
                                            <p:cond delay="0"/>
                                          </p:stCondLst>
                                        </p:cTn>
                                        <p:tgtEl>
                                          <p:spTgt spid="22"/>
                                        </p:tgtEl>
                                        <p:attrNameLst>
                                          <p:attrName>style.visibility</p:attrName>
                                        </p:attrNameLst>
                                      </p:cBhvr>
                                      <p:to>
                                        <p:strVal val="visible"/>
                                      </p:to>
                                    </p:set>
                                    <p:anim calcmode="lin" valueType="num">
                                      <p:cBhvr additive="repl">
                                        <p:cTn id="57" dur="1000" fill="hold"/>
                                        <p:tgtEl>
                                          <p:spTgt spid="22"/>
                                        </p:tgtEl>
                                        <p:attrNameLst>
                                          <p:attrName>ppt_w</p:attrName>
                                        </p:attrNameLst>
                                      </p:cBhvr>
                                      <p:tavLst>
                                        <p:tav tm="100000">
                                          <p:val>
                                            <p:fltVal val="0"/>
                                          </p:val>
                                        </p:tav>
                                        <p:tav>
                                          <p:val>
                                            <p:strVal val="#ppt_w"/>
                                          </p:val>
                                        </p:tav>
                                      </p:tavLst>
                                    </p:anim>
                                    <p:anim calcmode="lin" valueType="num">
                                      <p:cBhvr additive="repl">
                                        <p:cTn id="58" dur="1000" fill="hold"/>
                                        <p:tgtEl>
                                          <p:spTgt spid="22"/>
                                        </p:tgtEl>
                                        <p:attrNameLst>
                                          <p:attrName>ppt_h</p:attrName>
                                        </p:attrNameLst>
                                      </p:cBhvr>
                                      <p:tavLst>
                                        <p:tav tm="100000">
                                          <p:val>
                                            <p:fltVal val="0"/>
                                          </p:val>
                                        </p:tav>
                                        <p:tav>
                                          <p:val>
                                            <p:strVal val="#ppt_h"/>
                                          </p:val>
                                        </p:tav>
                                      </p:tavLst>
                                    </p:anim>
                                    <p:anim calcmode="lin" valueType="num">
                                      <p:cBhvr additive="repl">
                                        <p:cTn id="59" dur="1000" fill="hold"/>
                                        <p:tgtEl>
                                          <p:spTgt spid="22"/>
                                        </p:tgtEl>
                                        <p:attrNameLst>
                                          <p:attrName>ppt_x</p:attrName>
                                        </p:attrNameLst>
                                      </p:cBhvr>
                                      <p:tavLst>
                                        <p:tav tm="0" fmla="#ppt_x+(cos(-2*pi*(1-$))*-#ppt_x-sin(-2*pi*(1-$))*(1-#ppt_y))*(1-$)">
                                          <p:val>
                                            <p:fltVal val="0"/>
                                          </p:val>
                                        </p:tav>
                                        <p:tav tm="100000">
                                          <p:val>
                                            <p:fltVal val="1"/>
                                          </p:val>
                                        </p:tav>
                                      </p:tavLst>
                                    </p:anim>
                                    <p:anim calcmode="lin" valueType="num">
                                      <p:cBhvr additive="repl">
                                        <p:cTn id="60"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nodeType="clickEffect">
                                  <p:stCondLst>
                                    <p:cond delay="0"/>
                                  </p:stCondLst>
                                  <p:iterate type="wd">
                                    <p:tmPct val="100000"/>
                                  </p:iterate>
                                  <p:childTnLst>
                                    <p:set>
                                      <p:cBhvr additive="repl">
                                        <p:cTn id="64" dur="1" fill="hold">
                                          <p:stCondLst>
                                            <p:cond delay="0"/>
                                          </p:stCondLst>
                                        </p:cTn>
                                        <p:tgtEl>
                                          <p:spTgt spid="26"/>
                                        </p:tgtEl>
                                        <p:attrNameLst>
                                          <p:attrName>style.visibility</p:attrName>
                                        </p:attrNameLst>
                                      </p:cBhvr>
                                      <p:to>
                                        <p:strVal val="visible"/>
                                      </p:to>
                                    </p:set>
                                    <p:animEffect transition="in" filter="slide(fromLeft)">
                                      <p:cBhvr additive="repl">
                                        <p:cTn id="65" dur="300"/>
                                        <p:tgtEl>
                                          <p:spTgt spid="26"/>
                                        </p:tgtEl>
                                      </p:cBhvr>
                                    </p:animEffect>
                                  </p:childTnLst>
                                </p:cTn>
                              </p:par>
                            </p:childTnLst>
                          </p:cTn>
                        </p:par>
                        <p:par>
                          <p:cTn id="66" fill="hold">
                            <p:stCondLst>
                              <p:cond delay="4200"/>
                            </p:stCondLst>
                            <p:childTnLst>
                              <p:par>
                                <p:cTn id="67" presetID="23" presetClass="entr" presetSubtype="272" fill="hold" nodeType="afterEffect">
                                  <p:stCondLst>
                                    <p:cond delay="0"/>
                                  </p:stCondLst>
                                  <p:childTnLst>
                                    <p:set>
                                      <p:cBhvr additive="repl">
                                        <p:cTn id="68" dur="1" fill="hold">
                                          <p:stCondLst>
                                            <p:cond delay="0"/>
                                          </p:stCondLst>
                                        </p:cTn>
                                        <p:tgtEl>
                                          <p:spTgt spid="31"/>
                                        </p:tgtEl>
                                        <p:attrNameLst>
                                          <p:attrName>style.visibility</p:attrName>
                                        </p:attrNameLst>
                                      </p:cBhvr>
                                      <p:to>
                                        <p:strVal val="visible"/>
                                      </p:to>
                                    </p:set>
                                    <p:anim calcmode="lin" valueType="num">
                                      <p:cBhvr additive="repl">
                                        <p:cTn id="69" dur="500" fill="hold"/>
                                        <p:tgtEl>
                                          <p:spTgt spid="31"/>
                                        </p:tgtEl>
                                        <p:attrNameLst>
                                          <p:attrName>ppt_w</p:attrName>
                                        </p:attrNameLst>
                                      </p:cBhvr>
                                      <p:tavLst>
                                        <p:tav tm="100000">
                                          <p:val>
                                            <p:strVal val="2/3*#ppt_w"/>
                                          </p:val>
                                        </p:tav>
                                        <p:tav>
                                          <p:val>
                                            <p:strVal val="#ppt_w"/>
                                          </p:val>
                                        </p:tav>
                                      </p:tavLst>
                                    </p:anim>
                                    <p:anim calcmode="lin" valueType="num">
                                      <p:cBhvr additive="repl">
                                        <p:cTn id="70" dur="500" fill="hold"/>
                                        <p:tgtEl>
                                          <p:spTgt spid="31"/>
                                        </p:tgtEl>
                                        <p:attrNameLst>
                                          <p:attrName>ppt_h</p:attrName>
                                        </p:attrNameLst>
                                      </p:cBhvr>
                                      <p:tavLst>
                                        <p:tav tm="100000">
                                          <p:val>
                                            <p:strVal val="2/3*#ppt_h"/>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lstStyle/>
          <a:p>
            <a:r>
              <a:rPr lang="en-US" dirty="0"/>
              <a:t>Convert the following binary numbers into decimal numbers:</a:t>
            </a:r>
          </a:p>
          <a:p>
            <a:r>
              <a:rPr lang="en-US" dirty="0"/>
              <a:t>Binary  1001 </a:t>
            </a:r>
            <a:endParaRPr lang="en-US" dirty="0" smtClean="0"/>
          </a:p>
          <a:p>
            <a:r>
              <a:rPr lang="en-US" dirty="0"/>
              <a:t>Binary  </a:t>
            </a:r>
            <a:r>
              <a:rPr lang="en-US" dirty="0" smtClean="0"/>
              <a:t>1111</a:t>
            </a:r>
          </a:p>
          <a:p>
            <a:r>
              <a:rPr lang="en-US" dirty="0"/>
              <a:t>Binary  0010 </a:t>
            </a:r>
          </a:p>
        </p:txBody>
      </p:sp>
    </p:spTree>
    <p:extLst>
      <p:ext uri="{BB962C8B-B14F-4D97-AF65-F5344CB8AC3E}">
        <p14:creationId xmlns:p14="http://schemas.microsoft.com/office/powerpoint/2010/main" val="153632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Information </a:t>
            </a:r>
            <a:r>
              <a:rPr lang="en-US" dirty="0" smtClean="0"/>
              <a:t>representation</a:t>
            </a:r>
          </a:p>
          <a:p>
            <a:pPr lvl="1"/>
            <a:r>
              <a:rPr lang="en-US" dirty="0" smtClean="0"/>
              <a:t> </a:t>
            </a:r>
            <a:r>
              <a:rPr lang="en-US" dirty="0"/>
              <a:t>Elementary storage units inside computer are electronic switches. Each switch holds one of two states: on (1) or off (0). We use a bit (binary digit), 0 or 1, to represent </a:t>
            </a:r>
            <a:r>
              <a:rPr lang="en-US" dirty="0" smtClean="0"/>
              <a:t>the state</a:t>
            </a:r>
            <a:r>
              <a:rPr lang="en-US" dirty="0"/>
              <a:t>. </a:t>
            </a:r>
            <a:endParaRPr lang="en-US" dirty="0" smtClean="0"/>
          </a:p>
          <a:p>
            <a:pPr lvl="1" algn="ctr"/>
            <a:r>
              <a:rPr lang="en-US" dirty="0"/>
              <a:t>Storage units can be grouped together to cater for larger range of </a:t>
            </a:r>
            <a:r>
              <a:rPr lang="en-US" dirty="0" smtClean="0"/>
              <a:t>numbers</a:t>
            </a:r>
          </a:p>
          <a:p>
            <a:pPr marL="457200" lvl="1" indent="0" algn="ctr">
              <a:buNone/>
            </a:pPr>
            <a:r>
              <a:rPr lang="en-US" dirty="0" smtClean="0"/>
              <a:t>1 → 01</a:t>
            </a:r>
          </a:p>
          <a:p>
            <a:pPr marL="457200" lvl="1" indent="0" algn="ctr">
              <a:buNone/>
            </a:pPr>
            <a:r>
              <a:rPr lang="en-US" dirty="0"/>
              <a:t>2</a:t>
            </a:r>
            <a:r>
              <a:rPr lang="en-US" dirty="0" smtClean="0"/>
              <a:t> → 10</a:t>
            </a:r>
          </a:p>
          <a:p>
            <a:pPr marL="457200" lvl="1" indent="0" algn="ctr">
              <a:buNone/>
            </a:pPr>
            <a:r>
              <a:rPr lang="en-US" dirty="0"/>
              <a:t>3</a:t>
            </a:r>
            <a:r>
              <a:rPr lang="en-US" dirty="0" smtClean="0"/>
              <a:t> → 11</a:t>
            </a:r>
          </a:p>
          <a:p>
            <a:pPr marL="457200" lvl="1" indent="0" algn="ctr">
              <a:buNone/>
            </a:pPr>
            <a:r>
              <a:rPr lang="en-US" dirty="0"/>
              <a:t>4</a:t>
            </a:r>
            <a:r>
              <a:rPr lang="en-US" dirty="0" smtClean="0"/>
              <a:t> → 100</a:t>
            </a:r>
          </a:p>
          <a:p>
            <a:pPr marL="457200" lvl="1" indent="0" algn="ctr">
              <a:buNone/>
            </a:pPr>
            <a:endParaRPr lang="en-US" dirty="0" smtClean="0"/>
          </a:p>
          <a:p>
            <a:pPr marL="457200" lvl="1" indent="0" algn="ctr">
              <a:buNone/>
            </a:pPr>
            <a:endParaRPr lang="en-US" dirty="0"/>
          </a:p>
        </p:txBody>
      </p:sp>
    </p:spTree>
    <p:extLst>
      <p:ext uri="{BB962C8B-B14F-4D97-AF65-F5344CB8AC3E}">
        <p14:creationId xmlns:p14="http://schemas.microsoft.com/office/powerpoint/2010/main" val="778074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to Binary </a:t>
            </a:r>
            <a:r>
              <a:rPr lang="en-US" dirty="0" smtClean="0"/>
              <a:t>Conversion</a:t>
            </a:r>
            <a:endParaRPr lang="en-US" dirty="0"/>
          </a:p>
        </p:txBody>
      </p:sp>
      <p:sp>
        <p:nvSpPr>
          <p:cNvPr id="4" name="Text Box 4"/>
          <p:cNvSpPr txBox="1">
            <a:spLocks noChangeArrowheads="1"/>
          </p:cNvSpPr>
          <p:nvPr/>
        </p:nvSpPr>
        <p:spPr bwMode="auto">
          <a:xfrm>
            <a:off x="2133600" y="2371725"/>
            <a:ext cx="2967038"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000" dirty="0">
                <a:solidFill>
                  <a:srgbClr val="0000CC"/>
                </a:solidFill>
                <a:latin typeface="Times New Roman" panose="02020603050405020304" pitchFamily="18" charset="0"/>
                <a:cs typeface="Times New Roman" panose="02020603050405020304" pitchFamily="18" charset="0"/>
              </a:rPr>
              <a:t>13</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a:solidFill>
                  <a:srgbClr val="0000CC"/>
                </a:solidFill>
                <a:latin typeface="Times New Roman" panose="02020603050405020304" pitchFamily="18" charset="0"/>
                <a:cs typeface="Times New Roman" panose="02020603050405020304" pitchFamily="18" charset="0"/>
              </a:rPr>
              <a:t>  2  </a:t>
            </a:r>
            <a:r>
              <a:rPr lang="en-US" altLang="en-US" sz="2000" dirty="0">
                <a:solidFill>
                  <a:srgbClr val="000000"/>
                </a:solidFill>
                <a:latin typeface="Times New Roman" panose="02020603050405020304" pitchFamily="18" charset="0"/>
                <a:cs typeface="Times New Roman" panose="02020603050405020304" pitchFamily="18" charset="0"/>
              </a:rPr>
              <a:t>=</a:t>
            </a:r>
            <a:r>
              <a:rPr lang="en-US" altLang="en-US" sz="2000" dirty="0">
                <a:solidFill>
                  <a:srgbClr val="0000CC"/>
                </a:solidFill>
                <a:latin typeface="Times New Roman" panose="02020603050405020304" pitchFamily="18" charset="0"/>
                <a:cs typeface="Times New Roman" panose="02020603050405020304" pitchFamily="18" charset="0"/>
              </a:rPr>
              <a:t>  6    remainder 1</a:t>
            </a:r>
          </a:p>
        </p:txBody>
      </p:sp>
      <p:sp>
        <p:nvSpPr>
          <p:cNvPr id="5" name="Text Box 5"/>
          <p:cNvSpPr txBox="1">
            <a:spLocks noChangeArrowheads="1"/>
          </p:cNvSpPr>
          <p:nvPr/>
        </p:nvSpPr>
        <p:spPr bwMode="auto">
          <a:xfrm>
            <a:off x="2286000" y="3286125"/>
            <a:ext cx="27749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000">
                <a:solidFill>
                  <a:srgbClr val="0000CC"/>
                </a:solidFill>
                <a:latin typeface="Times New Roman" panose="02020603050405020304" pitchFamily="18" charset="0"/>
                <a:cs typeface="Times New Roman" panose="02020603050405020304" pitchFamily="18" charset="0"/>
              </a:rPr>
              <a:t>6  </a:t>
            </a:r>
            <a:r>
              <a:rPr lang="en-US" altLang="en-US" sz="2000">
                <a:solidFill>
                  <a:srgbClr val="000000"/>
                </a:solidFill>
                <a:latin typeface="Times New Roman" panose="02020603050405020304" pitchFamily="18" charset="0"/>
                <a:cs typeface="Times New Roman" panose="02020603050405020304" pitchFamily="18" charset="0"/>
              </a:rPr>
              <a:t>÷</a:t>
            </a:r>
            <a:r>
              <a:rPr lang="en-US" altLang="en-US" sz="2000">
                <a:solidFill>
                  <a:srgbClr val="0000CC"/>
                </a:solidFill>
                <a:latin typeface="Times New Roman" panose="02020603050405020304" pitchFamily="18" charset="0"/>
                <a:cs typeface="Times New Roman" panose="02020603050405020304" pitchFamily="18" charset="0"/>
              </a:rPr>
              <a:t>  2  </a:t>
            </a:r>
            <a:r>
              <a:rPr lang="en-US" altLang="en-US" sz="2000">
                <a:solidFill>
                  <a:srgbClr val="000000"/>
                </a:solidFill>
                <a:latin typeface="Times New Roman" panose="02020603050405020304" pitchFamily="18" charset="0"/>
                <a:cs typeface="Times New Roman" panose="02020603050405020304" pitchFamily="18" charset="0"/>
              </a:rPr>
              <a:t>=</a:t>
            </a:r>
            <a:r>
              <a:rPr lang="en-US" altLang="en-US" sz="2000">
                <a:solidFill>
                  <a:srgbClr val="0000CC"/>
                </a:solidFill>
                <a:latin typeface="Times New Roman" panose="02020603050405020304" pitchFamily="18" charset="0"/>
                <a:cs typeface="Times New Roman" panose="02020603050405020304" pitchFamily="18" charset="0"/>
              </a:rPr>
              <a:t>  3   remainder 0</a:t>
            </a:r>
          </a:p>
        </p:txBody>
      </p:sp>
      <p:sp>
        <p:nvSpPr>
          <p:cNvPr id="6" name="Text Box 6"/>
          <p:cNvSpPr txBox="1">
            <a:spLocks noChangeArrowheads="1"/>
          </p:cNvSpPr>
          <p:nvPr/>
        </p:nvSpPr>
        <p:spPr bwMode="auto">
          <a:xfrm>
            <a:off x="2286000" y="4200525"/>
            <a:ext cx="27749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000">
                <a:solidFill>
                  <a:srgbClr val="0000CC"/>
                </a:solidFill>
                <a:latin typeface="Times New Roman" panose="02020603050405020304" pitchFamily="18" charset="0"/>
                <a:cs typeface="Times New Roman" panose="02020603050405020304" pitchFamily="18" charset="0"/>
              </a:rPr>
              <a:t>3  </a:t>
            </a:r>
            <a:r>
              <a:rPr lang="en-US" altLang="en-US" sz="2000">
                <a:solidFill>
                  <a:srgbClr val="000000"/>
                </a:solidFill>
                <a:latin typeface="Times New Roman" panose="02020603050405020304" pitchFamily="18" charset="0"/>
                <a:cs typeface="Times New Roman" panose="02020603050405020304" pitchFamily="18" charset="0"/>
              </a:rPr>
              <a:t>÷</a:t>
            </a:r>
            <a:r>
              <a:rPr lang="en-US" altLang="en-US" sz="2000">
                <a:solidFill>
                  <a:srgbClr val="0000CC"/>
                </a:solidFill>
                <a:latin typeface="Times New Roman" panose="02020603050405020304" pitchFamily="18" charset="0"/>
                <a:cs typeface="Times New Roman" panose="02020603050405020304" pitchFamily="18" charset="0"/>
              </a:rPr>
              <a:t>  2  </a:t>
            </a:r>
            <a:r>
              <a:rPr lang="en-US" altLang="en-US" sz="2000">
                <a:solidFill>
                  <a:srgbClr val="000000"/>
                </a:solidFill>
                <a:latin typeface="Times New Roman" panose="02020603050405020304" pitchFamily="18" charset="0"/>
                <a:cs typeface="Times New Roman" panose="02020603050405020304" pitchFamily="18" charset="0"/>
              </a:rPr>
              <a:t>=</a:t>
            </a:r>
            <a:r>
              <a:rPr lang="en-US" altLang="en-US" sz="2000">
                <a:solidFill>
                  <a:srgbClr val="0000CC"/>
                </a:solidFill>
                <a:latin typeface="Times New Roman" panose="02020603050405020304" pitchFamily="18" charset="0"/>
                <a:cs typeface="Times New Roman" panose="02020603050405020304" pitchFamily="18" charset="0"/>
              </a:rPr>
              <a:t>  1  remainder 1 </a:t>
            </a:r>
          </a:p>
        </p:txBody>
      </p:sp>
      <p:sp>
        <p:nvSpPr>
          <p:cNvPr id="7" name="Text Box 7"/>
          <p:cNvSpPr txBox="1">
            <a:spLocks noChangeArrowheads="1"/>
          </p:cNvSpPr>
          <p:nvPr/>
        </p:nvSpPr>
        <p:spPr bwMode="auto">
          <a:xfrm>
            <a:off x="2286000" y="5114925"/>
            <a:ext cx="41179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000" dirty="0">
                <a:solidFill>
                  <a:srgbClr val="0000CC"/>
                </a:solidFill>
                <a:latin typeface="Times New Roman" panose="02020603050405020304" pitchFamily="18" charset="0"/>
                <a:cs typeface="Times New Roman" panose="02020603050405020304" pitchFamily="18" charset="0"/>
              </a:rPr>
              <a:t>                       1 </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a:solidFill>
                  <a:srgbClr val="0000CC"/>
                </a:solidFill>
                <a:latin typeface="Times New Roman" panose="02020603050405020304" pitchFamily="18" charset="0"/>
                <a:cs typeface="Times New Roman" panose="02020603050405020304" pitchFamily="18" charset="0"/>
              </a:rPr>
              <a:t>  2 </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a:solidFill>
                  <a:srgbClr val="0000CC"/>
                </a:solidFill>
                <a:latin typeface="Times New Roman" panose="02020603050405020304" pitchFamily="18" charset="0"/>
                <a:cs typeface="Times New Roman" panose="02020603050405020304" pitchFamily="18" charset="0"/>
              </a:rPr>
              <a:t>  0 remainder 1</a:t>
            </a:r>
          </a:p>
        </p:txBody>
      </p:sp>
      <p:sp>
        <p:nvSpPr>
          <p:cNvPr id="8" name="Text Box 8"/>
          <p:cNvSpPr txBox="1">
            <a:spLocks noChangeArrowheads="1"/>
          </p:cNvSpPr>
          <p:nvPr/>
        </p:nvSpPr>
        <p:spPr bwMode="auto">
          <a:xfrm>
            <a:off x="6527800" y="5954713"/>
            <a:ext cx="30956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1</a:t>
            </a:r>
          </a:p>
        </p:txBody>
      </p:sp>
      <p:sp>
        <p:nvSpPr>
          <p:cNvPr id="9" name="Text Box 9"/>
          <p:cNvSpPr txBox="1">
            <a:spLocks noChangeArrowheads="1"/>
          </p:cNvSpPr>
          <p:nvPr/>
        </p:nvSpPr>
        <p:spPr bwMode="auto">
          <a:xfrm>
            <a:off x="8382000" y="5954713"/>
            <a:ext cx="30956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1</a:t>
            </a:r>
          </a:p>
        </p:txBody>
      </p:sp>
      <p:sp>
        <p:nvSpPr>
          <p:cNvPr id="10" name="Text Box 10"/>
          <p:cNvSpPr txBox="1">
            <a:spLocks noChangeArrowheads="1"/>
          </p:cNvSpPr>
          <p:nvPr/>
        </p:nvSpPr>
        <p:spPr bwMode="auto">
          <a:xfrm>
            <a:off x="7823200" y="5954713"/>
            <a:ext cx="30956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0</a:t>
            </a:r>
          </a:p>
        </p:txBody>
      </p:sp>
      <p:sp>
        <p:nvSpPr>
          <p:cNvPr id="11" name="Text Box 11"/>
          <p:cNvSpPr txBox="1">
            <a:spLocks noChangeArrowheads="1"/>
          </p:cNvSpPr>
          <p:nvPr/>
        </p:nvSpPr>
        <p:spPr bwMode="auto">
          <a:xfrm>
            <a:off x="7213600" y="5954713"/>
            <a:ext cx="30956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1</a:t>
            </a:r>
          </a:p>
        </p:txBody>
      </p:sp>
      <p:cxnSp>
        <p:nvCxnSpPr>
          <p:cNvPr id="12" name="AutoShape 12"/>
          <p:cNvCxnSpPr>
            <a:cxnSpLocks noChangeShapeType="1"/>
            <a:stCxn id="4" idx="3"/>
            <a:endCxn id="9" idx="0"/>
          </p:cNvCxnSpPr>
          <p:nvPr/>
        </p:nvCxnSpPr>
        <p:spPr bwMode="auto">
          <a:xfrm>
            <a:off x="5100638" y="2571750"/>
            <a:ext cx="3436937" cy="3384550"/>
          </a:xfrm>
          <a:prstGeom prst="bentConnector2">
            <a:avLst/>
          </a:prstGeom>
          <a:noFill/>
          <a:ln w="381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3"/>
          <p:cNvCxnSpPr>
            <a:cxnSpLocks noChangeShapeType="1"/>
            <a:stCxn id="5" idx="3"/>
            <a:endCxn id="10" idx="0"/>
          </p:cNvCxnSpPr>
          <p:nvPr/>
        </p:nvCxnSpPr>
        <p:spPr bwMode="auto">
          <a:xfrm>
            <a:off x="5060950" y="3486150"/>
            <a:ext cx="2917825" cy="2470150"/>
          </a:xfrm>
          <a:prstGeom prst="bentConnector2">
            <a:avLst/>
          </a:prstGeom>
          <a:noFill/>
          <a:ln w="381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4"/>
          <p:cNvCxnSpPr>
            <a:cxnSpLocks noChangeShapeType="1"/>
            <a:stCxn id="6" idx="3"/>
            <a:endCxn id="11" idx="0"/>
          </p:cNvCxnSpPr>
          <p:nvPr/>
        </p:nvCxnSpPr>
        <p:spPr bwMode="auto">
          <a:xfrm>
            <a:off x="5060950" y="4400550"/>
            <a:ext cx="2308225" cy="1555750"/>
          </a:xfrm>
          <a:prstGeom prst="bentConnector2">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15"/>
          <p:cNvCxnSpPr>
            <a:cxnSpLocks noChangeShapeType="1"/>
            <a:stCxn id="7" idx="3"/>
            <a:endCxn id="8" idx="0"/>
          </p:cNvCxnSpPr>
          <p:nvPr/>
        </p:nvCxnSpPr>
        <p:spPr bwMode="auto">
          <a:xfrm>
            <a:off x="6403975" y="5314950"/>
            <a:ext cx="277813" cy="641350"/>
          </a:xfrm>
          <a:prstGeom prst="bentConnector2">
            <a:avLst/>
          </a:prstGeom>
          <a:noFill/>
          <a:ln w="381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16"/>
          <p:cNvCxnSpPr>
            <a:cxnSpLocks noChangeShapeType="1"/>
            <a:stCxn id="6" idx="3"/>
            <a:endCxn id="11" idx="0"/>
          </p:cNvCxnSpPr>
          <p:nvPr/>
        </p:nvCxnSpPr>
        <p:spPr bwMode="auto">
          <a:xfrm>
            <a:off x="5060950" y="4400550"/>
            <a:ext cx="2308225" cy="1555750"/>
          </a:xfrm>
          <a:prstGeom prst="bentConnector2">
            <a:avLst/>
          </a:prstGeom>
          <a:noFill/>
          <a:ln w="381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Rectangle 17"/>
          <p:cNvSpPr>
            <a:spLocks noChangeArrowheads="1"/>
          </p:cNvSpPr>
          <p:nvPr/>
        </p:nvSpPr>
        <p:spPr bwMode="auto">
          <a:xfrm>
            <a:off x="6477000" y="6019800"/>
            <a:ext cx="2438400" cy="457200"/>
          </a:xfrm>
          <a:prstGeom prst="rect">
            <a:avLst/>
          </a:prstGeom>
          <a:noFill/>
          <a:ln w="3816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8" name="Rectangle 17"/>
          <p:cNvSpPr/>
          <p:nvPr/>
        </p:nvSpPr>
        <p:spPr>
          <a:xfrm>
            <a:off x="1367280" y="1604209"/>
            <a:ext cx="2037737" cy="369332"/>
          </a:xfrm>
          <a:prstGeom prst="rect">
            <a:avLst/>
          </a:prstGeom>
        </p:spPr>
        <p:txBody>
          <a:bodyPr wrap="none">
            <a:spAutoFit/>
          </a:bodyPr>
          <a:lstStyle/>
          <a:p>
            <a:r>
              <a:rPr lang="en-US" altLang="en-US" dirty="0">
                <a:latin typeface="Times New Roman" panose="02020603050405020304" pitchFamily="18" charset="0"/>
                <a:cs typeface="Times New Roman" panose="02020603050405020304" pitchFamily="18" charset="0"/>
              </a:rPr>
              <a:t>Divide by 2 Process</a:t>
            </a:r>
          </a:p>
        </p:txBody>
      </p:sp>
      <p:sp>
        <p:nvSpPr>
          <p:cNvPr id="20" name="AutoShape 18"/>
          <p:cNvSpPr>
            <a:spLocks noChangeArrowheads="1"/>
          </p:cNvSpPr>
          <p:nvPr/>
        </p:nvSpPr>
        <p:spPr bwMode="auto">
          <a:xfrm>
            <a:off x="293687" y="4522788"/>
            <a:ext cx="3429000" cy="1981200"/>
          </a:xfrm>
          <a:prstGeom prst="rightArrowCallout">
            <a:avLst>
              <a:gd name="adj1" fmla="val 25000"/>
              <a:gd name="adj2" fmla="val 25000"/>
              <a:gd name="adj3" fmla="val 28846"/>
              <a:gd name="adj4" fmla="val 66667"/>
            </a:avLst>
          </a:prstGeom>
          <a:solidFill>
            <a:srgbClr val="FFFF99"/>
          </a:solidFill>
          <a:ln w="9360" cap="sq">
            <a:solidFill>
              <a:srgbClr val="00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000" dirty="0">
                <a:solidFill>
                  <a:srgbClr val="0000CC"/>
                </a:solidFill>
                <a:latin typeface="Times New Roman" panose="02020603050405020304" pitchFamily="18" charset="0"/>
                <a:cs typeface="Times New Roman" panose="02020603050405020304" pitchFamily="18" charset="0"/>
              </a:rPr>
              <a:t>Divide-by-2 Process</a:t>
            </a:r>
          </a:p>
          <a:p>
            <a:pPr algn="ctr" eaLnBrk="1" hangingPunct="1">
              <a:buClrTx/>
              <a:buFontTx/>
              <a:buNone/>
            </a:pPr>
            <a:r>
              <a:rPr lang="en-US" altLang="en-US" sz="2000" dirty="0">
                <a:solidFill>
                  <a:srgbClr val="0000CC"/>
                </a:solidFill>
                <a:latin typeface="Times New Roman" panose="02020603050405020304" pitchFamily="18" charset="0"/>
                <a:cs typeface="Times New Roman" panose="02020603050405020304" pitchFamily="18" charset="0"/>
              </a:rPr>
              <a:t>Stops When</a:t>
            </a:r>
          </a:p>
          <a:p>
            <a:pPr algn="ctr" eaLnBrk="1" hangingPunct="1">
              <a:buClrTx/>
              <a:buFontTx/>
              <a:buNone/>
            </a:pPr>
            <a:r>
              <a:rPr lang="en-US" altLang="en-US" sz="2000" dirty="0">
                <a:solidFill>
                  <a:srgbClr val="0000CC"/>
                </a:solidFill>
                <a:latin typeface="Times New Roman" panose="02020603050405020304" pitchFamily="18" charset="0"/>
                <a:cs typeface="Times New Roman" panose="02020603050405020304" pitchFamily="18" charset="0"/>
              </a:rPr>
              <a:t>Quotient Reaches 0</a:t>
            </a:r>
          </a:p>
        </p:txBody>
      </p:sp>
    </p:spTree>
    <p:extLst>
      <p:ext uri="{BB962C8B-B14F-4D97-AF65-F5344CB8AC3E}">
        <p14:creationId xmlns:p14="http://schemas.microsoft.com/office/powerpoint/2010/main" val="299803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iterate type="wd">
                                    <p:tmPct val="100000"/>
                                  </p:iterate>
                                  <p:childTnLst>
                                    <p:set>
                                      <p:cBhvr additive="repl">
                                        <p:cTn id="6" dur="1" fill="hold">
                                          <p:stCondLst>
                                            <p:cond delay="0"/>
                                          </p:stCondLst>
                                        </p:cTn>
                                        <p:tgtEl>
                                          <p:spTgt spid="4"/>
                                        </p:tgtEl>
                                        <p:attrNameLst>
                                          <p:attrName>style.visibility</p:attrName>
                                        </p:attrNameLst>
                                      </p:cBhvr>
                                      <p:to>
                                        <p:strVal val="visible"/>
                                      </p:to>
                                    </p:set>
                                    <p:animEffect transition="in" filter="wipe(up)">
                                      <p:cBhvr additive="repl">
                                        <p:cTn id="7" dur="300"/>
                                        <p:tgtEl>
                                          <p:spTgt spid="4"/>
                                        </p:tgtEl>
                                      </p:cBhvr>
                                    </p:animEffect>
                                  </p:childTnLst>
                                </p:cTn>
                              </p:par>
                            </p:childTnLst>
                          </p:cTn>
                        </p:par>
                        <p:par>
                          <p:cTn id="8" fill="hold">
                            <p:stCondLst>
                              <p:cond delay="2100"/>
                            </p:stCondLst>
                            <p:childTnLst>
                              <p:par>
                                <p:cTn id="9" presetID="22" presetClass="entr" presetSubtype="1" fill="hold" nodeType="afterEffect">
                                  <p:stCondLst>
                                    <p:cond delay="0"/>
                                  </p:stCondLst>
                                  <p:childTnLst>
                                    <p:set>
                                      <p:cBhvr additive="repl">
                                        <p:cTn id="10" dur="1" fill="hold">
                                          <p:stCondLst>
                                            <p:cond delay="0"/>
                                          </p:stCondLst>
                                        </p:cTn>
                                        <p:tgtEl>
                                          <p:spTgt spid="12"/>
                                        </p:tgtEl>
                                        <p:attrNameLst>
                                          <p:attrName>style.visibility</p:attrName>
                                        </p:attrNameLst>
                                      </p:cBhvr>
                                      <p:to>
                                        <p:strVal val="visible"/>
                                      </p:to>
                                    </p:set>
                                    <p:animEffect transition="in" filter="wipe(up)">
                                      <p:cBhvr additive="repl">
                                        <p:cTn id="11" dur="500"/>
                                        <p:tgtEl>
                                          <p:spTgt spid="12"/>
                                        </p:tgtEl>
                                      </p:cBhvr>
                                    </p:animEffect>
                                  </p:childTnLst>
                                </p:cTn>
                              </p:par>
                            </p:childTnLst>
                          </p:cTn>
                        </p:par>
                        <p:par>
                          <p:cTn id="12" fill="hold">
                            <p:stCondLst>
                              <p:cond delay="2600"/>
                            </p:stCondLst>
                            <p:childTnLst>
                              <p:par>
                                <p:cTn id="13" presetID="1" presetClass="entr" fill="hold" nodeType="afterEffect">
                                  <p:stCondLst>
                                    <p:cond delay="0"/>
                                  </p:stCondLst>
                                  <p:childTnLst>
                                    <p:set>
                                      <p:cBhvr additive="repl">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iterate type="wd">
                                    <p:tmPct val="100000"/>
                                  </p:iterate>
                                  <p:childTnLst>
                                    <p:set>
                                      <p:cBhvr additive="repl">
                                        <p:cTn id="18" dur="1" fill="hold">
                                          <p:stCondLst>
                                            <p:cond delay="0"/>
                                          </p:stCondLst>
                                        </p:cTn>
                                        <p:tgtEl>
                                          <p:spTgt spid="5">
                                            <p:txEl>
                                              <p:pRg st="0" end="0"/>
                                            </p:txEl>
                                          </p:spTgt>
                                        </p:tgtEl>
                                        <p:attrNameLst>
                                          <p:attrName>style.visibility</p:attrName>
                                        </p:attrNameLst>
                                      </p:cBhvr>
                                      <p:to>
                                        <p:strVal val="visible"/>
                                      </p:to>
                                    </p:set>
                                    <p:animEffect transition="in" filter="wipe(up)">
                                      <p:cBhvr additive="repl">
                                        <p:cTn id="19" dur="300"/>
                                        <p:tgtEl>
                                          <p:spTgt spid="5">
                                            <p:txEl>
                                              <p:pRg st="0" end="0"/>
                                            </p:txEl>
                                          </p:spTgt>
                                        </p:tgtEl>
                                      </p:cBhvr>
                                    </p:animEffect>
                                  </p:childTnLst>
                                </p:cTn>
                              </p:par>
                            </p:childTnLst>
                          </p:cTn>
                        </p:par>
                        <p:par>
                          <p:cTn id="20" fill="hold">
                            <p:stCondLst>
                              <p:cond delay="2100"/>
                            </p:stCondLst>
                            <p:childTnLst>
                              <p:par>
                                <p:cTn id="21" presetID="22" presetClass="entr" presetSubtype="1" fill="hold" nodeType="afterEffect">
                                  <p:stCondLst>
                                    <p:cond delay="0"/>
                                  </p:stCondLst>
                                  <p:childTnLst>
                                    <p:set>
                                      <p:cBhvr additive="repl">
                                        <p:cTn id="22" dur="1" fill="hold">
                                          <p:stCondLst>
                                            <p:cond delay="0"/>
                                          </p:stCondLst>
                                        </p:cTn>
                                        <p:tgtEl>
                                          <p:spTgt spid="13"/>
                                        </p:tgtEl>
                                        <p:attrNameLst>
                                          <p:attrName>style.visibility</p:attrName>
                                        </p:attrNameLst>
                                      </p:cBhvr>
                                      <p:to>
                                        <p:strVal val="visible"/>
                                      </p:to>
                                    </p:set>
                                    <p:animEffect transition="in" filter="wipe(up)">
                                      <p:cBhvr additive="repl">
                                        <p:cTn id="23" dur="500"/>
                                        <p:tgtEl>
                                          <p:spTgt spid="13"/>
                                        </p:tgtEl>
                                      </p:cBhvr>
                                    </p:animEffect>
                                  </p:childTnLst>
                                </p:cTn>
                              </p:par>
                            </p:childTnLst>
                          </p:cTn>
                        </p:par>
                        <p:par>
                          <p:cTn id="24" fill="hold">
                            <p:stCondLst>
                              <p:cond delay="2600"/>
                            </p:stCondLst>
                            <p:childTnLst>
                              <p:par>
                                <p:cTn id="25" presetID="1" presetClass="entr" fill="hold" nodeType="afterEffect">
                                  <p:stCondLst>
                                    <p:cond delay="0"/>
                                  </p:stCondLst>
                                  <p:childTnLst>
                                    <p:set>
                                      <p:cBhvr additive="repl">
                                        <p:cTn id="26" dur="1" fill="hold">
                                          <p:stCondLst>
                                            <p:cond delay="499"/>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iterate type="wd">
                                    <p:tmPct val="100000"/>
                                  </p:iterate>
                                  <p:childTnLst>
                                    <p:set>
                                      <p:cBhvr additive="repl">
                                        <p:cTn id="30" dur="1" fill="hold">
                                          <p:stCondLst>
                                            <p:cond delay="0"/>
                                          </p:stCondLst>
                                        </p:cTn>
                                        <p:tgtEl>
                                          <p:spTgt spid="6"/>
                                        </p:tgtEl>
                                        <p:attrNameLst>
                                          <p:attrName>style.visibility</p:attrName>
                                        </p:attrNameLst>
                                      </p:cBhvr>
                                      <p:to>
                                        <p:strVal val="visible"/>
                                      </p:to>
                                    </p:set>
                                    <p:animEffect transition="in" filter="wipe(up)">
                                      <p:cBhvr additive="repl">
                                        <p:cTn id="31" dur="300"/>
                                        <p:tgtEl>
                                          <p:spTgt spid="6"/>
                                        </p:tgtEl>
                                      </p:cBhvr>
                                    </p:animEffect>
                                  </p:childTnLst>
                                </p:cTn>
                              </p:par>
                            </p:childTnLst>
                          </p:cTn>
                        </p:par>
                        <p:par>
                          <p:cTn id="32" fill="hold">
                            <p:stCondLst>
                              <p:cond delay="2100"/>
                            </p:stCondLst>
                            <p:childTnLst>
                              <p:par>
                                <p:cTn id="33" presetID="22" presetClass="entr" presetSubtype="1" fill="hold" nodeType="afterEffect">
                                  <p:stCondLst>
                                    <p:cond delay="0"/>
                                  </p:stCondLst>
                                  <p:childTnLst>
                                    <p:set>
                                      <p:cBhvr additive="repl">
                                        <p:cTn id="34" dur="1" fill="hold">
                                          <p:stCondLst>
                                            <p:cond delay="0"/>
                                          </p:stCondLst>
                                        </p:cTn>
                                        <p:tgtEl>
                                          <p:spTgt spid="16"/>
                                        </p:tgtEl>
                                        <p:attrNameLst>
                                          <p:attrName>style.visibility</p:attrName>
                                        </p:attrNameLst>
                                      </p:cBhvr>
                                      <p:to>
                                        <p:strVal val="visible"/>
                                      </p:to>
                                    </p:set>
                                    <p:animEffect transition="in" filter="wipe(up)">
                                      <p:cBhvr additive="repl">
                                        <p:cTn id="35" dur="500"/>
                                        <p:tgtEl>
                                          <p:spTgt spid="16"/>
                                        </p:tgtEl>
                                      </p:cBhvr>
                                    </p:animEffect>
                                  </p:childTnLst>
                                </p:cTn>
                              </p:par>
                            </p:childTnLst>
                          </p:cTn>
                        </p:par>
                        <p:par>
                          <p:cTn id="36" fill="hold">
                            <p:stCondLst>
                              <p:cond delay="2600"/>
                            </p:stCondLst>
                            <p:childTnLst>
                              <p:par>
                                <p:cTn id="37" presetID="1" presetClass="entr" fill="hold" nodeType="afterEffect">
                                  <p:stCondLst>
                                    <p:cond delay="0"/>
                                  </p:stCondLst>
                                  <p:childTnLst>
                                    <p:set>
                                      <p:cBhvr additive="repl">
                                        <p:cTn id="38" dur="1" fill="hold">
                                          <p:stCondLst>
                                            <p:cond delay="499"/>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iterate type="wd">
                                    <p:tmPct val="100000"/>
                                  </p:iterate>
                                  <p:childTnLst>
                                    <p:set>
                                      <p:cBhvr additive="repl">
                                        <p:cTn id="42" dur="1" fill="hold">
                                          <p:stCondLst>
                                            <p:cond delay="0"/>
                                          </p:stCondLst>
                                        </p:cTn>
                                        <p:tgtEl>
                                          <p:spTgt spid="7">
                                            <p:txEl>
                                              <p:pRg st="0" end="0"/>
                                            </p:txEl>
                                          </p:spTgt>
                                        </p:tgtEl>
                                        <p:attrNameLst>
                                          <p:attrName>style.visibility</p:attrName>
                                        </p:attrNameLst>
                                      </p:cBhvr>
                                      <p:to>
                                        <p:strVal val="visible"/>
                                      </p:to>
                                    </p:set>
                                    <p:animEffect transition="in" filter="wipe(up)">
                                      <p:cBhvr additive="repl">
                                        <p:cTn id="43" dur="300"/>
                                        <p:tgtEl>
                                          <p:spTgt spid="7">
                                            <p:txEl>
                                              <p:pRg st="0" end="0"/>
                                            </p:txEl>
                                          </p:spTgt>
                                        </p:tgtEl>
                                      </p:cBhvr>
                                    </p:animEffect>
                                  </p:childTnLst>
                                </p:cTn>
                              </p:par>
                            </p:childTnLst>
                          </p:cTn>
                        </p:par>
                        <p:par>
                          <p:cTn id="44" fill="hold">
                            <p:stCondLst>
                              <p:cond delay="2400"/>
                            </p:stCondLst>
                            <p:childTnLst>
                              <p:par>
                                <p:cTn id="45" presetID="22" presetClass="entr" presetSubtype="1" fill="hold" nodeType="afterEffect">
                                  <p:stCondLst>
                                    <p:cond delay="0"/>
                                  </p:stCondLst>
                                  <p:childTnLst>
                                    <p:set>
                                      <p:cBhvr additive="repl">
                                        <p:cTn id="46" dur="1" fill="hold">
                                          <p:stCondLst>
                                            <p:cond delay="0"/>
                                          </p:stCondLst>
                                        </p:cTn>
                                        <p:tgtEl>
                                          <p:spTgt spid="15"/>
                                        </p:tgtEl>
                                        <p:attrNameLst>
                                          <p:attrName>style.visibility</p:attrName>
                                        </p:attrNameLst>
                                      </p:cBhvr>
                                      <p:to>
                                        <p:strVal val="visible"/>
                                      </p:to>
                                    </p:set>
                                    <p:animEffect transition="in" filter="wipe(up)">
                                      <p:cBhvr additive="repl">
                                        <p:cTn id="47" dur="500"/>
                                        <p:tgtEl>
                                          <p:spTgt spid="15"/>
                                        </p:tgtEl>
                                      </p:cBhvr>
                                    </p:animEffect>
                                  </p:childTnLst>
                                </p:cTn>
                              </p:par>
                            </p:childTnLst>
                          </p:cTn>
                        </p:par>
                        <p:par>
                          <p:cTn id="48" fill="hold">
                            <p:stCondLst>
                              <p:cond delay="2900"/>
                            </p:stCondLst>
                            <p:childTnLst>
                              <p:par>
                                <p:cTn id="49" presetID="1" presetClass="entr" fill="hold" nodeType="afterEffect">
                                  <p:stCondLst>
                                    <p:cond delay="0"/>
                                  </p:stCondLst>
                                  <p:childTnLst>
                                    <p:set>
                                      <p:cBhvr additive="repl">
                                        <p:cTn id="50" dur="1" fill="hold">
                                          <p:stCondLst>
                                            <p:cond delay="499"/>
                                          </p:stCondLst>
                                        </p:cTn>
                                        <p:tgtEl>
                                          <p:spTgt spid="8"/>
                                        </p:tgtEl>
                                        <p:attrNameLst>
                                          <p:attrName>style.visibility</p:attrName>
                                        </p:attrNameLst>
                                      </p:cBhvr>
                                      <p:to>
                                        <p:strVal val="visible"/>
                                      </p:to>
                                    </p:set>
                                  </p:childTnLst>
                                </p:cTn>
                              </p:par>
                            </p:childTnLst>
                          </p:cTn>
                        </p:par>
                        <p:par>
                          <p:cTn id="51" fill="hold">
                            <p:stCondLst>
                              <p:cond delay="3400"/>
                            </p:stCondLst>
                            <p:childTnLst>
                              <p:par>
                                <p:cTn id="52" presetID="9" presetClass="entr" fill="hold" nodeType="afterEffect">
                                  <p:stCondLst>
                                    <p:cond delay="0"/>
                                  </p:stCondLst>
                                  <p:childTnLst>
                                    <p:set>
                                      <p:cBhvr additive="repl">
                                        <p:cTn id="53" dur="1" fill="hold">
                                          <p:stCondLst>
                                            <p:cond delay="0"/>
                                          </p:stCondLst>
                                        </p:cTn>
                                        <p:tgtEl>
                                          <p:spTgt spid="17"/>
                                        </p:tgtEl>
                                        <p:attrNameLst>
                                          <p:attrName>style.visibility</p:attrName>
                                        </p:attrNameLst>
                                      </p:cBhvr>
                                      <p:to>
                                        <p:strVal val="visible"/>
                                      </p:to>
                                    </p:set>
                                    <p:animEffect transition="in" filter="dissolve">
                                      <p:cBhvr additive="repl">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additive="repl">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ppt_x</p:attrName>
                                        </p:attrNameLst>
                                      </p:cBhvr>
                                      <p:tavLst>
                                        <p:tav tm="100000">
                                          <p:val>
                                            <p:strVal val="0-#ppt_w/2"/>
                                          </p:val>
                                        </p:tav>
                                        <p:tav>
                                          <p:val>
                                            <p:strVal val="#ppt_x"/>
                                          </p:val>
                                        </p:tav>
                                      </p:tavLst>
                                    </p:anim>
                                    <p:anim calcmode="lin" valueType="num">
                                      <p:cBhvr>
                                        <p:cTn id="60" dur="500" fill="hold"/>
                                        <p:tgtEl>
                                          <p:spTgt spid="20"/>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a:t>
            </a:r>
            <a:r>
              <a:rPr lang="en-US" dirty="0" smtClean="0"/>
              <a:t>Translators</a:t>
            </a:r>
            <a:endParaRPr lang="en-US" dirty="0"/>
          </a:p>
        </p:txBody>
      </p:sp>
      <p:sp>
        <p:nvSpPr>
          <p:cNvPr id="3" name="Content Placeholder 2"/>
          <p:cNvSpPr>
            <a:spLocks noGrp="1"/>
          </p:cNvSpPr>
          <p:nvPr>
            <p:ph idx="1"/>
          </p:nvPr>
        </p:nvSpPr>
        <p:spPr/>
        <p:txBody>
          <a:bodyPr/>
          <a:lstStyle/>
          <a:p>
            <a:r>
              <a:rPr lang="en-US" dirty="0"/>
              <a:t>Devices that convert from decimal to binary numbers and from binary to decimal numbers.</a:t>
            </a:r>
          </a:p>
          <a:p>
            <a:r>
              <a:rPr lang="en-US" dirty="0"/>
              <a:t>Encoders - </a:t>
            </a:r>
          </a:p>
          <a:p>
            <a:pPr marL="0" indent="0">
              <a:buNone/>
            </a:pPr>
            <a:r>
              <a:rPr lang="en-US" dirty="0" smtClean="0"/>
              <a:t>        </a:t>
            </a:r>
            <a:r>
              <a:rPr lang="en-US" dirty="0"/>
              <a:t>translates from decimal to binary</a:t>
            </a:r>
          </a:p>
          <a:p>
            <a:r>
              <a:rPr lang="en-US" dirty="0"/>
              <a:t>Decoders - </a:t>
            </a:r>
          </a:p>
          <a:p>
            <a:pPr marL="0" indent="0">
              <a:buNone/>
            </a:pPr>
            <a:r>
              <a:rPr lang="en-US" dirty="0" smtClean="0"/>
              <a:t>       </a:t>
            </a:r>
            <a:r>
              <a:rPr lang="en-US" dirty="0"/>
              <a:t>translates from binary to decimal</a:t>
            </a:r>
          </a:p>
          <a:p>
            <a:endParaRPr lang="en-US" dirty="0"/>
          </a:p>
        </p:txBody>
      </p:sp>
    </p:spTree>
    <p:extLst>
      <p:ext uri="{BB962C8B-B14F-4D97-AF65-F5344CB8AC3E}">
        <p14:creationId xmlns:p14="http://schemas.microsoft.com/office/powerpoint/2010/main" val="828778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Electronic Encoder – </a:t>
            </a:r>
            <a:r>
              <a:rPr lang="en-US" dirty="0" smtClean="0"/>
              <a:t> Decimal  </a:t>
            </a:r>
            <a:r>
              <a:rPr lang="en-US" dirty="0"/>
              <a:t>to </a:t>
            </a:r>
            <a:r>
              <a:rPr lang="en-US" dirty="0" smtClean="0"/>
              <a:t>Binary</a:t>
            </a:r>
            <a:endParaRPr lang="en-US" dirty="0"/>
          </a:p>
        </p:txBody>
      </p:sp>
      <p:sp>
        <p:nvSpPr>
          <p:cNvPr id="4" name="Rectangle 2"/>
          <p:cNvSpPr>
            <a:spLocks noChangeArrowheads="1"/>
          </p:cNvSpPr>
          <p:nvPr/>
        </p:nvSpPr>
        <p:spPr bwMode="auto">
          <a:xfrm>
            <a:off x="990600" y="2330450"/>
            <a:ext cx="1600200" cy="2133600"/>
          </a:xfrm>
          <a:prstGeom prst="rect">
            <a:avLst/>
          </a:prstGeom>
          <a:solidFill>
            <a:srgbClr val="DDDDD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 name="Rectangle 3"/>
          <p:cNvSpPr>
            <a:spLocks noChangeArrowheads="1"/>
          </p:cNvSpPr>
          <p:nvPr/>
        </p:nvSpPr>
        <p:spPr bwMode="auto">
          <a:xfrm>
            <a:off x="1600200" y="3930650"/>
            <a:ext cx="381000" cy="381000"/>
          </a:xfrm>
          <a:prstGeom prst="rect">
            <a:avLst/>
          </a:prstGeom>
          <a:solidFill>
            <a:srgbClr val="1F497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 name="Rectangle 4"/>
          <p:cNvSpPr>
            <a:spLocks noChangeArrowheads="1"/>
          </p:cNvSpPr>
          <p:nvPr/>
        </p:nvSpPr>
        <p:spPr bwMode="auto">
          <a:xfrm>
            <a:off x="2057400" y="3473450"/>
            <a:ext cx="381000" cy="381000"/>
          </a:xfrm>
          <a:prstGeom prst="rect">
            <a:avLst/>
          </a:prstGeom>
          <a:solidFill>
            <a:srgbClr val="1F497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 name="Rectangle 5"/>
          <p:cNvSpPr>
            <a:spLocks noChangeArrowheads="1"/>
          </p:cNvSpPr>
          <p:nvPr/>
        </p:nvSpPr>
        <p:spPr bwMode="auto">
          <a:xfrm>
            <a:off x="1600200" y="3473450"/>
            <a:ext cx="381000" cy="381000"/>
          </a:xfrm>
          <a:prstGeom prst="rect">
            <a:avLst/>
          </a:prstGeom>
          <a:solidFill>
            <a:srgbClr val="FFFF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 name="Rectangle 6"/>
          <p:cNvSpPr>
            <a:spLocks noChangeArrowheads="1"/>
          </p:cNvSpPr>
          <p:nvPr/>
        </p:nvSpPr>
        <p:spPr bwMode="auto">
          <a:xfrm>
            <a:off x="1143000" y="3473450"/>
            <a:ext cx="381000" cy="381000"/>
          </a:xfrm>
          <a:prstGeom prst="rect">
            <a:avLst/>
          </a:prstGeom>
          <a:solidFill>
            <a:srgbClr val="FFFF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 name="Rectangle 7"/>
          <p:cNvSpPr>
            <a:spLocks noChangeArrowheads="1"/>
          </p:cNvSpPr>
          <p:nvPr/>
        </p:nvSpPr>
        <p:spPr bwMode="auto">
          <a:xfrm>
            <a:off x="2057400" y="3016250"/>
            <a:ext cx="381000" cy="381000"/>
          </a:xfrm>
          <a:prstGeom prst="rect">
            <a:avLst/>
          </a:prstGeom>
          <a:solidFill>
            <a:srgbClr val="FFFF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 name="Rectangle 8"/>
          <p:cNvSpPr>
            <a:spLocks noChangeArrowheads="1"/>
          </p:cNvSpPr>
          <p:nvPr/>
        </p:nvSpPr>
        <p:spPr bwMode="auto">
          <a:xfrm>
            <a:off x="1600200" y="3016250"/>
            <a:ext cx="381000" cy="381000"/>
          </a:xfrm>
          <a:prstGeom prst="rect">
            <a:avLst/>
          </a:prstGeom>
          <a:solidFill>
            <a:srgbClr val="1F497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 name="Rectangle 9"/>
          <p:cNvSpPr>
            <a:spLocks noChangeArrowheads="1"/>
          </p:cNvSpPr>
          <p:nvPr/>
        </p:nvSpPr>
        <p:spPr bwMode="auto">
          <a:xfrm>
            <a:off x="1143000" y="3016250"/>
            <a:ext cx="381000" cy="381000"/>
          </a:xfrm>
          <a:prstGeom prst="rect">
            <a:avLst/>
          </a:prstGeom>
          <a:solidFill>
            <a:srgbClr val="FFFF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2" name="Rectangle 10"/>
          <p:cNvSpPr>
            <a:spLocks noChangeArrowheads="1"/>
          </p:cNvSpPr>
          <p:nvPr/>
        </p:nvSpPr>
        <p:spPr bwMode="auto">
          <a:xfrm>
            <a:off x="2057400" y="2559050"/>
            <a:ext cx="381000" cy="381000"/>
          </a:xfrm>
          <a:prstGeom prst="rect">
            <a:avLst/>
          </a:prstGeom>
          <a:solidFill>
            <a:srgbClr val="FFFF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3" name="Rectangle 11"/>
          <p:cNvSpPr>
            <a:spLocks noChangeArrowheads="1"/>
          </p:cNvSpPr>
          <p:nvPr/>
        </p:nvSpPr>
        <p:spPr bwMode="auto">
          <a:xfrm>
            <a:off x="1600200" y="2559050"/>
            <a:ext cx="381000" cy="381000"/>
          </a:xfrm>
          <a:prstGeom prst="rect">
            <a:avLst/>
          </a:prstGeom>
          <a:solidFill>
            <a:srgbClr val="FFFF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 name="Rectangle 12"/>
          <p:cNvSpPr>
            <a:spLocks noChangeArrowheads="1"/>
          </p:cNvSpPr>
          <p:nvPr/>
        </p:nvSpPr>
        <p:spPr bwMode="auto">
          <a:xfrm>
            <a:off x="1143000" y="2559050"/>
            <a:ext cx="381000" cy="381000"/>
          </a:xfrm>
          <a:prstGeom prst="rect">
            <a:avLst/>
          </a:prstGeom>
          <a:solidFill>
            <a:srgbClr val="1F497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 name="Rectangle 13"/>
          <p:cNvSpPr>
            <a:spLocks noChangeArrowheads="1"/>
          </p:cNvSpPr>
          <p:nvPr/>
        </p:nvSpPr>
        <p:spPr bwMode="auto">
          <a:xfrm>
            <a:off x="1600200" y="3930650"/>
            <a:ext cx="381000" cy="381000"/>
          </a:xfrm>
          <a:prstGeom prst="rect">
            <a:avLst/>
          </a:prstGeom>
          <a:solidFill>
            <a:srgbClr val="FF7C8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000">
                <a:solidFill>
                  <a:srgbClr val="000000"/>
                </a:solidFill>
                <a:latin typeface="Times New Roman" panose="02020603050405020304" pitchFamily="18" charset="0"/>
                <a:cs typeface="Times New Roman" panose="02020603050405020304" pitchFamily="18" charset="0"/>
              </a:rPr>
              <a:t>0</a:t>
            </a:r>
          </a:p>
        </p:txBody>
      </p:sp>
      <p:sp>
        <p:nvSpPr>
          <p:cNvPr id="16" name="Freeform 14"/>
          <p:cNvSpPr>
            <a:spLocks noChangeArrowheads="1"/>
          </p:cNvSpPr>
          <p:nvPr/>
        </p:nvSpPr>
        <p:spPr bwMode="auto">
          <a:xfrm>
            <a:off x="6310313" y="2787650"/>
            <a:ext cx="852487" cy="733425"/>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008000"/>
          </a:solidFill>
          <a:ln w="9360" cap="sq">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Rectangle 15"/>
          <p:cNvSpPr>
            <a:spLocks noChangeArrowheads="1"/>
          </p:cNvSpPr>
          <p:nvPr/>
        </p:nvSpPr>
        <p:spPr bwMode="auto">
          <a:xfrm>
            <a:off x="3886200" y="2482850"/>
            <a:ext cx="1143000" cy="1828800"/>
          </a:xfrm>
          <a:prstGeom prst="rect">
            <a:avLst/>
          </a:prstGeom>
          <a:solidFill>
            <a:srgbClr val="DDDDD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Decimal</a:t>
            </a:r>
          </a:p>
          <a:p>
            <a:pPr algn="ct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to</a:t>
            </a:r>
          </a:p>
          <a:p>
            <a:pPr algn="ct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Binary</a:t>
            </a:r>
          </a:p>
          <a:p>
            <a:pPr algn="ct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Encoder</a:t>
            </a:r>
          </a:p>
        </p:txBody>
      </p:sp>
      <p:sp>
        <p:nvSpPr>
          <p:cNvPr id="18" name="Freeform 16"/>
          <p:cNvSpPr>
            <a:spLocks noChangeArrowheads="1"/>
          </p:cNvSpPr>
          <p:nvPr/>
        </p:nvSpPr>
        <p:spPr bwMode="auto">
          <a:xfrm>
            <a:off x="2757488" y="3168650"/>
            <a:ext cx="976312" cy="4857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8000"/>
          </a:solidFill>
          <a:ln w="9360" cap="sq">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Freeform 17"/>
          <p:cNvSpPr>
            <a:spLocks noChangeArrowheads="1"/>
          </p:cNvSpPr>
          <p:nvPr/>
        </p:nvSpPr>
        <p:spPr bwMode="auto">
          <a:xfrm>
            <a:off x="5195888" y="3168650"/>
            <a:ext cx="976312" cy="4857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8000"/>
          </a:solidFill>
          <a:ln w="9360" cap="sq">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Rectangle 18"/>
          <p:cNvSpPr>
            <a:spLocks noChangeArrowheads="1"/>
          </p:cNvSpPr>
          <p:nvPr/>
        </p:nvSpPr>
        <p:spPr bwMode="auto">
          <a:xfrm>
            <a:off x="6096000" y="1949450"/>
            <a:ext cx="1676400" cy="533400"/>
          </a:xfrm>
          <a:prstGeom prst="rect">
            <a:avLst/>
          </a:prstGeom>
          <a:solidFill>
            <a:srgbClr val="1F497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 name="Text Box 19"/>
          <p:cNvSpPr txBox="1">
            <a:spLocks noChangeArrowheads="1"/>
          </p:cNvSpPr>
          <p:nvPr/>
        </p:nvSpPr>
        <p:spPr bwMode="auto">
          <a:xfrm>
            <a:off x="6096000" y="1408113"/>
            <a:ext cx="1866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400">
                <a:solidFill>
                  <a:srgbClr val="008000"/>
                </a:solidFill>
                <a:latin typeface="Times New Roman" panose="02020603050405020304" pitchFamily="18" charset="0"/>
                <a:cs typeface="Times New Roman" panose="02020603050405020304" pitchFamily="18" charset="0"/>
              </a:rPr>
              <a:t>Binary output</a:t>
            </a:r>
          </a:p>
        </p:txBody>
      </p:sp>
      <p:sp>
        <p:nvSpPr>
          <p:cNvPr id="22" name="Text Box 20"/>
          <p:cNvSpPr txBox="1">
            <a:spLocks noChangeArrowheads="1"/>
          </p:cNvSpPr>
          <p:nvPr/>
        </p:nvSpPr>
        <p:spPr bwMode="auto">
          <a:xfrm>
            <a:off x="763588" y="1763713"/>
            <a:ext cx="19161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400">
                <a:solidFill>
                  <a:srgbClr val="008000"/>
                </a:solidFill>
                <a:latin typeface="Times New Roman" panose="02020603050405020304" pitchFamily="18" charset="0"/>
                <a:cs typeface="Times New Roman" panose="02020603050405020304" pitchFamily="18" charset="0"/>
              </a:rPr>
              <a:t>Decimal input</a:t>
            </a:r>
          </a:p>
        </p:txBody>
      </p:sp>
      <p:sp>
        <p:nvSpPr>
          <p:cNvPr id="23" name="Rectangle 21"/>
          <p:cNvSpPr>
            <a:spLocks noChangeArrowheads="1"/>
          </p:cNvSpPr>
          <p:nvPr/>
        </p:nvSpPr>
        <p:spPr bwMode="auto">
          <a:xfrm>
            <a:off x="6096000" y="1949450"/>
            <a:ext cx="1676400" cy="533400"/>
          </a:xfrm>
          <a:prstGeom prst="rect">
            <a:avLst/>
          </a:prstGeom>
          <a:solidFill>
            <a:srgbClr val="1F497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a:solidFill>
                  <a:srgbClr val="FF0000"/>
                </a:solidFill>
                <a:latin typeface="Times New Roman" panose="02020603050405020304" pitchFamily="18" charset="0"/>
                <a:cs typeface="Times New Roman" panose="02020603050405020304" pitchFamily="18" charset="0"/>
              </a:rPr>
              <a:t>0 0 0 0</a:t>
            </a:r>
          </a:p>
        </p:txBody>
      </p:sp>
      <p:sp>
        <p:nvSpPr>
          <p:cNvPr id="24" name="Rectangle 22"/>
          <p:cNvSpPr>
            <a:spLocks noChangeArrowheads="1"/>
          </p:cNvSpPr>
          <p:nvPr/>
        </p:nvSpPr>
        <p:spPr bwMode="auto">
          <a:xfrm>
            <a:off x="1600200" y="3016250"/>
            <a:ext cx="381000" cy="381000"/>
          </a:xfrm>
          <a:prstGeom prst="rect">
            <a:avLst/>
          </a:prstGeom>
          <a:solidFill>
            <a:srgbClr val="FF7C8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000">
                <a:solidFill>
                  <a:srgbClr val="000000"/>
                </a:solidFill>
                <a:latin typeface="Times New Roman" panose="02020603050405020304" pitchFamily="18" charset="0"/>
                <a:cs typeface="Times New Roman" panose="02020603050405020304" pitchFamily="18" charset="0"/>
              </a:rPr>
              <a:t>5</a:t>
            </a:r>
          </a:p>
        </p:txBody>
      </p:sp>
      <p:sp>
        <p:nvSpPr>
          <p:cNvPr id="25" name="Rectangle 23"/>
          <p:cNvSpPr>
            <a:spLocks noChangeArrowheads="1"/>
          </p:cNvSpPr>
          <p:nvPr/>
        </p:nvSpPr>
        <p:spPr bwMode="auto">
          <a:xfrm>
            <a:off x="1600200" y="3930650"/>
            <a:ext cx="381000" cy="381000"/>
          </a:xfrm>
          <a:prstGeom prst="rect">
            <a:avLst/>
          </a:prstGeom>
          <a:solidFill>
            <a:srgbClr val="FFFF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6" name="Rectangle 24"/>
          <p:cNvSpPr>
            <a:spLocks noChangeArrowheads="1"/>
          </p:cNvSpPr>
          <p:nvPr/>
        </p:nvSpPr>
        <p:spPr bwMode="auto">
          <a:xfrm>
            <a:off x="6096000" y="1949450"/>
            <a:ext cx="1676400" cy="533400"/>
          </a:xfrm>
          <a:prstGeom prst="rect">
            <a:avLst/>
          </a:prstGeom>
          <a:solidFill>
            <a:srgbClr val="1F497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a:solidFill>
                  <a:srgbClr val="FF0000"/>
                </a:solidFill>
                <a:latin typeface="Times New Roman" panose="02020603050405020304" pitchFamily="18" charset="0"/>
                <a:cs typeface="Times New Roman" panose="02020603050405020304" pitchFamily="18" charset="0"/>
              </a:rPr>
              <a:t>0 1 0 1</a:t>
            </a:r>
          </a:p>
        </p:txBody>
      </p:sp>
      <p:sp>
        <p:nvSpPr>
          <p:cNvPr id="27" name="Rectangle 25"/>
          <p:cNvSpPr>
            <a:spLocks noChangeArrowheads="1"/>
          </p:cNvSpPr>
          <p:nvPr/>
        </p:nvSpPr>
        <p:spPr bwMode="auto">
          <a:xfrm>
            <a:off x="1600200" y="3019425"/>
            <a:ext cx="381000" cy="381000"/>
          </a:xfrm>
          <a:prstGeom prst="rect">
            <a:avLst/>
          </a:prstGeom>
          <a:solidFill>
            <a:srgbClr val="FFFF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 name="Rectangle 26"/>
          <p:cNvSpPr>
            <a:spLocks noChangeArrowheads="1"/>
          </p:cNvSpPr>
          <p:nvPr/>
        </p:nvSpPr>
        <p:spPr bwMode="auto">
          <a:xfrm>
            <a:off x="1143000" y="2590800"/>
            <a:ext cx="381000" cy="381000"/>
          </a:xfrm>
          <a:prstGeom prst="rect">
            <a:avLst/>
          </a:prstGeom>
          <a:solidFill>
            <a:srgbClr val="FF7C8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000">
                <a:solidFill>
                  <a:srgbClr val="000000"/>
                </a:solidFill>
                <a:latin typeface="Times New Roman" panose="02020603050405020304" pitchFamily="18" charset="0"/>
                <a:cs typeface="Times New Roman" panose="02020603050405020304" pitchFamily="18" charset="0"/>
              </a:rPr>
              <a:t>7</a:t>
            </a:r>
          </a:p>
        </p:txBody>
      </p:sp>
      <p:sp>
        <p:nvSpPr>
          <p:cNvPr id="29" name="Rectangle 27"/>
          <p:cNvSpPr>
            <a:spLocks noChangeArrowheads="1"/>
          </p:cNvSpPr>
          <p:nvPr/>
        </p:nvSpPr>
        <p:spPr bwMode="auto">
          <a:xfrm>
            <a:off x="6096000" y="1981200"/>
            <a:ext cx="1676400" cy="533400"/>
          </a:xfrm>
          <a:prstGeom prst="rect">
            <a:avLst/>
          </a:prstGeom>
          <a:solidFill>
            <a:srgbClr val="1F497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a:solidFill>
                  <a:srgbClr val="FF0000"/>
                </a:solidFill>
                <a:latin typeface="Times New Roman" panose="02020603050405020304" pitchFamily="18" charset="0"/>
                <a:cs typeface="Times New Roman" panose="02020603050405020304" pitchFamily="18" charset="0"/>
              </a:rPr>
              <a:t>0 1 1 1</a:t>
            </a:r>
          </a:p>
        </p:txBody>
      </p:sp>
      <p:grpSp>
        <p:nvGrpSpPr>
          <p:cNvPr id="30" name="Group 28"/>
          <p:cNvGrpSpPr>
            <a:grpSpLocks/>
          </p:cNvGrpSpPr>
          <p:nvPr/>
        </p:nvGrpSpPr>
        <p:grpSpPr bwMode="auto">
          <a:xfrm>
            <a:off x="1143000" y="2590800"/>
            <a:ext cx="1293813" cy="1293813"/>
            <a:chOff x="720" y="1632"/>
            <a:chExt cx="815" cy="815"/>
          </a:xfrm>
        </p:grpSpPr>
        <p:sp>
          <p:nvSpPr>
            <p:cNvPr id="31" name="Rectangle 29"/>
            <p:cNvSpPr>
              <a:spLocks noChangeArrowheads="1"/>
            </p:cNvSpPr>
            <p:nvPr/>
          </p:nvSpPr>
          <p:spPr bwMode="auto">
            <a:xfrm>
              <a:off x="1296" y="2208"/>
              <a:ext cx="239" cy="239"/>
            </a:xfrm>
            <a:prstGeom prst="rect">
              <a:avLst/>
            </a:prstGeom>
            <a:solidFill>
              <a:srgbClr val="FFFF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000">
                  <a:solidFill>
                    <a:srgbClr val="000000"/>
                  </a:solidFill>
                  <a:latin typeface="Times New Roman" panose="02020603050405020304" pitchFamily="18" charset="0"/>
                  <a:cs typeface="Times New Roman" panose="02020603050405020304" pitchFamily="18" charset="0"/>
                </a:rPr>
                <a:t>3</a:t>
              </a:r>
            </a:p>
          </p:txBody>
        </p:sp>
        <p:sp>
          <p:nvSpPr>
            <p:cNvPr id="32" name="Rectangle 30"/>
            <p:cNvSpPr>
              <a:spLocks noChangeArrowheads="1"/>
            </p:cNvSpPr>
            <p:nvPr/>
          </p:nvSpPr>
          <p:spPr bwMode="auto">
            <a:xfrm>
              <a:off x="720" y="1632"/>
              <a:ext cx="239" cy="239"/>
            </a:xfrm>
            <a:prstGeom prst="rect">
              <a:avLst/>
            </a:prstGeom>
            <a:solidFill>
              <a:srgbClr val="FFFF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grpSp>
      <p:sp>
        <p:nvSpPr>
          <p:cNvPr id="33" name="Rectangle 31"/>
          <p:cNvSpPr>
            <a:spLocks noChangeArrowheads="1"/>
          </p:cNvSpPr>
          <p:nvPr/>
        </p:nvSpPr>
        <p:spPr bwMode="auto">
          <a:xfrm>
            <a:off x="6096000" y="1981200"/>
            <a:ext cx="1676400" cy="533400"/>
          </a:xfrm>
          <a:prstGeom prst="rect">
            <a:avLst/>
          </a:prstGeom>
          <a:solidFill>
            <a:srgbClr val="FFFF99"/>
          </a:solidFill>
          <a:ln w="9360" cap="sq">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a:solidFill>
                  <a:srgbClr val="FF0000"/>
                </a:solidFill>
                <a:latin typeface="Times New Roman" panose="02020603050405020304" pitchFamily="18" charset="0"/>
                <a:cs typeface="Times New Roman" panose="02020603050405020304" pitchFamily="18" charset="0"/>
              </a:rPr>
              <a:t>0 0 1 1</a:t>
            </a:r>
          </a:p>
        </p:txBody>
      </p:sp>
      <p:sp>
        <p:nvSpPr>
          <p:cNvPr id="34" name="Rectangle 33"/>
          <p:cNvSpPr/>
          <p:nvPr/>
        </p:nvSpPr>
        <p:spPr>
          <a:xfrm>
            <a:off x="1143000" y="5251747"/>
            <a:ext cx="9032966" cy="830997"/>
          </a:xfrm>
          <a:prstGeom prst="rect">
            <a:avLst/>
          </a:prstGeom>
        </p:spPr>
        <p:txBody>
          <a:bodyPr wrap="square">
            <a:spAutoFit/>
          </a:bodyPr>
          <a:lstStyle/>
          <a:p>
            <a:pPr>
              <a:buClr>
                <a:srgbClr val="0000CC"/>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Encoders are available in IC form.</a:t>
            </a:r>
          </a:p>
          <a:p>
            <a:pPr>
              <a:buClr>
                <a:srgbClr val="0000CC"/>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This encoder translates from decimal </a:t>
            </a:r>
            <a:r>
              <a:rPr lang="en-US" altLang="en-US" sz="2400" dirty="0" smtClean="0">
                <a:latin typeface="Times New Roman" panose="02020603050405020304" pitchFamily="18" charset="0"/>
                <a:cs typeface="Times New Roman" panose="02020603050405020304" pitchFamily="18" charset="0"/>
              </a:rPr>
              <a:t>input </a:t>
            </a:r>
            <a:r>
              <a:rPr lang="en-US" altLang="en-US" sz="2400" dirty="0">
                <a:latin typeface="Times New Roman" panose="02020603050405020304" pitchFamily="18" charset="0"/>
                <a:cs typeface="Times New Roman" panose="02020603050405020304" pitchFamily="18" charset="0"/>
              </a:rPr>
              <a:t>to binary (BCD) output</a:t>
            </a:r>
            <a:r>
              <a:rPr lang="en-US" altLang="en-US"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5308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15"/>
                                        </p:tgtEl>
                                        <p:attrNameLst>
                                          <p:attrName>style.visibility</p:attrName>
                                        </p:attrNameLst>
                                      </p:cBhvr>
                                      <p:to>
                                        <p:strVal val="visible"/>
                                      </p:to>
                                    </p:set>
                                    <p:animEffect transition="in" filter="dissolve">
                                      <p:cBhvr additive="repl">
                                        <p:cTn id="7" dur="500"/>
                                        <p:tgtEl>
                                          <p:spTgt spid="15"/>
                                        </p:tgtEl>
                                      </p:cBhvr>
                                    </p:animEffect>
                                  </p:childTnLst>
                                </p:cTn>
                              </p:par>
                            </p:childTnLst>
                          </p:cTn>
                        </p:par>
                        <p:par>
                          <p:cTn id="8" fill="hold">
                            <p:stCondLst>
                              <p:cond delay="500"/>
                            </p:stCondLst>
                            <p:childTnLst>
                              <p:par>
                                <p:cTn id="9" presetID="9" presetClass="entr" fill="hold" nodeType="afterEffect">
                                  <p:stCondLst>
                                    <p:cond delay="0"/>
                                  </p:stCondLst>
                                  <p:childTnLst>
                                    <p:set>
                                      <p:cBhvr additive="repl">
                                        <p:cTn id="10" dur="1" fill="hold">
                                          <p:stCondLst>
                                            <p:cond delay="0"/>
                                          </p:stCondLst>
                                        </p:cTn>
                                        <p:tgtEl>
                                          <p:spTgt spid="23"/>
                                        </p:tgtEl>
                                        <p:attrNameLst>
                                          <p:attrName>style.visibility</p:attrName>
                                        </p:attrNameLst>
                                      </p:cBhvr>
                                      <p:to>
                                        <p:strVal val="visible"/>
                                      </p:to>
                                    </p:set>
                                    <p:animEffect transition="in" filter="dissolve">
                                      <p:cBhvr additive="repl">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fill="hold" nodeType="clickEffect">
                                  <p:stCondLst>
                                    <p:cond delay="0"/>
                                  </p:stCondLst>
                                  <p:childTnLst>
                                    <p:set>
                                      <p:cBhvr additive="repl">
                                        <p:cTn id="15" dur="1" fill="hold">
                                          <p:stCondLst>
                                            <p:cond delay="0"/>
                                          </p:stCondLst>
                                        </p:cTn>
                                        <p:tgtEl>
                                          <p:spTgt spid="25"/>
                                        </p:tgtEl>
                                        <p:attrNameLst>
                                          <p:attrName>style.visibility</p:attrName>
                                        </p:attrNameLst>
                                      </p:cBhvr>
                                      <p:to>
                                        <p:strVal val="visible"/>
                                      </p:to>
                                    </p:set>
                                    <p:animEffect transition="in" filter="dissolve">
                                      <p:cBhvr additive="repl">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fill="hold" nodeType="clickEffect">
                                  <p:stCondLst>
                                    <p:cond delay="0"/>
                                  </p:stCondLst>
                                  <p:childTnLst>
                                    <p:set>
                                      <p:cBhvr additive="repl">
                                        <p:cTn id="20" dur="1" fill="hold">
                                          <p:stCondLst>
                                            <p:cond delay="0"/>
                                          </p:stCondLst>
                                        </p:cTn>
                                        <p:tgtEl>
                                          <p:spTgt spid="24"/>
                                        </p:tgtEl>
                                        <p:attrNameLst>
                                          <p:attrName>style.visibility</p:attrName>
                                        </p:attrNameLst>
                                      </p:cBhvr>
                                      <p:to>
                                        <p:strVal val="visible"/>
                                      </p:to>
                                    </p:set>
                                    <p:animEffect transition="in" filter="dissolve">
                                      <p:cBhvr additive="repl">
                                        <p:cTn id="21" dur="500"/>
                                        <p:tgtEl>
                                          <p:spTgt spid="24"/>
                                        </p:tgtEl>
                                      </p:cBhvr>
                                    </p:animEffect>
                                  </p:childTnLst>
                                </p:cTn>
                              </p:par>
                            </p:childTnLst>
                          </p:cTn>
                        </p:par>
                        <p:par>
                          <p:cTn id="22" fill="hold">
                            <p:stCondLst>
                              <p:cond delay="500"/>
                            </p:stCondLst>
                            <p:childTnLst>
                              <p:par>
                                <p:cTn id="23" presetID="9" presetClass="entr" fill="hold" nodeType="afterEffect">
                                  <p:stCondLst>
                                    <p:cond delay="0"/>
                                  </p:stCondLst>
                                  <p:childTnLst>
                                    <p:set>
                                      <p:cBhvr additive="repl">
                                        <p:cTn id="24" dur="1" fill="hold">
                                          <p:stCondLst>
                                            <p:cond delay="0"/>
                                          </p:stCondLst>
                                        </p:cTn>
                                        <p:tgtEl>
                                          <p:spTgt spid="26"/>
                                        </p:tgtEl>
                                        <p:attrNameLst>
                                          <p:attrName>style.visibility</p:attrName>
                                        </p:attrNameLst>
                                      </p:cBhvr>
                                      <p:to>
                                        <p:strVal val="visible"/>
                                      </p:to>
                                    </p:set>
                                    <p:animEffect transition="in" filter="dissolve">
                                      <p:cBhvr additive="repl">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fill="hold" nodeType="clickEffect">
                                  <p:stCondLst>
                                    <p:cond delay="0"/>
                                  </p:stCondLst>
                                  <p:childTnLst>
                                    <p:set>
                                      <p:cBhvr additive="repl">
                                        <p:cTn id="29" dur="1" fill="hold">
                                          <p:stCondLst>
                                            <p:cond delay="0"/>
                                          </p:stCondLst>
                                        </p:cTn>
                                        <p:tgtEl>
                                          <p:spTgt spid="27"/>
                                        </p:tgtEl>
                                        <p:attrNameLst>
                                          <p:attrName>style.visibility</p:attrName>
                                        </p:attrNameLst>
                                      </p:cBhvr>
                                      <p:to>
                                        <p:strVal val="visible"/>
                                      </p:to>
                                    </p:set>
                                    <p:animEffect transition="in" filter="dissolve">
                                      <p:cBhvr additive="repl">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fill="hold" nodeType="clickEffect">
                                  <p:stCondLst>
                                    <p:cond delay="0"/>
                                  </p:stCondLst>
                                  <p:childTnLst>
                                    <p:set>
                                      <p:cBhvr additive="repl">
                                        <p:cTn id="34" dur="1" fill="hold">
                                          <p:stCondLst>
                                            <p:cond delay="0"/>
                                          </p:stCondLst>
                                        </p:cTn>
                                        <p:tgtEl>
                                          <p:spTgt spid="28"/>
                                        </p:tgtEl>
                                        <p:attrNameLst>
                                          <p:attrName>style.visibility</p:attrName>
                                        </p:attrNameLst>
                                      </p:cBhvr>
                                      <p:to>
                                        <p:strVal val="visible"/>
                                      </p:to>
                                    </p:set>
                                    <p:animEffect transition="in" filter="dissolve">
                                      <p:cBhvr additive="repl">
                                        <p:cTn id="35" dur="500"/>
                                        <p:tgtEl>
                                          <p:spTgt spid="28"/>
                                        </p:tgtEl>
                                      </p:cBhvr>
                                    </p:animEffect>
                                  </p:childTnLst>
                                </p:cTn>
                              </p:par>
                            </p:childTnLst>
                          </p:cTn>
                        </p:par>
                        <p:par>
                          <p:cTn id="36" fill="hold">
                            <p:stCondLst>
                              <p:cond delay="500"/>
                            </p:stCondLst>
                            <p:childTnLst>
                              <p:par>
                                <p:cTn id="37" presetID="9" presetClass="entr" fill="hold" nodeType="afterEffect">
                                  <p:stCondLst>
                                    <p:cond delay="0"/>
                                  </p:stCondLst>
                                  <p:childTnLst>
                                    <p:set>
                                      <p:cBhvr additive="repl">
                                        <p:cTn id="38" dur="1" fill="hold">
                                          <p:stCondLst>
                                            <p:cond delay="0"/>
                                          </p:stCondLst>
                                        </p:cTn>
                                        <p:tgtEl>
                                          <p:spTgt spid="29"/>
                                        </p:tgtEl>
                                        <p:attrNameLst>
                                          <p:attrName>style.visibility</p:attrName>
                                        </p:attrNameLst>
                                      </p:cBhvr>
                                      <p:to>
                                        <p:strVal val="visible"/>
                                      </p:to>
                                    </p:set>
                                    <p:animEffect transition="in" filter="dissolve">
                                      <p:cBhvr additive="repl">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fill="hold" nodeType="clickEffect">
                                  <p:stCondLst>
                                    <p:cond delay="0"/>
                                  </p:stCondLst>
                                  <p:childTnLst>
                                    <p:set>
                                      <p:cBhvr additive="repl">
                                        <p:cTn id="43" dur="1" fill="hold">
                                          <p:stCondLst>
                                            <p:cond delay="0"/>
                                          </p:stCondLst>
                                        </p:cTn>
                                        <p:tgtEl>
                                          <p:spTgt spid="30"/>
                                        </p:tgtEl>
                                        <p:attrNameLst>
                                          <p:attrName>style.visibility</p:attrName>
                                        </p:attrNameLst>
                                      </p:cBhvr>
                                      <p:to>
                                        <p:strVal val="visible"/>
                                      </p:to>
                                    </p:set>
                                    <p:animEffect transition="in" filter="dissolve">
                                      <p:cBhvr additive="repl">
                                        <p:cTn id="44" dur="500"/>
                                        <p:tgtEl>
                                          <p:spTgt spid="30"/>
                                        </p:tgtEl>
                                      </p:cBhvr>
                                    </p:animEffect>
                                  </p:childTnLst>
                                </p:cTn>
                              </p:par>
                            </p:childTnLst>
                          </p:cTn>
                        </p:par>
                        <p:par>
                          <p:cTn id="45" fill="hold">
                            <p:stCondLst>
                              <p:cond delay="500"/>
                            </p:stCondLst>
                            <p:childTnLst>
                              <p:par>
                                <p:cTn id="46" presetID="9" presetClass="entr" fill="hold" nodeType="afterEffect">
                                  <p:stCondLst>
                                    <p:cond delay="0"/>
                                  </p:stCondLst>
                                  <p:childTnLst>
                                    <p:set>
                                      <p:cBhvr additive="repl">
                                        <p:cTn id="47" dur="1" fill="hold">
                                          <p:stCondLst>
                                            <p:cond delay="0"/>
                                          </p:stCondLst>
                                        </p:cTn>
                                        <p:tgtEl>
                                          <p:spTgt spid="33"/>
                                        </p:tgtEl>
                                        <p:attrNameLst>
                                          <p:attrName>style.visibility</p:attrName>
                                        </p:attrNameLst>
                                      </p:cBhvr>
                                      <p:to>
                                        <p:strVal val="visible"/>
                                      </p:to>
                                    </p:set>
                                    <p:animEffect transition="in" filter="dissolve">
                                      <p:cBhvr additive="repl">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Electronic Decoding – </a:t>
            </a:r>
            <a:r>
              <a:rPr lang="en-US" dirty="0" smtClean="0"/>
              <a:t> Binary </a:t>
            </a:r>
            <a:r>
              <a:rPr lang="en-US" dirty="0"/>
              <a:t>to </a:t>
            </a:r>
            <a:r>
              <a:rPr lang="en-US" dirty="0" smtClean="0"/>
              <a:t>Decimal</a:t>
            </a:r>
            <a:endParaRPr lang="en-US" dirty="0"/>
          </a:p>
        </p:txBody>
      </p:sp>
      <p:sp>
        <p:nvSpPr>
          <p:cNvPr id="4" name="Rectangle 1"/>
          <p:cNvSpPr>
            <a:spLocks noChangeArrowheads="1"/>
          </p:cNvSpPr>
          <p:nvPr/>
        </p:nvSpPr>
        <p:spPr bwMode="auto">
          <a:xfrm>
            <a:off x="6400800" y="2057400"/>
            <a:ext cx="1295400" cy="2209800"/>
          </a:xfrm>
          <a:prstGeom prst="rect">
            <a:avLst/>
          </a:prstGeom>
          <a:solidFill>
            <a:srgbClr val="DDDDD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 name="Freeform 2"/>
          <p:cNvSpPr>
            <a:spLocks noChangeArrowheads="1"/>
          </p:cNvSpPr>
          <p:nvPr/>
        </p:nvSpPr>
        <p:spPr bwMode="auto">
          <a:xfrm rot="5400000">
            <a:off x="6241256" y="2713832"/>
            <a:ext cx="836613" cy="133350"/>
          </a:xfrm>
          <a:custGeom>
            <a:avLst/>
            <a:gdLst>
              <a:gd name="T0" fmla="*/ 0 w 527"/>
              <a:gd name="T1" fmla="*/ 2147483646 h 84"/>
              <a:gd name="T2" fmla="*/ 2147483646 w 527"/>
              <a:gd name="T3" fmla="*/ 2147483646 h 84"/>
              <a:gd name="T4" fmla="*/ 2147483646 w 527"/>
              <a:gd name="T5" fmla="*/ 0 h 84"/>
              <a:gd name="T6" fmla="*/ 2147483646 w 527"/>
              <a:gd name="T7" fmla="*/ 0 h 84"/>
              <a:gd name="T8" fmla="*/ 0 w 527"/>
              <a:gd name="T9" fmla="*/ 2147483646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Freeform 3"/>
          <p:cNvSpPr>
            <a:spLocks noChangeArrowheads="1"/>
          </p:cNvSpPr>
          <p:nvPr/>
        </p:nvSpPr>
        <p:spPr bwMode="auto">
          <a:xfrm>
            <a:off x="6629400" y="4006850"/>
            <a:ext cx="836613" cy="133350"/>
          </a:xfrm>
          <a:custGeom>
            <a:avLst/>
            <a:gdLst>
              <a:gd name="T0" fmla="*/ 0 w 527"/>
              <a:gd name="T1" fmla="*/ 2147483646 h 84"/>
              <a:gd name="T2" fmla="*/ 2147483646 w 527"/>
              <a:gd name="T3" fmla="*/ 2147483646 h 84"/>
              <a:gd name="T4" fmla="*/ 2147483646 w 527"/>
              <a:gd name="T5" fmla="*/ 0 h 84"/>
              <a:gd name="T6" fmla="*/ 2147483646 w 527"/>
              <a:gd name="T7" fmla="*/ 0 h 84"/>
              <a:gd name="T8" fmla="*/ 0 w 527"/>
              <a:gd name="T9" fmla="*/ 2147483646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Freeform 4"/>
          <p:cNvSpPr>
            <a:spLocks noChangeArrowheads="1"/>
          </p:cNvSpPr>
          <p:nvPr/>
        </p:nvSpPr>
        <p:spPr bwMode="auto">
          <a:xfrm rot="5400000">
            <a:off x="6241256" y="3628232"/>
            <a:ext cx="836613" cy="133350"/>
          </a:xfrm>
          <a:custGeom>
            <a:avLst/>
            <a:gdLst>
              <a:gd name="T0" fmla="*/ 0 w 527"/>
              <a:gd name="T1" fmla="*/ 2147483646 h 84"/>
              <a:gd name="T2" fmla="*/ 2147483646 w 527"/>
              <a:gd name="T3" fmla="*/ 2147483646 h 84"/>
              <a:gd name="T4" fmla="*/ 2147483646 w 527"/>
              <a:gd name="T5" fmla="*/ 0 h 84"/>
              <a:gd name="T6" fmla="*/ 2147483646 w 527"/>
              <a:gd name="T7" fmla="*/ 0 h 84"/>
              <a:gd name="T8" fmla="*/ 0 w 527"/>
              <a:gd name="T9" fmla="*/ 2147483646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Freeform 5"/>
          <p:cNvSpPr>
            <a:spLocks noChangeArrowheads="1"/>
          </p:cNvSpPr>
          <p:nvPr/>
        </p:nvSpPr>
        <p:spPr bwMode="auto">
          <a:xfrm rot="16200000">
            <a:off x="7027068" y="3631407"/>
            <a:ext cx="836613" cy="133350"/>
          </a:xfrm>
          <a:custGeom>
            <a:avLst/>
            <a:gdLst>
              <a:gd name="T0" fmla="*/ 0 w 527"/>
              <a:gd name="T1" fmla="*/ 2147483646 h 84"/>
              <a:gd name="T2" fmla="*/ 2147483646 w 527"/>
              <a:gd name="T3" fmla="*/ 2147483646 h 84"/>
              <a:gd name="T4" fmla="*/ 2147483646 w 527"/>
              <a:gd name="T5" fmla="*/ 0 h 84"/>
              <a:gd name="T6" fmla="*/ 2147483646 w 527"/>
              <a:gd name="T7" fmla="*/ 0 h 84"/>
              <a:gd name="T8" fmla="*/ 0 w 527"/>
              <a:gd name="T9" fmla="*/ 2147483646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Freeform 6"/>
          <p:cNvSpPr>
            <a:spLocks noChangeArrowheads="1"/>
          </p:cNvSpPr>
          <p:nvPr/>
        </p:nvSpPr>
        <p:spPr bwMode="auto">
          <a:xfrm rot="16200000">
            <a:off x="7027069" y="2715419"/>
            <a:ext cx="836612" cy="133350"/>
          </a:xfrm>
          <a:custGeom>
            <a:avLst/>
            <a:gdLst>
              <a:gd name="T0" fmla="*/ 0 w 527"/>
              <a:gd name="T1" fmla="*/ 2147483646 h 84"/>
              <a:gd name="T2" fmla="*/ 2147483646 w 527"/>
              <a:gd name="T3" fmla="*/ 2147483646 h 84"/>
              <a:gd name="T4" fmla="*/ 2147483646 w 527"/>
              <a:gd name="T5" fmla="*/ 0 h 84"/>
              <a:gd name="T6" fmla="*/ 2147483646 w 527"/>
              <a:gd name="T7" fmla="*/ 0 h 84"/>
              <a:gd name="T8" fmla="*/ 0 w 527"/>
              <a:gd name="T9" fmla="*/ 2147483646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 name="Freeform 7"/>
          <p:cNvSpPr>
            <a:spLocks noChangeArrowheads="1"/>
          </p:cNvSpPr>
          <p:nvPr/>
        </p:nvSpPr>
        <p:spPr bwMode="auto">
          <a:xfrm flipV="1">
            <a:off x="6629400" y="2336800"/>
            <a:ext cx="836613" cy="133350"/>
          </a:xfrm>
          <a:custGeom>
            <a:avLst/>
            <a:gdLst>
              <a:gd name="T0" fmla="*/ 0 w 527"/>
              <a:gd name="T1" fmla="*/ 2147483646 h 84"/>
              <a:gd name="T2" fmla="*/ 2147483646 w 527"/>
              <a:gd name="T3" fmla="*/ 2147483646 h 84"/>
              <a:gd name="T4" fmla="*/ 2147483646 w 527"/>
              <a:gd name="T5" fmla="*/ 0 h 84"/>
              <a:gd name="T6" fmla="*/ 2147483646 w 527"/>
              <a:gd name="T7" fmla="*/ 0 h 84"/>
              <a:gd name="T8" fmla="*/ 0 w 527"/>
              <a:gd name="T9" fmla="*/ 2147483646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 name="Freeform 8"/>
          <p:cNvSpPr>
            <a:spLocks noChangeArrowheads="1"/>
          </p:cNvSpPr>
          <p:nvPr/>
        </p:nvSpPr>
        <p:spPr bwMode="auto">
          <a:xfrm>
            <a:off x="6630988" y="3162300"/>
            <a:ext cx="827087" cy="141288"/>
          </a:xfrm>
          <a:custGeom>
            <a:avLst/>
            <a:gdLst>
              <a:gd name="T0" fmla="*/ 2147483646 w 521"/>
              <a:gd name="T1" fmla="*/ 2147483646 h 89"/>
              <a:gd name="T2" fmla="*/ 2147483646 w 521"/>
              <a:gd name="T3" fmla="*/ 2147483646 h 89"/>
              <a:gd name="T4" fmla="*/ 2147483646 w 521"/>
              <a:gd name="T5" fmla="*/ 2147483646 h 89"/>
              <a:gd name="T6" fmla="*/ 2147483646 w 521"/>
              <a:gd name="T7" fmla="*/ 2147483646 h 89"/>
              <a:gd name="T8" fmla="*/ 2147483646 w 521"/>
              <a:gd name="T9" fmla="*/ 0 h 89"/>
              <a:gd name="T10" fmla="*/ 0 w 521"/>
              <a:gd name="T11" fmla="*/ 2147483646 h 89"/>
              <a:gd name="T12" fmla="*/ 2147483646 w 521"/>
              <a:gd name="T13" fmla="*/ 2147483646 h 89"/>
              <a:gd name="T14" fmla="*/ 0 60000 65536"/>
              <a:gd name="T15" fmla="*/ 0 60000 65536"/>
              <a:gd name="T16" fmla="*/ 0 60000 65536"/>
              <a:gd name="T17" fmla="*/ 0 60000 65536"/>
              <a:gd name="T18" fmla="*/ 0 60000 65536"/>
              <a:gd name="T19" fmla="*/ 0 60000 65536"/>
              <a:gd name="T20" fmla="*/ 0 60000 65536"/>
              <a:gd name="T21" fmla="*/ 0 w 521"/>
              <a:gd name="T22" fmla="*/ 0 h 89"/>
              <a:gd name="T23" fmla="*/ 521 w 521"/>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 h="89">
                <a:moveTo>
                  <a:pt x="43" y="89"/>
                </a:moveTo>
                <a:lnTo>
                  <a:pt x="479" y="88"/>
                </a:lnTo>
                <a:lnTo>
                  <a:pt x="521" y="44"/>
                </a:lnTo>
                <a:lnTo>
                  <a:pt x="478" y="1"/>
                </a:lnTo>
                <a:lnTo>
                  <a:pt x="43" y="0"/>
                </a:lnTo>
                <a:lnTo>
                  <a:pt x="0" y="44"/>
                </a:lnTo>
                <a:lnTo>
                  <a:pt x="43" y="89"/>
                </a:lnTo>
                <a:close/>
              </a:path>
            </a:pathLst>
          </a:cu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2" name="Group 9"/>
          <p:cNvGrpSpPr>
            <a:grpSpLocks/>
          </p:cNvGrpSpPr>
          <p:nvPr/>
        </p:nvGrpSpPr>
        <p:grpSpPr bwMode="auto">
          <a:xfrm>
            <a:off x="5486400" y="2209800"/>
            <a:ext cx="912813" cy="1979613"/>
            <a:chOff x="3456" y="1392"/>
            <a:chExt cx="575" cy="1247"/>
          </a:xfrm>
        </p:grpSpPr>
        <p:grpSp>
          <p:nvGrpSpPr>
            <p:cNvPr id="13" name="Group 10"/>
            <p:cNvGrpSpPr>
              <a:grpSpLocks/>
            </p:cNvGrpSpPr>
            <p:nvPr/>
          </p:nvGrpSpPr>
          <p:grpSpPr bwMode="auto">
            <a:xfrm>
              <a:off x="3577" y="1392"/>
              <a:ext cx="310" cy="103"/>
              <a:chOff x="3577" y="1392"/>
              <a:chExt cx="310" cy="103"/>
            </a:xfrm>
          </p:grpSpPr>
          <p:sp>
            <p:nvSpPr>
              <p:cNvPr id="76" name="Line 11"/>
              <p:cNvSpPr>
                <a:spLocks noChangeShapeType="1"/>
              </p:cNvSpPr>
              <p:nvPr/>
            </p:nvSpPr>
            <p:spPr bwMode="auto">
              <a:xfrm flipH="1" flipV="1">
                <a:off x="3653" y="1391"/>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 name="Line 12"/>
              <p:cNvSpPr>
                <a:spLocks noChangeShapeType="1"/>
              </p:cNvSpPr>
              <p:nvPr/>
            </p:nvSpPr>
            <p:spPr bwMode="auto">
              <a:xfrm flipH="1" flipV="1">
                <a:off x="3757" y="1391"/>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 name="Line 13"/>
              <p:cNvSpPr>
                <a:spLocks noChangeShapeType="1"/>
              </p:cNvSpPr>
              <p:nvPr/>
            </p:nvSpPr>
            <p:spPr bwMode="auto">
              <a:xfrm flipH="1">
                <a:off x="3705" y="1392"/>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 name="Line 14"/>
              <p:cNvSpPr>
                <a:spLocks noChangeShapeType="1"/>
              </p:cNvSpPr>
              <p:nvPr/>
            </p:nvSpPr>
            <p:spPr bwMode="auto">
              <a:xfrm flipH="1">
                <a:off x="3807" y="1392"/>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 name="Line 15"/>
              <p:cNvSpPr>
                <a:spLocks noChangeShapeType="1"/>
              </p:cNvSpPr>
              <p:nvPr/>
            </p:nvSpPr>
            <p:spPr bwMode="auto">
              <a:xfrm flipH="1">
                <a:off x="3601" y="1392"/>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 name="Freeform 16"/>
              <p:cNvSpPr>
                <a:spLocks noChangeArrowheads="1"/>
              </p:cNvSpPr>
              <p:nvPr/>
            </p:nvSpPr>
            <p:spPr bwMode="auto">
              <a:xfrm rot="16200000" flipH="1">
                <a:off x="3849" y="1406"/>
                <a:ext cx="53" cy="26"/>
              </a:xfrm>
              <a:custGeom>
                <a:avLst/>
                <a:gdLst>
                  <a:gd name="T0" fmla="*/ 35 w 131"/>
                  <a:gd name="T1" fmla="*/ 17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 name="Freeform 17"/>
              <p:cNvSpPr>
                <a:spLocks noChangeArrowheads="1"/>
              </p:cNvSpPr>
              <p:nvPr/>
            </p:nvSpPr>
            <p:spPr bwMode="auto">
              <a:xfrm rot="16200000" flipH="1">
                <a:off x="3566" y="1459"/>
                <a:ext cx="49" cy="24"/>
              </a:xfrm>
              <a:custGeom>
                <a:avLst/>
                <a:gdLst>
                  <a:gd name="T0" fmla="*/ 28 w 131"/>
                  <a:gd name="T1" fmla="*/ 13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 name="Group 18"/>
            <p:cNvGrpSpPr>
              <a:grpSpLocks/>
            </p:cNvGrpSpPr>
            <p:nvPr/>
          </p:nvGrpSpPr>
          <p:grpSpPr bwMode="auto">
            <a:xfrm>
              <a:off x="3577" y="1584"/>
              <a:ext cx="310" cy="103"/>
              <a:chOff x="3577" y="1584"/>
              <a:chExt cx="310" cy="103"/>
            </a:xfrm>
          </p:grpSpPr>
          <p:sp>
            <p:nvSpPr>
              <p:cNvPr id="69" name="Line 19"/>
              <p:cNvSpPr>
                <a:spLocks noChangeShapeType="1"/>
              </p:cNvSpPr>
              <p:nvPr/>
            </p:nvSpPr>
            <p:spPr bwMode="auto">
              <a:xfrm flipH="1" flipV="1">
                <a:off x="3653" y="1583"/>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0" name="Line 20"/>
              <p:cNvSpPr>
                <a:spLocks noChangeShapeType="1"/>
              </p:cNvSpPr>
              <p:nvPr/>
            </p:nvSpPr>
            <p:spPr bwMode="auto">
              <a:xfrm flipH="1" flipV="1">
                <a:off x="3757" y="1583"/>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 name="Line 21"/>
              <p:cNvSpPr>
                <a:spLocks noChangeShapeType="1"/>
              </p:cNvSpPr>
              <p:nvPr/>
            </p:nvSpPr>
            <p:spPr bwMode="auto">
              <a:xfrm flipH="1">
                <a:off x="3705" y="1584"/>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2" name="Line 22"/>
              <p:cNvSpPr>
                <a:spLocks noChangeShapeType="1"/>
              </p:cNvSpPr>
              <p:nvPr/>
            </p:nvSpPr>
            <p:spPr bwMode="auto">
              <a:xfrm flipH="1">
                <a:off x="3807" y="1584"/>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 name="Line 23"/>
              <p:cNvSpPr>
                <a:spLocks noChangeShapeType="1"/>
              </p:cNvSpPr>
              <p:nvPr/>
            </p:nvSpPr>
            <p:spPr bwMode="auto">
              <a:xfrm flipH="1">
                <a:off x="3601" y="1584"/>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4" name="Freeform 24"/>
              <p:cNvSpPr>
                <a:spLocks noChangeArrowheads="1"/>
              </p:cNvSpPr>
              <p:nvPr/>
            </p:nvSpPr>
            <p:spPr bwMode="auto">
              <a:xfrm rot="16200000" flipH="1">
                <a:off x="3849" y="1598"/>
                <a:ext cx="53" cy="26"/>
              </a:xfrm>
              <a:custGeom>
                <a:avLst/>
                <a:gdLst>
                  <a:gd name="T0" fmla="*/ 35 w 131"/>
                  <a:gd name="T1" fmla="*/ 17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25"/>
              <p:cNvSpPr>
                <a:spLocks noChangeArrowheads="1"/>
              </p:cNvSpPr>
              <p:nvPr/>
            </p:nvSpPr>
            <p:spPr bwMode="auto">
              <a:xfrm rot="16200000" flipH="1">
                <a:off x="3566" y="1651"/>
                <a:ext cx="49" cy="24"/>
              </a:xfrm>
              <a:custGeom>
                <a:avLst/>
                <a:gdLst>
                  <a:gd name="T0" fmla="*/ 28 w 131"/>
                  <a:gd name="T1" fmla="*/ 13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 name="Group 26"/>
            <p:cNvGrpSpPr>
              <a:grpSpLocks/>
            </p:cNvGrpSpPr>
            <p:nvPr/>
          </p:nvGrpSpPr>
          <p:grpSpPr bwMode="auto">
            <a:xfrm>
              <a:off x="3600" y="1776"/>
              <a:ext cx="310" cy="103"/>
              <a:chOff x="3600" y="1776"/>
              <a:chExt cx="310" cy="103"/>
            </a:xfrm>
          </p:grpSpPr>
          <p:sp>
            <p:nvSpPr>
              <p:cNvPr id="62" name="Line 27"/>
              <p:cNvSpPr>
                <a:spLocks noChangeShapeType="1"/>
              </p:cNvSpPr>
              <p:nvPr/>
            </p:nvSpPr>
            <p:spPr bwMode="auto">
              <a:xfrm flipH="1" flipV="1">
                <a:off x="3676" y="1775"/>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3" name="Line 28"/>
              <p:cNvSpPr>
                <a:spLocks noChangeShapeType="1"/>
              </p:cNvSpPr>
              <p:nvPr/>
            </p:nvSpPr>
            <p:spPr bwMode="auto">
              <a:xfrm flipH="1" flipV="1">
                <a:off x="3780" y="1775"/>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4" name="Line 29"/>
              <p:cNvSpPr>
                <a:spLocks noChangeShapeType="1"/>
              </p:cNvSpPr>
              <p:nvPr/>
            </p:nvSpPr>
            <p:spPr bwMode="auto">
              <a:xfrm flipH="1">
                <a:off x="3728" y="1776"/>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 name="Line 30"/>
              <p:cNvSpPr>
                <a:spLocks noChangeShapeType="1"/>
              </p:cNvSpPr>
              <p:nvPr/>
            </p:nvSpPr>
            <p:spPr bwMode="auto">
              <a:xfrm flipH="1">
                <a:off x="3830" y="1776"/>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 name="Line 31"/>
              <p:cNvSpPr>
                <a:spLocks noChangeShapeType="1"/>
              </p:cNvSpPr>
              <p:nvPr/>
            </p:nvSpPr>
            <p:spPr bwMode="auto">
              <a:xfrm flipH="1">
                <a:off x="3624" y="1776"/>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 name="Freeform 32"/>
              <p:cNvSpPr>
                <a:spLocks noChangeArrowheads="1"/>
              </p:cNvSpPr>
              <p:nvPr/>
            </p:nvSpPr>
            <p:spPr bwMode="auto">
              <a:xfrm rot="16200000" flipH="1">
                <a:off x="3872" y="1790"/>
                <a:ext cx="52" cy="26"/>
              </a:xfrm>
              <a:custGeom>
                <a:avLst/>
                <a:gdLst>
                  <a:gd name="T0" fmla="*/ 35 w 131"/>
                  <a:gd name="T1" fmla="*/ 17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33"/>
              <p:cNvSpPr>
                <a:spLocks noChangeArrowheads="1"/>
              </p:cNvSpPr>
              <p:nvPr/>
            </p:nvSpPr>
            <p:spPr bwMode="auto">
              <a:xfrm rot="16200000" flipH="1">
                <a:off x="3589" y="1843"/>
                <a:ext cx="49" cy="24"/>
              </a:xfrm>
              <a:custGeom>
                <a:avLst/>
                <a:gdLst>
                  <a:gd name="T0" fmla="*/ 28 w 131"/>
                  <a:gd name="T1" fmla="*/ 13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 name="Group 34"/>
            <p:cNvGrpSpPr>
              <a:grpSpLocks/>
            </p:cNvGrpSpPr>
            <p:nvPr/>
          </p:nvGrpSpPr>
          <p:grpSpPr bwMode="auto">
            <a:xfrm>
              <a:off x="3577" y="1960"/>
              <a:ext cx="310" cy="103"/>
              <a:chOff x="3577" y="1960"/>
              <a:chExt cx="310" cy="103"/>
            </a:xfrm>
          </p:grpSpPr>
          <p:sp>
            <p:nvSpPr>
              <p:cNvPr id="55" name="Line 35"/>
              <p:cNvSpPr>
                <a:spLocks noChangeShapeType="1"/>
              </p:cNvSpPr>
              <p:nvPr/>
            </p:nvSpPr>
            <p:spPr bwMode="auto">
              <a:xfrm flipH="1" flipV="1">
                <a:off x="3653" y="1959"/>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 name="Line 36"/>
              <p:cNvSpPr>
                <a:spLocks noChangeShapeType="1"/>
              </p:cNvSpPr>
              <p:nvPr/>
            </p:nvSpPr>
            <p:spPr bwMode="auto">
              <a:xfrm flipH="1" flipV="1">
                <a:off x="3757" y="1959"/>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 name="Line 37"/>
              <p:cNvSpPr>
                <a:spLocks noChangeShapeType="1"/>
              </p:cNvSpPr>
              <p:nvPr/>
            </p:nvSpPr>
            <p:spPr bwMode="auto">
              <a:xfrm flipH="1">
                <a:off x="3705" y="1960"/>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 name="Line 38"/>
              <p:cNvSpPr>
                <a:spLocks noChangeShapeType="1"/>
              </p:cNvSpPr>
              <p:nvPr/>
            </p:nvSpPr>
            <p:spPr bwMode="auto">
              <a:xfrm flipH="1">
                <a:off x="3807" y="1960"/>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 name="Line 39"/>
              <p:cNvSpPr>
                <a:spLocks noChangeShapeType="1"/>
              </p:cNvSpPr>
              <p:nvPr/>
            </p:nvSpPr>
            <p:spPr bwMode="auto">
              <a:xfrm flipH="1">
                <a:off x="3601" y="1960"/>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 name="Freeform 40"/>
              <p:cNvSpPr>
                <a:spLocks noChangeArrowheads="1"/>
              </p:cNvSpPr>
              <p:nvPr/>
            </p:nvSpPr>
            <p:spPr bwMode="auto">
              <a:xfrm rot="16200000" flipH="1">
                <a:off x="3849" y="1974"/>
                <a:ext cx="53" cy="26"/>
              </a:xfrm>
              <a:custGeom>
                <a:avLst/>
                <a:gdLst>
                  <a:gd name="T0" fmla="*/ 35 w 131"/>
                  <a:gd name="T1" fmla="*/ 17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41"/>
              <p:cNvSpPr>
                <a:spLocks noChangeArrowheads="1"/>
              </p:cNvSpPr>
              <p:nvPr/>
            </p:nvSpPr>
            <p:spPr bwMode="auto">
              <a:xfrm rot="16200000" flipH="1">
                <a:off x="3566" y="2027"/>
                <a:ext cx="49" cy="24"/>
              </a:xfrm>
              <a:custGeom>
                <a:avLst/>
                <a:gdLst>
                  <a:gd name="T0" fmla="*/ 28 w 131"/>
                  <a:gd name="T1" fmla="*/ 13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7" name="Group 42"/>
            <p:cNvGrpSpPr>
              <a:grpSpLocks/>
            </p:cNvGrpSpPr>
            <p:nvPr/>
          </p:nvGrpSpPr>
          <p:grpSpPr bwMode="auto">
            <a:xfrm>
              <a:off x="3577" y="2152"/>
              <a:ext cx="310" cy="103"/>
              <a:chOff x="3577" y="2152"/>
              <a:chExt cx="310" cy="103"/>
            </a:xfrm>
          </p:grpSpPr>
          <p:sp>
            <p:nvSpPr>
              <p:cNvPr id="48" name="Line 43"/>
              <p:cNvSpPr>
                <a:spLocks noChangeShapeType="1"/>
              </p:cNvSpPr>
              <p:nvPr/>
            </p:nvSpPr>
            <p:spPr bwMode="auto">
              <a:xfrm flipH="1" flipV="1">
                <a:off x="3653" y="2151"/>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 name="Line 44"/>
              <p:cNvSpPr>
                <a:spLocks noChangeShapeType="1"/>
              </p:cNvSpPr>
              <p:nvPr/>
            </p:nvSpPr>
            <p:spPr bwMode="auto">
              <a:xfrm flipH="1" flipV="1">
                <a:off x="3757" y="2151"/>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 name="Line 45"/>
              <p:cNvSpPr>
                <a:spLocks noChangeShapeType="1"/>
              </p:cNvSpPr>
              <p:nvPr/>
            </p:nvSpPr>
            <p:spPr bwMode="auto">
              <a:xfrm flipH="1">
                <a:off x="3705" y="2152"/>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 name="Line 46"/>
              <p:cNvSpPr>
                <a:spLocks noChangeShapeType="1"/>
              </p:cNvSpPr>
              <p:nvPr/>
            </p:nvSpPr>
            <p:spPr bwMode="auto">
              <a:xfrm flipH="1">
                <a:off x="3807" y="2152"/>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 name="Line 47"/>
              <p:cNvSpPr>
                <a:spLocks noChangeShapeType="1"/>
              </p:cNvSpPr>
              <p:nvPr/>
            </p:nvSpPr>
            <p:spPr bwMode="auto">
              <a:xfrm flipH="1">
                <a:off x="3601" y="2152"/>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 name="Freeform 48"/>
              <p:cNvSpPr>
                <a:spLocks noChangeArrowheads="1"/>
              </p:cNvSpPr>
              <p:nvPr/>
            </p:nvSpPr>
            <p:spPr bwMode="auto">
              <a:xfrm rot="16200000" flipH="1">
                <a:off x="3850" y="2166"/>
                <a:ext cx="52" cy="26"/>
              </a:xfrm>
              <a:custGeom>
                <a:avLst/>
                <a:gdLst>
                  <a:gd name="T0" fmla="*/ 35 w 131"/>
                  <a:gd name="T1" fmla="*/ 17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49"/>
              <p:cNvSpPr>
                <a:spLocks noChangeArrowheads="1"/>
              </p:cNvSpPr>
              <p:nvPr/>
            </p:nvSpPr>
            <p:spPr bwMode="auto">
              <a:xfrm rot="16200000" flipH="1">
                <a:off x="3566" y="2219"/>
                <a:ext cx="49" cy="24"/>
              </a:xfrm>
              <a:custGeom>
                <a:avLst/>
                <a:gdLst>
                  <a:gd name="T0" fmla="*/ 28 w 131"/>
                  <a:gd name="T1" fmla="*/ 13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8" name="Group 50"/>
            <p:cNvGrpSpPr>
              <a:grpSpLocks/>
            </p:cNvGrpSpPr>
            <p:nvPr/>
          </p:nvGrpSpPr>
          <p:grpSpPr bwMode="auto">
            <a:xfrm>
              <a:off x="3577" y="2344"/>
              <a:ext cx="310" cy="103"/>
              <a:chOff x="3577" y="2344"/>
              <a:chExt cx="310" cy="103"/>
            </a:xfrm>
          </p:grpSpPr>
          <p:sp>
            <p:nvSpPr>
              <p:cNvPr id="41" name="Line 51"/>
              <p:cNvSpPr>
                <a:spLocks noChangeShapeType="1"/>
              </p:cNvSpPr>
              <p:nvPr/>
            </p:nvSpPr>
            <p:spPr bwMode="auto">
              <a:xfrm flipH="1" flipV="1">
                <a:off x="3653" y="2343"/>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Line 52"/>
              <p:cNvSpPr>
                <a:spLocks noChangeShapeType="1"/>
              </p:cNvSpPr>
              <p:nvPr/>
            </p:nvSpPr>
            <p:spPr bwMode="auto">
              <a:xfrm flipH="1" flipV="1">
                <a:off x="3757" y="2343"/>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 name="Line 53"/>
              <p:cNvSpPr>
                <a:spLocks noChangeShapeType="1"/>
              </p:cNvSpPr>
              <p:nvPr/>
            </p:nvSpPr>
            <p:spPr bwMode="auto">
              <a:xfrm flipH="1">
                <a:off x="3705" y="2344"/>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 name="Line 54"/>
              <p:cNvSpPr>
                <a:spLocks noChangeShapeType="1"/>
              </p:cNvSpPr>
              <p:nvPr/>
            </p:nvSpPr>
            <p:spPr bwMode="auto">
              <a:xfrm flipH="1">
                <a:off x="3807" y="2344"/>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 name="Line 55"/>
              <p:cNvSpPr>
                <a:spLocks noChangeShapeType="1"/>
              </p:cNvSpPr>
              <p:nvPr/>
            </p:nvSpPr>
            <p:spPr bwMode="auto">
              <a:xfrm flipH="1">
                <a:off x="3601" y="2344"/>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Freeform 56"/>
              <p:cNvSpPr>
                <a:spLocks noChangeArrowheads="1"/>
              </p:cNvSpPr>
              <p:nvPr/>
            </p:nvSpPr>
            <p:spPr bwMode="auto">
              <a:xfrm rot="16200000" flipH="1">
                <a:off x="3849" y="2358"/>
                <a:ext cx="53" cy="26"/>
              </a:xfrm>
              <a:custGeom>
                <a:avLst/>
                <a:gdLst>
                  <a:gd name="T0" fmla="*/ 35 w 131"/>
                  <a:gd name="T1" fmla="*/ 17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57"/>
              <p:cNvSpPr>
                <a:spLocks noChangeArrowheads="1"/>
              </p:cNvSpPr>
              <p:nvPr/>
            </p:nvSpPr>
            <p:spPr bwMode="auto">
              <a:xfrm rot="16200000" flipH="1">
                <a:off x="3566" y="2411"/>
                <a:ext cx="49" cy="24"/>
              </a:xfrm>
              <a:custGeom>
                <a:avLst/>
                <a:gdLst>
                  <a:gd name="T0" fmla="*/ 28 w 131"/>
                  <a:gd name="T1" fmla="*/ 13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9" name="Group 58"/>
            <p:cNvGrpSpPr>
              <a:grpSpLocks/>
            </p:cNvGrpSpPr>
            <p:nvPr/>
          </p:nvGrpSpPr>
          <p:grpSpPr bwMode="auto">
            <a:xfrm>
              <a:off x="3600" y="2536"/>
              <a:ext cx="310" cy="103"/>
              <a:chOff x="3600" y="2536"/>
              <a:chExt cx="310" cy="103"/>
            </a:xfrm>
          </p:grpSpPr>
          <p:sp>
            <p:nvSpPr>
              <p:cNvPr id="34" name="Line 59"/>
              <p:cNvSpPr>
                <a:spLocks noChangeShapeType="1"/>
              </p:cNvSpPr>
              <p:nvPr/>
            </p:nvSpPr>
            <p:spPr bwMode="auto">
              <a:xfrm flipH="1" flipV="1">
                <a:off x="3676" y="2535"/>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Line 60"/>
              <p:cNvSpPr>
                <a:spLocks noChangeShapeType="1"/>
              </p:cNvSpPr>
              <p:nvPr/>
            </p:nvSpPr>
            <p:spPr bwMode="auto">
              <a:xfrm flipH="1" flipV="1">
                <a:off x="3780" y="2535"/>
                <a:ext cx="52" cy="104"/>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61"/>
              <p:cNvSpPr>
                <a:spLocks noChangeShapeType="1"/>
              </p:cNvSpPr>
              <p:nvPr/>
            </p:nvSpPr>
            <p:spPr bwMode="auto">
              <a:xfrm flipH="1">
                <a:off x="3728" y="2536"/>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Line 62"/>
              <p:cNvSpPr>
                <a:spLocks noChangeShapeType="1"/>
              </p:cNvSpPr>
              <p:nvPr/>
            </p:nvSpPr>
            <p:spPr bwMode="auto">
              <a:xfrm flipH="1">
                <a:off x="3830" y="2536"/>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Line 63"/>
              <p:cNvSpPr>
                <a:spLocks noChangeShapeType="1"/>
              </p:cNvSpPr>
              <p:nvPr/>
            </p:nvSpPr>
            <p:spPr bwMode="auto">
              <a:xfrm flipH="1">
                <a:off x="3624" y="2536"/>
                <a:ext cx="52" cy="102"/>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Freeform 64"/>
              <p:cNvSpPr>
                <a:spLocks noChangeArrowheads="1"/>
              </p:cNvSpPr>
              <p:nvPr/>
            </p:nvSpPr>
            <p:spPr bwMode="auto">
              <a:xfrm rot="16200000" flipH="1">
                <a:off x="3871" y="2550"/>
                <a:ext cx="53" cy="26"/>
              </a:xfrm>
              <a:custGeom>
                <a:avLst/>
                <a:gdLst>
                  <a:gd name="T0" fmla="*/ 35 w 131"/>
                  <a:gd name="T1" fmla="*/ 17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65"/>
              <p:cNvSpPr>
                <a:spLocks noChangeArrowheads="1"/>
              </p:cNvSpPr>
              <p:nvPr/>
            </p:nvSpPr>
            <p:spPr bwMode="auto">
              <a:xfrm rot="16200000" flipH="1">
                <a:off x="3589" y="2603"/>
                <a:ext cx="49" cy="24"/>
              </a:xfrm>
              <a:custGeom>
                <a:avLst/>
                <a:gdLst>
                  <a:gd name="T0" fmla="*/ 28 w 131"/>
                  <a:gd name="T1" fmla="*/ 13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0" name="Line 66"/>
            <p:cNvSpPr>
              <a:spLocks noChangeShapeType="1"/>
            </p:cNvSpPr>
            <p:nvPr/>
          </p:nvSpPr>
          <p:spPr bwMode="auto">
            <a:xfrm>
              <a:off x="3888" y="2592"/>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67"/>
            <p:cNvSpPr>
              <a:spLocks noChangeShapeType="1"/>
            </p:cNvSpPr>
            <p:nvPr/>
          </p:nvSpPr>
          <p:spPr bwMode="auto">
            <a:xfrm>
              <a:off x="3888" y="2400"/>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68"/>
            <p:cNvSpPr>
              <a:spLocks noChangeShapeType="1"/>
            </p:cNvSpPr>
            <p:nvPr/>
          </p:nvSpPr>
          <p:spPr bwMode="auto">
            <a:xfrm>
              <a:off x="3888" y="2208"/>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Line 69"/>
            <p:cNvSpPr>
              <a:spLocks noChangeShapeType="1"/>
            </p:cNvSpPr>
            <p:nvPr/>
          </p:nvSpPr>
          <p:spPr bwMode="auto">
            <a:xfrm>
              <a:off x="3888" y="2016"/>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70"/>
            <p:cNvSpPr>
              <a:spLocks noChangeShapeType="1"/>
            </p:cNvSpPr>
            <p:nvPr/>
          </p:nvSpPr>
          <p:spPr bwMode="auto">
            <a:xfrm>
              <a:off x="3888" y="1824"/>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71"/>
            <p:cNvSpPr>
              <a:spLocks noChangeShapeType="1"/>
            </p:cNvSpPr>
            <p:nvPr/>
          </p:nvSpPr>
          <p:spPr bwMode="auto">
            <a:xfrm>
              <a:off x="3888" y="1632"/>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Line 72"/>
            <p:cNvSpPr>
              <a:spLocks noChangeShapeType="1"/>
            </p:cNvSpPr>
            <p:nvPr/>
          </p:nvSpPr>
          <p:spPr bwMode="auto">
            <a:xfrm>
              <a:off x="3888" y="1440"/>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73"/>
            <p:cNvSpPr>
              <a:spLocks noChangeShapeType="1"/>
            </p:cNvSpPr>
            <p:nvPr/>
          </p:nvSpPr>
          <p:spPr bwMode="auto">
            <a:xfrm>
              <a:off x="3456" y="1440"/>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Line 74"/>
            <p:cNvSpPr>
              <a:spLocks noChangeShapeType="1"/>
            </p:cNvSpPr>
            <p:nvPr/>
          </p:nvSpPr>
          <p:spPr bwMode="auto">
            <a:xfrm>
              <a:off x="3456" y="1632"/>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Line 75"/>
            <p:cNvSpPr>
              <a:spLocks noChangeShapeType="1"/>
            </p:cNvSpPr>
            <p:nvPr/>
          </p:nvSpPr>
          <p:spPr bwMode="auto">
            <a:xfrm>
              <a:off x="3456" y="1824"/>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Line 76"/>
            <p:cNvSpPr>
              <a:spLocks noChangeShapeType="1"/>
            </p:cNvSpPr>
            <p:nvPr/>
          </p:nvSpPr>
          <p:spPr bwMode="auto">
            <a:xfrm>
              <a:off x="3456" y="2016"/>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Line 77"/>
            <p:cNvSpPr>
              <a:spLocks noChangeShapeType="1"/>
            </p:cNvSpPr>
            <p:nvPr/>
          </p:nvSpPr>
          <p:spPr bwMode="auto">
            <a:xfrm>
              <a:off x="3456" y="2208"/>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 name="Line 78"/>
            <p:cNvSpPr>
              <a:spLocks noChangeShapeType="1"/>
            </p:cNvSpPr>
            <p:nvPr/>
          </p:nvSpPr>
          <p:spPr bwMode="auto">
            <a:xfrm>
              <a:off x="3456" y="2400"/>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79"/>
            <p:cNvSpPr>
              <a:spLocks noChangeShapeType="1"/>
            </p:cNvSpPr>
            <p:nvPr/>
          </p:nvSpPr>
          <p:spPr bwMode="auto">
            <a:xfrm>
              <a:off x="3456" y="2592"/>
              <a:ext cx="143"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3" name="Rectangle 80"/>
          <p:cNvSpPr>
            <a:spLocks noChangeArrowheads="1"/>
          </p:cNvSpPr>
          <p:nvPr/>
        </p:nvSpPr>
        <p:spPr bwMode="auto">
          <a:xfrm>
            <a:off x="4191000" y="2133600"/>
            <a:ext cx="1295400" cy="2209800"/>
          </a:xfrm>
          <a:prstGeom prst="rect">
            <a:avLst/>
          </a:prstGeom>
          <a:solidFill>
            <a:srgbClr val="DDDDD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4" name="Line 81"/>
          <p:cNvSpPr>
            <a:spLocks noChangeShapeType="1"/>
          </p:cNvSpPr>
          <p:nvPr/>
        </p:nvSpPr>
        <p:spPr bwMode="auto">
          <a:xfrm>
            <a:off x="3276600" y="2590800"/>
            <a:ext cx="914400" cy="1588"/>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 name="Line 82"/>
          <p:cNvSpPr>
            <a:spLocks noChangeShapeType="1"/>
          </p:cNvSpPr>
          <p:nvPr/>
        </p:nvSpPr>
        <p:spPr bwMode="auto">
          <a:xfrm>
            <a:off x="3276600" y="2971800"/>
            <a:ext cx="914400" cy="1588"/>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 name="Line 83"/>
          <p:cNvSpPr>
            <a:spLocks noChangeShapeType="1"/>
          </p:cNvSpPr>
          <p:nvPr/>
        </p:nvSpPr>
        <p:spPr bwMode="auto">
          <a:xfrm>
            <a:off x="3276600" y="3352800"/>
            <a:ext cx="914400" cy="1588"/>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 name="Line 84"/>
          <p:cNvSpPr>
            <a:spLocks noChangeShapeType="1"/>
          </p:cNvSpPr>
          <p:nvPr/>
        </p:nvSpPr>
        <p:spPr bwMode="auto">
          <a:xfrm>
            <a:off x="3276600" y="3733800"/>
            <a:ext cx="914400" cy="1588"/>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8" name="Text Box 85"/>
          <p:cNvSpPr txBox="1">
            <a:spLocks noChangeArrowheads="1"/>
          </p:cNvSpPr>
          <p:nvPr/>
        </p:nvSpPr>
        <p:spPr bwMode="auto">
          <a:xfrm>
            <a:off x="4238625" y="2574925"/>
            <a:ext cx="1282700"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Binary-to-</a:t>
            </a:r>
          </a:p>
          <a:p>
            <a:pPr algn="ct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7-Segment</a:t>
            </a:r>
          </a:p>
          <a:p>
            <a:pPr algn="ct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Decoder/</a:t>
            </a:r>
          </a:p>
          <a:p>
            <a:pPr algn="ctr" eaLnBrk="1" hangingPunct="1">
              <a:buClrTx/>
              <a:buFontTx/>
              <a:buNone/>
            </a:pPr>
            <a:r>
              <a:rPr lang="en-US" altLang="en-US" sz="2000">
                <a:solidFill>
                  <a:srgbClr val="FF0000"/>
                </a:solidFill>
                <a:latin typeface="Times New Roman" panose="02020603050405020304" pitchFamily="18" charset="0"/>
                <a:cs typeface="Times New Roman" panose="02020603050405020304" pitchFamily="18" charset="0"/>
              </a:rPr>
              <a:t>Driver</a:t>
            </a:r>
          </a:p>
        </p:txBody>
      </p:sp>
      <p:grpSp>
        <p:nvGrpSpPr>
          <p:cNvPr id="89" name="Group 86"/>
          <p:cNvGrpSpPr>
            <a:grpSpLocks/>
          </p:cNvGrpSpPr>
          <p:nvPr/>
        </p:nvGrpSpPr>
        <p:grpSpPr bwMode="auto">
          <a:xfrm>
            <a:off x="6591300" y="2336800"/>
            <a:ext cx="919163" cy="1801813"/>
            <a:chOff x="4152" y="1472"/>
            <a:chExt cx="579" cy="1135"/>
          </a:xfrm>
        </p:grpSpPr>
        <p:sp>
          <p:nvSpPr>
            <p:cNvPr id="90" name="Freeform 87"/>
            <p:cNvSpPr>
              <a:spLocks noChangeArrowheads="1"/>
            </p:cNvSpPr>
            <p:nvPr/>
          </p:nvSpPr>
          <p:spPr bwMode="auto">
            <a:xfrm rot="5400000">
              <a:off x="3932" y="1709"/>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88"/>
            <p:cNvSpPr>
              <a:spLocks noChangeArrowheads="1"/>
            </p:cNvSpPr>
            <p:nvPr/>
          </p:nvSpPr>
          <p:spPr bwMode="auto">
            <a:xfrm>
              <a:off x="4176" y="2524"/>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89"/>
            <p:cNvSpPr>
              <a:spLocks noChangeArrowheads="1"/>
            </p:cNvSpPr>
            <p:nvPr/>
          </p:nvSpPr>
          <p:spPr bwMode="auto">
            <a:xfrm rot="5400000">
              <a:off x="3932" y="2285"/>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0"/>
            <p:cNvSpPr>
              <a:spLocks noChangeArrowheads="1"/>
            </p:cNvSpPr>
            <p:nvPr/>
          </p:nvSpPr>
          <p:spPr bwMode="auto">
            <a:xfrm rot="-5400000">
              <a:off x="4427" y="2287"/>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 name="Freeform 91"/>
            <p:cNvSpPr>
              <a:spLocks noChangeArrowheads="1"/>
            </p:cNvSpPr>
            <p:nvPr/>
          </p:nvSpPr>
          <p:spPr bwMode="auto">
            <a:xfrm rot="-5400000">
              <a:off x="4427" y="1710"/>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 name="Freeform 92"/>
            <p:cNvSpPr>
              <a:spLocks noChangeArrowheads="1"/>
            </p:cNvSpPr>
            <p:nvPr/>
          </p:nvSpPr>
          <p:spPr bwMode="auto">
            <a:xfrm flipV="1">
              <a:off x="4176" y="1472"/>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6" name="Group 93"/>
          <p:cNvGrpSpPr>
            <a:grpSpLocks/>
          </p:cNvGrpSpPr>
          <p:nvPr/>
        </p:nvGrpSpPr>
        <p:grpSpPr bwMode="auto">
          <a:xfrm>
            <a:off x="6591300" y="2343150"/>
            <a:ext cx="919163" cy="1801813"/>
            <a:chOff x="4152" y="1476"/>
            <a:chExt cx="579" cy="1135"/>
          </a:xfrm>
        </p:grpSpPr>
        <p:sp>
          <p:nvSpPr>
            <p:cNvPr id="97" name="Freeform 94"/>
            <p:cNvSpPr>
              <a:spLocks noChangeArrowheads="1"/>
            </p:cNvSpPr>
            <p:nvPr/>
          </p:nvSpPr>
          <p:spPr bwMode="auto">
            <a:xfrm rot="5400000">
              <a:off x="3932" y="1713"/>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8" name="Freeform 95"/>
            <p:cNvSpPr>
              <a:spLocks noChangeArrowheads="1"/>
            </p:cNvSpPr>
            <p:nvPr/>
          </p:nvSpPr>
          <p:spPr bwMode="auto">
            <a:xfrm>
              <a:off x="4176" y="2528"/>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 name="Freeform 96"/>
            <p:cNvSpPr>
              <a:spLocks noChangeArrowheads="1"/>
            </p:cNvSpPr>
            <p:nvPr/>
          </p:nvSpPr>
          <p:spPr bwMode="auto">
            <a:xfrm rot="5400000">
              <a:off x="3932" y="2289"/>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0" name="Freeform 97"/>
            <p:cNvSpPr>
              <a:spLocks noChangeArrowheads="1"/>
            </p:cNvSpPr>
            <p:nvPr/>
          </p:nvSpPr>
          <p:spPr bwMode="auto">
            <a:xfrm rot="-5400000">
              <a:off x="4427" y="2290"/>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 name="Freeform 98"/>
            <p:cNvSpPr>
              <a:spLocks noChangeArrowheads="1"/>
            </p:cNvSpPr>
            <p:nvPr/>
          </p:nvSpPr>
          <p:spPr bwMode="auto">
            <a:xfrm rot="-5400000">
              <a:off x="4427" y="1713"/>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 name="Freeform 99"/>
            <p:cNvSpPr>
              <a:spLocks noChangeArrowheads="1"/>
            </p:cNvSpPr>
            <p:nvPr/>
          </p:nvSpPr>
          <p:spPr bwMode="auto">
            <a:xfrm flipV="1">
              <a:off x="4176" y="1476"/>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 name="Freeform 100"/>
            <p:cNvSpPr>
              <a:spLocks noChangeArrowheads="1"/>
            </p:cNvSpPr>
            <p:nvPr/>
          </p:nvSpPr>
          <p:spPr bwMode="auto">
            <a:xfrm>
              <a:off x="4177" y="1996"/>
              <a:ext cx="520" cy="88"/>
            </a:xfrm>
            <a:custGeom>
              <a:avLst/>
              <a:gdLst>
                <a:gd name="T0" fmla="*/ 43 w 521"/>
                <a:gd name="T1" fmla="*/ 88 h 89"/>
                <a:gd name="T2" fmla="*/ 478 w 521"/>
                <a:gd name="T3" fmla="*/ 87 h 89"/>
                <a:gd name="T4" fmla="*/ 520 w 521"/>
                <a:gd name="T5" fmla="*/ 44 h 89"/>
                <a:gd name="T6" fmla="*/ 477 w 521"/>
                <a:gd name="T7" fmla="*/ 1 h 89"/>
                <a:gd name="T8" fmla="*/ 43 w 521"/>
                <a:gd name="T9" fmla="*/ 0 h 89"/>
                <a:gd name="T10" fmla="*/ 0 w 521"/>
                <a:gd name="T11" fmla="*/ 44 h 89"/>
                <a:gd name="T12" fmla="*/ 43 w 521"/>
                <a:gd name="T13" fmla="*/ 88 h 89"/>
                <a:gd name="T14" fmla="*/ 0 60000 65536"/>
                <a:gd name="T15" fmla="*/ 0 60000 65536"/>
                <a:gd name="T16" fmla="*/ 0 60000 65536"/>
                <a:gd name="T17" fmla="*/ 0 60000 65536"/>
                <a:gd name="T18" fmla="*/ 0 60000 65536"/>
                <a:gd name="T19" fmla="*/ 0 60000 65536"/>
                <a:gd name="T20" fmla="*/ 0 60000 65536"/>
                <a:gd name="T21" fmla="*/ 0 w 521"/>
                <a:gd name="T22" fmla="*/ 0 h 89"/>
                <a:gd name="T23" fmla="*/ 521 w 521"/>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 h="89">
                  <a:moveTo>
                    <a:pt x="43" y="89"/>
                  </a:moveTo>
                  <a:lnTo>
                    <a:pt x="479" y="88"/>
                  </a:lnTo>
                  <a:lnTo>
                    <a:pt x="521" y="44"/>
                  </a:lnTo>
                  <a:lnTo>
                    <a:pt x="478" y="1"/>
                  </a:lnTo>
                  <a:lnTo>
                    <a:pt x="43" y="0"/>
                  </a:lnTo>
                  <a:lnTo>
                    <a:pt x="0" y="44"/>
                  </a:lnTo>
                  <a:lnTo>
                    <a:pt x="43" y="89"/>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4" name="Freeform 102"/>
          <p:cNvSpPr>
            <a:spLocks noChangeArrowheads="1"/>
          </p:cNvSpPr>
          <p:nvPr/>
        </p:nvSpPr>
        <p:spPr bwMode="auto">
          <a:xfrm flipV="1">
            <a:off x="2209800" y="2286000"/>
            <a:ext cx="1042988" cy="12192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8000"/>
          </a:solidFill>
          <a:ln w="9360" cap="sq">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 name="Rectangle 104"/>
          <p:cNvSpPr>
            <a:spLocks noChangeArrowheads="1"/>
          </p:cNvSpPr>
          <p:nvPr/>
        </p:nvSpPr>
        <p:spPr bwMode="auto">
          <a:xfrm>
            <a:off x="1752600" y="1905000"/>
            <a:ext cx="1219200" cy="381000"/>
          </a:xfrm>
          <a:prstGeom prst="rect">
            <a:avLst/>
          </a:prstGeom>
          <a:solidFill>
            <a:srgbClr val="DDDDD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400">
                <a:solidFill>
                  <a:srgbClr val="CC0000"/>
                </a:solidFill>
                <a:latin typeface="Times New Roman" panose="02020603050405020304" pitchFamily="18" charset="0"/>
                <a:cs typeface="Times New Roman" panose="02020603050405020304" pitchFamily="18" charset="0"/>
              </a:rPr>
              <a:t>0 0 0 0</a:t>
            </a:r>
          </a:p>
        </p:txBody>
      </p:sp>
      <p:sp>
        <p:nvSpPr>
          <p:cNvPr id="106" name="Rectangle 106"/>
          <p:cNvSpPr>
            <a:spLocks noChangeArrowheads="1"/>
          </p:cNvSpPr>
          <p:nvPr/>
        </p:nvSpPr>
        <p:spPr bwMode="auto">
          <a:xfrm>
            <a:off x="1752600" y="1905000"/>
            <a:ext cx="1219200" cy="381000"/>
          </a:xfrm>
          <a:prstGeom prst="rect">
            <a:avLst/>
          </a:prstGeom>
          <a:solidFill>
            <a:srgbClr val="DDDDD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400">
                <a:solidFill>
                  <a:srgbClr val="CC0000"/>
                </a:solidFill>
                <a:latin typeface="Times New Roman" panose="02020603050405020304" pitchFamily="18" charset="0"/>
                <a:cs typeface="Times New Roman" panose="02020603050405020304" pitchFamily="18" charset="0"/>
              </a:rPr>
              <a:t>0 0 0 1</a:t>
            </a:r>
          </a:p>
        </p:txBody>
      </p:sp>
      <p:sp>
        <p:nvSpPr>
          <p:cNvPr id="107" name="Rectangle 107"/>
          <p:cNvSpPr>
            <a:spLocks noChangeArrowheads="1"/>
          </p:cNvSpPr>
          <p:nvPr/>
        </p:nvSpPr>
        <p:spPr bwMode="auto">
          <a:xfrm>
            <a:off x="1752600" y="1905000"/>
            <a:ext cx="1219200" cy="381000"/>
          </a:xfrm>
          <a:prstGeom prst="rect">
            <a:avLst/>
          </a:prstGeom>
          <a:solidFill>
            <a:srgbClr val="DDDDD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400">
                <a:solidFill>
                  <a:srgbClr val="CC0000"/>
                </a:solidFill>
                <a:latin typeface="Times New Roman" panose="02020603050405020304" pitchFamily="18" charset="0"/>
                <a:cs typeface="Times New Roman" panose="02020603050405020304" pitchFamily="18" charset="0"/>
              </a:rPr>
              <a:t>0 0 1 0</a:t>
            </a:r>
          </a:p>
        </p:txBody>
      </p:sp>
      <p:sp>
        <p:nvSpPr>
          <p:cNvPr id="108" name="Rectangle 108"/>
          <p:cNvSpPr>
            <a:spLocks noChangeArrowheads="1"/>
          </p:cNvSpPr>
          <p:nvPr/>
        </p:nvSpPr>
        <p:spPr bwMode="auto">
          <a:xfrm>
            <a:off x="1752600" y="1905000"/>
            <a:ext cx="1219200" cy="381000"/>
          </a:xfrm>
          <a:prstGeom prst="rect">
            <a:avLst/>
          </a:prstGeom>
          <a:solidFill>
            <a:srgbClr val="DDDDD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400">
                <a:solidFill>
                  <a:srgbClr val="CC0000"/>
                </a:solidFill>
                <a:latin typeface="Times New Roman" panose="02020603050405020304" pitchFamily="18" charset="0"/>
                <a:cs typeface="Times New Roman" panose="02020603050405020304" pitchFamily="18" charset="0"/>
              </a:rPr>
              <a:t>0 0 1 1</a:t>
            </a:r>
          </a:p>
        </p:txBody>
      </p:sp>
      <p:sp>
        <p:nvSpPr>
          <p:cNvPr id="109" name="Rectangle 109"/>
          <p:cNvSpPr>
            <a:spLocks noChangeArrowheads="1"/>
          </p:cNvSpPr>
          <p:nvPr/>
        </p:nvSpPr>
        <p:spPr bwMode="auto">
          <a:xfrm>
            <a:off x="1752600" y="1905000"/>
            <a:ext cx="1219200" cy="381000"/>
          </a:xfrm>
          <a:prstGeom prst="rect">
            <a:avLst/>
          </a:prstGeom>
          <a:solidFill>
            <a:srgbClr val="DDDDD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2400">
                <a:solidFill>
                  <a:srgbClr val="CC0000"/>
                </a:solidFill>
                <a:latin typeface="Times New Roman" panose="02020603050405020304" pitchFamily="18" charset="0"/>
                <a:cs typeface="Times New Roman" panose="02020603050405020304" pitchFamily="18" charset="0"/>
              </a:rPr>
              <a:t>0 1 0 0</a:t>
            </a:r>
          </a:p>
        </p:txBody>
      </p:sp>
      <p:grpSp>
        <p:nvGrpSpPr>
          <p:cNvPr id="110" name="Group 110"/>
          <p:cNvGrpSpPr>
            <a:grpSpLocks/>
          </p:cNvGrpSpPr>
          <p:nvPr/>
        </p:nvGrpSpPr>
        <p:grpSpPr bwMode="auto">
          <a:xfrm>
            <a:off x="7391400" y="2362200"/>
            <a:ext cx="131763" cy="1751013"/>
            <a:chOff x="4656" y="1488"/>
            <a:chExt cx="83" cy="1103"/>
          </a:xfrm>
        </p:grpSpPr>
        <p:sp>
          <p:nvSpPr>
            <p:cNvPr id="111" name="Freeform 111"/>
            <p:cNvSpPr>
              <a:spLocks noChangeArrowheads="1"/>
            </p:cNvSpPr>
            <p:nvPr/>
          </p:nvSpPr>
          <p:spPr bwMode="auto">
            <a:xfrm rot="-5400000">
              <a:off x="4435" y="2287"/>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112"/>
            <p:cNvSpPr>
              <a:spLocks noChangeArrowheads="1"/>
            </p:cNvSpPr>
            <p:nvPr/>
          </p:nvSpPr>
          <p:spPr bwMode="auto">
            <a:xfrm rot="-5400000">
              <a:off x="4435" y="1710"/>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3" name="Group 113"/>
          <p:cNvGrpSpPr>
            <a:grpSpLocks/>
          </p:cNvGrpSpPr>
          <p:nvPr/>
        </p:nvGrpSpPr>
        <p:grpSpPr bwMode="auto">
          <a:xfrm>
            <a:off x="6629400" y="2343150"/>
            <a:ext cx="919163" cy="1801813"/>
            <a:chOff x="4176" y="1476"/>
            <a:chExt cx="579" cy="1135"/>
          </a:xfrm>
        </p:grpSpPr>
        <p:sp>
          <p:nvSpPr>
            <p:cNvPr id="114" name="Freeform 114"/>
            <p:cNvSpPr>
              <a:spLocks noChangeArrowheads="1"/>
            </p:cNvSpPr>
            <p:nvPr/>
          </p:nvSpPr>
          <p:spPr bwMode="auto">
            <a:xfrm rot="5400000">
              <a:off x="3956" y="1713"/>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115"/>
            <p:cNvSpPr>
              <a:spLocks noChangeArrowheads="1"/>
            </p:cNvSpPr>
            <p:nvPr/>
          </p:nvSpPr>
          <p:spPr bwMode="auto">
            <a:xfrm>
              <a:off x="4200" y="2528"/>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116"/>
            <p:cNvSpPr>
              <a:spLocks noChangeArrowheads="1"/>
            </p:cNvSpPr>
            <p:nvPr/>
          </p:nvSpPr>
          <p:spPr bwMode="auto">
            <a:xfrm rot="5400000">
              <a:off x="3956" y="2289"/>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7" name="Freeform 117"/>
            <p:cNvSpPr>
              <a:spLocks noChangeArrowheads="1"/>
            </p:cNvSpPr>
            <p:nvPr/>
          </p:nvSpPr>
          <p:spPr bwMode="auto">
            <a:xfrm rot="-5400000">
              <a:off x="4451" y="2290"/>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 name="Freeform 118"/>
            <p:cNvSpPr>
              <a:spLocks noChangeArrowheads="1"/>
            </p:cNvSpPr>
            <p:nvPr/>
          </p:nvSpPr>
          <p:spPr bwMode="auto">
            <a:xfrm rot="-5400000">
              <a:off x="4451" y="1713"/>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 name="Freeform 119"/>
            <p:cNvSpPr>
              <a:spLocks noChangeArrowheads="1"/>
            </p:cNvSpPr>
            <p:nvPr/>
          </p:nvSpPr>
          <p:spPr bwMode="auto">
            <a:xfrm flipV="1">
              <a:off x="4200" y="1476"/>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 name="Freeform 120"/>
            <p:cNvSpPr>
              <a:spLocks noChangeArrowheads="1"/>
            </p:cNvSpPr>
            <p:nvPr/>
          </p:nvSpPr>
          <p:spPr bwMode="auto">
            <a:xfrm>
              <a:off x="4201" y="1996"/>
              <a:ext cx="520" cy="88"/>
            </a:xfrm>
            <a:custGeom>
              <a:avLst/>
              <a:gdLst>
                <a:gd name="T0" fmla="*/ 43 w 521"/>
                <a:gd name="T1" fmla="*/ 88 h 89"/>
                <a:gd name="T2" fmla="*/ 478 w 521"/>
                <a:gd name="T3" fmla="*/ 87 h 89"/>
                <a:gd name="T4" fmla="*/ 520 w 521"/>
                <a:gd name="T5" fmla="*/ 44 h 89"/>
                <a:gd name="T6" fmla="*/ 477 w 521"/>
                <a:gd name="T7" fmla="*/ 1 h 89"/>
                <a:gd name="T8" fmla="*/ 43 w 521"/>
                <a:gd name="T9" fmla="*/ 0 h 89"/>
                <a:gd name="T10" fmla="*/ 0 w 521"/>
                <a:gd name="T11" fmla="*/ 44 h 89"/>
                <a:gd name="T12" fmla="*/ 43 w 521"/>
                <a:gd name="T13" fmla="*/ 88 h 89"/>
                <a:gd name="T14" fmla="*/ 0 60000 65536"/>
                <a:gd name="T15" fmla="*/ 0 60000 65536"/>
                <a:gd name="T16" fmla="*/ 0 60000 65536"/>
                <a:gd name="T17" fmla="*/ 0 60000 65536"/>
                <a:gd name="T18" fmla="*/ 0 60000 65536"/>
                <a:gd name="T19" fmla="*/ 0 60000 65536"/>
                <a:gd name="T20" fmla="*/ 0 60000 65536"/>
                <a:gd name="T21" fmla="*/ 0 w 521"/>
                <a:gd name="T22" fmla="*/ 0 h 89"/>
                <a:gd name="T23" fmla="*/ 521 w 521"/>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 h="89">
                  <a:moveTo>
                    <a:pt x="43" y="89"/>
                  </a:moveTo>
                  <a:lnTo>
                    <a:pt x="479" y="88"/>
                  </a:lnTo>
                  <a:lnTo>
                    <a:pt x="521" y="44"/>
                  </a:lnTo>
                  <a:lnTo>
                    <a:pt x="478" y="1"/>
                  </a:lnTo>
                  <a:lnTo>
                    <a:pt x="43" y="0"/>
                  </a:lnTo>
                  <a:lnTo>
                    <a:pt x="0" y="44"/>
                  </a:lnTo>
                  <a:lnTo>
                    <a:pt x="43" y="89"/>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1" name="Group 121"/>
          <p:cNvGrpSpPr>
            <a:grpSpLocks/>
          </p:cNvGrpSpPr>
          <p:nvPr/>
        </p:nvGrpSpPr>
        <p:grpSpPr bwMode="auto">
          <a:xfrm>
            <a:off x="6629400" y="2362200"/>
            <a:ext cx="919163" cy="1801813"/>
            <a:chOff x="4176" y="1488"/>
            <a:chExt cx="579" cy="1135"/>
          </a:xfrm>
        </p:grpSpPr>
        <p:sp>
          <p:nvSpPr>
            <p:cNvPr id="122" name="Freeform 122"/>
            <p:cNvSpPr>
              <a:spLocks noChangeArrowheads="1"/>
            </p:cNvSpPr>
            <p:nvPr/>
          </p:nvSpPr>
          <p:spPr bwMode="auto">
            <a:xfrm>
              <a:off x="4200" y="2540"/>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3"/>
            <p:cNvSpPr>
              <a:spLocks noChangeArrowheads="1"/>
            </p:cNvSpPr>
            <p:nvPr/>
          </p:nvSpPr>
          <p:spPr bwMode="auto">
            <a:xfrm rot="5400000">
              <a:off x="3956" y="2301"/>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4" name="Freeform 124"/>
            <p:cNvSpPr>
              <a:spLocks noChangeArrowheads="1"/>
            </p:cNvSpPr>
            <p:nvPr/>
          </p:nvSpPr>
          <p:spPr bwMode="auto">
            <a:xfrm rot="-5400000">
              <a:off x="4451" y="1726"/>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25"/>
            <p:cNvSpPr>
              <a:spLocks noChangeArrowheads="1"/>
            </p:cNvSpPr>
            <p:nvPr/>
          </p:nvSpPr>
          <p:spPr bwMode="auto">
            <a:xfrm flipV="1">
              <a:off x="4200" y="1488"/>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26"/>
            <p:cNvSpPr>
              <a:spLocks noChangeArrowheads="1"/>
            </p:cNvSpPr>
            <p:nvPr/>
          </p:nvSpPr>
          <p:spPr bwMode="auto">
            <a:xfrm>
              <a:off x="4201" y="2008"/>
              <a:ext cx="520" cy="88"/>
            </a:xfrm>
            <a:custGeom>
              <a:avLst/>
              <a:gdLst>
                <a:gd name="T0" fmla="*/ 43 w 521"/>
                <a:gd name="T1" fmla="*/ 88 h 89"/>
                <a:gd name="T2" fmla="*/ 478 w 521"/>
                <a:gd name="T3" fmla="*/ 87 h 89"/>
                <a:gd name="T4" fmla="*/ 520 w 521"/>
                <a:gd name="T5" fmla="*/ 44 h 89"/>
                <a:gd name="T6" fmla="*/ 477 w 521"/>
                <a:gd name="T7" fmla="*/ 1 h 89"/>
                <a:gd name="T8" fmla="*/ 43 w 521"/>
                <a:gd name="T9" fmla="*/ 0 h 89"/>
                <a:gd name="T10" fmla="*/ 0 w 521"/>
                <a:gd name="T11" fmla="*/ 44 h 89"/>
                <a:gd name="T12" fmla="*/ 43 w 521"/>
                <a:gd name="T13" fmla="*/ 88 h 89"/>
                <a:gd name="T14" fmla="*/ 0 60000 65536"/>
                <a:gd name="T15" fmla="*/ 0 60000 65536"/>
                <a:gd name="T16" fmla="*/ 0 60000 65536"/>
                <a:gd name="T17" fmla="*/ 0 60000 65536"/>
                <a:gd name="T18" fmla="*/ 0 60000 65536"/>
                <a:gd name="T19" fmla="*/ 0 60000 65536"/>
                <a:gd name="T20" fmla="*/ 0 60000 65536"/>
                <a:gd name="T21" fmla="*/ 0 w 521"/>
                <a:gd name="T22" fmla="*/ 0 h 89"/>
                <a:gd name="T23" fmla="*/ 521 w 521"/>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 h="89">
                  <a:moveTo>
                    <a:pt x="43" y="89"/>
                  </a:moveTo>
                  <a:lnTo>
                    <a:pt x="479" y="88"/>
                  </a:lnTo>
                  <a:lnTo>
                    <a:pt x="521" y="44"/>
                  </a:lnTo>
                  <a:lnTo>
                    <a:pt x="478" y="1"/>
                  </a:lnTo>
                  <a:lnTo>
                    <a:pt x="43" y="0"/>
                  </a:lnTo>
                  <a:lnTo>
                    <a:pt x="0" y="44"/>
                  </a:lnTo>
                  <a:lnTo>
                    <a:pt x="43" y="89"/>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7" name="Group 127"/>
          <p:cNvGrpSpPr>
            <a:grpSpLocks/>
          </p:cNvGrpSpPr>
          <p:nvPr/>
        </p:nvGrpSpPr>
        <p:grpSpPr bwMode="auto">
          <a:xfrm>
            <a:off x="6604000" y="2362200"/>
            <a:ext cx="919163" cy="1801813"/>
            <a:chOff x="4160" y="1488"/>
            <a:chExt cx="579" cy="1135"/>
          </a:xfrm>
        </p:grpSpPr>
        <p:sp>
          <p:nvSpPr>
            <p:cNvPr id="128" name="Freeform 128"/>
            <p:cNvSpPr>
              <a:spLocks noChangeArrowheads="1"/>
            </p:cNvSpPr>
            <p:nvPr/>
          </p:nvSpPr>
          <p:spPr bwMode="auto">
            <a:xfrm rot="5400000">
              <a:off x="3940" y="1725"/>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9" name="Freeform 129"/>
            <p:cNvSpPr>
              <a:spLocks noChangeArrowheads="1"/>
            </p:cNvSpPr>
            <p:nvPr/>
          </p:nvSpPr>
          <p:spPr bwMode="auto">
            <a:xfrm>
              <a:off x="4184" y="2540"/>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0" name="Freeform 130"/>
            <p:cNvSpPr>
              <a:spLocks noChangeArrowheads="1"/>
            </p:cNvSpPr>
            <p:nvPr/>
          </p:nvSpPr>
          <p:spPr bwMode="auto">
            <a:xfrm rot="5400000">
              <a:off x="3940" y="2301"/>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1" name="Freeform 131"/>
            <p:cNvSpPr>
              <a:spLocks noChangeArrowheads="1"/>
            </p:cNvSpPr>
            <p:nvPr/>
          </p:nvSpPr>
          <p:spPr bwMode="auto">
            <a:xfrm rot="-5400000">
              <a:off x="4435" y="2302"/>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132"/>
            <p:cNvSpPr>
              <a:spLocks noChangeArrowheads="1"/>
            </p:cNvSpPr>
            <p:nvPr/>
          </p:nvSpPr>
          <p:spPr bwMode="auto">
            <a:xfrm rot="-5400000">
              <a:off x="4435" y="1726"/>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133"/>
            <p:cNvSpPr>
              <a:spLocks noChangeArrowheads="1"/>
            </p:cNvSpPr>
            <p:nvPr/>
          </p:nvSpPr>
          <p:spPr bwMode="auto">
            <a:xfrm flipV="1">
              <a:off x="4184" y="1488"/>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134"/>
            <p:cNvSpPr>
              <a:spLocks noChangeArrowheads="1"/>
            </p:cNvSpPr>
            <p:nvPr/>
          </p:nvSpPr>
          <p:spPr bwMode="auto">
            <a:xfrm>
              <a:off x="4185" y="2008"/>
              <a:ext cx="520" cy="88"/>
            </a:xfrm>
            <a:custGeom>
              <a:avLst/>
              <a:gdLst>
                <a:gd name="T0" fmla="*/ 43 w 521"/>
                <a:gd name="T1" fmla="*/ 88 h 89"/>
                <a:gd name="T2" fmla="*/ 478 w 521"/>
                <a:gd name="T3" fmla="*/ 87 h 89"/>
                <a:gd name="T4" fmla="*/ 520 w 521"/>
                <a:gd name="T5" fmla="*/ 44 h 89"/>
                <a:gd name="T6" fmla="*/ 477 w 521"/>
                <a:gd name="T7" fmla="*/ 1 h 89"/>
                <a:gd name="T8" fmla="*/ 43 w 521"/>
                <a:gd name="T9" fmla="*/ 0 h 89"/>
                <a:gd name="T10" fmla="*/ 0 w 521"/>
                <a:gd name="T11" fmla="*/ 44 h 89"/>
                <a:gd name="T12" fmla="*/ 43 w 521"/>
                <a:gd name="T13" fmla="*/ 88 h 89"/>
                <a:gd name="T14" fmla="*/ 0 60000 65536"/>
                <a:gd name="T15" fmla="*/ 0 60000 65536"/>
                <a:gd name="T16" fmla="*/ 0 60000 65536"/>
                <a:gd name="T17" fmla="*/ 0 60000 65536"/>
                <a:gd name="T18" fmla="*/ 0 60000 65536"/>
                <a:gd name="T19" fmla="*/ 0 60000 65536"/>
                <a:gd name="T20" fmla="*/ 0 60000 65536"/>
                <a:gd name="T21" fmla="*/ 0 w 521"/>
                <a:gd name="T22" fmla="*/ 0 h 89"/>
                <a:gd name="T23" fmla="*/ 521 w 521"/>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 h="89">
                  <a:moveTo>
                    <a:pt x="43" y="89"/>
                  </a:moveTo>
                  <a:lnTo>
                    <a:pt x="479" y="88"/>
                  </a:lnTo>
                  <a:lnTo>
                    <a:pt x="521" y="44"/>
                  </a:lnTo>
                  <a:lnTo>
                    <a:pt x="478" y="1"/>
                  </a:lnTo>
                  <a:lnTo>
                    <a:pt x="43" y="0"/>
                  </a:lnTo>
                  <a:lnTo>
                    <a:pt x="0" y="44"/>
                  </a:lnTo>
                  <a:lnTo>
                    <a:pt x="43" y="89"/>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35" name="Group 135"/>
          <p:cNvGrpSpPr>
            <a:grpSpLocks/>
          </p:cNvGrpSpPr>
          <p:nvPr/>
        </p:nvGrpSpPr>
        <p:grpSpPr bwMode="auto">
          <a:xfrm>
            <a:off x="6642100" y="2362200"/>
            <a:ext cx="881063" cy="1801813"/>
            <a:chOff x="4184" y="1488"/>
            <a:chExt cx="555" cy="1135"/>
          </a:xfrm>
        </p:grpSpPr>
        <p:sp>
          <p:nvSpPr>
            <p:cNvPr id="136" name="Freeform 136"/>
            <p:cNvSpPr>
              <a:spLocks noChangeArrowheads="1"/>
            </p:cNvSpPr>
            <p:nvPr/>
          </p:nvSpPr>
          <p:spPr bwMode="auto">
            <a:xfrm>
              <a:off x="4184" y="2540"/>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7" name="Freeform 137"/>
            <p:cNvSpPr>
              <a:spLocks noChangeArrowheads="1"/>
            </p:cNvSpPr>
            <p:nvPr/>
          </p:nvSpPr>
          <p:spPr bwMode="auto">
            <a:xfrm rot="-5400000">
              <a:off x="4435" y="2303"/>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8" name="Freeform 138"/>
            <p:cNvSpPr>
              <a:spLocks noChangeArrowheads="1"/>
            </p:cNvSpPr>
            <p:nvPr/>
          </p:nvSpPr>
          <p:spPr bwMode="auto">
            <a:xfrm rot="-5400000">
              <a:off x="4435" y="1726"/>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9" name="Freeform 139"/>
            <p:cNvSpPr>
              <a:spLocks noChangeArrowheads="1"/>
            </p:cNvSpPr>
            <p:nvPr/>
          </p:nvSpPr>
          <p:spPr bwMode="auto">
            <a:xfrm flipV="1">
              <a:off x="4184" y="1488"/>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0" name="Freeform 140"/>
            <p:cNvSpPr>
              <a:spLocks noChangeArrowheads="1"/>
            </p:cNvSpPr>
            <p:nvPr/>
          </p:nvSpPr>
          <p:spPr bwMode="auto">
            <a:xfrm>
              <a:off x="4185" y="2008"/>
              <a:ext cx="520" cy="88"/>
            </a:xfrm>
            <a:custGeom>
              <a:avLst/>
              <a:gdLst>
                <a:gd name="T0" fmla="*/ 43 w 521"/>
                <a:gd name="T1" fmla="*/ 88 h 89"/>
                <a:gd name="T2" fmla="*/ 478 w 521"/>
                <a:gd name="T3" fmla="*/ 87 h 89"/>
                <a:gd name="T4" fmla="*/ 520 w 521"/>
                <a:gd name="T5" fmla="*/ 44 h 89"/>
                <a:gd name="T6" fmla="*/ 477 w 521"/>
                <a:gd name="T7" fmla="*/ 1 h 89"/>
                <a:gd name="T8" fmla="*/ 43 w 521"/>
                <a:gd name="T9" fmla="*/ 0 h 89"/>
                <a:gd name="T10" fmla="*/ 0 w 521"/>
                <a:gd name="T11" fmla="*/ 44 h 89"/>
                <a:gd name="T12" fmla="*/ 43 w 521"/>
                <a:gd name="T13" fmla="*/ 88 h 89"/>
                <a:gd name="T14" fmla="*/ 0 60000 65536"/>
                <a:gd name="T15" fmla="*/ 0 60000 65536"/>
                <a:gd name="T16" fmla="*/ 0 60000 65536"/>
                <a:gd name="T17" fmla="*/ 0 60000 65536"/>
                <a:gd name="T18" fmla="*/ 0 60000 65536"/>
                <a:gd name="T19" fmla="*/ 0 60000 65536"/>
                <a:gd name="T20" fmla="*/ 0 60000 65536"/>
                <a:gd name="T21" fmla="*/ 0 w 521"/>
                <a:gd name="T22" fmla="*/ 0 h 89"/>
                <a:gd name="T23" fmla="*/ 521 w 521"/>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 h="89">
                  <a:moveTo>
                    <a:pt x="43" y="89"/>
                  </a:moveTo>
                  <a:lnTo>
                    <a:pt x="479" y="88"/>
                  </a:lnTo>
                  <a:lnTo>
                    <a:pt x="521" y="44"/>
                  </a:lnTo>
                  <a:lnTo>
                    <a:pt x="478" y="1"/>
                  </a:lnTo>
                  <a:lnTo>
                    <a:pt x="43" y="0"/>
                  </a:lnTo>
                  <a:lnTo>
                    <a:pt x="0" y="44"/>
                  </a:lnTo>
                  <a:lnTo>
                    <a:pt x="43" y="89"/>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1" name="Group 141"/>
          <p:cNvGrpSpPr>
            <a:grpSpLocks/>
          </p:cNvGrpSpPr>
          <p:nvPr/>
        </p:nvGrpSpPr>
        <p:grpSpPr bwMode="auto">
          <a:xfrm>
            <a:off x="6546056" y="2337593"/>
            <a:ext cx="919163" cy="1801813"/>
            <a:chOff x="4148" y="1488"/>
            <a:chExt cx="579" cy="1135"/>
          </a:xfrm>
        </p:grpSpPr>
        <p:sp>
          <p:nvSpPr>
            <p:cNvPr id="142" name="Freeform 142"/>
            <p:cNvSpPr>
              <a:spLocks noChangeArrowheads="1"/>
            </p:cNvSpPr>
            <p:nvPr/>
          </p:nvSpPr>
          <p:spPr bwMode="auto">
            <a:xfrm rot="5400000">
              <a:off x="3928" y="1725"/>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143"/>
            <p:cNvSpPr>
              <a:spLocks noChangeArrowheads="1"/>
            </p:cNvSpPr>
            <p:nvPr/>
          </p:nvSpPr>
          <p:spPr bwMode="auto">
            <a:xfrm>
              <a:off x="4172" y="2540"/>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4"/>
            <p:cNvSpPr>
              <a:spLocks noChangeArrowheads="1"/>
            </p:cNvSpPr>
            <p:nvPr/>
          </p:nvSpPr>
          <p:spPr bwMode="auto">
            <a:xfrm rot="5400000">
              <a:off x="3928" y="2301"/>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5" name="Freeform 145"/>
            <p:cNvSpPr>
              <a:spLocks noChangeArrowheads="1"/>
            </p:cNvSpPr>
            <p:nvPr/>
          </p:nvSpPr>
          <p:spPr bwMode="auto">
            <a:xfrm rot="-5400000">
              <a:off x="4423" y="2302"/>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 name="Freeform 146"/>
            <p:cNvSpPr>
              <a:spLocks noChangeArrowheads="1"/>
            </p:cNvSpPr>
            <p:nvPr/>
          </p:nvSpPr>
          <p:spPr bwMode="auto">
            <a:xfrm rot="-5400000">
              <a:off x="4423" y="1726"/>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147"/>
            <p:cNvSpPr>
              <a:spLocks noChangeArrowheads="1"/>
            </p:cNvSpPr>
            <p:nvPr/>
          </p:nvSpPr>
          <p:spPr bwMode="auto">
            <a:xfrm flipV="1">
              <a:off x="4172" y="1488"/>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148"/>
            <p:cNvSpPr>
              <a:spLocks noChangeArrowheads="1"/>
            </p:cNvSpPr>
            <p:nvPr/>
          </p:nvSpPr>
          <p:spPr bwMode="auto">
            <a:xfrm>
              <a:off x="4173" y="2008"/>
              <a:ext cx="520" cy="88"/>
            </a:xfrm>
            <a:custGeom>
              <a:avLst/>
              <a:gdLst>
                <a:gd name="T0" fmla="*/ 43 w 521"/>
                <a:gd name="T1" fmla="*/ 88 h 89"/>
                <a:gd name="T2" fmla="*/ 478 w 521"/>
                <a:gd name="T3" fmla="*/ 87 h 89"/>
                <a:gd name="T4" fmla="*/ 520 w 521"/>
                <a:gd name="T5" fmla="*/ 44 h 89"/>
                <a:gd name="T6" fmla="*/ 477 w 521"/>
                <a:gd name="T7" fmla="*/ 1 h 89"/>
                <a:gd name="T8" fmla="*/ 43 w 521"/>
                <a:gd name="T9" fmla="*/ 0 h 89"/>
                <a:gd name="T10" fmla="*/ 0 w 521"/>
                <a:gd name="T11" fmla="*/ 44 h 89"/>
                <a:gd name="T12" fmla="*/ 43 w 521"/>
                <a:gd name="T13" fmla="*/ 88 h 89"/>
                <a:gd name="T14" fmla="*/ 0 60000 65536"/>
                <a:gd name="T15" fmla="*/ 0 60000 65536"/>
                <a:gd name="T16" fmla="*/ 0 60000 65536"/>
                <a:gd name="T17" fmla="*/ 0 60000 65536"/>
                <a:gd name="T18" fmla="*/ 0 60000 65536"/>
                <a:gd name="T19" fmla="*/ 0 60000 65536"/>
                <a:gd name="T20" fmla="*/ 0 60000 65536"/>
                <a:gd name="T21" fmla="*/ 0 w 521"/>
                <a:gd name="T22" fmla="*/ 0 h 89"/>
                <a:gd name="T23" fmla="*/ 521 w 521"/>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 h="89">
                  <a:moveTo>
                    <a:pt x="43" y="89"/>
                  </a:moveTo>
                  <a:lnTo>
                    <a:pt x="479" y="88"/>
                  </a:lnTo>
                  <a:lnTo>
                    <a:pt x="521" y="44"/>
                  </a:lnTo>
                  <a:lnTo>
                    <a:pt x="478" y="1"/>
                  </a:lnTo>
                  <a:lnTo>
                    <a:pt x="43" y="0"/>
                  </a:lnTo>
                  <a:lnTo>
                    <a:pt x="0" y="44"/>
                  </a:lnTo>
                  <a:lnTo>
                    <a:pt x="43" y="89"/>
                  </a:lnTo>
                  <a:close/>
                </a:path>
              </a:pathLst>
            </a:custGeom>
            <a:solidFill>
              <a:srgbClr val="FFFF99"/>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9" name="Group 149"/>
          <p:cNvGrpSpPr>
            <a:grpSpLocks/>
          </p:cNvGrpSpPr>
          <p:nvPr/>
        </p:nvGrpSpPr>
        <p:grpSpPr bwMode="auto">
          <a:xfrm>
            <a:off x="6567484" y="2362201"/>
            <a:ext cx="917575" cy="1752601"/>
            <a:chOff x="4137" y="1488"/>
            <a:chExt cx="578" cy="1104"/>
          </a:xfrm>
        </p:grpSpPr>
        <p:sp>
          <p:nvSpPr>
            <p:cNvPr id="150" name="Freeform 150"/>
            <p:cNvSpPr>
              <a:spLocks noChangeArrowheads="1"/>
            </p:cNvSpPr>
            <p:nvPr/>
          </p:nvSpPr>
          <p:spPr bwMode="auto">
            <a:xfrm rot="5400000">
              <a:off x="3916" y="1709"/>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151"/>
            <p:cNvSpPr>
              <a:spLocks noChangeArrowheads="1"/>
            </p:cNvSpPr>
            <p:nvPr/>
          </p:nvSpPr>
          <p:spPr bwMode="auto">
            <a:xfrm rot="16200000">
              <a:off x="4384" y="2314"/>
              <a:ext cx="526" cy="29"/>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152"/>
            <p:cNvSpPr>
              <a:spLocks noChangeArrowheads="1"/>
            </p:cNvSpPr>
            <p:nvPr/>
          </p:nvSpPr>
          <p:spPr bwMode="auto">
            <a:xfrm rot="-5400000">
              <a:off x="4411" y="1710"/>
              <a:ext cx="526" cy="83"/>
            </a:xfrm>
            <a:custGeom>
              <a:avLst/>
              <a:gdLst>
                <a:gd name="T0" fmla="*/ 0 w 527"/>
                <a:gd name="T1" fmla="*/ 83 h 84"/>
                <a:gd name="T2" fmla="*/ 526 w 527"/>
                <a:gd name="T3" fmla="*/ 83 h 84"/>
                <a:gd name="T4" fmla="*/ 442 w 527"/>
                <a:gd name="T5" fmla="*/ 0 h 84"/>
                <a:gd name="T6" fmla="*/ 84 w 527"/>
                <a:gd name="T7" fmla="*/ 0 h 84"/>
                <a:gd name="T8" fmla="*/ 0 w 527"/>
                <a:gd name="T9" fmla="*/ 83 h 84"/>
                <a:gd name="T10" fmla="*/ 0 60000 65536"/>
                <a:gd name="T11" fmla="*/ 0 60000 65536"/>
                <a:gd name="T12" fmla="*/ 0 60000 65536"/>
                <a:gd name="T13" fmla="*/ 0 60000 65536"/>
                <a:gd name="T14" fmla="*/ 0 60000 65536"/>
                <a:gd name="T15" fmla="*/ 0 w 527"/>
                <a:gd name="T16" fmla="*/ 0 h 84"/>
                <a:gd name="T17" fmla="*/ 527 w 527"/>
                <a:gd name="T18" fmla="*/ 84 h 84"/>
              </a:gdLst>
              <a:ahLst/>
              <a:cxnLst>
                <a:cxn ang="T10">
                  <a:pos x="T0" y="T1"/>
                </a:cxn>
                <a:cxn ang="T11">
                  <a:pos x="T2" y="T3"/>
                </a:cxn>
                <a:cxn ang="T12">
                  <a:pos x="T4" y="T5"/>
                </a:cxn>
                <a:cxn ang="T13">
                  <a:pos x="T6" y="T7"/>
                </a:cxn>
                <a:cxn ang="T14">
                  <a:pos x="T8" y="T9"/>
                </a:cxn>
              </a:cxnLst>
              <a:rect l="T15" t="T16" r="T17" b="T18"/>
              <a:pathLst>
                <a:path w="527" h="84">
                  <a:moveTo>
                    <a:pt x="0" y="84"/>
                  </a:moveTo>
                  <a:lnTo>
                    <a:pt x="527" y="84"/>
                  </a:lnTo>
                  <a:lnTo>
                    <a:pt x="443" y="0"/>
                  </a:lnTo>
                  <a:lnTo>
                    <a:pt x="84" y="0"/>
                  </a:lnTo>
                  <a:lnTo>
                    <a:pt x="0" y="84"/>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153"/>
            <p:cNvSpPr>
              <a:spLocks noChangeArrowheads="1"/>
            </p:cNvSpPr>
            <p:nvPr/>
          </p:nvSpPr>
          <p:spPr bwMode="auto">
            <a:xfrm>
              <a:off x="4161" y="1992"/>
              <a:ext cx="520" cy="88"/>
            </a:xfrm>
            <a:custGeom>
              <a:avLst/>
              <a:gdLst>
                <a:gd name="T0" fmla="*/ 43 w 521"/>
                <a:gd name="T1" fmla="*/ 88 h 89"/>
                <a:gd name="T2" fmla="*/ 478 w 521"/>
                <a:gd name="T3" fmla="*/ 87 h 89"/>
                <a:gd name="T4" fmla="*/ 520 w 521"/>
                <a:gd name="T5" fmla="*/ 44 h 89"/>
                <a:gd name="T6" fmla="*/ 477 w 521"/>
                <a:gd name="T7" fmla="*/ 1 h 89"/>
                <a:gd name="T8" fmla="*/ 43 w 521"/>
                <a:gd name="T9" fmla="*/ 0 h 89"/>
                <a:gd name="T10" fmla="*/ 0 w 521"/>
                <a:gd name="T11" fmla="*/ 44 h 89"/>
                <a:gd name="T12" fmla="*/ 43 w 521"/>
                <a:gd name="T13" fmla="*/ 88 h 89"/>
                <a:gd name="T14" fmla="*/ 0 60000 65536"/>
                <a:gd name="T15" fmla="*/ 0 60000 65536"/>
                <a:gd name="T16" fmla="*/ 0 60000 65536"/>
                <a:gd name="T17" fmla="*/ 0 60000 65536"/>
                <a:gd name="T18" fmla="*/ 0 60000 65536"/>
                <a:gd name="T19" fmla="*/ 0 60000 65536"/>
                <a:gd name="T20" fmla="*/ 0 60000 65536"/>
                <a:gd name="T21" fmla="*/ 0 w 521"/>
                <a:gd name="T22" fmla="*/ 0 h 89"/>
                <a:gd name="T23" fmla="*/ 521 w 521"/>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 h="89">
                  <a:moveTo>
                    <a:pt x="43" y="89"/>
                  </a:moveTo>
                  <a:lnTo>
                    <a:pt x="479" y="88"/>
                  </a:lnTo>
                  <a:lnTo>
                    <a:pt x="521" y="44"/>
                  </a:lnTo>
                  <a:lnTo>
                    <a:pt x="478" y="1"/>
                  </a:lnTo>
                  <a:lnTo>
                    <a:pt x="43" y="0"/>
                  </a:lnTo>
                  <a:lnTo>
                    <a:pt x="0" y="44"/>
                  </a:lnTo>
                  <a:lnTo>
                    <a:pt x="43" y="89"/>
                  </a:lnTo>
                  <a:close/>
                </a:path>
              </a:pathLst>
            </a:custGeom>
            <a:solidFill>
              <a:srgbClr val="FF0000"/>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4" name="Rectangle 153"/>
          <p:cNvSpPr/>
          <p:nvPr/>
        </p:nvSpPr>
        <p:spPr>
          <a:xfrm>
            <a:off x="922337" y="4918075"/>
            <a:ext cx="10181091" cy="1815882"/>
          </a:xfrm>
          <a:prstGeom prst="rect">
            <a:avLst/>
          </a:prstGeom>
        </p:spPr>
        <p:txBody>
          <a:bodyPr wrap="square">
            <a:spAutoFit/>
          </a:bodyPr>
          <a:lstStyle/>
          <a:p>
            <a:pPr marL="571500" indent="-571500" algn="just">
              <a:buClr>
                <a:srgbClr val="0000CC"/>
              </a:buClr>
              <a:buFont typeface="+mj-lt"/>
              <a:buAutoNum type="romanUcPeriod"/>
            </a:pPr>
            <a:r>
              <a:rPr lang="en-US" altLang="en-US" sz="2800" dirty="0" smtClean="0">
                <a:solidFill>
                  <a:srgbClr val="FF0000"/>
                </a:solidFill>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Electronic </a:t>
            </a:r>
            <a:r>
              <a:rPr lang="en-US" altLang="en-US" sz="2800" dirty="0">
                <a:latin typeface="Times New Roman" panose="02020603050405020304" pitchFamily="18" charset="0"/>
                <a:cs typeface="Times New Roman" panose="02020603050405020304" pitchFamily="18" charset="0"/>
              </a:rPr>
              <a:t>decoders are available in IC form.</a:t>
            </a:r>
          </a:p>
          <a:p>
            <a:pPr marL="571500" indent="-571500" algn="just">
              <a:buClr>
                <a:srgbClr val="0000CC"/>
              </a:buClr>
              <a:buFont typeface="+mj-lt"/>
              <a:buAutoNum type="romanUcPeriod"/>
            </a:pPr>
            <a:r>
              <a:rPr lang="en-US" altLang="en-US" sz="2800" dirty="0">
                <a:latin typeface="Times New Roman" panose="02020603050405020304" pitchFamily="18" charset="0"/>
                <a:cs typeface="Times New Roman" panose="02020603050405020304" pitchFamily="18" charset="0"/>
              </a:rPr>
              <a:t> This decoder translates from binary to decimal.</a:t>
            </a:r>
          </a:p>
          <a:p>
            <a:pPr marL="571500" indent="-571500" algn="just">
              <a:buClr>
                <a:srgbClr val="0000CC"/>
              </a:buClr>
              <a:buFont typeface="+mj-lt"/>
              <a:buAutoNum type="romanUcPeriod"/>
            </a:pPr>
            <a:r>
              <a:rPr lang="en-US" altLang="en-US" sz="2800" dirty="0">
                <a:latin typeface="Times New Roman" panose="02020603050405020304" pitchFamily="18" charset="0"/>
                <a:cs typeface="Times New Roman" panose="02020603050405020304" pitchFamily="18" charset="0"/>
              </a:rPr>
              <a:t> Decimals are shown on an 7-segment LED display.</a:t>
            </a:r>
          </a:p>
          <a:p>
            <a:pPr marL="571500" indent="-571500" algn="just">
              <a:buClr>
                <a:srgbClr val="0000CC"/>
              </a:buClr>
              <a:buFont typeface="+mj-lt"/>
              <a:buAutoNum type="romanUcPeriod"/>
            </a:pPr>
            <a:r>
              <a:rPr lang="en-US" altLang="en-US" sz="2800" dirty="0">
                <a:latin typeface="Times New Roman" panose="02020603050405020304" pitchFamily="18" charset="0"/>
                <a:cs typeface="Times New Roman" panose="02020603050405020304" pitchFamily="18" charset="0"/>
              </a:rPr>
              <a:t> This decoder also drives the 7-segment display.</a:t>
            </a:r>
          </a:p>
        </p:txBody>
      </p:sp>
    </p:spTree>
    <p:extLst>
      <p:ext uri="{BB962C8B-B14F-4D97-AF65-F5344CB8AC3E}">
        <p14:creationId xmlns:p14="http://schemas.microsoft.com/office/powerpoint/2010/main" val="27484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105"/>
                                        </p:tgtEl>
                                        <p:attrNameLst>
                                          <p:attrName>style.visibility</p:attrName>
                                        </p:attrNameLst>
                                      </p:cBhvr>
                                      <p:to>
                                        <p:strVal val="visible"/>
                                      </p:to>
                                    </p:set>
                                    <p:animEffect transition="in" filter="dissolve">
                                      <p:cBhvr additive="repl">
                                        <p:cTn id="7" dur="500"/>
                                        <p:tgtEl>
                                          <p:spTgt spid="105"/>
                                        </p:tgtEl>
                                      </p:cBhvr>
                                    </p:animEffect>
                                  </p:childTnLst>
                                </p:cTn>
                              </p:par>
                            </p:childTnLst>
                          </p:cTn>
                        </p:par>
                        <p:par>
                          <p:cTn id="8" fill="hold">
                            <p:stCondLst>
                              <p:cond delay="500"/>
                            </p:stCondLst>
                            <p:childTnLst>
                              <p:par>
                                <p:cTn id="9" presetID="9" presetClass="entr" fill="hold" nodeType="afterEffect">
                                  <p:stCondLst>
                                    <p:cond delay="0"/>
                                  </p:stCondLst>
                                  <p:childTnLst>
                                    <p:set>
                                      <p:cBhvr additive="repl">
                                        <p:cTn id="10" dur="1" fill="hold">
                                          <p:stCondLst>
                                            <p:cond delay="0"/>
                                          </p:stCondLst>
                                        </p:cTn>
                                        <p:tgtEl>
                                          <p:spTgt spid="89"/>
                                        </p:tgtEl>
                                        <p:attrNameLst>
                                          <p:attrName>style.visibility</p:attrName>
                                        </p:attrNameLst>
                                      </p:cBhvr>
                                      <p:to>
                                        <p:strVal val="visible"/>
                                      </p:to>
                                    </p:set>
                                    <p:animEffect transition="in" filter="dissolve">
                                      <p:cBhvr additive="repl">
                                        <p:cTn id="11" dur="500"/>
                                        <p:tgtEl>
                                          <p:spTgt spid="8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fill="hold" nodeType="clickEffect">
                                  <p:stCondLst>
                                    <p:cond delay="0"/>
                                  </p:stCondLst>
                                  <p:childTnLst>
                                    <p:set>
                                      <p:cBhvr additive="repl">
                                        <p:cTn id="15" dur="1" fill="hold">
                                          <p:stCondLst>
                                            <p:cond delay="0"/>
                                          </p:stCondLst>
                                        </p:cTn>
                                        <p:tgtEl>
                                          <p:spTgt spid="96"/>
                                        </p:tgtEl>
                                        <p:attrNameLst>
                                          <p:attrName>style.visibility</p:attrName>
                                        </p:attrNameLst>
                                      </p:cBhvr>
                                      <p:to>
                                        <p:strVal val="visible"/>
                                      </p:to>
                                    </p:set>
                                    <p:animEffect transition="in" filter="dissolve">
                                      <p:cBhvr additive="repl">
                                        <p:cTn id="16" dur="500"/>
                                        <p:tgtEl>
                                          <p:spTgt spid="9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fill="hold" nodeType="clickEffect">
                                  <p:stCondLst>
                                    <p:cond delay="0"/>
                                  </p:stCondLst>
                                  <p:childTnLst>
                                    <p:set>
                                      <p:cBhvr additive="repl">
                                        <p:cTn id="20" dur="1" fill="hold">
                                          <p:stCondLst>
                                            <p:cond delay="0"/>
                                          </p:stCondLst>
                                        </p:cTn>
                                        <p:tgtEl>
                                          <p:spTgt spid="106"/>
                                        </p:tgtEl>
                                        <p:attrNameLst>
                                          <p:attrName>style.visibility</p:attrName>
                                        </p:attrNameLst>
                                      </p:cBhvr>
                                      <p:to>
                                        <p:strVal val="visible"/>
                                      </p:to>
                                    </p:set>
                                    <p:animEffect transition="in" filter="dissolve">
                                      <p:cBhvr additive="repl">
                                        <p:cTn id="21" dur="500"/>
                                        <p:tgtEl>
                                          <p:spTgt spid="106"/>
                                        </p:tgtEl>
                                      </p:cBhvr>
                                    </p:animEffect>
                                  </p:childTnLst>
                                </p:cTn>
                              </p:par>
                            </p:childTnLst>
                          </p:cTn>
                        </p:par>
                        <p:par>
                          <p:cTn id="22" fill="hold">
                            <p:stCondLst>
                              <p:cond delay="500"/>
                            </p:stCondLst>
                            <p:childTnLst>
                              <p:par>
                                <p:cTn id="23" presetID="9" presetClass="entr" fill="hold" nodeType="afterEffect">
                                  <p:stCondLst>
                                    <p:cond delay="0"/>
                                  </p:stCondLst>
                                  <p:childTnLst>
                                    <p:set>
                                      <p:cBhvr additive="repl">
                                        <p:cTn id="24" dur="1" fill="hold">
                                          <p:stCondLst>
                                            <p:cond delay="0"/>
                                          </p:stCondLst>
                                        </p:cTn>
                                        <p:tgtEl>
                                          <p:spTgt spid="110"/>
                                        </p:tgtEl>
                                        <p:attrNameLst>
                                          <p:attrName>style.visibility</p:attrName>
                                        </p:attrNameLst>
                                      </p:cBhvr>
                                      <p:to>
                                        <p:strVal val="visible"/>
                                      </p:to>
                                    </p:set>
                                    <p:animEffect transition="in" filter="dissolve">
                                      <p:cBhvr additive="repl">
                                        <p:cTn id="25" dur="500"/>
                                        <p:tgtEl>
                                          <p:spTgt spid="11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fill="hold" nodeType="clickEffect">
                                  <p:stCondLst>
                                    <p:cond delay="0"/>
                                  </p:stCondLst>
                                  <p:childTnLst>
                                    <p:set>
                                      <p:cBhvr additive="repl">
                                        <p:cTn id="29" dur="1" fill="hold">
                                          <p:stCondLst>
                                            <p:cond delay="0"/>
                                          </p:stCondLst>
                                        </p:cTn>
                                        <p:tgtEl>
                                          <p:spTgt spid="113"/>
                                        </p:tgtEl>
                                        <p:attrNameLst>
                                          <p:attrName>style.visibility</p:attrName>
                                        </p:attrNameLst>
                                      </p:cBhvr>
                                      <p:to>
                                        <p:strVal val="visible"/>
                                      </p:to>
                                    </p:set>
                                    <p:animEffect transition="in" filter="dissolve">
                                      <p:cBhvr additive="repl">
                                        <p:cTn id="30" dur="500"/>
                                        <p:tgtEl>
                                          <p:spTgt spid="11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fill="hold" nodeType="clickEffect">
                                  <p:stCondLst>
                                    <p:cond delay="0"/>
                                  </p:stCondLst>
                                  <p:childTnLst>
                                    <p:set>
                                      <p:cBhvr additive="repl">
                                        <p:cTn id="34" dur="1" fill="hold">
                                          <p:stCondLst>
                                            <p:cond delay="0"/>
                                          </p:stCondLst>
                                        </p:cTn>
                                        <p:tgtEl>
                                          <p:spTgt spid="107"/>
                                        </p:tgtEl>
                                        <p:attrNameLst>
                                          <p:attrName>style.visibility</p:attrName>
                                        </p:attrNameLst>
                                      </p:cBhvr>
                                      <p:to>
                                        <p:strVal val="visible"/>
                                      </p:to>
                                    </p:set>
                                    <p:animEffect transition="in" filter="dissolve">
                                      <p:cBhvr additive="repl">
                                        <p:cTn id="35" dur="500"/>
                                        <p:tgtEl>
                                          <p:spTgt spid="107"/>
                                        </p:tgtEl>
                                      </p:cBhvr>
                                    </p:animEffect>
                                  </p:childTnLst>
                                </p:cTn>
                              </p:par>
                            </p:childTnLst>
                          </p:cTn>
                        </p:par>
                        <p:par>
                          <p:cTn id="36" fill="hold">
                            <p:stCondLst>
                              <p:cond delay="500"/>
                            </p:stCondLst>
                            <p:childTnLst>
                              <p:par>
                                <p:cTn id="37" presetID="9" presetClass="entr" fill="hold" nodeType="afterEffect">
                                  <p:stCondLst>
                                    <p:cond delay="0"/>
                                  </p:stCondLst>
                                  <p:childTnLst>
                                    <p:set>
                                      <p:cBhvr additive="repl">
                                        <p:cTn id="38" dur="1" fill="hold">
                                          <p:stCondLst>
                                            <p:cond delay="0"/>
                                          </p:stCondLst>
                                        </p:cTn>
                                        <p:tgtEl>
                                          <p:spTgt spid="121"/>
                                        </p:tgtEl>
                                        <p:attrNameLst>
                                          <p:attrName>style.visibility</p:attrName>
                                        </p:attrNameLst>
                                      </p:cBhvr>
                                      <p:to>
                                        <p:strVal val="visible"/>
                                      </p:to>
                                    </p:set>
                                    <p:animEffect transition="in" filter="dissolve">
                                      <p:cBhvr additive="repl">
                                        <p:cTn id="39" dur="500"/>
                                        <p:tgtEl>
                                          <p:spTgt spid="12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fill="hold" nodeType="clickEffect">
                                  <p:stCondLst>
                                    <p:cond delay="0"/>
                                  </p:stCondLst>
                                  <p:childTnLst>
                                    <p:set>
                                      <p:cBhvr additive="repl">
                                        <p:cTn id="43" dur="1" fill="hold">
                                          <p:stCondLst>
                                            <p:cond delay="0"/>
                                          </p:stCondLst>
                                        </p:cTn>
                                        <p:tgtEl>
                                          <p:spTgt spid="127"/>
                                        </p:tgtEl>
                                        <p:attrNameLst>
                                          <p:attrName>style.visibility</p:attrName>
                                        </p:attrNameLst>
                                      </p:cBhvr>
                                      <p:to>
                                        <p:strVal val="visible"/>
                                      </p:to>
                                    </p:set>
                                    <p:animEffect transition="in" filter="dissolve">
                                      <p:cBhvr additive="repl">
                                        <p:cTn id="44" dur="500"/>
                                        <p:tgtEl>
                                          <p:spTgt spid="12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fill="hold" nodeType="clickEffect">
                                  <p:stCondLst>
                                    <p:cond delay="0"/>
                                  </p:stCondLst>
                                  <p:childTnLst>
                                    <p:set>
                                      <p:cBhvr additive="repl">
                                        <p:cTn id="48" dur="1" fill="hold">
                                          <p:stCondLst>
                                            <p:cond delay="0"/>
                                          </p:stCondLst>
                                        </p:cTn>
                                        <p:tgtEl>
                                          <p:spTgt spid="108"/>
                                        </p:tgtEl>
                                        <p:attrNameLst>
                                          <p:attrName>style.visibility</p:attrName>
                                        </p:attrNameLst>
                                      </p:cBhvr>
                                      <p:to>
                                        <p:strVal val="visible"/>
                                      </p:to>
                                    </p:set>
                                    <p:animEffect transition="in" filter="dissolve">
                                      <p:cBhvr additive="repl">
                                        <p:cTn id="49" dur="500"/>
                                        <p:tgtEl>
                                          <p:spTgt spid="108"/>
                                        </p:tgtEl>
                                      </p:cBhvr>
                                    </p:animEffect>
                                  </p:childTnLst>
                                </p:cTn>
                              </p:par>
                            </p:childTnLst>
                          </p:cTn>
                        </p:par>
                        <p:par>
                          <p:cTn id="50" fill="hold">
                            <p:stCondLst>
                              <p:cond delay="500"/>
                            </p:stCondLst>
                            <p:childTnLst>
                              <p:par>
                                <p:cTn id="51" presetID="9" presetClass="entr" fill="hold" nodeType="afterEffect">
                                  <p:stCondLst>
                                    <p:cond delay="0"/>
                                  </p:stCondLst>
                                  <p:childTnLst>
                                    <p:set>
                                      <p:cBhvr additive="repl">
                                        <p:cTn id="52" dur="1" fill="hold">
                                          <p:stCondLst>
                                            <p:cond delay="0"/>
                                          </p:stCondLst>
                                        </p:cTn>
                                        <p:tgtEl>
                                          <p:spTgt spid="135"/>
                                        </p:tgtEl>
                                        <p:attrNameLst>
                                          <p:attrName>style.visibility</p:attrName>
                                        </p:attrNameLst>
                                      </p:cBhvr>
                                      <p:to>
                                        <p:strVal val="visible"/>
                                      </p:to>
                                    </p:set>
                                    <p:animEffect transition="in" filter="dissolve">
                                      <p:cBhvr additive="repl">
                                        <p:cTn id="53" dur="500"/>
                                        <p:tgtEl>
                                          <p:spTgt spid="135"/>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fill="hold" nodeType="clickEffect">
                                  <p:stCondLst>
                                    <p:cond delay="0"/>
                                  </p:stCondLst>
                                  <p:childTnLst>
                                    <p:set>
                                      <p:cBhvr additive="repl">
                                        <p:cTn id="57" dur="1" fill="hold">
                                          <p:stCondLst>
                                            <p:cond delay="0"/>
                                          </p:stCondLst>
                                        </p:cTn>
                                        <p:tgtEl>
                                          <p:spTgt spid="141"/>
                                        </p:tgtEl>
                                        <p:attrNameLst>
                                          <p:attrName>style.visibility</p:attrName>
                                        </p:attrNameLst>
                                      </p:cBhvr>
                                      <p:to>
                                        <p:strVal val="visible"/>
                                      </p:to>
                                    </p:set>
                                    <p:animEffect transition="in" filter="dissolve">
                                      <p:cBhvr additive="repl">
                                        <p:cTn id="58" dur="500"/>
                                        <p:tgtEl>
                                          <p:spTgt spid="14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fill="hold" nodeType="clickEffect">
                                  <p:stCondLst>
                                    <p:cond delay="0"/>
                                  </p:stCondLst>
                                  <p:childTnLst>
                                    <p:set>
                                      <p:cBhvr additive="repl">
                                        <p:cTn id="62" dur="1" fill="hold">
                                          <p:stCondLst>
                                            <p:cond delay="0"/>
                                          </p:stCondLst>
                                        </p:cTn>
                                        <p:tgtEl>
                                          <p:spTgt spid="109"/>
                                        </p:tgtEl>
                                        <p:attrNameLst>
                                          <p:attrName>style.visibility</p:attrName>
                                        </p:attrNameLst>
                                      </p:cBhvr>
                                      <p:to>
                                        <p:strVal val="visible"/>
                                      </p:to>
                                    </p:set>
                                    <p:animEffect transition="in" filter="dissolve">
                                      <p:cBhvr additive="repl">
                                        <p:cTn id="63" dur="500"/>
                                        <p:tgtEl>
                                          <p:spTgt spid="109"/>
                                        </p:tgtEl>
                                      </p:cBhvr>
                                    </p:animEffect>
                                  </p:childTnLst>
                                </p:cTn>
                              </p:par>
                            </p:childTnLst>
                          </p:cTn>
                        </p:par>
                        <p:par>
                          <p:cTn id="64" fill="hold">
                            <p:stCondLst>
                              <p:cond delay="500"/>
                            </p:stCondLst>
                            <p:childTnLst>
                              <p:par>
                                <p:cTn id="65" presetID="9" presetClass="entr" fill="hold" nodeType="afterEffect">
                                  <p:stCondLst>
                                    <p:cond delay="0"/>
                                  </p:stCondLst>
                                  <p:childTnLst>
                                    <p:set>
                                      <p:cBhvr additive="repl">
                                        <p:cTn id="66" dur="1" fill="hold">
                                          <p:stCondLst>
                                            <p:cond delay="0"/>
                                          </p:stCondLst>
                                        </p:cTn>
                                        <p:tgtEl>
                                          <p:spTgt spid="149"/>
                                        </p:tgtEl>
                                        <p:attrNameLst>
                                          <p:attrName>style.visibility</p:attrName>
                                        </p:attrNameLst>
                                      </p:cBhvr>
                                      <p:to>
                                        <p:strVal val="visible"/>
                                      </p:to>
                                    </p:set>
                                    <p:animEffect transition="in" filter="dissolve">
                                      <p:cBhvr additive="repl">
                                        <p:cTn id="6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lstStyle/>
          <a:p>
            <a:pPr algn="just"/>
            <a:r>
              <a:rPr lang="en-US" dirty="0"/>
              <a:t>The general name for an electronic device that translates from binary to decimal is a(n) </a:t>
            </a:r>
            <a:r>
              <a:rPr lang="en-US" dirty="0" smtClean="0"/>
              <a:t>__________.</a:t>
            </a:r>
          </a:p>
          <a:p>
            <a:pPr algn="just"/>
            <a:r>
              <a:rPr lang="en-US" dirty="0"/>
              <a:t>The general name for an electronic device that translates from decimal to binary is a(n) </a:t>
            </a:r>
            <a:r>
              <a:rPr lang="en-US" dirty="0" smtClean="0"/>
              <a:t>__________.</a:t>
            </a:r>
          </a:p>
          <a:p>
            <a:pPr algn="just"/>
            <a:r>
              <a:rPr lang="en-US" dirty="0"/>
              <a:t>An electronic device called a(n) __________ (decoder, encoder) would probably be located between the keypad of a calculator and its processing circuitry to translate from decimal to machine language (binary).</a:t>
            </a:r>
          </a:p>
          <a:p>
            <a:pPr algn="just"/>
            <a:endParaRPr lang="en-US" dirty="0" smtClean="0"/>
          </a:p>
          <a:p>
            <a:pPr algn="just"/>
            <a:endParaRPr lang="en-US" dirty="0"/>
          </a:p>
        </p:txBody>
      </p:sp>
    </p:spTree>
    <p:extLst>
      <p:ext uri="{BB962C8B-B14F-4D97-AF65-F5344CB8AC3E}">
        <p14:creationId xmlns:p14="http://schemas.microsoft.com/office/powerpoint/2010/main" val="2953370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Hexadecimal Number </a:t>
            </a:r>
            <a:r>
              <a:rPr lang="en-US" dirty="0" smtClean="0"/>
              <a:t>System</a:t>
            </a:r>
            <a:endParaRPr lang="en-US" dirty="0"/>
          </a:p>
        </p:txBody>
      </p:sp>
      <p:sp>
        <p:nvSpPr>
          <p:cNvPr id="3" name="Content Placeholder 2"/>
          <p:cNvSpPr>
            <a:spLocks noGrp="1"/>
          </p:cNvSpPr>
          <p:nvPr>
            <p:ph idx="1"/>
          </p:nvPr>
        </p:nvSpPr>
        <p:spPr/>
        <p:txBody>
          <a:bodyPr/>
          <a:lstStyle/>
          <a:p>
            <a:r>
              <a:rPr lang="en-US" dirty="0"/>
              <a:t> Uses 16 symbols - Base 16 System</a:t>
            </a:r>
          </a:p>
          <a:p>
            <a:pPr marL="0" indent="0" algn="ctr">
              <a:buNone/>
            </a:pPr>
            <a:r>
              <a:rPr lang="en-US" dirty="0"/>
              <a:t>0-9, A, B, C, D, E, F </a:t>
            </a:r>
            <a:endParaRPr lang="en-US" dirty="0" smtClean="0"/>
          </a:p>
          <a:p>
            <a:pPr marL="0" indent="0" algn="ctr">
              <a:buNone/>
            </a:pPr>
            <a:endParaRPr lang="en-US" dirty="0"/>
          </a:p>
        </p:txBody>
      </p:sp>
      <p:grpSp>
        <p:nvGrpSpPr>
          <p:cNvPr id="4" name="Group 3"/>
          <p:cNvGrpSpPr/>
          <p:nvPr/>
        </p:nvGrpSpPr>
        <p:grpSpPr>
          <a:xfrm>
            <a:off x="1143000" y="3084513"/>
            <a:ext cx="7010400" cy="3052762"/>
            <a:chOff x="1143000" y="3084513"/>
            <a:chExt cx="7010400" cy="3052762"/>
          </a:xfrm>
        </p:grpSpPr>
        <p:sp>
          <p:nvSpPr>
            <p:cNvPr id="5" name="Text Box 2"/>
            <p:cNvSpPr txBox="1">
              <a:spLocks noChangeArrowheads="1"/>
            </p:cNvSpPr>
            <p:nvPr/>
          </p:nvSpPr>
          <p:spPr bwMode="auto">
            <a:xfrm>
              <a:off x="1143000" y="3119438"/>
              <a:ext cx="1928813" cy="301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3200" u="sng" dirty="0">
                  <a:solidFill>
                    <a:srgbClr val="008000"/>
                  </a:solidFill>
                  <a:latin typeface="Times New Roman" panose="02020603050405020304" pitchFamily="18" charset="0"/>
                  <a:cs typeface="Times New Roman" panose="02020603050405020304" pitchFamily="18" charset="0"/>
                </a:rPr>
                <a:t>Decimal</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1</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9</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10</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15</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16</a:t>
              </a:r>
            </a:p>
          </p:txBody>
        </p:sp>
        <p:sp>
          <p:nvSpPr>
            <p:cNvPr id="6" name="Text Box 3"/>
            <p:cNvSpPr txBox="1">
              <a:spLocks noChangeArrowheads="1"/>
            </p:cNvSpPr>
            <p:nvPr/>
          </p:nvSpPr>
          <p:spPr bwMode="auto">
            <a:xfrm>
              <a:off x="3381375" y="3084513"/>
              <a:ext cx="1898650" cy="301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3200" u="sng" dirty="0">
                  <a:solidFill>
                    <a:srgbClr val="008000"/>
                  </a:solidFill>
                  <a:latin typeface="Times New Roman" panose="02020603050405020304" pitchFamily="18" charset="0"/>
                  <a:cs typeface="Times New Roman" panose="02020603050405020304" pitchFamily="18" charset="0"/>
                </a:rPr>
                <a:t>Binary</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0001</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1001</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1010</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1111</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10000</a:t>
              </a:r>
            </a:p>
          </p:txBody>
        </p:sp>
        <p:sp>
          <p:nvSpPr>
            <p:cNvPr id="7" name="Text Box 4"/>
            <p:cNvSpPr txBox="1">
              <a:spLocks noChangeArrowheads="1"/>
            </p:cNvSpPr>
            <p:nvPr/>
          </p:nvSpPr>
          <p:spPr bwMode="auto">
            <a:xfrm>
              <a:off x="5203825" y="3084513"/>
              <a:ext cx="2949575" cy="301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algn="ctr" eaLnBrk="1" hangingPunct="1">
                <a:buClrTx/>
                <a:buFontTx/>
                <a:buNone/>
              </a:pPr>
              <a:r>
                <a:rPr lang="en-US" altLang="en-US" sz="3200" u="sng" dirty="0">
                  <a:solidFill>
                    <a:srgbClr val="008000"/>
                  </a:solidFill>
                  <a:latin typeface="Times New Roman" panose="02020603050405020304" pitchFamily="18" charset="0"/>
                  <a:cs typeface="Times New Roman" panose="02020603050405020304" pitchFamily="18" charset="0"/>
                </a:rPr>
                <a:t>Hexadecimal</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1</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9</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A</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F</a:t>
              </a:r>
            </a:p>
            <a:p>
              <a:pPr algn="ctr" eaLnBrk="1" hangingPunct="1">
                <a:buClrTx/>
                <a:buFontTx/>
                <a:buNone/>
              </a:pPr>
              <a:r>
                <a:rPr lang="en-US" altLang="en-US" sz="3200" dirty="0">
                  <a:solidFill>
                    <a:srgbClr val="0000CC"/>
                  </a:solidFill>
                  <a:latin typeface="Times New Roman" panose="02020603050405020304" pitchFamily="18" charset="0"/>
                  <a:cs typeface="Times New Roman" panose="02020603050405020304" pitchFamily="18" charset="0"/>
                </a:rPr>
                <a:t>10</a:t>
              </a:r>
            </a:p>
          </p:txBody>
        </p:sp>
      </p:grpSp>
    </p:spTree>
    <p:extLst>
      <p:ext uri="{BB962C8B-B14F-4D97-AF65-F5344CB8AC3E}">
        <p14:creationId xmlns:p14="http://schemas.microsoft.com/office/powerpoint/2010/main" val="2669122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96440" y="908140"/>
            <a:ext cx="8610600" cy="4224338"/>
            <a:chOff x="533400" y="1704975"/>
            <a:chExt cx="8610600" cy="4224338"/>
          </a:xfrm>
        </p:grpSpPr>
        <p:sp>
          <p:nvSpPr>
            <p:cNvPr id="5" name="Text Box 1"/>
            <p:cNvSpPr txBox="1">
              <a:spLocks noChangeArrowheads="1"/>
            </p:cNvSpPr>
            <p:nvPr/>
          </p:nvSpPr>
          <p:spPr bwMode="auto">
            <a:xfrm>
              <a:off x="533400" y="1704975"/>
              <a:ext cx="8610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60375" indent="-460375">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9pPr>
            </a:lstStyle>
            <a:p>
              <a:pPr eaLnBrk="1" hangingPunct="1">
                <a:buClr>
                  <a:srgbClr val="0000CC"/>
                </a:buClr>
                <a:buFont typeface="Times New Roman" panose="02020603050405020304" pitchFamily="18" charset="0"/>
                <a:buChar char="•"/>
              </a:pPr>
              <a:r>
                <a:rPr lang="en-US" altLang="en-US" sz="3600" dirty="0">
                  <a:solidFill>
                    <a:srgbClr val="FF0000"/>
                  </a:solidFill>
                  <a:latin typeface="Times New Roman" panose="02020603050405020304" pitchFamily="18" charset="0"/>
                  <a:cs typeface="Times New Roman" panose="02020603050405020304" pitchFamily="18" charset="0"/>
                </a:rPr>
                <a:t>Hexadecimal to Binary Conversion</a:t>
              </a:r>
            </a:p>
          </p:txBody>
        </p:sp>
        <p:sp>
          <p:nvSpPr>
            <p:cNvPr id="6" name="Text Box 2"/>
            <p:cNvSpPr txBox="1">
              <a:spLocks noChangeArrowheads="1"/>
            </p:cNvSpPr>
            <p:nvPr/>
          </p:nvSpPr>
          <p:spPr bwMode="auto">
            <a:xfrm>
              <a:off x="2286000" y="2508250"/>
              <a:ext cx="42957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400">
                  <a:solidFill>
                    <a:srgbClr val="0000CC"/>
                  </a:solidFill>
                  <a:latin typeface="Times New Roman" panose="02020603050405020304" pitchFamily="18" charset="0"/>
                  <a:cs typeface="Times New Roman" panose="02020603050405020304" pitchFamily="18" charset="0"/>
                </a:rPr>
                <a:t> Hexadecimal</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a:solidFill>
                    <a:srgbClr val="008000"/>
                  </a:solidFill>
                  <a:latin typeface="Times New Roman" panose="02020603050405020304" pitchFamily="18" charset="0"/>
                  <a:cs typeface="Times New Roman" panose="02020603050405020304" pitchFamily="18" charset="0"/>
                </a:rPr>
                <a:t>C	    3</a:t>
              </a:r>
            </a:p>
          </p:txBody>
        </p:sp>
        <p:sp>
          <p:nvSpPr>
            <p:cNvPr id="7" name="Text Box 3"/>
            <p:cNvSpPr txBox="1">
              <a:spLocks noChangeArrowheads="1"/>
            </p:cNvSpPr>
            <p:nvPr/>
          </p:nvSpPr>
          <p:spPr bwMode="auto">
            <a:xfrm>
              <a:off x="2463800" y="3346450"/>
              <a:ext cx="42878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400">
                  <a:solidFill>
                    <a:srgbClr val="0000CC"/>
                  </a:solidFill>
                  <a:latin typeface="Times New Roman" panose="02020603050405020304" pitchFamily="18" charset="0"/>
                  <a:cs typeface="Times New Roman" panose="02020603050405020304" pitchFamily="18" charset="0"/>
                </a:rPr>
                <a:t>    Binary</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a:solidFill>
                    <a:srgbClr val="008000"/>
                  </a:solidFill>
                  <a:latin typeface="Times New Roman" panose="02020603050405020304" pitchFamily="18" charset="0"/>
                  <a:cs typeface="Times New Roman" panose="02020603050405020304" pitchFamily="18" charset="0"/>
                </a:rPr>
                <a:t>1100        0011</a:t>
              </a:r>
            </a:p>
          </p:txBody>
        </p:sp>
        <p:sp>
          <p:nvSpPr>
            <p:cNvPr id="8" name="Text Box 4"/>
            <p:cNvSpPr txBox="1">
              <a:spLocks noChangeArrowheads="1"/>
            </p:cNvSpPr>
            <p:nvPr/>
          </p:nvSpPr>
          <p:spPr bwMode="auto">
            <a:xfrm>
              <a:off x="2730500" y="5091113"/>
              <a:ext cx="4584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400" dirty="0">
                  <a:solidFill>
                    <a:srgbClr val="0000CC"/>
                  </a:solidFill>
                  <a:latin typeface="Times New Roman" panose="02020603050405020304" pitchFamily="18" charset="0"/>
                  <a:cs typeface="Times New Roman" panose="02020603050405020304" pitchFamily="18" charset="0"/>
                </a:rPr>
                <a:t>Binary </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8000"/>
                  </a:solidFill>
                  <a:latin typeface="Times New Roman" panose="02020603050405020304" pitchFamily="18" charset="0"/>
                  <a:cs typeface="Times New Roman" panose="02020603050405020304" pitchFamily="18" charset="0"/>
                </a:rPr>
                <a:t>1110	     1010</a:t>
              </a:r>
            </a:p>
          </p:txBody>
        </p:sp>
        <p:sp>
          <p:nvSpPr>
            <p:cNvPr id="9" name="Line 6"/>
            <p:cNvSpPr>
              <a:spLocks noChangeShapeType="1"/>
            </p:cNvSpPr>
            <p:nvPr/>
          </p:nvSpPr>
          <p:spPr bwMode="auto">
            <a:xfrm>
              <a:off x="5257800" y="2957513"/>
              <a:ext cx="1588" cy="381000"/>
            </a:xfrm>
            <a:prstGeom prst="line">
              <a:avLst/>
            </a:prstGeom>
            <a:noFill/>
            <a:ln w="381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Text Box 7"/>
            <p:cNvSpPr txBox="1">
              <a:spLocks noChangeArrowheads="1"/>
            </p:cNvSpPr>
            <p:nvPr/>
          </p:nvSpPr>
          <p:spPr bwMode="auto">
            <a:xfrm>
              <a:off x="533400" y="4252913"/>
              <a:ext cx="86106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60375" indent="-460375">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60375" algn="l"/>
                  <a:tab pos="1374775" algn="l"/>
                  <a:tab pos="2289175" algn="l"/>
                  <a:tab pos="3203575" algn="l"/>
                  <a:tab pos="4117975" algn="l"/>
                  <a:tab pos="5032375" algn="l"/>
                  <a:tab pos="5946775" algn="l"/>
                  <a:tab pos="6861175" algn="l"/>
                  <a:tab pos="7775575" algn="l"/>
                  <a:tab pos="8689975" algn="l"/>
                  <a:tab pos="9604375" algn="l"/>
                  <a:tab pos="10518775" algn="l"/>
                </a:tabLst>
                <a:defRPr>
                  <a:solidFill>
                    <a:schemeClr val="bg1"/>
                  </a:solidFill>
                  <a:latin typeface="Arial" panose="020B0604020202020204" pitchFamily="34" charset="0"/>
                  <a:ea typeface="Microsoft YaHei" panose="020B0503020204020204" pitchFamily="34" charset="-122"/>
                </a:defRPr>
              </a:lvl9pPr>
            </a:lstStyle>
            <a:p>
              <a:pPr eaLnBrk="1" hangingPunct="1">
                <a:buClr>
                  <a:srgbClr val="0000CC"/>
                </a:buClr>
                <a:buFont typeface="Times New Roman" panose="02020603050405020304" pitchFamily="18" charset="0"/>
                <a:buChar char="•"/>
              </a:pPr>
              <a:r>
                <a:rPr lang="en-US" altLang="en-US" sz="3600">
                  <a:solidFill>
                    <a:srgbClr val="FF0000"/>
                  </a:solidFill>
                  <a:latin typeface="Times New Roman" panose="02020603050405020304" pitchFamily="18" charset="0"/>
                  <a:cs typeface="Times New Roman" panose="02020603050405020304" pitchFamily="18" charset="0"/>
                </a:rPr>
                <a:t>Binary to Hexadecimal Conversion</a:t>
              </a:r>
            </a:p>
          </p:txBody>
        </p:sp>
        <p:sp>
          <p:nvSpPr>
            <p:cNvPr id="11" name="Line 8"/>
            <p:cNvSpPr>
              <a:spLocks noChangeShapeType="1"/>
            </p:cNvSpPr>
            <p:nvPr/>
          </p:nvSpPr>
          <p:spPr bwMode="auto">
            <a:xfrm>
              <a:off x="6400800" y="2957513"/>
              <a:ext cx="1588" cy="381000"/>
            </a:xfrm>
            <a:prstGeom prst="line">
              <a:avLst/>
            </a:prstGeom>
            <a:noFill/>
            <a:ln w="381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9"/>
            <p:cNvSpPr>
              <a:spLocks noChangeShapeType="1"/>
            </p:cNvSpPr>
            <p:nvPr/>
          </p:nvSpPr>
          <p:spPr bwMode="auto">
            <a:xfrm>
              <a:off x="5181600" y="5548313"/>
              <a:ext cx="1588" cy="381000"/>
            </a:xfrm>
            <a:prstGeom prst="line">
              <a:avLst/>
            </a:prstGeom>
            <a:noFill/>
            <a:ln w="381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0"/>
            <p:cNvSpPr>
              <a:spLocks noChangeShapeType="1"/>
            </p:cNvSpPr>
            <p:nvPr/>
          </p:nvSpPr>
          <p:spPr bwMode="auto">
            <a:xfrm>
              <a:off x="6248400" y="5548313"/>
              <a:ext cx="1588" cy="381000"/>
            </a:xfrm>
            <a:prstGeom prst="line">
              <a:avLst/>
            </a:prstGeom>
            <a:noFill/>
            <a:ln w="381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5" name="Text Box 5"/>
          <p:cNvSpPr txBox="1">
            <a:spLocks noChangeArrowheads="1"/>
          </p:cNvSpPr>
          <p:nvPr/>
        </p:nvSpPr>
        <p:spPr bwMode="auto">
          <a:xfrm>
            <a:off x="3847464" y="5153115"/>
            <a:ext cx="40989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400" dirty="0">
                <a:solidFill>
                  <a:srgbClr val="0000CC"/>
                </a:solidFill>
                <a:latin typeface="Times New Roman" panose="02020603050405020304" pitchFamily="18" charset="0"/>
                <a:cs typeface="Times New Roman" panose="02020603050405020304" pitchFamily="18" charset="0"/>
              </a:rPr>
              <a:t>Hexadecimal              </a:t>
            </a:r>
            <a:r>
              <a:rPr lang="en-US" altLang="en-US" sz="2400" dirty="0">
                <a:solidFill>
                  <a:srgbClr val="008000"/>
                </a:solidFill>
                <a:latin typeface="Times New Roman" panose="02020603050405020304" pitchFamily="18" charset="0"/>
                <a:cs typeface="Times New Roman" panose="02020603050405020304" pitchFamily="18" charset="0"/>
              </a:rPr>
              <a:t>E           A</a:t>
            </a:r>
          </a:p>
        </p:txBody>
      </p:sp>
    </p:spTree>
    <p:extLst>
      <p:ext uri="{BB962C8B-B14F-4D97-AF65-F5344CB8AC3E}">
        <p14:creationId xmlns:p14="http://schemas.microsoft.com/office/powerpoint/2010/main" val="149965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100000"/>
                                  </p:iterate>
                                  <p:childTnLst>
                                    <p:set>
                                      <p:cBhvr additive="repl">
                                        <p:cTn id="6" dur="1" fill="hold">
                                          <p:stCondLst>
                                            <p:cond delay="0"/>
                                          </p:stCondLst>
                                        </p:cTn>
                                        <p:tgtEl>
                                          <p:spTgt spid="15"/>
                                        </p:tgtEl>
                                        <p:attrNameLst>
                                          <p:attrName>style.visibility</p:attrName>
                                        </p:attrNameLst>
                                      </p:cBhvr>
                                      <p:to>
                                        <p:strVal val="visible"/>
                                      </p:to>
                                    </p:set>
                                    <p:animEffect transition="in" filter="wipe(left)">
                                      <p:cBhvr additive="repl">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Hexadecimal to Decimal </a:t>
            </a:r>
            <a:r>
              <a:rPr lang="en-US" dirty="0" smtClean="0"/>
              <a:t>Conversion</a:t>
            </a:r>
            <a:endParaRPr lang="en-US" dirty="0"/>
          </a:p>
        </p:txBody>
      </p:sp>
      <p:sp>
        <p:nvSpPr>
          <p:cNvPr id="3" name="Content Placeholder 2"/>
          <p:cNvSpPr>
            <a:spLocks noGrp="1"/>
          </p:cNvSpPr>
          <p:nvPr>
            <p:ph idx="1"/>
          </p:nvPr>
        </p:nvSpPr>
        <p:spPr/>
        <p:txBody>
          <a:bodyPr/>
          <a:lstStyle/>
          <a:p>
            <a:r>
              <a:rPr lang="en-US" dirty="0"/>
              <a:t>Convert hexadecimal number 2DB to a decimal number</a:t>
            </a:r>
          </a:p>
          <a:p>
            <a:endParaRPr lang="en-US" dirty="0"/>
          </a:p>
        </p:txBody>
      </p:sp>
      <p:grpSp>
        <p:nvGrpSpPr>
          <p:cNvPr id="8" name="Group 7"/>
          <p:cNvGrpSpPr/>
          <p:nvPr/>
        </p:nvGrpSpPr>
        <p:grpSpPr>
          <a:xfrm>
            <a:off x="1523999" y="2129132"/>
            <a:ext cx="7603718" cy="3454899"/>
            <a:chOff x="609599" y="2581570"/>
            <a:chExt cx="7603718" cy="3454899"/>
          </a:xfrm>
        </p:grpSpPr>
        <p:sp>
          <p:nvSpPr>
            <p:cNvPr id="9" name="Text Box 3"/>
            <p:cNvSpPr txBox="1">
              <a:spLocks noChangeArrowheads="1"/>
            </p:cNvSpPr>
            <p:nvPr/>
          </p:nvSpPr>
          <p:spPr bwMode="auto">
            <a:xfrm>
              <a:off x="2514600" y="5302250"/>
              <a:ext cx="5698717"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200000"/>
                </a:lnSpc>
                <a:buClrTx/>
                <a:buFontTx/>
                <a:buNone/>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a:solidFill>
                    <a:srgbClr val="008000"/>
                  </a:solidFill>
                  <a:latin typeface="Times New Roman" panose="02020603050405020304" pitchFamily="18" charset="0"/>
                  <a:cs typeface="Times New Roman" panose="02020603050405020304" pitchFamily="18" charset="0"/>
                </a:rPr>
                <a:t>512    </a:t>
              </a:r>
              <a:r>
                <a:rPr lang="en-US" altLang="en-US" dirty="0">
                  <a:solidFill>
                    <a:srgbClr val="000000"/>
                  </a:solidFill>
                  <a:latin typeface="Times New Roman" panose="02020603050405020304" pitchFamily="18" charset="0"/>
                  <a:cs typeface="Times New Roman" panose="02020603050405020304" pitchFamily="18" charset="0"/>
                </a:rPr>
                <a:t> + </a:t>
              </a:r>
              <a:r>
                <a:rPr lang="en-US" altLang="en-US" dirty="0">
                  <a:solidFill>
                    <a:srgbClr val="008000"/>
                  </a:solidFill>
                  <a:latin typeface="Times New Roman" panose="02020603050405020304" pitchFamily="18" charset="0"/>
                  <a:cs typeface="Times New Roman" panose="02020603050405020304" pitchFamily="18" charset="0"/>
                </a:rPr>
                <a:t>   </a:t>
              </a:r>
              <a:r>
                <a:rPr lang="en-US" altLang="en-US" dirty="0" smtClean="0">
                  <a:solidFill>
                    <a:srgbClr val="008000"/>
                  </a:solidFill>
                  <a:latin typeface="Times New Roman" panose="02020603050405020304" pitchFamily="18" charset="0"/>
                  <a:cs typeface="Times New Roman" panose="02020603050405020304" pitchFamily="18" charset="0"/>
                </a:rPr>
                <a:t>             </a:t>
              </a:r>
              <a:r>
                <a:rPr lang="en-US" altLang="en-US" dirty="0">
                  <a:solidFill>
                    <a:srgbClr val="008000"/>
                  </a:solidFill>
                  <a:latin typeface="Times New Roman" panose="02020603050405020304" pitchFamily="18" charset="0"/>
                  <a:cs typeface="Times New Roman" panose="02020603050405020304" pitchFamily="18" charset="0"/>
                </a:rPr>
                <a:t>208        </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008000"/>
                  </a:solidFill>
                  <a:latin typeface="Times New Roman" panose="02020603050405020304" pitchFamily="18" charset="0"/>
                  <a:cs typeface="Times New Roman" panose="02020603050405020304" pitchFamily="18" charset="0"/>
                </a:rPr>
                <a:t>   </a:t>
              </a:r>
              <a:r>
                <a:rPr lang="en-US" altLang="en-US" dirty="0" smtClean="0">
                  <a:solidFill>
                    <a:srgbClr val="008000"/>
                  </a:solidFill>
                  <a:latin typeface="Times New Roman" panose="02020603050405020304" pitchFamily="18" charset="0"/>
                  <a:cs typeface="Times New Roman" panose="02020603050405020304" pitchFamily="18" charset="0"/>
                </a:rPr>
                <a:t>               </a:t>
              </a:r>
              <a:r>
                <a:rPr lang="en-US" altLang="en-US" dirty="0">
                  <a:solidFill>
                    <a:srgbClr val="008000"/>
                  </a:solidFill>
                  <a:latin typeface="Times New Roman" panose="02020603050405020304" pitchFamily="18" charset="0"/>
                  <a:cs typeface="Times New Roman" panose="02020603050405020304" pitchFamily="18" charset="0"/>
                </a:rPr>
                <a:t>11   </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8000"/>
                  </a:solidFill>
                  <a:latin typeface="Times New Roman" panose="02020603050405020304" pitchFamily="18" charset="0"/>
                  <a:cs typeface="Times New Roman" panose="02020603050405020304" pitchFamily="18" charset="0"/>
                </a:rPr>
                <a:t>  </a:t>
              </a:r>
              <a:r>
                <a:rPr lang="en-US" altLang="en-US" dirty="0">
                  <a:solidFill>
                    <a:srgbClr val="0000CC"/>
                  </a:solidFill>
                  <a:latin typeface="Times New Roman" panose="02020603050405020304" pitchFamily="18" charset="0"/>
                  <a:cs typeface="Times New Roman" panose="02020603050405020304" pitchFamily="18" charset="0"/>
                </a:rPr>
                <a:t>731</a:t>
              </a:r>
            </a:p>
          </p:txBody>
        </p:sp>
        <p:sp>
          <p:nvSpPr>
            <p:cNvPr id="10" name="Text Box 4"/>
            <p:cNvSpPr txBox="1">
              <a:spLocks noChangeArrowheads="1"/>
            </p:cNvSpPr>
            <p:nvPr/>
          </p:nvSpPr>
          <p:spPr bwMode="auto">
            <a:xfrm>
              <a:off x="3363913" y="3757613"/>
              <a:ext cx="3964350"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200000"/>
                </a:lnSpc>
                <a:buClrTx/>
                <a:buFontTx/>
                <a:buNone/>
              </a:pPr>
              <a:r>
                <a:rPr lang="en-US" altLang="en-US" dirty="0">
                  <a:solidFill>
                    <a:srgbClr val="008000"/>
                  </a:solidFill>
                  <a:latin typeface="Times New Roman" panose="02020603050405020304" pitchFamily="18" charset="0"/>
                  <a:cs typeface="Times New Roman" panose="02020603050405020304" pitchFamily="18" charset="0"/>
                </a:rPr>
                <a:t>2         	</a:t>
              </a:r>
              <a:r>
                <a:rPr lang="en-US" altLang="en-US" dirty="0" smtClean="0">
                  <a:solidFill>
                    <a:srgbClr val="008000"/>
                  </a:solidFill>
                  <a:latin typeface="Times New Roman" panose="02020603050405020304" pitchFamily="18" charset="0"/>
                  <a:cs typeface="Times New Roman" panose="02020603050405020304" pitchFamily="18" charset="0"/>
                </a:rPr>
                <a:t>               D                            </a:t>
              </a:r>
              <a:r>
                <a:rPr lang="en-US" altLang="en-US" dirty="0">
                  <a:solidFill>
                    <a:srgbClr val="008000"/>
                  </a:solidFill>
                  <a:latin typeface="Times New Roman" panose="02020603050405020304" pitchFamily="18" charset="0"/>
                  <a:cs typeface="Times New Roman" panose="02020603050405020304" pitchFamily="18" charset="0"/>
                </a:rPr>
                <a:t>B</a:t>
              </a:r>
            </a:p>
          </p:txBody>
        </p:sp>
        <p:sp>
          <p:nvSpPr>
            <p:cNvPr id="11" name="Text Box 5"/>
            <p:cNvSpPr txBox="1">
              <a:spLocks noChangeArrowheads="1"/>
            </p:cNvSpPr>
            <p:nvPr/>
          </p:nvSpPr>
          <p:spPr bwMode="auto">
            <a:xfrm>
              <a:off x="609599" y="3666331"/>
              <a:ext cx="17891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200000"/>
                </a:lnSpc>
                <a:buClrTx/>
                <a:buFontTx/>
                <a:buNone/>
              </a:pPr>
              <a:r>
                <a:rPr lang="en-US" altLang="en-US" sz="2400" dirty="0">
                  <a:solidFill>
                    <a:srgbClr val="FF0000"/>
                  </a:solidFill>
                  <a:latin typeface="Times New Roman" panose="02020603050405020304" pitchFamily="18" charset="0"/>
                  <a:cs typeface="Times New Roman" panose="02020603050405020304" pitchFamily="18" charset="0"/>
                </a:rPr>
                <a:t>Hexadecimal</a:t>
              </a:r>
            </a:p>
          </p:txBody>
        </p:sp>
        <p:sp>
          <p:nvSpPr>
            <p:cNvPr id="12" name="Text Box 6"/>
            <p:cNvSpPr txBox="1">
              <a:spLocks noChangeArrowheads="1"/>
            </p:cNvSpPr>
            <p:nvPr/>
          </p:nvSpPr>
          <p:spPr bwMode="auto">
            <a:xfrm>
              <a:off x="897731" y="5210969"/>
              <a:ext cx="12128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200000"/>
                </a:lnSpc>
                <a:buClrTx/>
                <a:buFontTx/>
                <a:buNone/>
              </a:pPr>
              <a:r>
                <a:rPr lang="en-US" altLang="en-US" sz="2400" dirty="0">
                  <a:solidFill>
                    <a:srgbClr val="FF0000"/>
                  </a:solidFill>
                  <a:latin typeface="Times New Roman" panose="02020603050405020304" pitchFamily="18" charset="0"/>
                  <a:cs typeface="Times New Roman" panose="02020603050405020304" pitchFamily="18" charset="0"/>
                </a:rPr>
                <a:t>Decimal</a:t>
              </a:r>
            </a:p>
          </p:txBody>
        </p:sp>
        <p:sp>
          <p:nvSpPr>
            <p:cNvPr id="13" name="Text Box 7"/>
            <p:cNvSpPr txBox="1">
              <a:spLocks noChangeArrowheads="1"/>
            </p:cNvSpPr>
            <p:nvPr/>
          </p:nvSpPr>
          <p:spPr bwMode="auto">
            <a:xfrm>
              <a:off x="694531" y="2581570"/>
              <a:ext cx="164623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200000"/>
                </a:lnSpc>
                <a:buClrTx/>
                <a:buFontTx/>
                <a:buNone/>
              </a:pPr>
              <a:r>
                <a:rPr lang="en-US" altLang="en-US" sz="2400" dirty="0">
                  <a:solidFill>
                    <a:srgbClr val="FF0000"/>
                  </a:solidFill>
                  <a:latin typeface="Times New Roman" panose="02020603050405020304" pitchFamily="18" charset="0"/>
                  <a:cs typeface="Times New Roman" panose="02020603050405020304" pitchFamily="18" charset="0"/>
                </a:rPr>
                <a:t>Place Value</a:t>
              </a:r>
            </a:p>
          </p:txBody>
        </p:sp>
        <p:sp>
          <p:nvSpPr>
            <p:cNvPr id="14" name="Text Box 8"/>
            <p:cNvSpPr txBox="1">
              <a:spLocks noChangeArrowheads="1"/>
            </p:cNvSpPr>
            <p:nvPr/>
          </p:nvSpPr>
          <p:spPr bwMode="auto">
            <a:xfrm>
              <a:off x="3270249" y="2696369"/>
              <a:ext cx="4041775"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200000"/>
                </a:lnSpc>
                <a:buClrTx/>
                <a:buFontTx/>
                <a:buNone/>
              </a:pPr>
              <a:r>
                <a:rPr lang="en-US" altLang="en-US" dirty="0">
                  <a:solidFill>
                    <a:srgbClr val="008000"/>
                  </a:solidFill>
                  <a:latin typeface="Times New Roman" panose="02020603050405020304" pitchFamily="18" charset="0"/>
                  <a:cs typeface="Times New Roman" panose="02020603050405020304" pitchFamily="18" charset="0"/>
                </a:rPr>
                <a:t>256s		16s		1s</a:t>
              </a:r>
            </a:p>
          </p:txBody>
        </p:sp>
        <p:sp>
          <p:nvSpPr>
            <p:cNvPr id="15" name="Text Box 9"/>
            <p:cNvSpPr txBox="1">
              <a:spLocks noChangeArrowheads="1"/>
            </p:cNvSpPr>
            <p:nvPr/>
          </p:nvSpPr>
          <p:spPr bwMode="auto">
            <a:xfrm>
              <a:off x="2889250" y="4549775"/>
              <a:ext cx="480377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200000"/>
                </a:lnSpc>
                <a:buClrTx/>
                <a:buFontTx/>
                <a:buNone/>
              </a:pPr>
              <a:r>
                <a:rPr lang="en-US" altLang="en-US" sz="2400" dirty="0">
                  <a:solidFill>
                    <a:srgbClr val="008000"/>
                  </a:solidFill>
                  <a:latin typeface="Times New Roman" panose="02020603050405020304" pitchFamily="18" charset="0"/>
                  <a:cs typeface="Times New Roman" panose="02020603050405020304" pitchFamily="18" charset="0"/>
                </a:rPr>
                <a:t>(256 </a:t>
              </a:r>
              <a:r>
                <a:rPr lang="en-US" altLang="en-US" sz="2400" dirty="0">
                  <a:solidFill>
                    <a:srgbClr val="000000"/>
                  </a:solidFill>
                  <a:latin typeface="Times New Roman" panose="02020603050405020304" pitchFamily="18" charset="0"/>
                  <a:cs typeface="Times New Roman" panose="02020603050405020304" pitchFamily="18" charset="0"/>
                </a:rPr>
                <a:t>x</a:t>
              </a:r>
              <a:r>
                <a:rPr lang="en-US" altLang="en-US" sz="2400" dirty="0">
                  <a:solidFill>
                    <a:srgbClr val="008000"/>
                  </a:solidFill>
                  <a:latin typeface="Times New Roman" panose="02020603050405020304" pitchFamily="18" charset="0"/>
                  <a:cs typeface="Times New Roman" panose="02020603050405020304" pitchFamily="18" charset="0"/>
                </a:rPr>
                <a:t> 2)	(16 </a:t>
              </a:r>
              <a:r>
                <a:rPr lang="en-US" altLang="en-US" sz="2400" dirty="0">
                  <a:solidFill>
                    <a:srgbClr val="000000"/>
                  </a:solidFill>
                  <a:latin typeface="Times New Roman" panose="02020603050405020304" pitchFamily="18" charset="0"/>
                  <a:cs typeface="Times New Roman" panose="02020603050405020304" pitchFamily="18" charset="0"/>
                </a:rPr>
                <a:t>x </a:t>
              </a:r>
              <a:r>
                <a:rPr lang="en-US" altLang="en-US" sz="2400" dirty="0">
                  <a:solidFill>
                    <a:srgbClr val="008000"/>
                  </a:solidFill>
                  <a:latin typeface="Times New Roman" panose="02020603050405020304" pitchFamily="18" charset="0"/>
                  <a:cs typeface="Times New Roman" panose="02020603050405020304" pitchFamily="18" charset="0"/>
                </a:rPr>
                <a:t>13)	(1</a:t>
              </a:r>
              <a:r>
                <a:rPr lang="en-US" altLang="en-US" sz="2400" dirty="0">
                  <a:solidFill>
                    <a:srgbClr val="000000"/>
                  </a:solidFill>
                  <a:latin typeface="Times New Roman" panose="02020603050405020304" pitchFamily="18" charset="0"/>
                  <a:cs typeface="Times New Roman" panose="02020603050405020304" pitchFamily="18" charset="0"/>
                </a:rPr>
                <a:t> x</a:t>
              </a:r>
              <a:r>
                <a:rPr lang="en-US" altLang="en-US" sz="2400" dirty="0">
                  <a:solidFill>
                    <a:srgbClr val="008000"/>
                  </a:solidFill>
                  <a:latin typeface="Times New Roman" panose="02020603050405020304" pitchFamily="18" charset="0"/>
                  <a:cs typeface="Times New Roman" panose="02020603050405020304" pitchFamily="18" charset="0"/>
                </a:rPr>
                <a:t> 11)</a:t>
              </a:r>
            </a:p>
          </p:txBody>
        </p:sp>
      </p:grpSp>
    </p:spTree>
    <p:extLst>
      <p:ext uri="{BB962C8B-B14F-4D97-AF65-F5344CB8AC3E}">
        <p14:creationId xmlns:p14="http://schemas.microsoft.com/office/powerpoint/2010/main" val="1696221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grpSp>
        <p:nvGrpSpPr>
          <p:cNvPr id="4" name="Group 3"/>
          <p:cNvGrpSpPr/>
          <p:nvPr/>
        </p:nvGrpSpPr>
        <p:grpSpPr>
          <a:xfrm>
            <a:off x="990600" y="1471613"/>
            <a:ext cx="6557963" cy="4859276"/>
            <a:chOff x="990600" y="1471613"/>
            <a:chExt cx="6557963" cy="4859276"/>
          </a:xfrm>
        </p:grpSpPr>
        <p:sp>
          <p:nvSpPr>
            <p:cNvPr id="5" name="Text Box 2"/>
            <p:cNvSpPr txBox="1">
              <a:spLocks noChangeArrowheads="1"/>
            </p:cNvSpPr>
            <p:nvPr/>
          </p:nvSpPr>
          <p:spPr bwMode="auto">
            <a:xfrm>
              <a:off x="1054100" y="1471613"/>
              <a:ext cx="640397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800" dirty="0">
                  <a:solidFill>
                    <a:srgbClr val="0000CC"/>
                  </a:solidFill>
                  <a:latin typeface="Times New Roman" panose="02020603050405020304" pitchFamily="18" charset="0"/>
                  <a:cs typeface="Times New Roman" panose="02020603050405020304" pitchFamily="18" charset="0"/>
                </a:rPr>
                <a:t>Convert Hexadecimal number</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FF0000"/>
                  </a:solidFill>
                  <a:latin typeface="Times New Roman" panose="02020603050405020304" pitchFamily="18" charset="0"/>
                  <a:cs typeface="Times New Roman" panose="02020603050405020304" pitchFamily="18" charset="0"/>
                </a:rPr>
                <a:t>A6</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CC"/>
                  </a:solidFill>
                  <a:latin typeface="Times New Roman" panose="02020603050405020304" pitchFamily="18" charset="0"/>
                  <a:cs typeface="Times New Roman" panose="02020603050405020304" pitchFamily="18" charset="0"/>
                </a:rPr>
                <a:t>to Binary</a:t>
              </a:r>
            </a:p>
          </p:txBody>
        </p:sp>
        <p:sp>
          <p:nvSpPr>
            <p:cNvPr id="6" name="Text Box 3"/>
            <p:cNvSpPr txBox="1">
              <a:spLocks noChangeArrowheads="1"/>
            </p:cNvSpPr>
            <p:nvPr/>
          </p:nvSpPr>
          <p:spPr bwMode="auto">
            <a:xfrm>
              <a:off x="990600" y="3290888"/>
              <a:ext cx="655796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800">
                  <a:solidFill>
                    <a:srgbClr val="0000CC"/>
                  </a:solidFill>
                  <a:latin typeface="Times New Roman" panose="02020603050405020304" pitchFamily="18" charset="0"/>
                  <a:cs typeface="Times New Roman" panose="02020603050405020304" pitchFamily="18" charset="0"/>
                </a:rPr>
                <a:t>Convert Hexadecimal number</a:t>
              </a:r>
              <a:r>
                <a:rPr lang="en-US" altLang="en-US" sz="2800">
                  <a:solidFill>
                    <a:srgbClr val="000000"/>
                  </a:solidFill>
                  <a:latin typeface="Times New Roman" panose="02020603050405020304" pitchFamily="18" charset="0"/>
                  <a:cs typeface="Times New Roman" panose="02020603050405020304" pitchFamily="18" charset="0"/>
                </a:rPr>
                <a:t> </a:t>
              </a:r>
              <a:r>
                <a:rPr lang="en-US" altLang="en-US" sz="2800">
                  <a:solidFill>
                    <a:srgbClr val="FF0000"/>
                  </a:solidFill>
                  <a:latin typeface="Times New Roman" panose="02020603050405020304" pitchFamily="18" charset="0"/>
                  <a:cs typeface="Times New Roman" panose="02020603050405020304" pitchFamily="18" charset="0"/>
                </a:rPr>
                <a:t>16</a:t>
              </a:r>
              <a:r>
                <a:rPr lang="en-US" altLang="en-US" sz="2800">
                  <a:solidFill>
                    <a:srgbClr val="000000"/>
                  </a:solidFill>
                  <a:latin typeface="Times New Roman" panose="02020603050405020304" pitchFamily="18" charset="0"/>
                  <a:cs typeface="Times New Roman" panose="02020603050405020304" pitchFamily="18" charset="0"/>
                </a:rPr>
                <a:t> </a:t>
              </a:r>
              <a:r>
                <a:rPr lang="en-US" altLang="en-US" sz="2800">
                  <a:solidFill>
                    <a:srgbClr val="0000CC"/>
                  </a:solidFill>
                  <a:latin typeface="Times New Roman" panose="02020603050405020304" pitchFamily="18" charset="0"/>
                  <a:cs typeface="Times New Roman" panose="02020603050405020304" pitchFamily="18" charset="0"/>
                </a:rPr>
                <a:t>to Decimal</a:t>
              </a:r>
            </a:p>
          </p:txBody>
        </p:sp>
        <p:sp>
          <p:nvSpPr>
            <p:cNvPr id="7" name="Text Box 4"/>
            <p:cNvSpPr txBox="1">
              <a:spLocks noChangeArrowheads="1"/>
            </p:cNvSpPr>
            <p:nvPr/>
          </p:nvSpPr>
          <p:spPr bwMode="auto">
            <a:xfrm>
              <a:off x="990600" y="5043488"/>
              <a:ext cx="5384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800">
                  <a:solidFill>
                    <a:srgbClr val="0000CC"/>
                  </a:solidFill>
                  <a:latin typeface="Times New Roman" panose="02020603050405020304" pitchFamily="18" charset="0"/>
                  <a:cs typeface="Times New Roman" panose="02020603050405020304" pitchFamily="18" charset="0"/>
                </a:rPr>
                <a:t>Convert Decimal</a:t>
              </a:r>
              <a:r>
                <a:rPr lang="en-US" altLang="en-US" sz="2800">
                  <a:solidFill>
                    <a:srgbClr val="CC0000"/>
                  </a:solidFill>
                  <a:latin typeface="Times New Roman" panose="02020603050405020304" pitchFamily="18" charset="0"/>
                  <a:cs typeface="Times New Roman" panose="02020603050405020304" pitchFamily="18" charset="0"/>
                </a:rPr>
                <a:t> </a:t>
              </a:r>
              <a:r>
                <a:rPr lang="en-US" altLang="en-US" sz="2800">
                  <a:solidFill>
                    <a:srgbClr val="FF0000"/>
                  </a:solidFill>
                  <a:latin typeface="Times New Roman" panose="02020603050405020304" pitchFamily="18" charset="0"/>
                  <a:cs typeface="Times New Roman" panose="02020603050405020304" pitchFamily="18" charset="0"/>
                </a:rPr>
                <a:t>63</a:t>
              </a:r>
              <a:r>
                <a:rPr lang="en-US" altLang="en-US" sz="2800">
                  <a:solidFill>
                    <a:srgbClr val="000000"/>
                  </a:solidFill>
                  <a:latin typeface="Times New Roman" panose="02020603050405020304" pitchFamily="18" charset="0"/>
                  <a:cs typeface="Times New Roman" panose="02020603050405020304" pitchFamily="18" charset="0"/>
                </a:rPr>
                <a:t> </a:t>
              </a:r>
              <a:r>
                <a:rPr lang="en-US" altLang="en-US" sz="2800">
                  <a:solidFill>
                    <a:srgbClr val="0000CC"/>
                  </a:solidFill>
                  <a:latin typeface="Times New Roman" panose="02020603050405020304" pitchFamily="18" charset="0"/>
                  <a:cs typeface="Times New Roman" panose="02020603050405020304" pitchFamily="18" charset="0"/>
                </a:rPr>
                <a:t>to Hexadecimal</a:t>
              </a:r>
            </a:p>
          </p:txBody>
        </p:sp>
        <p:sp>
          <p:nvSpPr>
            <p:cNvPr id="8" name="Text Box 5"/>
            <p:cNvSpPr txBox="1">
              <a:spLocks noChangeArrowheads="1"/>
            </p:cNvSpPr>
            <p:nvPr/>
          </p:nvSpPr>
          <p:spPr bwMode="auto">
            <a:xfrm>
              <a:off x="2971800" y="5805488"/>
              <a:ext cx="1302257"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800" dirty="0">
                  <a:solidFill>
                    <a:srgbClr val="FF0000"/>
                  </a:solidFill>
                  <a:latin typeface="Times New Roman" panose="02020603050405020304" pitchFamily="18" charset="0"/>
                  <a:cs typeface="Times New Roman" panose="02020603050405020304" pitchFamily="18" charset="0"/>
                </a:rPr>
                <a:t>63 </a:t>
              </a:r>
              <a:r>
                <a:rPr lang="en-US" altLang="en-US" sz="2800" dirty="0" smtClean="0">
                  <a:solidFill>
                    <a:srgbClr val="FF0000"/>
                  </a:solidFill>
                  <a:latin typeface="Times New Roman" panose="02020603050405020304" pitchFamily="18" charset="0"/>
                  <a:cs typeface="Times New Roman" panose="02020603050405020304" pitchFamily="18" charset="0"/>
                </a:rPr>
                <a:t>= 3F</a:t>
              </a:r>
              <a:endParaRPr lang="en-US" altLang="en-US" sz="2800" dirty="0">
                <a:solidFill>
                  <a:srgbClr val="FF0000"/>
                </a:solidFill>
                <a:latin typeface="Times New Roman" panose="02020603050405020304" pitchFamily="18" charset="0"/>
                <a:cs typeface="Times New Roman" panose="02020603050405020304" pitchFamily="18" charset="0"/>
              </a:endParaRPr>
            </a:p>
          </p:txBody>
        </p:sp>
        <p:sp>
          <p:nvSpPr>
            <p:cNvPr id="9" name="Text Box 6"/>
            <p:cNvSpPr txBox="1">
              <a:spLocks noChangeArrowheads="1"/>
            </p:cNvSpPr>
            <p:nvPr/>
          </p:nvSpPr>
          <p:spPr bwMode="auto">
            <a:xfrm>
              <a:off x="2938463" y="3976688"/>
              <a:ext cx="1281418"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800" dirty="0">
                  <a:solidFill>
                    <a:srgbClr val="FF0000"/>
                  </a:solidFill>
                  <a:latin typeface="Times New Roman" panose="02020603050405020304" pitchFamily="18" charset="0"/>
                  <a:cs typeface="Times New Roman" panose="02020603050405020304" pitchFamily="18" charset="0"/>
                </a:rPr>
                <a:t>16 </a:t>
              </a:r>
              <a:r>
                <a:rPr lang="en-US" altLang="en-US" sz="2800" dirty="0" smtClean="0">
                  <a:solidFill>
                    <a:srgbClr val="FF0000"/>
                  </a:solidFill>
                  <a:latin typeface="Times New Roman" panose="02020603050405020304" pitchFamily="18" charset="0"/>
                  <a:cs typeface="Times New Roman" panose="02020603050405020304" pitchFamily="18" charset="0"/>
                </a:rPr>
                <a:t>= 22</a:t>
              </a:r>
              <a:endParaRPr lang="en-US" altLang="en-US" sz="2800" dirty="0">
                <a:solidFill>
                  <a:srgbClr val="FF0000"/>
                </a:solidFill>
                <a:latin typeface="Times New Roman" panose="02020603050405020304" pitchFamily="18" charset="0"/>
                <a:cs typeface="Times New Roman" panose="02020603050405020304" pitchFamily="18" charset="0"/>
              </a:endParaRPr>
            </a:p>
          </p:txBody>
        </p:sp>
        <p:sp>
          <p:nvSpPr>
            <p:cNvPr id="10" name="Text Box 7"/>
            <p:cNvSpPr txBox="1">
              <a:spLocks noChangeArrowheads="1"/>
            </p:cNvSpPr>
            <p:nvPr/>
          </p:nvSpPr>
          <p:spPr bwMode="auto">
            <a:xfrm>
              <a:off x="2667000" y="2224088"/>
              <a:ext cx="2425449"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icrosoft YaHei" panose="020B0503020204020204" pitchFamily="34" charset="-122"/>
                </a:defRPr>
              </a:lvl9pPr>
            </a:lstStyle>
            <a:p>
              <a:pPr eaLnBrk="1" hangingPunct="1">
                <a:buClrTx/>
                <a:buFontTx/>
                <a:buNone/>
              </a:pPr>
              <a:r>
                <a:rPr lang="en-US" altLang="en-US" sz="2800" dirty="0">
                  <a:solidFill>
                    <a:srgbClr val="FF0000"/>
                  </a:solidFill>
                  <a:latin typeface="Times New Roman" panose="02020603050405020304" pitchFamily="18" charset="0"/>
                  <a:cs typeface="Times New Roman" panose="02020603050405020304" pitchFamily="18" charset="0"/>
                </a:rPr>
                <a:t>A6 </a:t>
              </a:r>
              <a:r>
                <a:rPr lang="en-US" altLang="en-US" sz="2800" dirty="0" smtClean="0">
                  <a:solidFill>
                    <a:srgbClr val="FF0000"/>
                  </a:solidFill>
                  <a:latin typeface="Times New Roman" panose="02020603050405020304" pitchFamily="18" charset="0"/>
                  <a:cs typeface="Times New Roman" panose="02020603050405020304" pitchFamily="18" charset="0"/>
                </a:rPr>
                <a:t>= 10100110</a:t>
              </a:r>
              <a:endParaRPr lang="en-US" altLang="en-US" sz="2800"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33939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a:t>
            </a:r>
            <a:endParaRPr lang="en-US" dirty="0"/>
          </a:p>
        </p:txBody>
      </p:sp>
      <p:sp>
        <p:nvSpPr>
          <p:cNvPr id="3" name="Content Placeholder 2"/>
          <p:cNvSpPr>
            <a:spLocks noGrp="1"/>
          </p:cNvSpPr>
          <p:nvPr>
            <p:ph idx="1"/>
          </p:nvPr>
        </p:nvSpPr>
        <p:spPr/>
        <p:txBody>
          <a:bodyPr/>
          <a:lstStyle/>
          <a:p>
            <a:r>
              <a:rPr lang="en-US" sz="3600" dirty="0" smtClean="0"/>
              <a:t>There </a:t>
            </a:r>
            <a:r>
              <a:rPr lang="en-US" sz="3600" dirty="0"/>
              <a:t>are two types of complements for each base-r system:</a:t>
            </a:r>
            <a:r>
              <a:rPr lang="en-US" dirty="0"/>
              <a:t> </a:t>
            </a:r>
            <a:endParaRPr lang="en-US" dirty="0" smtClean="0"/>
          </a:p>
          <a:p>
            <a:pPr lvl="1"/>
            <a:r>
              <a:rPr lang="en-US" sz="3200" dirty="0" smtClean="0"/>
              <a:t>the </a:t>
            </a:r>
            <a:r>
              <a:rPr lang="en-US" sz="3200" dirty="0"/>
              <a:t>radix </a:t>
            </a:r>
            <a:r>
              <a:rPr lang="en-US" sz="3200" dirty="0" smtClean="0"/>
              <a:t>complement</a:t>
            </a:r>
          </a:p>
          <a:p>
            <a:pPr lvl="1"/>
            <a:r>
              <a:rPr lang="en-US" sz="3200" dirty="0" smtClean="0"/>
              <a:t>diminished </a:t>
            </a:r>
            <a:r>
              <a:rPr lang="en-US" sz="3200" dirty="0"/>
              <a:t>radix complement</a:t>
            </a:r>
            <a:r>
              <a:rPr lang="en-US" sz="3200" dirty="0" smtClean="0"/>
              <a:t>.</a:t>
            </a:r>
          </a:p>
          <a:p>
            <a:pPr marL="0" indent="0">
              <a:buNone/>
            </a:pPr>
            <a:r>
              <a:rPr lang="en-US" dirty="0" smtClean="0"/>
              <a:t>          </a:t>
            </a:r>
            <a:endParaRPr lang="en-US" dirty="0"/>
          </a:p>
        </p:txBody>
      </p:sp>
      <p:sp>
        <p:nvSpPr>
          <p:cNvPr id="5" name="Title 1"/>
          <p:cNvSpPr txBox="1">
            <a:spLocks/>
          </p:cNvSpPr>
          <p:nvPr/>
        </p:nvSpPr>
        <p:spPr>
          <a:xfrm>
            <a:off x="1759526" y="4747022"/>
            <a:ext cx="9421091" cy="6538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1" dirty="0" smtClean="0">
                <a:solidFill>
                  <a:srgbClr val="92D050"/>
                </a:solidFill>
              </a:rPr>
              <a:t> the </a:t>
            </a:r>
            <a:r>
              <a:rPr lang="en-US" sz="2800" b="1" i="1" dirty="0">
                <a:solidFill>
                  <a:srgbClr val="92D050"/>
                </a:solidFill>
              </a:rPr>
              <a:t>r's complement and the second as the (r - 1)'s complement</a:t>
            </a:r>
            <a:r>
              <a:rPr lang="en-US" sz="2800" b="1" i="1" dirty="0" smtClean="0">
                <a:solidFill>
                  <a:srgbClr val="92D050"/>
                </a:solidFill>
              </a:rPr>
              <a:t>.</a:t>
            </a:r>
            <a:endParaRPr lang="en-US" sz="2800" b="1" i="1" dirty="0">
              <a:solidFill>
                <a:srgbClr val="92D050"/>
              </a:solidFill>
            </a:endParaRPr>
          </a:p>
        </p:txBody>
      </p:sp>
      <p:sp>
        <p:nvSpPr>
          <p:cNvPr id="6" name="Right Arrow 5"/>
          <p:cNvSpPr/>
          <p:nvPr/>
        </p:nvSpPr>
        <p:spPr>
          <a:xfrm>
            <a:off x="838200" y="4928465"/>
            <a:ext cx="921327" cy="290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051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91886"/>
                <a:ext cx="10515600" cy="5785077"/>
              </a:xfrm>
            </p:spPr>
            <p:txBody>
              <a:bodyPr/>
              <a:lstStyle/>
              <a:p>
                <a:r>
                  <a:rPr lang="en-US" dirty="0" smtClean="0"/>
                  <a:t> N bits can represent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𝑁</m:t>
                        </m:r>
                      </m:sup>
                    </m:sSup>
                  </m:oMath>
                </a14:m>
                <a:r>
                  <a:rPr lang="en-US" dirty="0"/>
                  <a:t> different values</a:t>
                </a:r>
                <a:r>
                  <a:rPr lang="en-US" dirty="0" smtClean="0"/>
                  <a:t>.</a:t>
                </a:r>
              </a:p>
              <a:p>
                <a:pPr marL="0" indent="0">
                  <a:buNone/>
                </a:pPr>
                <a:r>
                  <a:rPr lang="en-US" dirty="0"/>
                  <a:t> </a:t>
                </a:r>
                <a:r>
                  <a:rPr lang="en-US" dirty="0" smtClean="0"/>
                  <a:t>example:</a:t>
                </a:r>
              </a:p>
              <a:p>
                <a:pPr marL="0" indent="0">
                  <a:buNone/>
                </a:pPr>
                <a:r>
                  <a:rPr lang="en-US" dirty="0"/>
                  <a:t> </a:t>
                </a:r>
                <a:r>
                  <a:rPr lang="en-US" dirty="0" smtClean="0"/>
                  <a:t>              1 bit =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1</m:t>
                        </m:r>
                      </m:sup>
                    </m:sSup>
                  </m:oMath>
                </a14:m>
                <a:r>
                  <a:rPr lang="en-US" dirty="0" smtClean="0"/>
                  <a:t>= 2 different values</a:t>
                </a:r>
              </a:p>
              <a:p>
                <a:pPr marL="0" indent="0">
                  <a:buNone/>
                </a:pPr>
                <a:r>
                  <a:rPr lang="en-US" dirty="0"/>
                  <a:t> </a:t>
                </a:r>
                <a:r>
                  <a:rPr lang="en-US" dirty="0" smtClean="0"/>
                  <a:t>               values are 0 and 1.</a:t>
                </a:r>
              </a:p>
              <a:p>
                <a:pPr marL="0" indent="0">
                  <a:buNone/>
                </a:pPr>
                <a:r>
                  <a:rPr lang="en-US" dirty="0" smtClean="0"/>
                  <a:t>                2 bit =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2</m:t>
                        </m:r>
                      </m:sup>
                    </m:sSup>
                  </m:oMath>
                </a14:m>
                <a:r>
                  <a:rPr lang="en-US" dirty="0" smtClean="0"/>
                  <a:t> = 4 different values</a:t>
                </a:r>
              </a:p>
              <a:p>
                <a:pPr marL="0" indent="0">
                  <a:buNone/>
                </a:pPr>
                <a:r>
                  <a:rPr lang="en-US" dirty="0"/>
                  <a:t> </a:t>
                </a:r>
                <a:r>
                  <a:rPr lang="en-US" dirty="0" smtClean="0"/>
                  <a:t>              values 00, 01, 10, 11</a:t>
                </a:r>
              </a:p>
              <a:p>
                <a:pPr marL="0" indent="0">
                  <a:buNone/>
                </a:pPr>
                <a:r>
                  <a:rPr lang="en-US" dirty="0"/>
                  <a:t> </a:t>
                </a:r>
                <a:r>
                  <a:rPr lang="en-US" dirty="0" smtClean="0"/>
                  <a:t>                        00 → 0</a:t>
                </a:r>
              </a:p>
              <a:p>
                <a:pPr marL="0" indent="0">
                  <a:buNone/>
                </a:pPr>
                <a:r>
                  <a:rPr lang="en-US" dirty="0"/>
                  <a:t> </a:t>
                </a:r>
                <a:r>
                  <a:rPr lang="en-US" dirty="0" smtClean="0"/>
                  <a:t>                        01 → 1</a:t>
                </a:r>
              </a:p>
              <a:p>
                <a:pPr marL="0" indent="0">
                  <a:buNone/>
                </a:pPr>
                <a:r>
                  <a:rPr lang="en-US" dirty="0"/>
                  <a:t> </a:t>
                </a:r>
                <a:r>
                  <a:rPr lang="en-US" dirty="0" smtClean="0"/>
                  <a:t>                        10 → 2</a:t>
                </a:r>
              </a:p>
              <a:p>
                <a:pPr marL="0" indent="0">
                  <a:buNone/>
                </a:pPr>
                <a:r>
                  <a:rPr lang="en-US" dirty="0"/>
                  <a:t> </a:t>
                </a:r>
                <a:r>
                  <a:rPr lang="en-US" dirty="0" smtClean="0"/>
                  <a:t>                        11 → 3</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91886"/>
                <a:ext cx="10515600" cy="5785077"/>
              </a:xfrm>
              <a:blipFill>
                <a:blip r:embed="rId2"/>
                <a:stretch>
                  <a:fillRect l="-1043" t="-1686"/>
                </a:stretch>
              </a:blipFill>
            </p:spPr>
            <p:txBody>
              <a:bodyPr/>
              <a:lstStyle/>
              <a:p>
                <a:r>
                  <a:rPr lang="en-US">
                    <a:noFill/>
                  </a:rPr>
                  <a:t> </a:t>
                </a:r>
              </a:p>
            </p:txBody>
          </p:sp>
        </mc:Fallback>
      </mc:AlternateContent>
    </p:spTree>
    <p:extLst>
      <p:ext uri="{BB962C8B-B14F-4D97-AF65-F5344CB8AC3E}">
        <p14:creationId xmlns:p14="http://schemas.microsoft.com/office/powerpoint/2010/main" val="6113700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Diminished Radix </a:t>
            </a:r>
            <a:r>
              <a:rPr lang="en-US" dirty="0"/>
              <a:t>C</a:t>
            </a:r>
            <a:r>
              <a:rPr lang="en-US" dirty="0" smtClean="0"/>
              <a:t>omplement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a number N in base r having n digits, the (r - 1)'s complement of N is defined as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sup>
                    </m:sSup>
                  </m:oMath>
                </a14:m>
                <a:r>
                  <a:rPr lang="en-US" dirty="0" smtClean="0"/>
                  <a:t> </a:t>
                </a:r>
                <a:r>
                  <a:rPr lang="en-US" dirty="0"/>
                  <a:t>- 1) - N. </a:t>
                </a:r>
                <a:endParaRPr lang="en-US" dirty="0" smtClean="0"/>
              </a:p>
              <a:p>
                <a:r>
                  <a:rPr lang="en-US" dirty="0" smtClean="0"/>
                  <a:t>For decimal number </a:t>
                </a:r>
                <a:r>
                  <a:rPr lang="en-US" i="1" dirty="0" smtClean="0">
                    <a:solidFill>
                      <a:srgbClr val="0066FF"/>
                    </a:solidFill>
                  </a:rPr>
                  <a:t>r = 10  and r -1 = 9, </a:t>
                </a:r>
                <a:endParaRPr lang="en-US" i="1" dirty="0" smtClean="0"/>
              </a:p>
              <a:p>
                <a:pPr marL="0" indent="0">
                  <a:buNone/>
                </a:pPr>
                <a:r>
                  <a:rPr lang="en-US" i="1" dirty="0">
                    <a:solidFill>
                      <a:srgbClr val="0066FF"/>
                    </a:solidFill>
                  </a:rPr>
                  <a:t> </a:t>
                </a:r>
                <a:r>
                  <a:rPr lang="en-US" i="1" dirty="0" smtClean="0">
                    <a:solidFill>
                      <a:srgbClr val="0066FF"/>
                    </a:solidFill>
                  </a:rPr>
                  <a:t>    so </a:t>
                </a:r>
                <a:r>
                  <a:rPr lang="en-US" i="1" dirty="0" smtClean="0"/>
                  <a:t>the 9’s complement of N</a:t>
                </a:r>
              </a:p>
              <a:p>
                <a:pPr marL="0" indent="0" algn="ctr">
                  <a:buNone/>
                </a:pPr>
                <a:r>
                  <a:rPr lang="en-US" i="1" dirty="0" smtClean="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𝑛</m:t>
                        </m:r>
                      </m:sup>
                    </m:sSup>
                    <m:r>
                      <a:rPr lang="en-US" b="0" i="1" smtClean="0">
                        <a:latin typeface="Cambria Math" panose="02040503050406030204" pitchFamily="18" charset="0"/>
                      </a:rPr>
                      <m:t>−1)−</m:t>
                    </m:r>
                    <m:r>
                      <a:rPr lang="en-US" b="0" i="1" smtClean="0">
                        <a:latin typeface="Cambria Math" panose="02040503050406030204" pitchFamily="18" charset="0"/>
                      </a:rPr>
                      <m:t>𝑁</m:t>
                    </m:r>
                  </m:oMath>
                </a14:m>
                <a:endParaRPr lang="en-US" dirty="0" smtClean="0">
                  <a:solidFill>
                    <a:srgbClr val="0066FF"/>
                  </a:solidFill>
                </a:endParaRPr>
              </a:p>
              <a:p>
                <a:r>
                  <a:rPr lang="en-US" dirty="0" smtClean="0"/>
                  <a:t>For example 9’s complement of 546700 is</a:t>
                </a:r>
              </a:p>
              <a:p>
                <a:pPr marL="0" indent="0" algn="ctr">
                  <a:buNone/>
                </a:pPr>
                <a:r>
                  <a:rPr lang="en-US" dirty="0" smtClean="0"/>
                  <a:t>999999 - 546700 = 453299</a:t>
                </a:r>
              </a:p>
              <a:p>
                <a:pPr marL="0" indent="0">
                  <a:buNone/>
                </a:pPr>
                <a:r>
                  <a:rPr lang="en-US" dirty="0"/>
                  <a:t> </a:t>
                </a:r>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302568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526473"/>
                <a:ext cx="10515600" cy="5650490"/>
              </a:xfrm>
            </p:spPr>
            <p:txBody>
              <a:bodyPr/>
              <a:lstStyle/>
              <a:p>
                <a:r>
                  <a:rPr lang="en-US" dirty="0" smtClean="0"/>
                  <a:t>For binary number </a:t>
                </a:r>
                <a:r>
                  <a:rPr lang="en-US" i="1" dirty="0" smtClean="0">
                    <a:solidFill>
                      <a:srgbClr val="0066FF"/>
                    </a:solidFill>
                  </a:rPr>
                  <a:t>r </a:t>
                </a:r>
                <a:r>
                  <a:rPr lang="en-US" i="1" dirty="0">
                    <a:solidFill>
                      <a:srgbClr val="0066FF"/>
                    </a:solidFill>
                  </a:rPr>
                  <a:t>= 2</a:t>
                </a:r>
                <a:r>
                  <a:rPr lang="en-US" i="1" dirty="0" smtClean="0">
                    <a:solidFill>
                      <a:srgbClr val="0066FF"/>
                    </a:solidFill>
                  </a:rPr>
                  <a:t>  </a:t>
                </a:r>
                <a:r>
                  <a:rPr lang="en-US" i="1" dirty="0">
                    <a:solidFill>
                      <a:srgbClr val="0066FF"/>
                    </a:solidFill>
                  </a:rPr>
                  <a:t>and r -1 = </a:t>
                </a:r>
                <a:r>
                  <a:rPr lang="en-US" i="1" dirty="0" smtClean="0">
                    <a:solidFill>
                      <a:srgbClr val="0066FF"/>
                    </a:solidFill>
                  </a:rPr>
                  <a:t>1, </a:t>
                </a:r>
                <a:endParaRPr lang="en-US" i="1" dirty="0"/>
              </a:p>
              <a:p>
                <a:pPr marL="0" indent="0">
                  <a:buNone/>
                </a:pPr>
                <a:r>
                  <a:rPr lang="en-US" i="1" dirty="0">
                    <a:solidFill>
                      <a:srgbClr val="0066FF"/>
                    </a:solidFill>
                  </a:rPr>
                  <a:t> </a:t>
                </a:r>
                <a:r>
                  <a:rPr lang="en-US" i="1" dirty="0">
                    <a:solidFill>
                      <a:srgbClr val="0066FF"/>
                    </a:solidFill>
                  </a:rPr>
                  <a:t>    so </a:t>
                </a:r>
                <a:r>
                  <a:rPr lang="en-US" i="1" dirty="0"/>
                  <a:t>the </a:t>
                </a:r>
                <a:r>
                  <a:rPr lang="en-US" i="1" dirty="0" smtClean="0"/>
                  <a:t>1’s </a:t>
                </a:r>
                <a:r>
                  <a:rPr lang="en-US" i="1" dirty="0"/>
                  <a:t>complement of N</a:t>
                </a:r>
              </a:p>
              <a:p>
                <a:pPr marL="0" indent="0" algn="ctr">
                  <a:buNone/>
                </a:pPr>
                <a:r>
                  <a:rPr lang="en-US" i="1"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−1)−</m:t>
                    </m:r>
                    <m:r>
                      <a:rPr lang="en-US" i="1">
                        <a:latin typeface="Cambria Math" panose="02040503050406030204" pitchFamily="18" charset="0"/>
                      </a:rPr>
                      <m:t>𝑁</m:t>
                    </m:r>
                  </m:oMath>
                </a14:m>
                <a:endParaRPr lang="en-US" dirty="0" smtClean="0">
                  <a:solidFill>
                    <a:srgbClr val="0066FF"/>
                  </a:solidFill>
                </a:endParaRPr>
              </a:p>
              <a:p>
                <a:pPr marL="0" indent="0">
                  <a:buNone/>
                </a:pPr>
                <a:r>
                  <a:rPr lang="en-US" dirty="0" smtClean="0">
                    <a:solidFill>
                      <a:srgbClr val="0066FF"/>
                    </a:solidFill>
                  </a:rPr>
                  <a:t>For example </a:t>
                </a:r>
              </a:p>
              <a:p>
                <a:pPr marL="0" indent="0">
                  <a:buNone/>
                </a:pPr>
                <a:r>
                  <a:rPr lang="en-US" dirty="0">
                    <a:solidFill>
                      <a:srgbClr val="0066FF"/>
                    </a:solidFill>
                  </a:rPr>
                  <a:t> </a:t>
                </a:r>
                <a:r>
                  <a:rPr lang="en-US" dirty="0" smtClean="0">
                    <a:solidFill>
                      <a:srgbClr val="0066FF"/>
                    </a:solidFill>
                  </a:rPr>
                  <a:t>                n = 4; </a:t>
                </a:r>
                <a14:m>
                  <m:oMath xmlns:m="http://schemas.openxmlformats.org/officeDocument/2006/math">
                    <m:sSup>
                      <m:sSupPr>
                        <m:ctrlPr>
                          <a:rPr lang="en-US" i="1" smtClean="0">
                            <a:solidFill>
                              <a:srgbClr val="0066FF"/>
                            </a:solidFill>
                            <a:latin typeface="Cambria Math" panose="02040503050406030204" pitchFamily="18" charset="0"/>
                          </a:rPr>
                        </m:ctrlPr>
                      </m:sSupPr>
                      <m:e>
                        <m:r>
                          <a:rPr lang="en-US" b="0" i="1" smtClean="0">
                            <a:solidFill>
                              <a:srgbClr val="0066FF"/>
                            </a:solidFill>
                            <a:latin typeface="Cambria Math" panose="02040503050406030204" pitchFamily="18" charset="0"/>
                          </a:rPr>
                          <m:t>2</m:t>
                        </m:r>
                      </m:e>
                      <m:sup>
                        <m:r>
                          <a:rPr lang="en-US" b="0" i="1" smtClean="0">
                            <a:solidFill>
                              <a:srgbClr val="0066FF"/>
                            </a:solidFill>
                            <a:latin typeface="Cambria Math" panose="02040503050406030204" pitchFamily="18" charset="0"/>
                          </a:rPr>
                          <m:t>4</m:t>
                        </m:r>
                      </m:sup>
                    </m:sSup>
                    <m:r>
                      <a:rPr lang="en-US" b="0" i="1" smtClean="0">
                        <a:solidFill>
                          <a:srgbClr val="0066FF"/>
                        </a:solidFill>
                        <a:latin typeface="Cambria Math" panose="02040503050406030204" pitchFamily="18" charset="0"/>
                      </a:rPr>
                      <m:t>=10000</m:t>
                    </m:r>
                  </m:oMath>
                </a14:m>
                <a:endParaRPr lang="en-US" dirty="0" smtClean="0">
                  <a:solidFill>
                    <a:srgbClr val="0066FF"/>
                  </a:solidFill>
                </a:endParaRPr>
              </a:p>
              <a:p>
                <a:pPr marL="0" indent="0">
                  <a:buNone/>
                </a:pPr>
                <a:r>
                  <a:rPr lang="en-US" dirty="0">
                    <a:solidFill>
                      <a:srgbClr val="0066FF"/>
                    </a:solidFill>
                  </a:rPr>
                  <a:t> </a:t>
                </a:r>
                <a:r>
                  <a:rPr lang="en-US" dirty="0" smtClean="0">
                    <a:solidFill>
                      <a:srgbClr val="0066FF"/>
                    </a:solidFill>
                  </a:rPr>
                  <a:t>              </a:t>
                </a:r>
                <a14:m>
                  <m:oMath xmlns:m="http://schemas.openxmlformats.org/officeDocument/2006/math">
                    <m:sSup>
                      <m:sSupPr>
                        <m:ctrlPr>
                          <a:rPr lang="en-US" i="1" smtClean="0">
                            <a:solidFill>
                              <a:srgbClr val="0066FF"/>
                            </a:solidFill>
                            <a:latin typeface="Cambria Math" panose="02040503050406030204" pitchFamily="18" charset="0"/>
                          </a:rPr>
                        </m:ctrlPr>
                      </m:sSupPr>
                      <m:e>
                        <m:r>
                          <a:rPr lang="en-US" b="0" i="1" smtClean="0">
                            <a:solidFill>
                              <a:srgbClr val="0066FF"/>
                            </a:solidFill>
                            <a:latin typeface="Cambria Math" panose="02040503050406030204" pitchFamily="18" charset="0"/>
                          </a:rPr>
                          <m:t>2</m:t>
                        </m:r>
                      </m:e>
                      <m:sup>
                        <m:r>
                          <a:rPr lang="en-US" b="0" i="1" smtClean="0">
                            <a:solidFill>
                              <a:srgbClr val="0066FF"/>
                            </a:solidFill>
                            <a:latin typeface="Cambria Math" panose="02040503050406030204" pitchFamily="18" charset="0"/>
                          </a:rPr>
                          <m:t>4</m:t>
                        </m:r>
                      </m:sup>
                    </m:sSup>
                    <m:r>
                      <a:rPr lang="en-US" b="0" i="1" smtClean="0">
                        <a:solidFill>
                          <a:srgbClr val="0066FF"/>
                        </a:solidFill>
                        <a:latin typeface="Cambria Math" panose="02040503050406030204" pitchFamily="18" charset="0"/>
                      </a:rPr>
                      <m:t>−1=1111 (</m:t>
                    </m:r>
                    <m:r>
                      <a:rPr lang="en-US" b="0" i="1" smtClean="0">
                        <a:solidFill>
                          <a:srgbClr val="0066FF"/>
                        </a:solidFill>
                        <a:latin typeface="Cambria Math" panose="02040503050406030204" pitchFamily="18" charset="0"/>
                      </a:rPr>
                      <m:t>𝑏𝑖𝑛𝑎𝑟𝑦</m:t>
                    </m:r>
                    <m:r>
                      <a:rPr lang="en-US" b="0" i="1" smtClean="0">
                        <a:solidFill>
                          <a:srgbClr val="0066FF"/>
                        </a:solidFill>
                        <a:latin typeface="Cambria Math" panose="02040503050406030204" pitchFamily="18" charset="0"/>
                      </a:rPr>
                      <m:t> </m:t>
                    </m:r>
                    <m:r>
                      <a:rPr lang="en-US" b="0" i="1" smtClean="0">
                        <a:solidFill>
                          <a:srgbClr val="0066FF"/>
                        </a:solidFill>
                        <a:latin typeface="Cambria Math" panose="02040503050406030204" pitchFamily="18" charset="0"/>
                      </a:rPr>
                      <m:t>𝑟𝑒𝑝𝑟𝑒𝑠𝑒𝑛𝑡𝑎𝑡𝑖𝑜𝑛</m:t>
                    </m:r>
                    <m:r>
                      <a:rPr lang="en-US" b="0" i="1" smtClean="0">
                        <a:solidFill>
                          <a:srgbClr val="0066FF"/>
                        </a:solidFill>
                        <a:latin typeface="Cambria Math" panose="02040503050406030204" pitchFamily="18" charset="0"/>
                      </a:rPr>
                      <m:t>)</m:t>
                    </m:r>
                  </m:oMath>
                </a14:m>
                <a:endParaRPr lang="en-US" dirty="0" smtClean="0">
                  <a:solidFill>
                    <a:srgbClr val="0066FF"/>
                  </a:solidFill>
                </a:endParaRPr>
              </a:p>
              <a:p>
                <a:pPr marL="0" indent="0">
                  <a:buNone/>
                </a:pPr>
                <a:endParaRPr lang="en-US" dirty="0">
                  <a:solidFill>
                    <a:srgbClr val="0066FF"/>
                  </a:solidFill>
                </a:endParaRPr>
              </a:p>
              <a:p>
                <a:pPr marL="0" indent="0" algn="ctr">
                  <a:buNone/>
                </a:pPr>
                <a:r>
                  <a:rPr lang="en-US" dirty="0" smtClean="0">
                    <a:solidFill>
                      <a:srgbClr val="0066FF"/>
                    </a:solidFill>
                  </a:rPr>
                  <a:t> 1011000 → 0100111</a:t>
                </a:r>
                <a:endParaRPr lang="en-US" dirty="0">
                  <a:solidFill>
                    <a:srgbClr val="0066FF"/>
                  </a:solidFill>
                </a:endParaRPr>
              </a:p>
              <a:p>
                <a:endParaRPr lang="en-US" dirty="0" smtClean="0"/>
              </a:p>
              <a:p>
                <a:pPr marL="0" indent="0">
                  <a:buNone/>
                </a:pPr>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526473"/>
                <a:ext cx="10515600" cy="5650490"/>
              </a:xfrm>
              <a:blipFill>
                <a:blip r:embed="rId2"/>
                <a:stretch>
                  <a:fillRect l="-1217" t="-1726"/>
                </a:stretch>
              </a:blipFill>
            </p:spPr>
            <p:txBody>
              <a:bodyPr/>
              <a:lstStyle/>
              <a:p>
                <a:r>
                  <a:rPr lang="en-US">
                    <a:noFill/>
                  </a:rPr>
                  <a:t> </a:t>
                </a:r>
              </a:p>
            </p:txBody>
          </p:sp>
        </mc:Fallback>
      </mc:AlternateContent>
      <p:sp>
        <p:nvSpPr>
          <p:cNvPr id="4" name="TextBox 3"/>
          <p:cNvSpPr txBox="1"/>
          <p:nvPr/>
        </p:nvSpPr>
        <p:spPr>
          <a:xfrm>
            <a:off x="1995054" y="3519055"/>
            <a:ext cx="7531805" cy="369332"/>
          </a:xfrm>
          <a:prstGeom prst="rect">
            <a:avLst/>
          </a:prstGeom>
          <a:noFill/>
        </p:spPr>
        <p:txBody>
          <a:bodyPr wrap="none" rtlCol="0">
            <a:spAutoFit/>
          </a:bodyPr>
          <a:lstStyle/>
          <a:p>
            <a:r>
              <a:rPr lang="en-US" dirty="0" smtClean="0"/>
              <a:t>1’s complement of binary number is obtained by subtracting each digit from 1. </a:t>
            </a:r>
            <a:endParaRPr lang="en-US" dirty="0"/>
          </a:p>
        </p:txBody>
      </p:sp>
    </p:spTree>
    <p:extLst>
      <p:ext uri="{BB962C8B-B14F-4D97-AF65-F5344CB8AC3E}">
        <p14:creationId xmlns:p14="http://schemas.microsoft.com/office/powerpoint/2010/main" val="512871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Complement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gn="just"/>
                <a:r>
                  <a:rPr lang="en-US" dirty="0" smtClean="0"/>
                  <a:t>The r's complement of an n-digit number N in base r is defined as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𝑛</m:t>
                        </m:r>
                      </m:sup>
                    </m:sSup>
                    <m:r>
                      <a:rPr lang="en-US" b="0" i="1" dirty="0" smtClean="0">
                        <a:latin typeface="Cambria Math" panose="02040503050406030204" pitchFamily="18" charset="0"/>
                      </a:rPr>
                      <m:t>−</m:t>
                    </m:r>
                    <m:r>
                      <a:rPr lang="en-US" i="1" dirty="0" smtClean="0">
                        <a:latin typeface="Cambria Math" panose="02040503050406030204" pitchFamily="18" charset="0"/>
                      </a:rPr>
                      <m:t>𝑁</m:t>
                    </m:r>
                  </m:oMath>
                </a14:m>
                <a:r>
                  <a:rPr lang="en-US" dirty="0"/>
                  <a:t> for N ≠ 0 and as 0 for N = 0. </a:t>
                </a:r>
                <a:endParaRPr lang="en-US" dirty="0" smtClean="0"/>
              </a:p>
              <a:p>
                <a:pPr algn="just"/>
                <a:r>
                  <a:rPr lang="en-US" dirty="0" smtClean="0"/>
                  <a:t>Comparing </a:t>
                </a:r>
                <a:r>
                  <a:rPr lang="en-US" dirty="0"/>
                  <a:t>with the (r </a:t>
                </a:r>
                <a:r>
                  <a:rPr lang="en-US" dirty="0" smtClean="0"/>
                  <a:t>- 1</a:t>
                </a:r>
                <a:r>
                  <a:rPr lang="en-US" dirty="0"/>
                  <a:t>) 's complement, we note that the r's complement is obtained by adding 1 to the (r </a:t>
                </a:r>
                <a:r>
                  <a:rPr lang="en-US" dirty="0" smtClean="0"/>
                  <a:t>-1</a:t>
                </a:r>
                <a:r>
                  <a:rPr lang="en-US" dirty="0"/>
                  <a:t>) 's complement, since </a:t>
                </a:r>
                <a:endParaRPr lang="en-US" dirty="0" smtClean="0"/>
              </a:p>
              <a:p>
                <a:pPr marL="0" indent="0" algn="ctr">
                  <a:buNone/>
                </a:pP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𝑛</m:t>
                        </m:r>
                      </m:sup>
                    </m:sSup>
                    <m:r>
                      <a:rPr lang="en-US" i="1" dirty="0">
                        <a:latin typeface="Cambria Math" panose="02040503050406030204" pitchFamily="18" charset="0"/>
                      </a:rPr>
                      <m:t>−</m:t>
                    </m:r>
                    <m:r>
                      <a:rPr lang="en-US" i="1" dirty="0">
                        <a:latin typeface="Cambria Math" panose="02040503050406030204" pitchFamily="18" charset="0"/>
                      </a:rPr>
                      <m:t>𝑁</m:t>
                    </m:r>
                  </m:oMath>
                </a14:m>
                <a:r>
                  <a:rPr lang="en-US" dirty="0"/>
                  <a:t> </a:t>
                </a:r>
                <a:r>
                  <a:rPr lang="en-US" dirty="0"/>
                  <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𝑛</m:t>
                        </m:r>
                      </m:sup>
                    </m:sSup>
                    <m:r>
                      <a:rPr lang="en-US" i="1" dirty="0">
                        <a:latin typeface="Cambria Math" panose="02040503050406030204" pitchFamily="18" charset="0"/>
                      </a:rPr>
                      <m:t>−</m:t>
                    </m:r>
                    <m:r>
                      <a:rPr lang="en-US" b="0" i="1" dirty="0" smtClean="0">
                        <a:latin typeface="Cambria Math" panose="02040503050406030204" pitchFamily="18" charset="0"/>
                      </a:rPr>
                      <m:t>1</m:t>
                    </m:r>
                  </m:oMath>
                </a14:m>
                <a:r>
                  <a:rPr lang="en-US" dirty="0"/>
                  <a:t>) –N] + 1.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1979483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98764"/>
                <a:ext cx="10515600" cy="5678199"/>
              </a:xfrm>
            </p:spPr>
            <p:txBody>
              <a:bodyPr>
                <a:normAutofit lnSpcReduction="10000"/>
              </a:bodyPr>
              <a:lstStyle/>
              <a:p>
                <a:r>
                  <a:rPr lang="en-US" dirty="0" smtClean="0">
                    <a:solidFill>
                      <a:schemeClr val="tx1"/>
                    </a:solidFill>
                  </a:rPr>
                  <a:t>For decimal number </a:t>
                </a:r>
                <a:r>
                  <a:rPr lang="en-US" i="1" dirty="0">
                    <a:solidFill>
                      <a:schemeClr val="tx1"/>
                    </a:solidFill>
                  </a:rPr>
                  <a:t>r = </a:t>
                </a:r>
                <a:r>
                  <a:rPr lang="en-US" i="1" dirty="0" smtClean="0">
                    <a:solidFill>
                      <a:schemeClr val="tx1"/>
                    </a:solidFill>
                  </a:rPr>
                  <a:t>10, </a:t>
                </a:r>
                <a:endParaRPr lang="en-US" i="1" dirty="0">
                  <a:solidFill>
                    <a:schemeClr val="tx1"/>
                  </a:solidFill>
                </a:endParaRPr>
              </a:p>
              <a:p>
                <a:pPr marL="0" indent="0">
                  <a:buNone/>
                </a:pPr>
                <a:r>
                  <a:rPr lang="en-US" i="1" dirty="0">
                    <a:solidFill>
                      <a:schemeClr val="tx1"/>
                    </a:solidFill>
                  </a:rPr>
                  <a:t> </a:t>
                </a:r>
                <a:r>
                  <a:rPr lang="en-US" i="1" dirty="0">
                    <a:solidFill>
                      <a:schemeClr val="tx1"/>
                    </a:solidFill>
                  </a:rPr>
                  <a:t>    so the </a:t>
                </a:r>
                <a:r>
                  <a:rPr lang="en-US" i="1" dirty="0" smtClean="0">
                    <a:solidFill>
                      <a:schemeClr val="tx1"/>
                    </a:solidFill>
                  </a:rPr>
                  <a:t>10’s </a:t>
                </a:r>
                <a:r>
                  <a:rPr lang="en-US" i="1" dirty="0">
                    <a:solidFill>
                      <a:schemeClr val="tx1"/>
                    </a:solidFill>
                  </a:rPr>
                  <a:t>complement of N</a:t>
                </a:r>
              </a:p>
              <a:p>
                <a:pPr marL="0" indent="0" algn="ctr">
                  <a:buNone/>
                </a:pPr>
                <a:r>
                  <a:rPr lang="en-US" i="1" dirty="0">
                    <a:solidFill>
                      <a:schemeClr val="tx1"/>
                    </a:solidFill>
                  </a:rPr>
                  <a: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(10</m:t>
                        </m:r>
                      </m:e>
                      <m:sup>
                        <m:r>
                          <a:rPr lang="en-US" i="1">
                            <a:solidFill>
                              <a:schemeClr val="tx1"/>
                            </a:solidFill>
                            <a:latin typeface="Cambria Math" panose="02040503050406030204" pitchFamily="18" charset="0"/>
                          </a:rPr>
                          <m:t>𝑛</m:t>
                        </m:r>
                      </m:sup>
                    </m:sSup>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𝑁</m:t>
                    </m:r>
                  </m:oMath>
                </a14:m>
                <a:endParaRPr lang="en-US" dirty="0">
                  <a:solidFill>
                    <a:schemeClr val="tx1"/>
                  </a:solidFill>
                </a:endParaRPr>
              </a:p>
              <a:p>
                <a:pPr marL="0" indent="0">
                  <a:buNone/>
                </a:pPr>
                <a:r>
                  <a:rPr lang="en-US" dirty="0" smtClean="0">
                    <a:solidFill>
                      <a:schemeClr val="tx1"/>
                    </a:solidFill>
                  </a:rPr>
                  <a:t>        For </a:t>
                </a:r>
                <a:r>
                  <a:rPr lang="en-US" dirty="0">
                    <a:solidFill>
                      <a:schemeClr val="tx1"/>
                    </a:solidFill>
                  </a:rPr>
                  <a:t>example </a:t>
                </a:r>
                <a:r>
                  <a:rPr lang="en-US" dirty="0" smtClean="0">
                    <a:solidFill>
                      <a:schemeClr val="tx1"/>
                    </a:solidFill>
                  </a:rPr>
                  <a:t>10’s </a:t>
                </a:r>
                <a:r>
                  <a:rPr lang="en-US" dirty="0">
                    <a:solidFill>
                      <a:schemeClr val="tx1"/>
                    </a:solidFill>
                  </a:rPr>
                  <a:t>complement of 546700 is</a:t>
                </a:r>
              </a:p>
              <a:p>
                <a:pPr marL="0" indent="0" algn="ctr">
                  <a:buNone/>
                </a:pPr>
                <a:r>
                  <a:rPr lang="en-US" dirty="0" smtClean="0">
                    <a:solidFill>
                      <a:schemeClr val="tx1"/>
                    </a:solidFill>
                  </a:rPr>
                  <a:t>1000000 </a:t>
                </a:r>
                <a:r>
                  <a:rPr lang="en-US" dirty="0">
                    <a:solidFill>
                      <a:schemeClr val="tx1"/>
                    </a:solidFill>
                  </a:rPr>
                  <a:t>- 546700 = </a:t>
                </a:r>
                <a:r>
                  <a:rPr lang="en-US" dirty="0" smtClean="0">
                    <a:solidFill>
                      <a:schemeClr val="tx1"/>
                    </a:solidFill>
                  </a:rPr>
                  <a:t>453300</a:t>
                </a:r>
              </a:p>
              <a:p>
                <a:r>
                  <a:rPr lang="en-US" dirty="0">
                    <a:solidFill>
                      <a:schemeClr val="tx1"/>
                    </a:solidFill>
                  </a:rPr>
                  <a:t>For binary number </a:t>
                </a:r>
                <a:r>
                  <a:rPr lang="en-US" i="1" dirty="0">
                    <a:solidFill>
                      <a:schemeClr val="tx1"/>
                    </a:solidFill>
                  </a:rPr>
                  <a:t>r </a:t>
                </a:r>
                <a:r>
                  <a:rPr lang="en-US" i="1" dirty="0">
                    <a:solidFill>
                      <a:schemeClr val="tx1"/>
                    </a:solidFill>
                  </a:rPr>
                  <a:t>= </a:t>
                </a:r>
                <a:r>
                  <a:rPr lang="en-US" i="1" dirty="0" smtClean="0">
                    <a:solidFill>
                      <a:schemeClr val="tx1"/>
                    </a:solidFill>
                  </a:rPr>
                  <a:t>2, </a:t>
                </a:r>
                <a:endParaRPr lang="en-US" i="1" dirty="0">
                  <a:solidFill>
                    <a:schemeClr val="tx1"/>
                  </a:solidFill>
                </a:endParaRPr>
              </a:p>
              <a:p>
                <a:pPr marL="0" indent="0">
                  <a:buNone/>
                </a:pPr>
                <a:r>
                  <a:rPr lang="en-US" i="1" dirty="0">
                    <a:solidFill>
                      <a:schemeClr val="tx1"/>
                    </a:solidFill>
                  </a:rPr>
                  <a:t>     so the </a:t>
                </a:r>
                <a:r>
                  <a:rPr lang="en-US" i="1" dirty="0" smtClean="0">
                    <a:solidFill>
                      <a:schemeClr val="tx1"/>
                    </a:solidFill>
                  </a:rPr>
                  <a:t>2’s </a:t>
                </a:r>
                <a:r>
                  <a:rPr lang="en-US" i="1" dirty="0">
                    <a:solidFill>
                      <a:schemeClr val="tx1"/>
                    </a:solidFill>
                  </a:rPr>
                  <a:t>complement of N</a:t>
                </a:r>
              </a:p>
              <a:p>
                <a:pPr marL="0" indent="0" algn="ctr">
                  <a:buNone/>
                </a:pPr>
                <a:r>
                  <a:rPr lang="en-US" i="1" dirty="0">
                    <a:solidFill>
                      <a:schemeClr val="tx1"/>
                    </a:solidFill>
                  </a:rPr>
                  <a: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𝑛</m:t>
                        </m:r>
                      </m:sup>
                    </m:sSup>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)+1</m:t>
                    </m:r>
                  </m:oMath>
                </a14:m>
                <a:endParaRPr lang="en-US" dirty="0">
                  <a:solidFill>
                    <a:schemeClr val="tx1"/>
                  </a:solidFill>
                </a:endParaRPr>
              </a:p>
              <a:p>
                <a:pPr marL="0" indent="0">
                  <a:buNone/>
                </a:pPr>
                <a:r>
                  <a:rPr lang="en-US" dirty="0">
                    <a:solidFill>
                      <a:schemeClr val="tx1"/>
                    </a:solidFill>
                  </a:rPr>
                  <a:t>For example </a:t>
                </a:r>
              </a:p>
              <a:p>
                <a:pPr marL="0" indent="0">
                  <a:buNone/>
                </a:pPr>
                <a:r>
                  <a:rPr lang="en-US" dirty="0">
                    <a:solidFill>
                      <a:schemeClr val="tx1"/>
                    </a:solidFill>
                  </a:rPr>
                  <a:t> </a:t>
                </a:r>
                <a:r>
                  <a:rPr lang="en-US" dirty="0">
                    <a:solidFill>
                      <a:schemeClr val="tx1"/>
                    </a:solidFill>
                  </a:rPr>
                  <a:t>                n = 4;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4</m:t>
                        </m:r>
                      </m:sup>
                    </m:sSup>
                    <m:r>
                      <a:rPr lang="en-US" i="1">
                        <a:solidFill>
                          <a:schemeClr val="tx1"/>
                        </a:solidFill>
                        <a:latin typeface="Cambria Math" panose="02040503050406030204" pitchFamily="18" charset="0"/>
                      </a:rPr>
                      <m:t>=10000</m:t>
                    </m:r>
                  </m:oMath>
                </a14:m>
                <a:endParaRPr lang="en-US" dirty="0">
                  <a:solidFill>
                    <a:schemeClr val="tx1"/>
                  </a:solidFill>
                </a:endParaRPr>
              </a:p>
              <a:p>
                <a:pPr marL="0" indent="0">
                  <a:buNone/>
                </a:pPr>
                <a:r>
                  <a:rPr lang="en-US" dirty="0" smtClean="0">
                    <a:solidFill>
                      <a:schemeClr val="tx1"/>
                    </a:solidFill>
                  </a:rPr>
                  <a:t>                          1011000 </a:t>
                </a:r>
                <a:r>
                  <a:rPr lang="en-US" dirty="0">
                    <a:solidFill>
                      <a:schemeClr val="tx1"/>
                    </a:solidFill>
                  </a:rPr>
                  <a:t>→ </a:t>
                </a:r>
                <a:r>
                  <a:rPr lang="en-US" dirty="0" smtClean="0">
                    <a:solidFill>
                      <a:schemeClr val="tx1"/>
                    </a:solidFill>
                  </a:rPr>
                  <a:t>0100111</a:t>
                </a:r>
              </a:p>
              <a:p>
                <a:pPr marL="0" indent="0" algn="ctr">
                  <a:buNone/>
                </a:pPr>
                <a:r>
                  <a:rPr lang="en-US" dirty="0" smtClean="0">
                    <a:solidFill>
                      <a:schemeClr val="tx1"/>
                    </a:solidFill>
                  </a:rPr>
                  <a:t>0100111 + 1 = 0101000</a:t>
                </a:r>
                <a:endParaRPr lang="en-US" dirty="0">
                  <a:solidFill>
                    <a:schemeClr val="tx1"/>
                  </a:solidFill>
                </a:endParaRPr>
              </a:p>
              <a:p>
                <a:endParaRPr lang="en-US" dirty="0">
                  <a:solidFill>
                    <a:schemeClr val="tx1"/>
                  </a:solidFill>
                </a:endParaRPr>
              </a:p>
              <a:p>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498764"/>
                <a:ext cx="10515600" cy="5678199"/>
              </a:xfrm>
              <a:blipFill>
                <a:blip r:embed="rId2"/>
                <a:stretch>
                  <a:fillRect l="-1217" t="-2470" b="-1611"/>
                </a:stretch>
              </a:blipFill>
            </p:spPr>
            <p:txBody>
              <a:bodyPr/>
              <a:lstStyle/>
              <a:p>
                <a:r>
                  <a:rPr lang="en-US">
                    <a:noFill/>
                  </a:rPr>
                  <a:t> </a:t>
                </a:r>
              </a:p>
            </p:txBody>
          </p:sp>
        </mc:Fallback>
      </mc:AlternateContent>
    </p:spTree>
    <p:extLst>
      <p:ext uri="{BB962C8B-B14F-4D97-AF65-F5344CB8AC3E}">
        <p14:creationId xmlns:p14="http://schemas.microsoft.com/office/powerpoint/2010/main" val="39797220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Subtraction with Complement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subtraction of two n-digit unsigned numbers M –N in base r can be done as follows:</a:t>
                </a:r>
              </a:p>
              <a:p>
                <a:pPr lvl="1"/>
                <a:r>
                  <a:rPr lang="en-US" dirty="0"/>
                  <a:t>Add the minuend M to the r's complement of the subtrahend N. This performs </a:t>
                </a:r>
                <a:endParaRPr lang="en-US" dirty="0" smtClean="0"/>
              </a:p>
              <a:p>
                <a:pPr marL="457200" lvl="1" indent="0">
                  <a:buNone/>
                </a:pPr>
                <a14:m>
                  <m:oMathPara xmlns:m="http://schemas.openxmlformats.org/officeDocument/2006/math">
                    <m:oMathParaPr>
                      <m:jc m:val="center"/>
                    </m:oMathParaPr>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𝑛</m:t>
                              </m:r>
                            </m:sup>
                          </m:sSup>
                          <m:r>
                            <a:rPr lang="en-US" i="1" dirty="0" smtClean="0">
                              <a:latin typeface="Cambria Math" panose="02040503050406030204" pitchFamily="18" charset="0"/>
                            </a:rPr>
                            <m:t> </m:t>
                          </m:r>
                          <m:r>
                            <a:rPr lang="en-US" b="0" i="1" dirty="0" smtClean="0">
                              <a:latin typeface="Cambria Math" panose="02040503050406030204" pitchFamily="18" charset="0"/>
                            </a:rPr>
                            <m:t>−</m:t>
                          </m:r>
                          <m:r>
                            <a:rPr lang="en-US" i="1" dirty="0" smtClean="0">
                              <a:latin typeface="Cambria Math" panose="02040503050406030204" pitchFamily="18" charset="0"/>
                            </a:rPr>
                            <m:t> </m:t>
                          </m:r>
                          <m:r>
                            <m:rPr>
                              <m:sty m:val="p"/>
                            </m:rPr>
                            <a:rPr lang="en-US" i="1" dirty="0" smtClean="0">
                              <a:latin typeface="Cambria Math" panose="02040503050406030204" pitchFamily="18" charset="0"/>
                            </a:rPr>
                            <m:t>N</m:t>
                          </m:r>
                        </m:e>
                      </m:d>
                      <m:r>
                        <a:rPr lang="en-US" i="1" dirty="0" smtClean="0">
                          <a:latin typeface="Cambria Math" panose="02040503050406030204" pitchFamily="18" charset="0"/>
                        </a:rPr>
                        <m:t>= </m:t>
                      </m:r>
                      <m:r>
                        <m:rPr>
                          <m:sty m:val="p"/>
                        </m:rPr>
                        <a:rPr lang="en-US" i="1" dirty="0" smtClean="0">
                          <a:latin typeface="Cambria Math" panose="02040503050406030204" pitchFamily="18" charset="0"/>
                        </a:rPr>
                        <m:t>M</m:t>
                      </m:r>
                      <m:r>
                        <a:rPr lang="en-US" i="1" dirty="0" smtClean="0">
                          <a:latin typeface="Cambria Math" panose="02040503050406030204" pitchFamily="18" charset="0"/>
                        </a:rPr>
                        <m:t> − </m:t>
                      </m:r>
                      <m:r>
                        <m:rPr>
                          <m:sty m:val="p"/>
                        </m:rPr>
                        <a:rPr lang="en-US" i="1" dirty="0" smtClean="0">
                          <a:latin typeface="Cambria Math" panose="02040503050406030204" pitchFamily="18" charset="0"/>
                        </a:rPr>
                        <m:t>N</m:t>
                      </m:r>
                      <m:r>
                        <a:rPr lang="en-US" i="1" dirty="0" smtClean="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𝑛</m:t>
                          </m:r>
                        </m:sup>
                      </m:sSup>
                      <m:r>
                        <a:rPr lang="en-US" i="1" dirty="0" smtClean="0">
                          <a:latin typeface="Cambria Math" panose="02040503050406030204" pitchFamily="18" charset="0"/>
                        </a:rPr>
                        <m:t>. </m:t>
                      </m:r>
                    </m:oMath>
                  </m:oMathPara>
                </a14:m>
                <a:endParaRPr lang="en-US" dirty="0" smtClean="0"/>
              </a:p>
              <a:p>
                <a:pPr lvl="1"/>
                <a:r>
                  <a:rPr lang="en-US" dirty="0"/>
                  <a:t>If M </a:t>
                </a:r>
                <a:r>
                  <a:rPr lang="en-US" dirty="0" smtClean="0"/>
                  <a:t>≥ N</a:t>
                </a:r>
                <a:r>
                  <a:rPr lang="en-US" dirty="0"/>
                  <a:t>, the sum will produce an end carry,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𝑛</m:t>
                        </m:r>
                      </m:sup>
                    </m:sSup>
                  </m:oMath>
                </a14:m>
                <a:r>
                  <a:rPr lang="en-US" dirty="0"/>
                  <a:t>, which is discarded; what is left is the result M </a:t>
                </a:r>
                <a:r>
                  <a:rPr lang="en-US" dirty="0" smtClean="0"/>
                  <a:t>- </a:t>
                </a:r>
                <a:r>
                  <a:rPr lang="en-US" dirty="0"/>
                  <a:t>N</a:t>
                </a:r>
                <a:r>
                  <a:rPr lang="en-US" dirty="0" smtClean="0"/>
                  <a:t>.</a:t>
                </a:r>
              </a:p>
              <a:p>
                <a:pPr marL="457200" lvl="1"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81136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Using </a:t>
            </a:r>
            <a:r>
              <a:rPr lang="en-US" dirty="0"/>
              <a:t>10's complement, </a:t>
            </a:r>
            <a:endParaRPr lang="en-US" dirty="0" smtClean="0"/>
          </a:p>
          <a:p>
            <a:pPr marL="0" indent="0" algn="ctr">
              <a:buNone/>
            </a:pPr>
            <a:r>
              <a:rPr lang="en-US" dirty="0" smtClean="0"/>
              <a:t>subtract </a:t>
            </a:r>
            <a:r>
              <a:rPr lang="en-US" dirty="0"/>
              <a:t>72532 –</a:t>
            </a:r>
            <a:r>
              <a:rPr lang="en-US" dirty="0" smtClean="0"/>
              <a:t>3250</a:t>
            </a:r>
          </a:p>
          <a:p>
            <a:pPr marL="0" indent="0" algn="ctr">
              <a:buNone/>
            </a:pPr>
            <a:endParaRPr lang="en-US" dirty="0"/>
          </a:p>
        </p:txBody>
      </p:sp>
      <p:grpSp>
        <p:nvGrpSpPr>
          <p:cNvPr id="8" name="Group 7"/>
          <p:cNvGrpSpPr/>
          <p:nvPr/>
        </p:nvGrpSpPr>
        <p:grpSpPr>
          <a:xfrm>
            <a:off x="838200" y="2964873"/>
            <a:ext cx="6896099" cy="2431910"/>
            <a:chOff x="838200" y="2964873"/>
            <a:chExt cx="6896099" cy="2431910"/>
          </a:xfrm>
        </p:grpSpPr>
        <p:sp>
          <p:nvSpPr>
            <p:cNvPr id="4" name="TextBox 3"/>
            <p:cNvSpPr txBox="1"/>
            <p:nvPr/>
          </p:nvSpPr>
          <p:spPr>
            <a:xfrm>
              <a:off x="4558145" y="2964873"/>
              <a:ext cx="2244437" cy="646331"/>
            </a:xfrm>
            <a:prstGeom prst="rect">
              <a:avLst/>
            </a:prstGeom>
            <a:noFill/>
          </p:spPr>
          <p:txBody>
            <a:bodyPr wrap="square" rtlCol="0">
              <a:spAutoFit/>
            </a:bodyPr>
            <a:lstStyle/>
            <a:p>
              <a:r>
                <a:rPr lang="en-US" sz="3600" dirty="0" smtClean="0"/>
                <a:t>M = 72532</a:t>
              </a:r>
              <a:endParaRPr lang="en-US" sz="3600" dirty="0"/>
            </a:p>
          </p:txBody>
        </p:sp>
        <p:sp>
          <p:nvSpPr>
            <p:cNvPr id="5" name="TextBox 4"/>
            <p:cNvSpPr txBox="1"/>
            <p:nvPr/>
          </p:nvSpPr>
          <p:spPr>
            <a:xfrm>
              <a:off x="838200" y="3611204"/>
              <a:ext cx="6664037" cy="646331"/>
            </a:xfrm>
            <a:prstGeom prst="rect">
              <a:avLst/>
            </a:prstGeom>
            <a:noFill/>
          </p:spPr>
          <p:txBody>
            <a:bodyPr wrap="square" rtlCol="0">
              <a:spAutoFit/>
            </a:bodyPr>
            <a:lstStyle/>
            <a:p>
              <a:r>
                <a:rPr lang="en-US" sz="3600" dirty="0" smtClean="0"/>
                <a:t>10’s complement of N =  </a:t>
              </a:r>
              <a:r>
                <a:rPr lang="en-US" sz="3600" u="sng" dirty="0" smtClean="0"/>
                <a:t>96750</a:t>
              </a:r>
              <a:endParaRPr lang="en-US" sz="3600" u="sng" dirty="0"/>
            </a:p>
          </p:txBody>
        </p:sp>
        <p:sp>
          <p:nvSpPr>
            <p:cNvPr id="6" name="TextBox 5"/>
            <p:cNvSpPr txBox="1"/>
            <p:nvPr/>
          </p:nvSpPr>
          <p:spPr>
            <a:xfrm>
              <a:off x="3616037" y="4262949"/>
              <a:ext cx="3574472" cy="646331"/>
            </a:xfrm>
            <a:prstGeom prst="rect">
              <a:avLst/>
            </a:prstGeom>
            <a:noFill/>
          </p:spPr>
          <p:txBody>
            <a:bodyPr wrap="square" rtlCol="0">
              <a:spAutoFit/>
            </a:bodyPr>
            <a:lstStyle/>
            <a:p>
              <a:r>
                <a:rPr lang="en-US" sz="3600" dirty="0" smtClean="0"/>
                <a:t>Sum        169282</a:t>
              </a:r>
              <a:endParaRPr lang="en-US" sz="3600" dirty="0"/>
            </a:p>
          </p:txBody>
        </p:sp>
        <p:sp>
          <p:nvSpPr>
            <p:cNvPr id="7" name="TextBox 6"/>
            <p:cNvSpPr txBox="1"/>
            <p:nvPr/>
          </p:nvSpPr>
          <p:spPr>
            <a:xfrm>
              <a:off x="1381990" y="4750452"/>
              <a:ext cx="6352309" cy="646331"/>
            </a:xfrm>
            <a:prstGeom prst="rect">
              <a:avLst/>
            </a:prstGeom>
            <a:noFill/>
          </p:spPr>
          <p:txBody>
            <a:bodyPr wrap="square" rtlCol="0">
              <a:spAutoFit/>
            </a:bodyPr>
            <a:lstStyle/>
            <a:p>
              <a:r>
                <a:rPr lang="en-US" sz="3600" dirty="0" smtClean="0"/>
                <a:t>Discard end carry         69282      </a:t>
              </a:r>
              <a:endParaRPr lang="en-US" sz="3600" dirty="0"/>
            </a:p>
          </p:txBody>
        </p:sp>
      </p:grpSp>
    </p:spTree>
    <p:extLst>
      <p:ext uri="{BB962C8B-B14F-4D97-AF65-F5344CB8AC3E}">
        <p14:creationId xmlns:p14="http://schemas.microsoft.com/office/powerpoint/2010/main" val="2333489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r>
              <a:rPr lang="en-US" dirty="0"/>
              <a:t>Using 10's complement, subtract 3250 –</a:t>
            </a:r>
            <a:r>
              <a:rPr lang="en-US" dirty="0" smtClean="0"/>
              <a:t>72532</a:t>
            </a:r>
          </a:p>
          <a:p>
            <a:pPr marL="0" indent="0">
              <a:buNone/>
            </a:pPr>
            <a:endParaRPr lang="en-US" dirty="0"/>
          </a:p>
        </p:txBody>
      </p:sp>
      <p:grpSp>
        <p:nvGrpSpPr>
          <p:cNvPr id="4" name="Group 3"/>
          <p:cNvGrpSpPr/>
          <p:nvPr/>
        </p:nvGrpSpPr>
        <p:grpSpPr>
          <a:xfrm>
            <a:off x="1835727" y="1939637"/>
            <a:ext cx="6664037" cy="1944407"/>
            <a:chOff x="838200" y="2964873"/>
            <a:chExt cx="6664037" cy="1944407"/>
          </a:xfrm>
        </p:grpSpPr>
        <p:sp>
          <p:nvSpPr>
            <p:cNvPr id="5" name="TextBox 4"/>
            <p:cNvSpPr txBox="1"/>
            <p:nvPr/>
          </p:nvSpPr>
          <p:spPr>
            <a:xfrm>
              <a:off x="4558145" y="2964873"/>
              <a:ext cx="2244437" cy="646331"/>
            </a:xfrm>
            <a:prstGeom prst="rect">
              <a:avLst/>
            </a:prstGeom>
            <a:noFill/>
          </p:spPr>
          <p:txBody>
            <a:bodyPr wrap="square" rtlCol="0">
              <a:spAutoFit/>
            </a:bodyPr>
            <a:lstStyle/>
            <a:p>
              <a:r>
                <a:rPr lang="en-US" sz="3600" dirty="0" smtClean="0"/>
                <a:t>M = 03250</a:t>
              </a:r>
              <a:endParaRPr lang="en-US" sz="3600" dirty="0"/>
            </a:p>
          </p:txBody>
        </p:sp>
        <p:sp>
          <p:nvSpPr>
            <p:cNvPr id="6" name="TextBox 5"/>
            <p:cNvSpPr txBox="1"/>
            <p:nvPr/>
          </p:nvSpPr>
          <p:spPr>
            <a:xfrm>
              <a:off x="838200" y="3611204"/>
              <a:ext cx="6664037" cy="646331"/>
            </a:xfrm>
            <a:prstGeom prst="rect">
              <a:avLst/>
            </a:prstGeom>
            <a:noFill/>
          </p:spPr>
          <p:txBody>
            <a:bodyPr wrap="square" rtlCol="0">
              <a:spAutoFit/>
            </a:bodyPr>
            <a:lstStyle/>
            <a:p>
              <a:r>
                <a:rPr lang="en-US" sz="3600" dirty="0" smtClean="0"/>
                <a:t>10’s complement of N =  </a:t>
              </a:r>
              <a:r>
                <a:rPr lang="en-US" sz="3600" u="sng" dirty="0" smtClean="0"/>
                <a:t>27468</a:t>
              </a:r>
              <a:endParaRPr lang="en-US" sz="3600" u="sng" dirty="0"/>
            </a:p>
          </p:txBody>
        </p:sp>
        <p:sp>
          <p:nvSpPr>
            <p:cNvPr id="7" name="TextBox 6"/>
            <p:cNvSpPr txBox="1"/>
            <p:nvPr/>
          </p:nvSpPr>
          <p:spPr>
            <a:xfrm>
              <a:off x="3616037" y="4262949"/>
              <a:ext cx="3574472" cy="646331"/>
            </a:xfrm>
            <a:prstGeom prst="rect">
              <a:avLst/>
            </a:prstGeom>
            <a:noFill/>
          </p:spPr>
          <p:txBody>
            <a:bodyPr wrap="square" rtlCol="0">
              <a:spAutoFit/>
            </a:bodyPr>
            <a:lstStyle/>
            <a:p>
              <a:r>
                <a:rPr lang="en-US" sz="3600" dirty="0" smtClean="0"/>
                <a:t>Sum          30718</a:t>
              </a:r>
              <a:endParaRPr lang="en-US" sz="3600" dirty="0"/>
            </a:p>
          </p:txBody>
        </p:sp>
      </p:grpSp>
    </p:spTree>
    <p:extLst>
      <p:ext uri="{BB962C8B-B14F-4D97-AF65-F5344CB8AC3E}">
        <p14:creationId xmlns:p14="http://schemas.microsoft.com/office/powerpoint/2010/main" val="99764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8655"/>
            <a:ext cx="10515600" cy="5858308"/>
          </a:xfrm>
        </p:spPr>
        <p:txBody>
          <a:bodyPr/>
          <a:lstStyle/>
          <a:p>
            <a:r>
              <a:rPr lang="en-US" dirty="0"/>
              <a:t>Given the two binary numbers X = 1010100 and Y = 1000011, perform the subtraction </a:t>
            </a:r>
            <a:endParaRPr lang="en-US" dirty="0" smtClean="0"/>
          </a:p>
          <a:p>
            <a:pPr lvl="1"/>
            <a:r>
              <a:rPr lang="en-US" dirty="0" smtClean="0"/>
              <a:t>(</a:t>
            </a:r>
            <a:r>
              <a:rPr lang="en-US" dirty="0"/>
              <a:t>a) X –Y and </a:t>
            </a:r>
            <a:endParaRPr lang="en-US" dirty="0" smtClean="0"/>
          </a:p>
          <a:p>
            <a:pPr lvl="1"/>
            <a:r>
              <a:rPr lang="en-US" dirty="0" smtClean="0"/>
              <a:t>(</a:t>
            </a:r>
            <a:r>
              <a:rPr lang="en-US" dirty="0"/>
              <a:t>b) Y </a:t>
            </a:r>
            <a:r>
              <a:rPr lang="en-US" dirty="0" smtClean="0"/>
              <a:t>- X </a:t>
            </a:r>
            <a:r>
              <a:rPr lang="en-US" dirty="0"/>
              <a:t>by using 2's complement. </a:t>
            </a:r>
          </a:p>
        </p:txBody>
      </p:sp>
      <p:grpSp>
        <p:nvGrpSpPr>
          <p:cNvPr id="4" name="Group 3"/>
          <p:cNvGrpSpPr/>
          <p:nvPr/>
        </p:nvGrpSpPr>
        <p:grpSpPr>
          <a:xfrm>
            <a:off x="2112819" y="2031852"/>
            <a:ext cx="6771408" cy="2642747"/>
            <a:chOff x="838200" y="2964873"/>
            <a:chExt cx="6771408" cy="2315447"/>
          </a:xfrm>
        </p:grpSpPr>
        <p:sp>
          <p:nvSpPr>
            <p:cNvPr id="5" name="TextBox 4"/>
            <p:cNvSpPr txBox="1"/>
            <p:nvPr/>
          </p:nvSpPr>
          <p:spPr>
            <a:xfrm>
              <a:off x="4558145" y="2964873"/>
              <a:ext cx="2507672" cy="646331"/>
            </a:xfrm>
            <a:prstGeom prst="rect">
              <a:avLst/>
            </a:prstGeom>
            <a:noFill/>
          </p:spPr>
          <p:txBody>
            <a:bodyPr wrap="square" rtlCol="0">
              <a:spAutoFit/>
            </a:bodyPr>
            <a:lstStyle/>
            <a:p>
              <a:r>
                <a:rPr lang="en-US" sz="3600" dirty="0"/>
                <a:t>X</a:t>
              </a:r>
              <a:r>
                <a:rPr lang="en-US" sz="3600" dirty="0" smtClean="0"/>
                <a:t> = 1010100</a:t>
              </a:r>
              <a:endParaRPr lang="en-US" sz="3600" dirty="0"/>
            </a:p>
          </p:txBody>
        </p:sp>
        <p:sp>
          <p:nvSpPr>
            <p:cNvPr id="6" name="TextBox 5"/>
            <p:cNvSpPr txBox="1"/>
            <p:nvPr/>
          </p:nvSpPr>
          <p:spPr>
            <a:xfrm>
              <a:off x="838200" y="3611204"/>
              <a:ext cx="6664037" cy="646331"/>
            </a:xfrm>
            <a:prstGeom prst="rect">
              <a:avLst/>
            </a:prstGeom>
            <a:noFill/>
          </p:spPr>
          <p:txBody>
            <a:bodyPr wrap="square" rtlCol="0">
              <a:spAutoFit/>
            </a:bodyPr>
            <a:lstStyle/>
            <a:p>
              <a:r>
                <a:rPr lang="en-US" sz="3200" dirty="0"/>
                <a:t>2</a:t>
              </a:r>
              <a:r>
                <a:rPr lang="en-US" sz="3200" dirty="0" smtClean="0"/>
                <a:t>’s complement of       </a:t>
              </a:r>
              <a:r>
                <a:rPr lang="en-US" sz="3600" dirty="0" smtClean="0"/>
                <a:t>Y =  </a:t>
              </a:r>
              <a:r>
                <a:rPr lang="en-US" sz="3600" u="sng" dirty="0" smtClean="0"/>
                <a:t>0111101</a:t>
              </a:r>
              <a:endParaRPr lang="en-US" sz="3600" u="sng" dirty="0"/>
            </a:p>
          </p:txBody>
        </p:sp>
        <p:sp>
          <p:nvSpPr>
            <p:cNvPr id="7" name="TextBox 6"/>
            <p:cNvSpPr txBox="1"/>
            <p:nvPr/>
          </p:nvSpPr>
          <p:spPr>
            <a:xfrm>
              <a:off x="3463636" y="4257535"/>
              <a:ext cx="3810001" cy="646331"/>
            </a:xfrm>
            <a:prstGeom prst="rect">
              <a:avLst/>
            </a:prstGeom>
            <a:noFill/>
          </p:spPr>
          <p:txBody>
            <a:bodyPr wrap="square" rtlCol="0">
              <a:spAutoFit/>
            </a:bodyPr>
            <a:lstStyle/>
            <a:p>
              <a:r>
                <a:rPr lang="en-US" sz="3600" dirty="0" smtClean="0"/>
                <a:t>Sum        10010001</a:t>
              </a:r>
              <a:endParaRPr lang="en-US" sz="3600" dirty="0"/>
            </a:p>
          </p:txBody>
        </p:sp>
        <p:sp>
          <p:nvSpPr>
            <p:cNvPr id="8" name="TextBox 7"/>
            <p:cNvSpPr txBox="1"/>
            <p:nvPr/>
          </p:nvSpPr>
          <p:spPr>
            <a:xfrm>
              <a:off x="1257299" y="4714036"/>
              <a:ext cx="6352309" cy="566284"/>
            </a:xfrm>
            <a:prstGeom prst="rect">
              <a:avLst/>
            </a:prstGeom>
            <a:noFill/>
          </p:spPr>
          <p:txBody>
            <a:bodyPr wrap="square" rtlCol="0">
              <a:spAutoFit/>
            </a:bodyPr>
            <a:lstStyle/>
            <a:p>
              <a:r>
                <a:rPr lang="en-US" sz="3600" dirty="0" smtClean="0"/>
                <a:t>Discard end carry        0010001      </a:t>
              </a:r>
              <a:endParaRPr lang="en-US" sz="3600" dirty="0"/>
            </a:p>
          </p:txBody>
        </p:sp>
      </p:grpSp>
      <p:sp>
        <p:nvSpPr>
          <p:cNvPr id="9" name="TextBox 8"/>
          <p:cNvSpPr txBox="1"/>
          <p:nvPr/>
        </p:nvSpPr>
        <p:spPr>
          <a:xfrm>
            <a:off x="2656609" y="4982624"/>
            <a:ext cx="5115791" cy="646331"/>
          </a:xfrm>
          <a:prstGeom prst="rect">
            <a:avLst/>
          </a:prstGeom>
          <a:noFill/>
        </p:spPr>
        <p:txBody>
          <a:bodyPr wrap="square" rtlCol="0">
            <a:spAutoFit/>
          </a:bodyPr>
          <a:lstStyle/>
          <a:p>
            <a:r>
              <a:rPr lang="en-US" sz="3600" dirty="0" smtClean="0"/>
              <a:t>Answer X-Y   =      0010001      </a:t>
            </a:r>
            <a:endParaRPr lang="en-US" sz="3600" dirty="0"/>
          </a:p>
        </p:txBody>
      </p:sp>
    </p:spTree>
    <p:extLst>
      <p:ext uri="{BB962C8B-B14F-4D97-AF65-F5344CB8AC3E}">
        <p14:creationId xmlns:p14="http://schemas.microsoft.com/office/powerpoint/2010/main" val="3198911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12819" y="2031852"/>
            <a:ext cx="6664037" cy="2121717"/>
            <a:chOff x="838200" y="2964873"/>
            <a:chExt cx="6664037" cy="1858946"/>
          </a:xfrm>
        </p:grpSpPr>
        <p:sp>
          <p:nvSpPr>
            <p:cNvPr id="5" name="TextBox 4"/>
            <p:cNvSpPr txBox="1"/>
            <p:nvPr/>
          </p:nvSpPr>
          <p:spPr>
            <a:xfrm>
              <a:off x="4558145" y="2964873"/>
              <a:ext cx="2507672" cy="566284"/>
            </a:xfrm>
            <a:prstGeom prst="rect">
              <a:avLst/>
            </a:prstGeom>
            <a:noFill/>
          </p:spPr>
          <p:txBody>
            <a:bodyPr wrap="square" rtlCol="0">
              <a:spAutoFit/>
            </a:bodyPr>
            <a:lstStyle/>
            <a:p>
              <a:r>
                <a:rPr lang="en-US" sz="3600" dirty="0"/>
                <a:t>X</a:t>
              </a:r>
              <a:r>
                <a:rPr lang="en-US" sz="3600" dirty="0" smtClean="0"/>
                <a:t> = 1000011</a:t>
              </a:r>
              <a:endParaRPr lang="en-US" sz="3600" dirty="0"/>
            </a:p>
          </p:txBody>
        </p:sp>
        <p:sp>
          <p:nvSpPr>
            <p:cNvPr id="6" name="TextBox 5"/>
            <p:cNvSpPr txBox="1"/>
            <p:nvPr/>
          </p:nvSpPr>
          <p:spPr>
            <a:xfrm>
              <a:off x="838200" y="3611204"/>
              <a:ext cx="6664037" cy="566284"/>
            </a:xfrm>
            <a:prstGeom prst="rect">
              <a:avLst/>
            </a:prstGeom>
            <a:noFill/>
          </p:spPr>
          <p:txBody>
            <a:bodyPr wrap="square" rtlCol="0">
              <a:spAutoFit/>
            </a:bodyPr>
            <a:lstStyle/>
            <a:p>
              <a:r>
                <a:rPr lang="en-US" sz="3200" dirty="0"/>
                <a:t>2</a:t>
              </a:r>
              <a:r>
                <a:rPr lang="en-US" sz="3200" dirty="0" smtClean="0"/>
                <a:t>’s complement of       </a:t>
              </a:r>
              <a:r>
                <a:rPr lang="en-US" sz="3600" dirty="0" smtClean="0"/>
                <a:t>Y =  </a:t>
              </a:r>
              <a:r>
                <a:rPr lang="en-US" sz="3600" u="sng" dirty="0" smtClean="0"/>
                <a:t>0101100</a:t>
              </a:r>
              <a:endParaRPr lang="en-US" sz="3600" u="sng" dirty="0"/>
            </a:p>
          </p:txBody>
        </p:sp>
        <p:sp>
          <p:nvSpPr>
            <p:cNvPr id="7" name="TextBox 6"/>
            <p:cNvSpPr txBox="1"/>
            <p:nvPr/>
          </p:nvSpPr>
          <p:spPr>
            <a:xfrm>
              <a:off x="3463636" y="4257535"/>
              <a:ext cx="3810001" cy="566284"/>
            </a:xfrm>
            <a:prstGeom prst="rect">
              <a:avLst/>
            </a:prstGeom>
            <a:noFill/>
          </p:spPr>
          <p:txBody>
            <a:bodyPr wrap="square" rtlCol="0">
              <a:spAutoFit/>
            </a:bodyPr>
            <a:lstStyle/>
            <a:p>
              <a:r>
                <a:rPr lang="en-US" sz="3600" dirty="0" smtClean="0"/>
                <a:t>Sum          1101111</a:t>
              </a:r>
              <a:endParaRPr lang="en-US" sz="3600" dirty="0"/>
            </a:p>
          </p:txBody>
        </p:sp>
      </p:grpSp>
      <p:sp>
        <p:nvSpPr>
          <p:cNvPr id="9" name="Rectangle 8"/>
          <p:cNvSpPr/>
          <p:nvPr/>
        </p:nvSpPr>
        <p:spPr>
          <a:xfrm>
            <a:off x="1783835" y="889062"/>
            <a:ext cx="4685898" cy="523220"/>
          </a:xfrm>
          <a:prstGeom prst="rect">
            <a:avLst/>
          </a:prstGeom>
        </p:spPr>
        <p:txBody>
          <a:bodyPr wrap="none">
            <a:spAutoFit/>
          </a:bodyPr>
          <a:lstStyle/>
          <a:p>
            <a:r>
              <a:rPr lang="en-US" sz="2800" dirty="0"/>
              <a:t>Y - X by using 2's complement. </a:t>
            </a:r>
          </a:p>
        </p:txBody>
      </p:sp>
      <p:sp>
        <p:nvSpPr>
          <p:cNvPr id="10" name="Rectangle 9"/>
          <p:cNvSpPr/>
          <p:nvPr/>
        </p:nvSpPr>
        <p:spPr>
          <a:xfrm>
            <a:off x="4267202" y="4588272"/>
            <a:ext cx="6345380" cy="1569660"/>
          </a:xfrm>
          <a:prstGeom prst="rect">
            <a:avLst/>
          </a:prstGeom>
          <a:solidFill>
            <a:srgbClr val="92D050"/>
          </a:solidFill>
        </p:spPr>
        <p:txBody>
          <a:bodyPr wrap="square">
            <a:spAutoFit/>
          </a:bodyPr>
          <a:lstStyle/>
          <a:p>
            <a:r>
              <a:rPr lang="en-US" sz="3200" dirty="0"/>
              <a:t>There is no end carry. Therefore, the answer is Y –X = </a:t>
            </a:r>
            <a:r>
              <a:rPr lang="en-US" sz="3200" dirty="0" smtClean="0"/>
              <a:t>-(</a:t>
            </a:r>
            <a:r>
              <a:rPr lang="en-US" sz="3200" dirty="0"/>
              <a:t>2's complement of 1101111) = </a:t>
            </a:r>
            <a:r>
              <a:rPr lang="en-US" sz="3200" dirty="0" smtClean="0"/>
              <a:t>-0010001</a:t>
            </a:r>
            <a:r>
              <a:rPr lang="en-US" sz="3200" dirty="0"/>
              <a:t>.</a:t>
            </a:r>
          </a:p>
        </p:txBody>
      </p:sp>
      <p:sp>
        <p:nvSpPr>
          <p:cNvPr id="11" name="Right Arrow 10"/>
          <p:cNvSpPr/>
          <p:nvPr/>
        </p:nvSpPr>
        <p:spPr>
          <a:xfrm>
            <a:off x="2937164" y="4884457"/>
            <a:ext cx="978408" cy="737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9755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BINARY NUMBERS</a:t>
            </a:r>
          </a:p>
        </p:txBody>
      </p:sp>
      <p:sp>
        <p:nvSpPr>
          <p:cNvPr id="3" name="Content Placeholder 2"/>
          <p:cNvSpPr>
            <a:spLocks noGrp="1"/>
          </p:cNvSpPr>
          <p:nvPr>
            <p:ph idx="1"/>
          </p:nvPr>
        </p:nvSpPr>
        <p:spPr>
          <a:xfrm>
            <a:off x="838200" y="1825625"/>
            <a:ext cx="10515600" cy="4602884"/>
          </a:xfrm>
        </p:spPr>
        <p:txBody>
          <a:bodyPr/>
          <a:lstStyle/>
          <a:p>
            <a:pPr algn="just"/>
            <a:r>
              <a:rPr lang="en-US" dirty="0"/>
              <a:t>To represent negative integers, we need a notation for negative values. </a:t>
            </a:r>
            <a:endParaRPr lang="en-US" dirty="0" smtClean="0"/>
          </a:p>
          <a:p>
            <a:pPr algn="just"/>
            <a:r>
              <a:rPr lang="en-US" dirty="0" smtClean="0"/>
              <a:t>It </a:t>
            </a:r>
            <a:r>
              <a:rPr lang="en-US" dirty="0"/>
              <a:t>is customary to represent the sign with a bit placed in the leftmost position of the number</a:t>
            </a:r>
            <a:r>
              <a:rPr lang="en-US" dirty="0" smtClean="0"/>
              <a:t>.</a:t>
            </a:r>
          </a:p>
          <a:p>
            <a:pPr algn="just"/>
            <a:r>
              <a:rPr lang="en-US" dirty="0" smtClean="0"/>
              <a:t>The </a:t>
            </a:r>
            <a:r>
              <a:rPr lang="en-US" dirty="0"/>
              <a:t>convention is to make the sign bit 0 for positive and 1 for negative</a:t>
            </a:r>
            <a:r>
              <a:rPr lang="en-US" dirty="0" smtClean="0"/>
              <a:t>.</a:t>
            </a:r>
          </a:p>
          <a:p>
            <a:pPr algn="just"/>
            <a:r>
              <a:rPr lang="en-US" dirty="0" smtClean="0"/>
              <a:t>Example</a:t>
            </a:r>
          </a:p>
          <a:p>
            <a:pPr marL="0" indent="0" algn="just">
              <a:buNone/>
            </a:pPr>
            <a:r>
              <a:rPr lang="en-US" dirty="0" smtClean="0"/>
              <a:t>    </a:t>
            </a:r>
            <a:endParaRPr lang="en-US" dirty="0"/>
          </a:p>
        </p:txBody>
      </p:sp>
      <p:sp>
        <p:nvSpPr>
          <p:cNvPr id="4" name="TextBox 3"/>
          <p:cNvSpPr txBox="1"/>
          <p:nvPr/>
        </p:nvSpPr>
        <p:spPr>
          <a:xfrm>
            <a:off x="2244436" y="4926905"/>
            <a:ext cx="8118889" cy="1384995"/>
          </a:xfrm>
          <a:prstGeom prst="rect">
            <a:avLst/>
          </a:prstGeom>
          <a:noFill/>
        </p:spPr>
        <p:txBody>
          <a:bodyPr wrap="none" rtlCol="0">
            <a:spAutoFit/>
          </a:bodyPr>
          <a:lstStyle/>
          <a:p>
            <a:r>
              <a:rPr lang="en-US" sz="2800" dirty="0" smtClean="0"/>
              <a:t>Signed – Magnitude representation:               10001001</a:t>
            </a:r>
          </a:p>
          <a:p>
            <a:r>
              <a:rPr lang="en-US" sz="2800" dirty="0" smtClean="0"/>
              <a:t>Signed – 1’s – complement representation:   11110110</a:t>
            </a:r>
          </a:p>
          <a:p>
            <a:r>
              <a:rPr lang="en-US" sz="2800" dirty="0"/>
              <a:t>Signed – </a:t>
            </a:r>
            <a:r>
              <a:rPr lang="en-US" sz="2800" dirty="0" smtClean="0"/>
              <a:t>2’s </a:t>
            </a:r>
            <a:r>
              <a:rPr lang="en-US" sz="2800" dirty="0"/>
              <a:t>– complement representation</a:t>
            </a:r>
            <a:r>
              <a:rPr lang="en-US" sz="2800" dirty="0" smtClean="0"/>
              <a:t>:   11110111</a:t>
            </a:r>
            <a:endParaRPr lang="en-US" sz="2800" dirty="0"/>
          </a:p>
        </p:txBody>
      </p:sp>
    </p:spTree>
    <p:extLst>
      <p:ext uri="{BB962C8B-B14F-4D97-AF65-F5344CB8AC3E}">
        <p14:creationId xmlns:p14="http://schemas.microsoft.com/office/powerpoint/2010/main" val="125571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lstStyle/>
          <a:p>
            <a:r>
              <a:rPr lang="en-US" dirty="0" smtClean="0"/>
              <a:t>If the number of bits are 4 then the values are??</a:t>
            </a:r>
          </a:p>
          <a:p>
            <a:r>
              <a:rPr lang="en-US" dirty="0" smtClean="0"/>
              <a:t>100 values require how many bits?? </a:t>
            </a:r>
          </a:p>
          <a:p>
            <a:r>
              <a:rPr lang="en-US" dirty="0" smtClean="0"/>
              <a:t>1024 values require how many bits??</a:t>
            </a:r>
            <a:endParaRPr lang="en-US" dirty="0"/>
          </a:p>
        </p:txBody>
      </p:sp>
    </p:spTree>
    <p:extLst>
      <p:ext uri="{BB962C8B-B14F-4D97-AF65-F5344CB8AC3E}">
        <p14:creationId xmlns:p14="http://schemas.microsoft.com/office/powerpoint/2010/main" val="3012814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8655"/>
            <a:ext cx="10515600" cy="5858308"/>
          </a:xfrm>
        </p:spPr>
        <p:txBody>
          <a:bodyPr/>
          <a:lstStyle/>
          <a:p>
            <a:r>
              <a:rPr lang="en-US" dirty="0" smtClean="0"/>
              <a:t>Signed binary number</a:t>
            </a:r>
          </a:p>
          <a:p>
            <a:pPr marL="0" indent="0">
              <a:buNone/>
            </a:pPr>
            <a:endParaRPr lang="en-US" dirty="0"/>
          </a:p>
        </p:txBody>
      </p:sp>
      <p:pic>
        <p:nvPicPr>
          <p:cNvPr id="6" name="Picture 5"/>
          <p:cNvPicPr>
            <a:picLocks noChangeAspect="1"/>
          </p:cNvPicPr>
          <p:nvPr/>
        </p:nvPicPr>
        <p:blipFill rotWithShape="1">
          <a:blip r:embed="rId2"/>
          <a:srcRect l="21995" t="21876" r="22847" b="6723"/>
          <a:stretch/>
        </p:blipFill>
        <p:spPr>
          <a:xfrm>
            <a:off x="2507673" y="1177636"/>
            <a:ext cx="7176654" cy="5223164"/>
          </a:xfrm>
          <a:prstGeom prst="rect">
            <a:avLst/>
          </a:prstGeom>
        </p:spPr>
      </p:pic>
    </p:spTree>
    <p:extLst>
      <p:ext uri="{BB962C8B-B14F-4D97-AF65-F5344CB8AC3E}">
        <p14:creationId xmlns:p14="http://schemas.microsoft.com/office/powerpoint/2010/main" val="3465031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Addition</a:t>
            </a:r>
            <a:endParaRPr lang="en-US" dirty="0"/>
          </a:p>
        </p:txBody>
      </p:sp>
      <p:sp>
        <p:nvSpPr>
          <p:cNvPr id="3" name="Content Placeholder 2"/>
          <p:cNvSpPr>
            <a:spLocks noGrp="1"/>
          </p:cNvSpPr>
          <p:nvPr>
            <p:ph idx="1"/>
          </p:nvPr>
        </p:nvSpPr>
        <p:spPr/>
        <p:txBody>
          <a:bodyPr/>
          <a:lstStyle/>
          <a:p>
            <a:pPr algn="just"/>
            <a:r>
              <a:rPr lang="en-US" dirty="0"/>
              <a:t>The addition of two numbers in the signed-magnitude system follows the rules of ordinary arithmetic</a:t>
            </a:r>
            <a:r>
              <a:rPr lang="en-US" dirty="0" smtClean="0"/>
              <a:t>.</a:t>
            </a:r>
          </a:p>
          <a:p>
            <a:pPr lvl="1" algn="just"/>
            <a:r>
              <a:rPr lang="en-US" dirty="0" smtClean="0"/>
              <a:t> </a:t>
            </a:r>
            <a:r>
              <a:rPr lang="en-US" dirty="0"/>
              <a:t>If the signs are the same, we add the two magnitudes and give the sum the common sign. </a:t>
            </a:r>
            <a:endParaRPr lang="en-US" dirty="0" smtClean="0"/>
          </a:p>
          <a:p>
            <a:pPr lvl="1" algn="just"/>
            <a:r>
              <a:rPr lang="en-US" dirty="0" smtClean="0"/>
              <a:t>If </a:t>
            </a:r>
            <a:r>
              <a:rPr lang="en-US" dirty="0"/>
              <a:t>the signs are different, we subtract the smaller magnitude from the larger and give the difference the sign if the larger magnitude</a:t>
            </a:r>
            <a:r>
              <a:rPr lang="en-US" dirty="0" smtClean="0"/>
              <a:t>.</a:t>
            </a:r>
          </a:p>
          <a:p>
            <a:pPr algn="just"/>
            <a:r>
              <a:rPr lang="en-US" dirty="0"/>
              <a:t>The addition of two signed binary numbers with negative numbers represented in signed-2's-complement form is obtained from the addition of the two numbers, including their sign bits</a:t>
            </a:r>
            <a:r>
              <a:rPr lang="en-US" dirty="0" smtClean="0"/>
              <a:t>.</a:t>
            </a:r>
          </a:p>
          <a:p>
            <a:pPr algn="just"/>
            <a:r>
              <a:rPr lang="en-US" dirty="0"/>
              <a:t>A carry out of the sign-bit position is discarded</a:t>
            </a:r>
          </a:p>
        </p:txBody>
      </p:sp>
    </p:spTree>
    <p:extLst>
      <p:ext uri="{BB962C8B-B14F-4D97-AF65-F5344CB8AC3E}">
        <p14:creationId xmlns:p14="http://schemas.microsoft.com/office/powerpoint/2010/main" val="2098591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pic>
        <p:nvPicPr>
          <p:cNvPr id="5" name="Content Placeholder 3"/>
          <p:cNvPicPr>
            <a:picLocks noChangeAspect="1"/>
          </p:cNvPicPr>
          <p:nvPr/>
        </p:nvPicPr>
        <p:blipFill rotWithShape="1">
          <a:blip r:embed="rId2"/>
          <a:srcRect l="25321" t="41632" r="57888" b="42536"/>
          <a:stretch/>
        </p:blipFill>
        <p:spPr>
          <a:xfrm>
            <a:off x="1039956" y="1909978"/>
            <a:ext cx="3186113" cy="1900237"/>
          </a:xfrm>
          <a:prstGeom prst="rect">
            <a:avLst/>
          </a:prstGeom>
        </p:spPr>
      </p:pic>
    </p:spTree>
    <p:extLst>
      <p:ext uri="{BB962C8B-B14F-4D97-AF65-F5344CB8AC3E}">
        <p14:creationId xmlns:p14="http://schemas.microsoft.com/office/powerpoint/2010/main" val="24535264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pic>
        <p:nvPicPr>
          <p:cNvPr id="5" name="Content Placeholder 3"/>
          <p:cNvPicPr>
            <a:picLocks noChangeAspect="1"/>
          </p:cNvPicPr>
          <p:nvPr/>
        </p:nvPicPr>
        <p:blipFill rotWithShape="1">
          <a:blip r:embed="rId2"/>
          <a:srcRect l="25321" t="41632" r="57888" b="42536"/>
          <a:stretch/>
        </p:blipFill>
        <p:spPr>
          <a:xfrm>
            <a:off x="1039956" y="1909978"/>
            <a:ext cx="3186113" cy="1900237"/>
          </a:xfrm>
          <a:prstGeom prst="rect">
            <a:avLst/>
          </a:prstGeom>
        </p:spPr>
      </p:pic>
      <p:pic>
        <p:nvPicPr>
          <p:cNvPr id="6" name="Content Placeholder 3"/>
          <p:cNvPicPr>
            <a:picLocks noChangeAspect="1"/>
          </p:cNvPicPr>
          <p:nvPr/>
        </p:nvPicPr>
        <p:blipFill rotWithShape="1">
          <a:blip r:embed="rId2"/>
          <a:srcRect l="49149" t="41419" r="35040" b="42987"/>
          <a:stretch/>
        </p:blipFill>
        <p:spPr>
          <a:xfrm>
            <a:off x="7043738" y="1914525"/>
            <a:ext cx="3000376" cy="1871663"/>
          </a:xfrm>
          <a:prstGeom prst="rect">
            <a:avLst/>
          </a:prstGeom>
        </p:spPr>
      </p:pic>
    </p:spTree>
    <p:extLst>
      <p:ext uri="{BB962C8B-B14F-4D97-AF65-F5344CB8AC3E}">
        <p14:creationId xmlns:p14="http://schemas.microsoft.com/office/powerpoint/2010/main" val="19995938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pic>
        <p:nvPicPr>
          <p:cNvPr id="5" name="Content Placeholder 3"/>
          <p:cNvPicPr>
            <a:picLocks noChangeAspect="1"/>
          </p:cNvPicPr>
          <p:nvPr/>
        </p:nvPicPr>
        <p:blipFill rotWithShape="1">
          <a:blip r:embed="rId2"/>
          <a:srcRect l="25321" t="41632" r="57888" b="42536"/>
          <a:stretch/>
        </p:blipFill>
        <p:spPr>
          <a:xfrm>
            <a:off x="1039956" y="1909978"/>
            <a:ext cx="3186113" cy="1900237"/>
          </a:xfrm>
          <a:prstGeom prst="rect">
            <a:avLst/>
          </a:prstGeom>
        </p:spPr>
      </p:pic>
      <p:pic>
        <p:nvPicPr>
          <p:cNvPr id="6" name="Content Placeholder 3"/>
          <p:cNvPicPr>
            <a:picLocks noChangeAspect="1"/>
          </p:cNvPicPr>
          <p:nvPr/>
        </p:nvPicPr>
        <p:blipFill rotWithShape="1">
          <a:blip r:embed="rId2"/>
          <a:srcRect l="49149" t="41419" r="35040" b="42987"/>
          <a:stretch/>
        </p:blipFill>
        <p:spPr>
          <a:xfrm>
            <a:off x="7043738" y="1914525"/>
            <a:ext cx="3000376" cy="1871663"/>
          </a:xfrm>
          <a:prstGeom prst="rect">
            <a:avLst/>
          </a:prstGeom>
        </p:spPr>
      </p:pic>
      <p:pic>
        <p:nvPicPr>
          <p:cNvPr id="7" name="Content Placeholder 3"/>
          <p:cNvPicPr>
            <a:picLocks noChangeAspect="1"/>
          </p:cNvPicPr>
          <p:nvPr/>
        </p:nvPicPr>
        <p:blipFill rotWithShape="1">
          <a:blip r:embed="rId2"/>
          <a:srcRect l="25205" t="58322" r="58381" b="25726"/>
          <a:stretch/>
        </p:blipFill>
        <p:spPr>
          <a:xfrm>
            <a:off x="1111394" y="4137314"/>
            <a:ext cx="3114675" cy="1914525"/>
          </a:xfrm>
          <a:prstGeom prst="rect">
            <a:avLst/>
          </a:prstGeom>
        </p:spPr>
      </p:pic>
    </p:spTree>
    <p:extLst>
      <p:ext uri="{BB962C8B-B14F-4D97-AF65-F5344CB8AC3E}">
        <p14:creationId xmlns:p14="http://schemas.microsoft.com/office/powerpoint/2010/main" val="41091127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pic>
        <p:nvPicPr>
          <p:cNvPr id="4" name="Content Placeholder 3"/>
          <p:cNvPicPr>
            <a:picLocks noGrp="1" noChangeAspect="1"/>
          </p:cNvPicPr>
          <p:nvPr>
            <p:ph idx="1"/>
          </p:nvPr>
        </p:nvPicPr>
        <p:blipFill rotWithShape="1">
          <a:blip r:embed="rId2"/>
          <a:srcRect l="48521" t="57582" r="34966" b="25039"/>
          <a:stretch/>
        </p:blipFill>
        <p:spPr>
          <a:xfrm>
            <a:off x="7043738" y="4137314"/>
            <a:ext cx="3133725" cy="2085975"/>
          </a:xfrm>
          <a:prstGeom prst="rect">
            <a:avLst/>
          </a:prstGeom>
        </p:spPr>
      </p:pic>
      <p:pic>
        <p:nvPicPr>
          <p:cNvPr id="5" name="Content Placeholder 3"/>
          <p:cNvPicPr>
            <a:picLocks noChangeAspect="1"/>
          </p:cNvPicPr>
          <p:nvPr/>
        </p:nvPicPr>
        <p:blipFill rotWithShape="1">
          <a:blip r:embed="rId2"/>
          <a:srcRect l="25321" t="41632" r="57888" b="42536"/>
          <a:stretch/>
        </p:blipFill>
        <p:spPr>
          <a:xfrm>
            <a:off x="1039956" y="1909978"/>
            <a:ext cx="3186113" cy="1900237"/>
          </a:xfrm>
          <a:prstGeom prst="rect">
            <a:avLst/>
          </a:prstGeom>
        </p:spPr>
      </p:pic>
      <p:pic>
        <p:nvPicPr>
          <p:cNvPr id="6" name="Content Placeholder 3"/>
          <p:cNvPicPr>
            <a:picLocks noChangeAspect="1"/>
          </p:cNvPicPr>
          <p:nvPr/>
        </p:nvPicPr>
        <p:blipFill rotWithShape="1">
          <a:blip r:embed="rId2"/>
          <a:srcRect l="49149" t="41419" r="35040" b="42987"/>
          <a:stretch/>
        </p:blipFill>
        <p:spPr>
          <a:xfrm>
            <a:off x="7043738" y="1914525"/>
            <a:ext cx="3000376" cy="1871663"/>
          </a:xfrm>
          <a:prstGeom prst="rect">
            <a:avLst/>
          </a:prstGeom>
        </p:spPr>
      </p:pic>
      <p:pic>
        <p:nvPicPr>
          <p:cNvPr id="7" name="Content Placeholder 3"/>
          <p:cNvPicPr>
            <a:picLocks noChangeAspect="1"/>
          </p:cNvPicPr>
          <p:nvPr/>
        </p:nvPicPr>
        <p:blipFill rotWithShape="1">
          <a:blip r:embed="rId2"/>
          <a:srcRect l="25205" t="58322" r="58381" b="25726"/>
          <a:stretch/>
        </p:blipFill>
        <p:spPr>
          <a:xfrm>
            <a:off x="1111394" y="4137314"/>
            <a:ext cx="3114675" cy="1914525"/>
          </a:xfrm>
          <a:prstGeom prst="rect">
            <a:avLst/>
          </a:prstGeom>
        </p:spPr>
      </p:pic>
    </p:spTree>
    <p:extLst>
      <p:ext uri="{BB962C8B-B14F-4D97-AF65-F5344CB8AC3E}">
        <p14:creationId xmlns:p14="http://schemas.microsoft.com/office/powerpoint/2010/main" val="13201468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BCD code</a:t>
            </a:r>
            <a:endParaRPr lang="en-US" dirty="0"/>
          </a:p>
        </p:txBody>
      </p:sp>
      <p:sp>
        <p:nvSpPr>
          <p:cNvPr id="3" name="Content Placeholder 2"/>
          <p:cNvSpPr>
            <a:spLocks noGrp="1"/>
          </p:cNvSpPr>
          <p:nvPr>
            <p:ph idx="1"/>
          </p:nvPr>
        </p:nvSpPr>
        <p:spPr/>
        <p:txBody>
          <a:bodyPr/>
          <a:lstStyle/>
          <a:p>
            <a:pPr algn="just"/>
            <a:r>
              <a:rPr lang="en-US" dirty="0"/>
              <a:t>A number with k decimal digits will require 4k bits in BCD. Decimal 396 is represented in BCD with 12bits as 0011 1001 0110, with each group of 4 bits representing one decimal digit. A decimal number in BCD is the same as its equivalent binary number only when the number is between 0 and 9. A BCD number greater than 10 looks different from its equivalent binary number, even though both contain 1's and 0's. Moreover, the binary combinations 1010 through 1111 are not used and have no meaning in BCD</a:t>
            </a:r>
          </a:p>
        </p:txBody>
      </p:sp>
    </p:spTree>
    <p:extLst>
      <p:ext uri="{BB962C8B-B14F-4D97-AF65-F5344CB8AC3E}">
        <p14:creationId xmlns:p14="http://schemas.microsoft.com/office/powerpoint/2010/main" val="29030264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7512" t="24823" r="49732" b="9513"/>
          <a:stretch/>
        </p:blipFill>
        <p:spPr>
          <a:xfrm>
            <a:off x="3061854" y="1482436"/>
            <a:ext cx="4447309" cy="4197927"/>
          </a:xfrm>
          <a:prstGeom prst="rect">
            <a:avLst/>
          </a:prstGeom>
        </p:spPr>
      </p:pic>
      <p:sp>
        <p:nvSpPr>
          <p:cNvPr id="5" name="TextBox 4"/>
          <p:cNvSpPr txBox="1"/>
          <p:nvPr/>
        </p:nvSpPr>
        <p:spPr>
          <a:xfrm>
            <a:off x="3061854" y="897661"/>
            <a:ext cx="1157689" cy="584775"/>
          </a:xfrm>
          <a:prstGeom prst="rect">
            <a:avLst/>
          </a:prstGeom>
          <a:noFill/>
        </p:spPr>
        <p:txBody>
          <a:bodyPr wrap="none" rtlCol="0">
            <a:spAutoFit/>
          </a:bodyPr>
          <a:lstStyle/>
          <a:p>
            <a:r>
              <a:rPr lang="en-US" sz="3200" dirty="0" smtClean="0"/>
              <a:t>Table </a:t>
            </a:r>
            <a:endParaRPr lang="en-US" sz="3200" dirty="0"/>
          </a:p>
        </p:txBody>
      </p:sp>
    </p:spTree>
    <p:extLst>
      <p:ext uri="{BB962C8B-B14F-4D97-AF65-F5344CB8AC3E}">
        <p14:creationId xmlns:p14="http://schemas.microsoft.com/office/powerpoint/2010/main" val="1341790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70263"/>
                <a:ext cx="10515600" cy="5706700"/>
              </a:xfrm>
            </p:spPr>
            <p:txBody>
              <a:bodyPr/>
              <a:lstStyle/>
              <a:p>
                <a:r>
                  <a:rPr lang="en-US" dirty="0" smtClean="0"/>
                  <a:t>For M values </a:t>
                </a:r>
                <a14:m>
                  <m:oMath xmlns:m="http://schemas.openxmlformats.org/officeDocument/2006/math">
                    <m:d>
                      <m:dPr>
                        <m:begChr m:val="⌈"/>
                        <m:endChr m:val="⌉"/>
                        <m:ctrlPr>
                          <a:rPr lang="en-US" i="1" smtClean="0">
                            <a:latin typeface="Cambria Math" panose="02040503050406030204" pitchFamily="18" charset="0"/>
                          </a:rPr>
                        </m:ctrlPr>
                      </m:dPr>
                      <m:e>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𝑀</m:t>
                            </m:r>
                          </m:e>
                        </m:func>
                      </m:e>
                    </m:d>
                  </m:oMath>
                </a14:m>
                <a:endParaRPr lang="en-US" dirty="0" smtClean="0"/>
              </a:p>
              <a:p>
                <a:endParaRPr lang="en-US" dirty="0"/>
              </a:p>
              <a:p>
                <a:pPr marL="0" indent="0" algn="ctr">
                  <a:buNone/>
                </a:pPr>
                <a:r>
                  <a:rPr lang="en-US" dirty="0" smtClean="0"/>
                  <a:t>100 values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7 bits</a:t>
                </a:r>
              </a:p>
              <a:p>
                <a:pPr marL="0" indent="0" algn="ctr">
                  <a:buNone/>
                </a:pPr>
                <a:r>
                  <a:rPr lang="en-US" dirty="0" smtClean="0"/>
                  <a:t>1024 values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10 bits</a:t>
                </a:r>
              </a:p>
              <a:p>
                <a:pPr marL="0" indent="0" algn="ctr">
                  <a:buNone/>
                </a:pPr>
                <a:r>
                  <a:rPr lang="en-US" dirty="0" smtClean="0"/>
                  <a:t>64 values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6 bits</a:t>
                </a:r>
              </a:p>
              <a:p>
                <a:pPr marL="0" indent="0" algn="ctr">
                  <a:buNone/>
                </a:pPr>
                <a:r>
                  <a:rPr lang="en-US" dirty="0" smtClean="0"/>
                  <a:t>40 values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6 bits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70263"/>
                <a:ext cx="10515600" cy="5706700"/>
              </a:xfrm>
              <a:blipFill>
                <a:blip r:embed="rId2"/>
                <a:stretch>
                  <a:fillRect l="-1043" t="-1709"/>
                </a:stretch>
              </a:blipFill>
            </p:spPr>
            <p:txBody>
              <a:bodyPr/>
              <a:lstStyle/>
              <a:p>
                <a:r>
                  <a:rPr lang="en-US">
                    <a:noFill/>
                  </a:rPr>
                  <a:t> </a:t>
                </a:r>
              </a:p>
            </p:txBody>
          </p:sp>
        </mc:Fallback>
      </mc:AlternateContent>
    </p:spTree>
    <p:extLst>
      <p:ext uri="{BB962C8B-B14F-4D97-AF65-F5344CB8AC3E}">
        <p14:creationId xmlns:p14="http://schemas.microsoft.com/office/powerpoint/2010/main" val="3510205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Notation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sz="3600" dirty="0" smtClean="0"/>
                  <a:t>Decimal number System</a:t>
                </a:r>
              </a:p>
              <a:p>
                <a:pPr lvl="1">
                  <a:buFont typeface="Wingdings" panose="05000000000000000000" pitchFamily="2" charset="2"/>
                  <a:buChar char="v"/>
                </a:pPr>
                <a:r>
                  <a:rPr lang="en-US" sz="3200" dirty="0" smtClean="0"/>
                  <a:t>Uses ten symbols (base 10 system)</a:t>
                </a:r>
              </a:p>
              <a:p>
                <a:pPr lvl="1">
                  <a:buFont typeface="Wingdings" panose="05000000000000000000" pitchFamily="2" charset="2"/>
                  <a:buChar char="v"/>
                </a:pPr>
                <a:r>
                  <a:rPr lang="en-US" sz="3200" dirty="0" smtClean="0"/>
                  <a:t>Symbols = {0,1,2,3,4,5,6,7,8,9}</a:t>
                </a:r>
              </a:p>
              <a:p>
                <a:pPr lvl="1">
                  <a:buFont typeface="Wingdings" panose="05000000000000000000" pitchFamily="2" charset="2"/>
                  <a:buChar char="v"/>
                </a:pPr>
                <a:r>
                  <a:rPr lang="en-US" sz="3200" dirty="0" smtClean="0"/>
                  <a:t>Position is important</a:t>
                </a:r>
              </a:p>
              <a:p>
                <a:pPr lvl="1">
                  <a:buFont typeface="Wingdings" panose="05000000000000000000" pitchFamily="2" charset="2"/>
                  <a:buChar char="v"/>
                </a:pPr>
                <a:r>
                  <a:rPr lang="en-US" sz="3200" dirty="0" smtClean="0"/>
                  <a:t> Example :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(5897)</m:t>
                        </m:r>
                      </m:e>
                      <m:sub>
                        <m:r>
                          <a:rPr lang="en-US" sz="3200" b="0" i="1" smtClean="0">
                            <a:latin typeface="Cambria Math" panose="02040503050406030204" pitchFamily="18" charset="0"/>
                          </a:rPr>
                          <m:t>10</m:t>
                        </m:r>
                      </m:sub>
                    </m:sSub>
                  </m:oMath>
                </a14:m>
                <a:r>
                  <a:rPr lang="en-US" sz="3200" dirty="0" smtClean="0"/>
                  <a:t> =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5 </m:t>
                        </m:r>
                        <m:r>
                          <a:rPr lang="en-US" sz="3200" b="0" i="1" smtClean="0">
                            <a:latin typeface="Cambria Math" panose="02040503050406030204" pitchFamily="18" charset="0"/>
                            <a:ea typeface="Cambria Math" panose="02040503050406030204" pitchFamily="18" charset="0"/>
                          </a:rPr>
                          <m:t>× </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10</m:t>
                            </m:r>
                          </m:e>
                          <m:sup>
                            <m:r>
                              <a:rPr lang="en-US" sz="3200" b="0" i="1" smtClean="0">
                                <a:latin typeface="Cambria Math" panose="02040503050406030204" pitchFamily="18" charset="0"/>
                                <a:ea typeface="Cambria Math" panose="02040503050406030204" pitchFamily="18" charset="0"/>
                              </a:rPr>
                              <m:t>3</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8 × </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10</m:t>
                            </m:r>
                          </m:e>
                          <m:sup>
                            <m:r>
                              <a:rPr lang="en-US" sz="3200" b="0" i="1" smtClean="0">
                                <a:latin typeface="Cambria Math" panose="02040503050406030204" pitchFamily="18" charset="0"/>
                                <a:ea typeface="Cambria Math" panose="02040503050406030204" pitchFamily="18" charset="0"/>
                              </a:rPr>
                              <m:t>2</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9 × </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10</m:t>
                            </m:r>
                          </m:e>
                          <m:sup>
                            <m:r>
                              <a:rPr lang="en-US" sz="3200" b="0" i="1" smtClean="0">
                                <a:latin typeface="Cambria Math" panose="02040503050406030204" pitchFamily="18" charset="0"/>
                                <a:ea typeface="Cambria Math" panose="02040503050406030204" pitchFamily="18" charset="0"/>
                              </a:rPr>
                              <m:t>1</m:t>
                            </m:r>
                          </m:sup>
                        </m:sSup>
                      </m:e>
                    </m:d>
                    <m:r>
                      <a:rPr lang="en-US" sz="3200" b="0" i="1" smtClean="0">
                        <a:latin typeface="Cambria Math" panose="02040503050406030204" pitchFamily="18" charset="0"/>
                        <a:ea typeface="Cambria Math" panose="02040503050406030204" pitchFamily="18" charset="0"/>
                      </a:rPr>
                      <m:t>+(7×</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10</m:t>
                        </m:r>
                      </m:e>
                      <m:sup>
                        <m:r>
                          <a:rPr lang="en-US" sz="3200" b="0" i="1" smtClean="0">
                            <a:latin typeface="Cambria Math" panose="02040503050406030204" pitchFamily="18" charset="0"/>
                            <a:ea typeface="Cambria Math" panose="02040503050406030204" pitchFamily="18" charset="0"/>
                          </a:rPr>
                          <m:t>0</m:t>
                        </m:r>
                      </m:sup>
                    </m:sSup>
                    <m:r>
                      <a:rPr lang="en-US" sz="3200" b="0" i="1" smtClean="0">
                        <a:latin typeface="Cambria Math" panose="02040503050406030204" pitchFamily="18" charset="0"/>
                        <a:ea typeface="Cambria Math" panose="02040503050406030204" pitchFamily="18" charset="0"/>
                      </a:rPr>
                      <m:t>)</m:t>
                    </m:r>
                  </m:oMath>
                </a14:m>
                <a:endParaRPr lang="en-US" sz="3200" dirty="0" smtClean="0"/>
              </a:p>
              <a:p>
                <a:pPr lvl="1">
                  <a:lnSpc>
                    <a:spcPct val="100000"/>
                  </a:lnSpc>
                  <a:buFont typeface="Wingdings" panose="05000000000000000000" pitchFamily="2" charset="2"/>
                  <a:buChar char="v"/>
                </a:pPr>
                <a:r>
                  <a:rPr lang="en-US" sz="3200" dirty="0" smtClean="0"/>
                  <a:t> In general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𝑎</m:t>
                            </m:r>
                          </m:e>
                          <m:sub>
                            <m:r>
                              <a:rPr lang="en-US" sz="3200" b="0" i="1" smtClean="0">
                                <a:latin typeface="Cambria Math" panose="02040503050406030204" pitchFamily="18" charset="0"/>
                              </a:rPr>
                              <m:t>𝑛</m:t>
                            </m:r>
                          </m:sub>
                        </m:s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𝑎</m:t>
                            </m:r>
                          </m:e>
                          <m:sub>
                            <m:r>
                              <a:rPr lang="en-US" sz="3200" b="0" i="1" smtClean="0">
                                <a:latin typeface="Cambria Math" panose="02040503050406030204" pitchFamily="18" charset="0"/>
                              </a:rPr>
                              <m:t>𝑛</m:t>
                            </m:r>
                            <m:r>
                              <a:rPr lang="en-US" sz="3200" b="0" i="1" smtClean="0">
                                <a:latin typeface="Cambria Math" panose="02040503050406030204" pitchFamily="18" charset="0"/>
                              </a:rPr>
                              <m:t>−1</m:t>
                            </m:r>
                          </m:sub>
                        </m:s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𝑎</m:t>
                            </m:r>
                          </m:e>
                          <m:sub>
                            <m:r>
                              <a:rPr lang="en-US" sz="3200" b="0" i="1" smtClean="0">
                                <a:latin typeface="Cambria Math" panose="02040503050406030204" pitchFamily="18" charset="0"/>
                              </a:rPr>
                              <m:t>𝑛</m:t>
                            </m:r>
                            <m:r>
                              <a:rPr lang="en-US" sz="3200" b="0" i="1" smtClean="0">
                                <a:latin typeface="Cambria Math" panose="02040503050406030204" pitchFamily="18" charset="0"/>
                              </a:rPr>
                              <m:t>−2</m:t>
                            </m:r>
                          </m:sub>
                        </m:sSub>
                        <m:r>
                          <a:rPr lang="en-US"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𝑎</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e>
                      <m:sub>
                        <m:r>
                          <a:rPr lang="en-US" sz="3200" b="0" i="1" smtClean="0">
                            <a:latin typeface="Cambria Math" panose="02040503050406030204" pitchFamily="18" charset="0"/>
                          </a:rPr>
                          <m:t>10</m:t>
                        </m:r>
                      </m:sub>
                    </m:sSub>
                    <m:r>
                      <a:rPr lang="en-US" sz="3200" b="0" i="1" smtClean="0">
                        <a:latin typeface="Cambria Math" panose="02040503050406030204" pitchFamily="18" charset="0"/>
                      </a:rPr>
                      <m:t> =</m:t>
                    </m:r>
                    <m:d>
                      <m:dPr>
                        <m:ctrlPr>
                          <a:rPr lang="en-US" sz="3200" b="0" i="1" smtClean="0">
                            <a:latin typeface="Cambria Math" panose="02040503050406030204" pitchFamily="18" charset="0"/>
                          </a:rPr>
                        </m:ctrlPr>
                      </m:dPr>
                      <m:e>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𝑎</m:t>
                            </m:r>
                          </m:e>
                          <m:sub>
                            <m:r>
                              <a:rPr lang="en-US" sz="3200" b="0" i="1" dirty="0" smtClean="0">
                                <a:latin typeface="Cambria Math" panose="02040503050406030204" pitchFamily="18" charset="0"/>
                              </a:rPr>
                              <m:t>𝑛</m:t>
                            </m:r>
                          </m:sub>
                        </m:sSub>
                        <m:r>
                          <a:rPr lang="en-US" sz="3200" i="1" dirty="0" smtClean="0">
                            <a:latin typeface="Cambria Math" panose="02040503050406030204" pitchFamily="18" charset="0"/>
                            <a:ea typeface="Cambria Math" panose="02040503050406030204" pitchFamily="18" charset="0"/>
                          </a:rPr>
                          <m:t>×</m:t>
                        </m:r>
                        <m:sSup>
                          <m:sSupPr>
                            <m:ctrlPr>
                              <a:rPr lang="en-US" sz="3200" i="1" dirty="0" smtClean="0">
                                <a:latin typeface="Cambria Math" panose="02040503050406030204" pitchFamily="18" charset="0"/>
                                <a:ea typeface="Cambria Math" panose="02040503050406030204" pitchFamily="18" charset="0"/>
                              </a:rPr>
                            </m:ctrlPr>
                          </m:sSupPr>
                          <m:e>
                            <m:r>
                              <a:rPr lang="en-US" sz="3200" b="0" i="1" dirty="0" smtClean="0">
                                <a:latin typeface="Cambria Math" panose="02040503050406030204" pitchFamily="18" charset="0"/>
                                <a:ea typeface="Cambria Math" panose="02040503050406030204" pitchFamily="18" charset="0"/>
                              </a:rPr>
                              <m:t>10</m:t>
                            </m:r>
                          </m:e>
                          <m:sup>
                            <m:r>
                              <a:rPr lang="en-US" sz="3200" b="0" i="1" dirty="0" smtClean="0">
                                <a:latin typeface="Cambria Math" panose="02040503050406030204" pitchFamily="18" charset="0"/>
                                <a:ea typeface="Cambria Math" panose="02040503050406030204" pitchFamily="18" charset="0"/>
                              </a:rPr>
                              <m:t>𝑛</m:t>
                            </m:r>
                          </m:sup>
                        </m:sSup>
                      </m:e>
                    </m:d>
                    <m:r>
                      <a:rPr lang="en-US" sz="3200" b="0" i="0"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𝑎</m:t>
                            </m:r>
                          </m:e>
                          <m:sub>
                            <m:r>
                              <a:rPr lang="en-US" sz="3200" b="0" i="1" dirty="0" smtClean="0">
                                <a:latin typeface="Cambria Math" panose="02040503050406030204" pitchFamily="18" charset="0"/>
                              </a:rPr>
                              <m:t>𝑛</m:t>
                            </m:r>
                            <m:r>
                              <a:rPr lang="en-US" sz="3200" b="0" i="1" dirty="0" smtClean="0">
                                <a:latin typeface="Cambria Math" panose="02040503050406030204" pitchFamily="18" charset="0"/>
                              </a:rPr>
                              <m:t>−1</m:t>
                            </m:r>
                          </m:sub>
                        </m:sSub>
                        <m:r>
                          <a:rPr lang="en-US" sz="3200" i="1" dirty="0" smtClean="0">
                            <a:latin typeface="Cambria Math" panose="02040503050406030204" pitchFamily="18" charset="0"/>
                            <a:ea typeface="Cambria Math" panose="02040503050406030204" pitchFamily="18" charset="0"/>
                          </a:rPr>
                          <m:t>×</m:t>
                        </m:r>
                        <m:sSup>
                          <m:sSupPr>
                            <m:ctrlPr>
                              <a:rPr lang="en-US" sz="3200" i="1" dirty="0" smtClean="0">
                                <a:latin typeface="Cambria Math" panose="02040503050406030204" pitchFamily="18" charset="0"/>
                                <a:ea typeface="Cambria Math" panose="02040503050406030204" pitchFamily="18" charset="0"/>
                              </a:rPr>
                            </m:ctrlPr>
                          </m:sSupPr>
                          <m:e>
                            <m:r>
                              <a:rPr lang="en-US" sz="3200" b="0" i="1" dirty="0" smtClean="0">
                                <a:latin typeface="Cambria Math" panose="02040503050406030204" pitchFamily="18" charset="0"/>
                                <a:ea typeface="Cambria Math" panose="02040503050406030204" pitchFamily="18" charset="0"/>
                              </a:rPr>
                              <m:t>10</m:t>
                            </m:r>
                          </m:e>
                          <m:sup>
                            <m:r>
                              <a:rPr lang="en-US" sz="3200" b="0" i="1" dirty="0" smtClean="0">
                                <a:latin typeface="Cambria Math" panose="02040503050406030204" pitchFamily="18" charset="0"/>
                                <a:ea typeface="Cambria Math" panose="02040503050406030204" pitchFamily="18" charset="0"/>
                              </a:rPr>
                              <m:t>𝑛</m:t>
                            </m:r>
                            <m:r>
                              <a:rPr lang="en-US" sz="3200" b="0" i="1" dirty="0" smtClean="0">
                                <a:latin typeface="Cambria Math" panose="02040503050406030204" pitchFamily="18" charset="0"/>
                                <a:ea typeface="Cambria Math" panose="02040503050406030204" pitchFamily="18" charset="0"/>
                              </a:rPr>
                              <m:t>−1</m:t>
                            </m:r>
                          </m:sup>
                        </m:sSup>
                      </m:e>
                    </m:d>
                    <m:r>
                      <a:rPr lang="en-US" sz="3200" b="0" i="0"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𝑎</m:t>
                            </m:r>
                          </m:e>
                          <m:sub>
                            <m:r>
                              <a:rPr lang="en-US" sz="3200" b="0" i="1" dirty="0" smtClean="0">
                                <a:latin typeface="Cambria Math" panose="02040503050406030204" pitchFamily="18" charset="0"/>
                              </a:rPr>
                              <m:t>𝑛</m:t>
                            </m:r>
                            <m:r>
                              <a:rPr lang="en-US" sz="3200" b="0" i="1" dirty="0" smtClean="0">
                                <a:latin typeface="Cambria Math" panose="02040503050406030204" pitchFamily="18" charset="0"/>
                              </a:rPr>
                              <m:t>−2</m:t>
                            </m:r>
                          </m:sub>
                        </m:sSub>
                        <m:r>
                          <a:rPr lang="en-US" sz="3200" i="1" dirty="0" smtClean="0">
                            <a:latin typeface="Cambria Math" panose="02040503050406030204" pitchFamily="18" charset="0"/>
                            <a:ea typeface="Cambria Math" panose="02040503050406030204" pitchFamily="18" charset="0"/>
                          </a:rPr>
                          <m:t>×</m:t>
                        </m:r>
                        <m:sSup>
                          <m:sSupPr>
                            <m:ctrlPr>
                              <a:rPr lang="en-US" sz="3200" i="1" dirty="0" smtClean="0">
                                <a:latin typeface="Cambria Math" panose="02040503050406030204" pitchFamily="18" charset="0"/>
                                <a:ea typeface="Cambria Math" panose="02040503050406030204" pitchFamily="18" charset="0"/>
                              </a:rPr>
                            </m:ctrlPr>
                          </m:sSupPr>
                          <m:e>
                            <m:r>
                              <a:rPr lang="en-US" sz="3200" b="0" i="1" dirty="0" smtClean="0">
                                <a:latin typeface="Cambria Math" panose="02040503050406030204" pitchFamily="18" charset="0"/>
                                <a:ea typeface="Cambria Math" panose="02040503050406030204" pitchFamily="18" charset="0"/>
                              </a:rPr>
                              <m:t>10</m:t>
                            </m:r>
                          </m:e>
                          <m:sup>
                            <m:r>
                              <a:rPr lang="en-US" sz="3200" b="0" i="1" dirty="0" smtClean="0">
                                <a:latin typeface="Cambria Math" panose="02040503050406030204" pitchFamily="18" charset="0"/>
                                <a:ea typeface="Cambria Math" panose="02040503050406030204" pitchFamily="18" charset="0"/>
                              </a:rPr>
                              <m:t>𝑛</m:t>
                            </m:r>
                            <m:r>
                              <a:rPr lang="en-US" sz="3200" b="0" i="1" dirty="0" smtClean="0">
                                <a:latin typeface="Cambria Math" panose="02040503050406030204" pitchFamily="18" charset="0"/>
                                <a:ea typeface="Cambria Math" panose="02040503050406030204" pitchFamily="18" charset="0"/>
                              </a:rPr>
                              <m:t>−2</m:t>
                            </m:r>
                          </m:sup>
                        </m:sSup>
                      </m:e>
                    </m:d>
                    <m:r>
                      <a:rPr lang="en-US" sz="3200" b="0" i="0" smtClean="0">
                        <a:latin typeface="Cambria Math" panose="02040503050406030204" pitchFamily="18" charset="0"/>
                      </a:rPr>
                      <m:t>+…+(</m:t>
                    </m:r>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𝑎</m:t>
                        </m:r>
                      </m:e>
                      <m:sub>
                        <m:r>
                          <a:rPr lang="en-US" sz="3200" b="0" i="1" dirty="0" smtClean="0">
                            <a:latin typeface="Cambria Math" panose="02040503050406030204" pitchFamily="18" charset="0"/>
                          </a:rPr>
                          <m:t>0</m:t>
                        </m:r>
                      </m:sub>
                    </m:sSub>
                    <m:r>
                      <a:rPr lang="en-US" sz="3200" i="1" dirty="0" smtClean="0">
                        <a:latin typeface="Cambria Math" panose="02040503050406030204" pitchFamily="18" charset="0"/>
                        <a:ea typeface="Cambria Math" panose="02040503050406030204" pitchFamily="18" charset="0"/>
                      </a:rPr>
                      <m:t>×</m:t>
                    </m:r>
                    <m:sSup>
                      <m:sSupPr>
                        <m:ctrlPr>
                          <a:rPr lang="en-US" sz="3200" i="1" dirty="0" smtClean="0">
                            <a:latin typeface="Cambria Math" panose="02040503050406030204" pitchFamily="18" charset="0"/>
                            <a:ea typeface="Cambria Math" panose="02040503050406030204" pitchFamily="18" charset="0"/>
                          </a:rPr>
                        </m:ctrlPr>
                      </m:sSupPr>
                      <m:e>
                        <m:r>
                          <a:rPr lang="en-US" sz="3200" b="0" i="1" dirty="0" smtClean="0">
                            <a:latin typeface="Cambria Math" panose="02040503050406030204" pitchFamily="18" charset="0"/>
                            <a:ea typeface="Cambria Math" panose="02040503050406030204" pitchFamily="18" charset="0"/>
                          </a:rPr>
                          <m:t>10</m:t>
                        </m:r>
                      </m:e>
                      <m:sup>
                        <m:r>
                          <a:rPr lang="en-US" sz="3200" b="0" i="1" dirty="0" smtClean="0">
                            <a:latin typeface="Cambria Math" panose="02040503050406030204" pitchFamily="18" charset="0"/>
                            <a:ea typeface="Cambria Math" panose="02040503050406030204" pitchFamily="18" charset="0"/>
                          </a:rPr>
                          <m:t>0</m:t>
                        </m:r>
                      </m:sup>
                    </m:sSup>
                    <m:r>
                      <a:rPr lang="en-US" sz="3200" b="0" i="0" smtClean="0">
                        <a:latin typeface="Cambria Math" panose="02040503050406030204" pitchFamily="18" charset="0"/>
                      </a:rPr>
                      <m:t>)</m:t>
                    </m:r>
                  </m:oMath>
                </a14:m>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361"/>
                </a:stretch>
              </a:blipFill>
            </p:spPr>
            <p:txBody>
              <a:bodyPr/>
              <a:lstStyle/>
              <a:p>
                <a:r>
                  <a:rPr lang="en-US">
                    <a:noFill/>
                  </a:rPr>
                  <a:t> </a:t>
                </a:r>
              </a:p>
            </p:txBody>
          </p:sp>
        </mc:Fallback>
      </mc:AlternateContent>
    </p:spTree>
    <p:extLst>
      <p:ext uri="{BB962C8B-B14F-4D97-AF65-F5344CB8AC3E}">
        <p14:creationId xmlns:p14="http://schemas.microsoft.com/office/powerpoint/2010/main" val="1013135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79269"/>
                <a:ext cx="10515600" cy="5497694"/>
              </a:xfrm>
            </p:spPr>
            <p:txBody>
              <a:bodyPr>
                <a:normAutofit/>
              </a:bodyPr>
              <a:lstStyle/>
              <a:p>
                <a14:m>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(58</m:t>
                        </m:r>
                        <m:r>
                          <a:rPr lang="en-US" sz="3600" b="0" i="1" smtClean="0">
                            <a:latin typeface="Cambria Math" panose="02040503050406030204" pitchFamily="18" charset="0"/>
                          </a:rPr>
                          <m:t>.</m:t>
                        </m:r>
                        <m:r>
                          <a:rPr lang="en-US" sz="3600" i="1">
                            <a:latin typeface="Cambria Math" panose="02040503050406030204" pitchFamily="18" charset="0"/>
                          </a:rPr>
                          <m:t>97)</m:t>
                        </m:r>
                      </m:e>
                      <m:sub>
                        <m:r>
                          <a:rPr lang="en-US" sz="3600" i="1">
                            <a:latin typeface="Cambria Math" panose="02040503050406030204" pitchFamily="18" charset="0"/>
                          </a:rPr>
                          <m:t>10</m:t>
                        </m:r>
                      </m:sub>
                    </m:sSub>
                  </m:oMath>
                </a14:m>
                <a:r>
                  <a:rPr lang="en-US" sz="3600" dirty="0"/>
                  <a:t> = </a:t>
                </a:r>
                <a14:m>
                  <m:oMath xmlns:m="http://schemas.openxmlformats.org/officeDocument/2006/math">
                    <m:d>
                      <m:dPr>
                        <m:ctrlPr>
                          <a:rPr lang="en-US" sz="3600" i="1">
                            <a:latin typeface="Cambria Math" panose="02040503050406030204" pitchFamily="18" charset="0"/>
                          </a:rPr>
                        </m:ctrlPr>
                      </m:dPr>
                      <m:e>
                        <m:r>
                          <a:rPr lang="en-US" sz="3600" i="1">
                            <a:latin typeface="Cambria Math" panose="02040503050406030204" pitchFamily="18" charset="0"/>
                          </a:rPr>
                          <m:t>5 </m:t>
                        </m:r>
                        <m:r>
                          <a:rPr lang="en-US" sz="3600" i="1">
                            <a:latin typeface="Cambria Math" panose="02040503050406030204" pitchFamily="18" charset="0"/>
                            <a:ea typeface="Cambria Math" panose="02040503050406030204" pitchFamily="18" charset="0"/>
                          </a:rPr>
                          <m:t>× </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10</m:t>
                            </m:r>
                          </m:e>
                          <m:sup>
                            <m:r>
                              <a:rPr lang="en-US" sz="3600" b="0" i="1" smtClean="0">
                                <a:latin typeface="Cambria Math" panose="02040503050406030204" pitchFamily="18" charset="0"/>
                                <a:ea typeface="Cambria Math" panose="02040503050406030204" pitchFamily="18" charset="0"/>
                              </a:rPr>
                              <m:t>1</m:t>
                            </m:r>
                          </m:sup>
                        </m:sSup>
                      </m:e>
                    </m:d>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8 × </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10</m:t>
                            </m:r>
                          </m:e>
                          <m:sup>
                            <m:r>
                              <a:rPr lang="en-US" sz="3600" b="0" i="1" smtClean="0">
                                <a:latin typeface="Cambria Math" panose="02040503050406030204" pitchFamily="18" charset="0"/>
                                <a:ea typeface="Cambria Math" panose="02040503050406030204" pitchFamily="18" charset="0"/>
                              </a:rPr>
                              <m:t>0</m:t>
                            </m:r>
                          </m:sup>
                        </m:sSup>
                      </m:e>
                    </m:d>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9 × </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10</m:t>
                            </m:r>
                          </m:e>
                          <m:sup>
                            <m:r>
                              <a:rPr lang="en-US" sz="3600" b="0" i="1" smtClean="0">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1</m:t>
                            </m:r>
                          </m:sup>
                        </m:sSup>
                      </m:e>
                    </m:d>
                    <m:r>
                      <a:rPr lang="en-US" sz="3600" i="1">
                        <a:latin typeface="Cambria Math" panose="02040503050406030204" pitchFamily="18" charset="0"/>
                        <a:ea typeface="Cambria Math" panose="02040503050406030204" pitchFamily="18" charset="0"/>
                      </a:rPr>
                      <m:t>+(7×</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10</m:t>
                        </m:r>
                      </m:e>
                      <m:sup>
                        <m:r>
                          <a:rPr lang="en-US" sz="3600" b="0" i="1" smtClean="0">
                            <a:latin typeface="Cambria Math" panose="02040503050406030204" pitchFamily="18" charset="0"/>
                            <a:ea typeface="Cambria Math" panose="02040503050406030204" pitchFamily="18" charset="0"/>
                          </a:rPr>
                          <m:t>−2</m:t>
                        </m:r>
                      </m:sup>
                    </m:sSup>
                    <m:r>
                      <a:rPr lang="en-US" sz="3600" i="1">
                        <a:latin typeface="Cambria Math" panose="02040503050406030204" pitchFamily="18" charset="0"/>
                        <a:ea typeface="Cambria Math" panose="02040503050406030204" pitchFamily="18" charset="0"/>
                      </a:rPr>
                      <m:t>)</m:t>
                    </m:r>
                  </m:oMath>
                </a14:m>
                <a:endParaRPr lang="en-US" sz="3600" dirty="0" smtClean="0"/>
              </a:p>
              <a:p>
                <a:r>
                  <a:rPr lang="en-US" sz="3600" dirty="0" smtClean="0"/>
                  <a:t>In general</a:t>
                </a:r>
              </a:p>
              <a:p>
                <a:pPr marL="0" indent="0">
                  <a:lnSpc>
                    <a:spcPct val="150000"/>
                  </a:lnSpc>
                  <a:buNone/>
                </a:pPr>
                <a:r>
                  <a:rPr lang="en-US" sz="3600" dirty="0" smtClean="0"/>
                  <a:t>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m:t>
                        </m:r>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𝑛</m:t>
                            </m:r>
                          </m:sub>
                        </m:sSub>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𝑛</m:t>
                            </m:r>
                            <m:r>
                              <a:rPr lang="en-US" sz="3600" b="0" i="1" smtClean="0">
                                <a:latin typeface="Cambria Math" panose="02040503050406030204" pitchFamily="18" charset="0"/>
                              </a:rPr>
                              <m:t>−1</m:t>
                            </m:r>
                          </m:sub>
                        </m:sSub>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𝑛</m:t>
                            </m:r>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b="0" i="1" smtClean="0">
                                <a:latin typeface="Cambria Math" panose="02040503050406030204" pitchFamily="18" charset="0"/>
                              </a:rPr>
                              <m:t>0</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𝑓</m:t>
                            </m:r>
                          </m:e>
                          <m:sub>
                            <m:r>
                              <a:rPr lang="en-US" sz="3600" b="0" i="1" smtClean="0">
                                <a:latin typeface="Cambria Math" panose="02040503050406030204" pitchFamily="18" charset="0"/>
                              </a:rPr>
                              <m:t>1</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𝑓</m:t>
                            </m:r>
                          </m:e>
                          <m:sub>
                            <m:r>
                              <a:rPr lang="en-US" sz="3600" b="0" i="1" smtClean="0">
                                <a:latin typeface="Cambria Math" panose="02040503050406030204" pitchFamily="18" charset="0"/>
                              </a:rPr>
                              <m:t>2</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𝑓</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𝑓</m:t>
                            </m:r>
                          </m:e>
                          <m:sub>
                            <m:r>
                              <a:rPr lang="en-US" sz="3600" b="0" i="1" smtClean="0">
                                <a:latin typeface="Cambria Math" panose="02040503050406030204" pitchFamily="18" charset="0"/>
                              </a:rPr>
                              <m:t>𝑚</m:t>
                            </m:r>
                          </m:sub>
                        </m:sSub>
                        <m:r>
                          <a:rPr lang="en-US" sz="3600" b="0" i="1" smtClean="0">
                            <a:latin typeface="Cambria Math" panose="02040503050406030204" pitchFamily="18" charset="0"/>
                          </a:rPr>
                          <m:t>)</m:t>
                        </m:r>
                      </m:e>
                      <m:sub>
                        <m:r>
                          <a:rPr lang="en-US" sz="3600" b="0" i="1" smtClean="0">
                            <a:latin typeface="Cambria Math" panose="02040503050406030204" pitchFamily="18" charset="0"/>
                          </a:rPr>
                          <m:t>10</m:t>
                        </m:r>
                      </m:sub>
                    </m:sSub>
                    <m:r>
                      <a:rPr lang="en-US" sz="3600" b="0" i="1" smtClean="0">
                        <a:latin typeface="Cambria Math" panose="02040503050406030204" pitchFamily="18" charset="0"/>
                      </a:rPr>
                      <m:t> =</m:t>
                    </m:r>
                    <m:d>
                      <m:dPr>
                        <m:ctrlPr>
                          <a:rPr lang="en-US" sz="3600" b="0" i="1" smtClean="0">
                            <a:latin typeface="Cambria Math" panose="02040503050406030204" pitchFamily="18" charset="0"/>
                          </a:rPr>
                        </m:ctrlPr>
                      </m:dPr>
                      <m:e>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𝑎</m:t>
                            </m:r>
                          </m:e>
                          <m:sub>
                            <m:r>
                              <a:rPr lang="en-US" sz="3600" b="0" i="1" dirty="0" smtClean="0">
                                <a:latin typeface="Cambria Math" panose="02040503050406030204" pitchFamily="18" charset="0"/>
                              </a:rPr>
                              <m:t>𝑛</m:t>
                            </m:r>
                          </m:sub>
                        </m:sSub>
                        <m:r>
                          <a:rPr lang="en-US" sz="3600" i="1" dirty="0" smtClean="0">
                            <a:latin typeface="Cambria Math" panose="02040503050406030204" pitchFamily="18" charset="0"/>
                            <a:ea typeface="Cambria Math" panose="02040503050406030204" pitchFamily="18" charset="0"/>
                          </a:rPr>
                          <m:t>×</m:t>
                        </m:r>
                        <m:sSup>
                          <m:sSupPr>
                            <m:ctrlPr>
                              <a:rPr lang="en-US" sz="3600" i="1" dirty="0" smtClean="0">
                                <a:latin typeface="Cambria Math" panose="02040503050406030204" pitchFamily="18" charset="0"/>
                                <a:ea typeface="Cambria Math" panose="02040503050406030204" pitchFamily="18" charset="0"/>
                              </a:rPr>
                            </m:ctrlPr>
                          </m:sSupPr>
                          <m:e>
                            <m:r>
                              <a:rPr lang="en-US" sz="3600" b="0" i="1" dirty="0" smtClean="0">
                                <a:latin typeface="Cambria Math" panose="02040503050406030204" pitchFamily="18" charset="0"/>
                                <a:ea typeface="Cambria Math" panose="02040503050406030204" pitchFamily="18" charset="0"/>
                              </a:rPr>
                              <m:t>10</m:t>
                            </m:r>
                          </m:e>
                          <m:sup>
                            <m:r>
                              <a:rPr lang="en-US" sz="3600" b="0" i="1" dirty="0" smtClean="0">
                                <a:latin typeface="Cambria Math" panose="02040503050406030204" pitchFamily="18" charset="0"/>
                                <a:ea typeface="Cambria Math" panose="02040503050406030204" pitchFamily="18" charset="0"/>
                              </a:rPr>
                              <m:t>𝑛</m:t>
                            </m:r>
                          </m:sup>
                        </m:sSup>
                      </m:e>
                    </m:d>
                    <m:r>
                      <a:rPr lang="en-US" sz="3600" b="0" i="0" smtClean="0">
                        <a:latin typeface="Cambria Math" panose="02040503050406030204" pitchFamily="18" charset="0"/>
                        <a:ea typeface="Cambria Math" panose="02040503050406030204" pitchFamily="18" charset="0"/>
                      </a:rPr>
                      <m:t>+</m:t>
                    </m:r>
                    <m:d>
                      <m:dPr>
                        <m:ctrlPr>
                          <a:rPr lang="en-US" sz="3600" b="0" i="1" smtClean="0">
                            <a:latin typeface="Cambria Math" panose="02040503050406030204" pitchFamily="18" charset="0"/>
                          </a:rPr>
                        </m:ctrlPr>
                      </m:dPr>
                      <m:e>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𝑎</m:t>
                            </m:r>
                          </m:e>
                          <m:sub>
                            <m:r>
                              <a:rPr lang="en-US" sz="3600" b="0" i="1" dirty="0" smtClean="0">
                                <a:latin typeface="Cambria Math" panose="02040503050406030204" pitchFamily="18" charset="0"/>
                              </a:rPr>
                              <m:t>𝑛</m:t>
                            </m:r>
                            <m:r>
                              <a:rPr lang="en-US" sz="3600" b="0" i="1" dirty="0" smtClean="0">
                                <a:latin typeface="Cambria Math" panose="02040503050406030204" pitchFamily="18" charset="0"/>
                              </a:rPr>
                              <m:t>−1</m:t>
                            </m:r>
                          </m:sub>
                        </m:sSub>
                        <m:r>
                          <a:rPr lang="en-US" sz="3600" i="1" dirty="0" smtClean="0">
                            <a:latin typeface="Cambria Math" panose="02040503050406030204" pitchFamily="18" charset="0"/>
                            <a:ea typeface="Cambria Math" panose="02040503050406030204" pitchFamily="18" charset="0"/>
                          </a:rPr>
                          <m:t>×</m:t>
                        </m:r>
                        <m:sSup>
                          <m:sSupPr>
                            <m:ctrlPr>
                              <a:rPr lang="en-US" sz="3600" i="1" dirty="0" smtClean="0">
                                <a:latin typeface="Cambria Math" panose="02040503050406030204" pitchFamily="18" charset="0"/>
                                <a:ea typeface="Cambria Math" panose="02040503050406030204" pitchFamily="18" charset="0"/>
                              </a:rPr>
                            </m:ctrlPr>
                          </m:sSupPr>
                          <m:e>
                            <m:r>
                              <a:rPr lang="en-US" sz="3600" b="0" i="1" dirty="0" smtClean="0">
                                <a:latin typeface="Cambria Math" panose="02040503050406030204" pitchFamily="18" charset="0"/>
                                <a:ea typeface="Cambria Math" panose="02040503050406030204" pitchFamily="18" charset="0"/>
                              </a:rPr>
                              <m:t>10</m:t>
                            </m:r>
                          </m:e>
                          <m:sup>
                            <m:r>
                              <a:rPr lang="en-US" sz="3600" b="0" i="1" dirty="0" smtClean="0">
                                <a:latin typeface="Cambria Math" panose="02040503050406030204" pitchFamily="18" charset="0"/>
                                <a:ea typeface="Cambria Math" panose="02040503050406030204" pitchFamily="18" charset="0"/>
                              </a:rPr>
                              <m:t>𝑛</m:t>
                            </m:r>
                            <m:r>
                              <a:rPr lang="en-US" sz="3600" b="0" i="1" dirty="0" smtClean="0">
                                <a:latin typeface="Cambria Math" panose="02040503050406030204" pitchFamily="18" charset="0"/>
                                <a:ea typeface="Cambria Math" panose="02040503050406030204" pitchFamily="18" charset="0"/>
                              </a:rPr>
                              <m:t>−1</m:t>
                            </m:r>
                          </m:sup>
                        </m:sSup>
                      </m:e>
                    </m:d>
                    <m:r>
                      <a:rPr lang="en-US" sz="3600" b="0" i="0" smtClean="0">
                        <a:latin typeface="Cambria Math" panose="02040503050406030204" pitchFamily="18" charset="0"/>
                      </a:rPr>
                      <m:t>+</m:t>
                    </m:r>
                    <m:d>
                      <m:dPr>
                        <m:ctrlPr>
                          <a:rPr lang="en-US" sz="3600" b="0" i="1" smtClean="0">
                            <a:latin typeface="Cambria Math" panose="02040503050406030204" pitchFamily="18" charset="0"/>
                          </a:rPr>
                        </m:ctrlPr>
                      </m:dPr>
                      <m:e>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𝑎</m:t>
                            </m:r>
                          </m:e>
                          <m:sub>
                            <m:r>
                              <a:rPr lang="en-US" sz="3600" b="0" i="1" dirty="0" smtClean="0">
                                <a:latin typeface="Cambria Math" panose="02040503050406030204" pitchFamily="18" charset="0"/>
                              </a:rPr>
                              <m:t>𝑛</m:t>
                            </m:r>
                            <m:r>
                              <a:rPr lang="en-US" sz="3600" b="0" i="1" dirty="0" smtClean="0">
                                <a:latin typeface="Cambria Math" panose="02040503050406030204" pitchFamily="18" charset="0"/>
                              </a:rPr>
                              <m:t>−2</m:t>
                            </m:r>
                          </m:sub>
                        </m:sSub>
                        <m:r>
                          <a:rPr lang="en-US" sz="3600" i="1" dirty="0" smtClean="0">
                            <a:latin typeface="Cambria Math" panose="02040503050406030204" pitchFamily="18" charset="0"/>
                            <a:ea typeface="Cambria Math" panose="02040503050406030204" pitchFamily="18" charset="0"/>
                          </a:rPr>
                          <m:t>×</m:t>
                        </m:r>
                        <m:sSup>
                          <m:sSupPr>
                            <m:ctrlPr>
                              <a:rPr lang="en-US" sz="3600" i="1" dirty="0" smtClean="0">
                                <a:latin typeface="Cambria Math" panose="02040503050406030204" pitchFamily="18" charset="0"/>
                                <a:ea typeface="Cambria Math" panose="02040503050406030204" pitchFamily="18" charset="0"/>
                              </a:rPr>
                            </m:ctrlPr>
                          </m:sSupPr>
                          <m:e>
                            <m:r>
                              <a:rPr lang="en-US" sz="3600" b="0" i="1" dirty="0" smtClean="0">
                                <a:latin typeface="Cambria Math" panose="02040503050406030204" pitchFamily="18" charset="0"/>
                                <a:ea typeface="Cambria Math" panose="02040503050406030204" pitchFamily="18" charset="0"/>
                              </a:rPr>
                              <m:t>10</m:t>
                            </m:r>
                          </m:e>
                          <m:sup>
                            <m:r>
                              <a:rPr lang="en-US" sz="3600" b="0" i="1" dirty="0" smtClean="0">
                                <a:latin typeface="Cambria Math" panose="02040503050406030204" pitchFamily="18" charset="0"/>
                                <a:ea typeface="Cambria Math" panose="02040503050406030204" pitchFamily="18" charset="0"/>
                              </a:rPr>
                              <m:t>𝑛</m:t>
                            </m:r>
                            <m:r>
                              <a:rPr lang="en-US" sz="3600" b="0" i="1" dirty="0" smtClean="0">
                                <a:latin typeface="Cambria Math" panose="02040503050406030204" pitchFamily="18" charset="0"/>
                                <a:ea typeface="Cambria Math" panose="02040503050406030204" pitchFamily="18" charset="0"/>
                              </a:rPr>
                              <m:t>−2</m:t>
                            </m:r>
                          </m:sup>
                        </m:sSup>
                      </m:e>
                    </m:d>
                    <m:r>
                      <a:rPr lang="en-US" sz="3600" b="0" i="0" smtClean="0">
                        <a:latin typeface="Cambria Math" panose="02040503050406030204" pitchFamily="18" charset="0"/>
                      </a:rPr>
                      <m:t>+…+</m:t>
                    </m:r>
                    <m:d>
                      <m:dPr>
                        <m:ctrlPr>
                          <a:rPr lang="en-US" sz="3600" b="0" i="1" smtClean="0">
                            <a:latin typeface="Cambria Math" panose="02040503050406030204" pitchFamily="18" charset="0"/>
                          </a:rPr>
                        </m:ctrlPr>
                      </m:dPr>
                      <m:e>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𝑎</m:t>
                            </m:r>
                          </m:e>
                          <m:sub>
                            <m:r>
                              <a:rPr lang="en-US" sz="3600" b="0" i="1" dirty="0" smtClean="0">
                                <a:latin typeface="Cambria Math" panose="02040503050406030204" pitchFamily="18" charset="0"/>
                              </a:rPr>
                              <m:t>0</m:t>
                            </m:r>
                          </m:sub>
                        </m:sSub>
                        <m:r>
                          <a:rPr lang="en-US" sz="3600" i="1" dirty="0" smtClean="0">
                            <a:latin typeface="Cambria Math" panose="02040503050406030204" pitchFamily="18" charset="0"/>
                            <a:ea typeface="Cambria Math" panose="02040503050406030204" pitchFamily="18" charset="0"/>
                          </a:rPr>
                          <m:t>×</m:t>
                        </m:r>
                        <m:sSup>
                          <m:sSupPr>
                            <m:ctrlPr>
                              <a:rPr lang="en-US" sz="3600" i="1" dirty="0" smtClean="0">
                                <a:latin typeface="Cambria Math" panose="02040503050406030204" pitchFamily="18" charset="0"/>
                                <a:ea typeface="Cambria Math" panose="02040503050406030204" pitchFamily="18" charset="0"/>
                              </a:rPr>
                            </m:ctrlPr>
                          </m:sSupPr>
                          <m:e>
                            <m:r>
                              <a:rPr lang="en-US" sz="3600" b="0" i="1" dirty="0" smtClean="0">
                                <a:latin typeface="Cambria Math" panose="02040503050406030204" pitchFamily="18" charset="0"/>
                                <a:ea typeface="Cambria Math" panose="02040503050406030204" pitchFamily="18" charset="0"/>
                              </a:rPr>
                              <m:t>10</m:t>
                            </m:r>
                          </m:e>
                          <m:sup>
                            <m:r>
                              <a:rPr lang="en-US" sz="3600" b="0" i="1" dirty="0" smtClean="0">
                                <a:latin typeface="Cambria Math" panose="02040503050406030204" pitchFamily="18" charset="0"/>
                                <a:ea typeface="Cambria Math" panose="02040503050406030204" pitchFamily="18" charset="0"/>
                              </a:rPr>
                              <m:t>0</m:t>
                            </m:r>
                          </m:sup>
                        </m:sSup>
                      </m:e>
                    </m:d>
                    <m:r>
                      <a:rPr lang="en-US" sz="3600" b="0" i="0" smtClean="0">
                        <a:latin typeface="Cambria Math" panose="02040503050406030204" pitchFamily="18" charset="0"/>
                      </a:rPr>
                      <m:t>+</m:t>
                    </m:r>
                    <m:d>
                      <m:dPr>
                        <m:ctrlPr>
                          <a:rPr lang="en-US" sz="3600" b="0" i="1" smtClean="0">
                            <a:latin typeface="Cambria Math" panose="02040503050406030204" pitchFamily="18" charset="0"/>
                          </a:rPr>
                        </m:ctrlPr>
                      </m:dPr>
                      <m:e>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𝑓</m:t>
                            </m:r>
                          </m:e>
                          <m:sub>
                            <m:r>
                              <a:rPr lang="en-US" sz="3600" b="0" i="1" dirty="0" smtClean="0">
                                <a:latin typeface="Cambria Math" panose="02040503050406030204" pitchFamily="18" charset="0"/>
                              </a:rPr>
                              <m:t>1</m:t>
                            </m:r>
                          </m:sub>
                        </m:sSub>
                        <m:r>
                          <a:rPr lang="en-US" sz="3600" i="1" dirty="0" smtClean="0">
                            <a:latin typeface="Cambria Math" panose="02040503050406030204" pitchFamily="18" charset="0"/>
                            <a:ea typeface="Cambria Math" panose="02040503050406030204" pitchFamily="18" charset="0"/>
                          </a:rPr>
                          <m:t>×</m:t>
                        </m:r>
                        <m:sSup>
                          <m:sSupPr>
                            <m:ctrlPr>
                              <a:rPr lang="en-US" sz="3600" i="1" dirty="0" smtClean="0">
                                <a:latin typeface="Cambria Math" panose="02040503050406030204" pitchFamily="18" charset="0"/>
                                <a:ea typeface="Cambria Math" panose="02040503050406030204" pitchFamily="18" charset="0"/>
                              </a:rPr>
                            </m:ctrlPr>
                          </m:sSupPr>
                          <m:e>
                            <m:r>
                              <a:rPr lang="en-US" sz="3600" b="0" i="1" dirty="0" smtClean="0">
                                <a:latin typeface="Cambria Math" panose="02040503050406030204" pitchFamily="18" charset="0"/>
                                <a:ea typeface="Cambria Math" panose="02040503050406030204" pitchFamily="18" charset="0"/>
                              </a:rPr>
                              <m:t>10</m:t>
                            </m:r>
                          </m:e>
                          <m:sup>
                            <m:r>
                              <a:rPr lang="en-US" sz="3600" b="0" i="1" dirty="0" smtClean="0">
                                <a:latin typeface="Cambria Math" panose="02040503050406030204" pitchFamily="18" charset="0"/>
                                <a:ea typeface="Cambria Math" panose="02040503050406030204" pitchFamily="18" charset="0"/>
                              </a:rPr>
                              <m:t>−1</m:t>
                            </m:r>
                          </m:sup>
                        </m:sSup>
                      </m:e>
                    </m:d>
                    <m:r>
                      <a:rPr lang="en-US" sz="3600" b="0" i="0" smtClean="0">
                        <a:latin typeface="Cambria Math" panose="02040503050406030204" pitchFamily="18" charset="0"/>
                        <a:ea typeface="Cambria Math" panose="02040503050406030204" pitchFamily="18" charset="0"/>
                      </a:rPr>
                      <m:t>+</m:t>
                    </m:r>
                    <m:d>
                      <m:dPr>
                        <m:ctrlPr>
                          <a:rPr lang="en-US" sz="3600" b="0" i="1" smtClean="0">
                            <a:latin typeface="Cambria Math" panose="02040503050406030204" pitchFamily="18" charset="0"/>
                          </a:rPr>
                        </m:ctrlPr>
                      </m:dPr>
                      <m:e>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𝑓</m:t>
                            </m:r>
                          </m:e>
                          <m:sub>
                            <m:r>
                              <a:rPr lang="en-US" sz="3600" b="0" i="1" dirty="0" smtClean="0">
                                <a:latin typeface="Cambria Math" panose="02040503050406030204" pitchFamily="18" charset="0"/>
                              </a:rPr>
                              <m:t>2</m:t>
                            </m:r>
                          </m:sub>
                        </m:sSub>
                        <m:r>
                          <a:rPr lang="en-US" sz="3600" i="1" dirty="0" smtClean="0">
                            <a:latin typeface="Cambria Math" panose="02040503050406030204" pitchFamily="18" charset="0"/>
                            <a:ea typeface="Cambria Math" panose="02040503050406030204" pitchFamily="18" charset="0"/>
                          </a:rPr>
                          <m:t>×</m:t>
                        </m:r>
                        <m:sSup>
                          <m:sSupPr>
                            <m:ctrlPr>
                              <a:rPr lang="en-US" sz="3600" i="1" dirty="0" smtClean="0">
                                <a:latin typeface="Cambria Math" panose="02040503050406030204" pitchFamily="18" charset="0"/>
                                <a:ea typeface="Cambria Math" panose="02040503050406030204" pitchFamily="18" charset="0"/>
                              </a:rPr>
                            </m:ctrlPr>
                          </m:sSupPr>
                          <m:e>
                            <m:r>
                              <a:rPr lang="en-US" sz="3600" b="0" i="1" dirty="0" smtClean="0">
                                <a:latin typeface="Cambria Math" panose="02040503050406030204" pitchFamily="18" charset="0"/>
                                <a:ea typeface="Cambria Math" panose="02040503050406030204" pitchFamily="18" charset="0"/>
                              </a:rPr>
                              <m:t>10</m:t>
                            </m:r>
                          </m:e>
                          <m:sup>
                            <m:r>
                              <a:rPr lang="en-US" sz="3600" b="0" i="1" dirty="0" smtClean="0">
                                <a:latin typeface="Cambria Math" panose="02040503050406030204" pitchFamily="18" charset="0"/>
                                <a:ea typeface="Cambria Math" panose="02040503050406030204" pitchFamily="18" charset="0"/>
                              </a:rPr>
                              <m:t>−2</m:t>
                            </m:r>
                          </m:sup>
                        </m:sSup>
                      </m:e>
                    </m:d>
                    <m:r>
                      <a:rPr lang="en-US" sz="3600" b="0" i="0" smtClean="0">
                        <a:latin typeface="Cambria Math" panose="02040503050406030204" pitchFamily="18" charset="0"/>
                      </a:rPr>
                      <m:t>+</m:t>
                    </m:r>
                    <m:d>
                      <m:dPr>
                        <m:ctrlPr>
                          <a:rPr lang="en-US" sz="3600" b="0" i="1" smtClean="0">
                            <a:latin typeface="Cambria Math" panose="02040503050406030204" pitchFamily="18" charset="0"/>
                          </a:rPr>
                        </m:ctrlPr>
                      </m:dPr>
                      <m:e>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𝑓</m:t>
                            </m:r>
                          </m:e>
                          <m:sub>
                            <m:r>
                              <a:rPr lang="en-US" sz="3600" b="0" i="1" dirty="0" smtClean="0">
                                <a:latin typeface="Cambria Math" panose="02040503050406030204" pitchFamily="18" charset="0"/>
                              </a:rPr>
                              <m:t>3</m:t>
                            </m:r>
                          </m:sub>
                        </m:sSub>
                        <m:r>
                          <a:rPr lang="en-US" sz="3600" i="1" dirty="0" smtClean="0">
                            <a:latin typeface="Cambria Math" panose="02040503050406030204" pitchFamily="18" charset="0"/>
                            <a:ea typeface="Cambria Math" panose="02040503050406030204" pitchFamily="18" charset="0"/>
                          </a:rPr>
                          <m:t>×</m:t>
                        </m:r>
                        <m:sSup>
                          <m:sSupPr>
                            <m:ctrlPr>
                              <a:rPr lang="en-US" sz="3600" i="1" dirty="0" smtClean="0">
                                <a:latin typeface="Cambria Math" panose="02040503050406030204" pitchFamily="18" charset="0"/>
                                <a:ea typeface="Cambria Math" panose="02040503050406030204" pitchFamily="18" charset="0"/>
                              </a:rPr>
                            </m:ctrlPr>
                          </m:sSupPr>
                          <m:e>
                            <m:r>
                              <a:rPr lang="en-US" sz="3600" b="0" i="1" dirty="0" smtClean="0">
                                <a:latin typeface="Cambria Math" panose="02040503050406030204" pitchFamily="18" charset="0"/>
                                <a:ea typeface="Cambria Math" panose="02040503050406030204" pitchFamily="18" charset="0"/>
                              </a:rPr>
                              <m:t>10</m:t>
                            </m:r>
                          </m:e>
                          <m:sup>
                            <m:r>
                              <a:rPr lang="en-US" sz="3600" b="0" i="1" dirty="0" smtClean="0">
                                <a:latin typeface="Cambria Math" panose="02040503050406030204" pitchFamily="18" charset="0"/>
                                <a:ea typeface="Cambria Math" panose="02040503050406030204" pitchFamily="18" charset="0"/>
                              </a:rPr>
                              <m:t>−3</m:t>
                            </m:r>
                          </m:sup>
                        </m:sSup>
                      </m:e>
                    </m:d>
                    <m:r>
                      <a:rPr lang="en-US" sz="3600" b="0" i="0" smtClean="0">
                        <a:latin typeface="Cambria Math" panose="02040503050406030204" pitchFamily="18" charset="0"/>
                      </a:rPr>
                      <m:t>+…+</m:t>
                    </m:r>
                    <m:d>
                      <m:dPr>
                        <m:ctrlPr>
                          <a:rPr lang="en-US" sz="3600" b="0" i="1" smtClean="0">
                            <a:latin typeface="Cambria Math" panose="02040503050406030204" pitchFamily="18" charset="0"/>
                          </a:rPr>
                        </m:ctrlPr>
                      </m:dPr>
                      <m:e>
                        <m:sSub>
                          <m:sSubPr>
                            <m:ctrlPr>
                              <a:rPr lang="en-US" sz="3600" i="1" dirty="0" smtClean="0">
                                <a:latin typeface="Cambria Math" panose="02040503050406030204" pitchFamily="18" charset="0"/>
                              </a:rPr>
                            </m:ctrlPr>
                          </m:sSubPr>
                          <m:e>
                            <m:r>
                              <a:rPr lang="en-US" sz="3600" b="0" i="1" dirty="0" smtClean="0">
                                <a:latin typeface="Cambria Math" panose="02040503050406030204" pitchFamily="18" charset="0"/>
                              </a:rPr>
                              <m:t>𝑓</m:t>
                            </m:r>
                          </m:e>
                          <m:sub>
                            <m:r>
                              <a:rPr lang="en-US" sz="3600" b="0" i="1" dirty="0" smtClean="0">
                                <a:latin typeface="Cambria Math" panose="02040503050406030204" pitchFamily="18" charset="0"/>
                              </a:rPr>
                              <m:t>𝑚</m:t>
                            </m:r>
                          </m:sub>
                        </m:sSub>
                        <m:r>
                          <a:rPr lang="en-US" sz="3600" i="1" dirty="0" smtClean="0">
                            <a:latin typeface="Cambria Math" panose="02040503050406030204" pitchFamily="18" charset="0"/>
                            <a:ea typeface="Cambria Math" panose="02040503050406030204" pitchFamily="18" charset="0"/>
                          </a:rPr>
                          <m:t>×</m:t>
                        </m:r>
                        <m:sSup>
                          <m:sSupPr>
                            <m:ctrlPr>
                              <a:rPr lang="en-US" sz="3600" i="1" dirty="0" smtClean="0">
                                <a:latin typeface="Cambria Math" panose="02040503050406030204" pitchFamily="18" charset="0"/>
                                <a:ea typeface="Cambria Math" panose="02040503050406030204" pitchFamily="18" charset="0"/>
                              </a:rPr>
                            </m:ctrlPr>
                          </m:sSupPr>
                          <m:e>
                            <m:r>
                              <a:rPr lang="en-US" sz="3600" b="0" i="1" dirty="0" smtClean="0">
                                <a:latin typeface="Cambria Math" panose="02040503050406030204" pitchFamily="18" charset="0"/>
                                <a:ea typeface="Cambria Math" panose="02040503050406030204" pitchFamily="18" charset="0"/>
                              </a:rPr>
                              <m:t>10</m:t>
                            </m:r>
                          </m:e>
                          <m:sup>
                            <m:r>
                              <a:rPr lang="en-US" sz="3600" b="0" i="1" dirty="0" smtClean="0">
                                <a:latin typeface="Cambria Math" panose="02040503050406030204" pitchFamily="18" charset="0"/>
                                <a:ea typeface="Cambria Math" panose="02040503050406030204" pitchFamily="18" charset="0"/>
                              </a:rPr>
                              <m:t>−</m:t>
                            </m:r>
                            <m:r>
                              <a:rPr lang="en-US" sz="3600" b="0" i="1" dirty="0" smtClean="0">
                                <a:latin typeface="Cambria Math" panose="02040503050406030204" pitchFamily="18" charset="0"/>
                                <a:ea typeface="Cambria Math" panose="02040503050406030204" pitchFamily="18" charset="0"/>
                              </a:rPr>
                              <m:t>𝑚</m:t>
                            </m:r>
                          </m:sup>
                        </m:sSup>
                      </m:e>
                    </m:d>
                  </m:oMath>
                </a14:m>
                <a:endParaRPr lang="en-US" sz="3600" dirty="0"/>
              </a:p>
              <a:p>
                <a:pPr marL="0" indent="0">
                  <a:buNone/>
                </a:pP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79269"/>
                <a:ext cx="10515600" cy="5497694"/>
              </a:xfrm>
              <a:blipFill>
                <a:blip r:embed="rId2"/>
                <a:stretch>
                  <a:fillRect l="-1623" t="-2550"/>
                </a:stretch>
              </a:blipFill>
            </p:spPr>
            <p:txBody>
              <a:bodyPr/>
              <a:lstStyle/>
              <a:p>
                <a:r>
                  <a:rPr lang="en-US">
                    <a:noFill/>
                  </a:rPr>
                  <a:t> </a:t>
                </a:r>
              </a:p>
            </p:txBody>
          </p:sp>
        </mc:Fallback>
      </mc:AlternateContent>
    </p:spTree>
    <p:extLst>
      <p:ext uri="{BB962C8B-B14F-4D97-AF65-F5344CB8AC3E}">
        <p14:creationId xmlns:p14="http://schemas.microsoft.com/office/powerpoint/2010/main" val="546414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number System</a:t>
            </a:r>
            <a:endParaRPr lang="en-US" dirty="0"/>
          </a:p>
        </p:txBody>
      </p:sp>
      <p:sp>
        <p:nvSpPr>
          <p:cNvPr id="3" name="Content Placeholder 2"/>
          <p:cNvSpPr>
            <a:spLocks noGrp="1"/>
          </p:cNvSpPr>
          <p:nvPr>
            <p:ph idx="1"/>
          </p:nvPr>
        </p:nvSpPr>
        <p:spPr/>
        <p:txBody>
          <a:bodyPr>
            <a:normAutofit/>
          </a:bodyPr>
          <a:lstStyle/>
          <a:p>
            <a:r>
              <a:rPr lang="en-US" sz="3200" dirty="0" smtClean="0"/>
              <a:t>Binary (base 2) : weights in power of 2. </a:t>
            </a:r>
          </a:p>
          <a:p>
            <a:pPr lvl="2"/>
            <a:r>
              <a:rPr lang="en-US" sz="3200" dirty="0" smtClean="0"/>
              <a:t>Binary digits (bits) : 0, 1</a:t>
            </a:r>
          </a:p>
          <a:p>
            <a:r>
              <a:rPr lang="en-US" sz="3200" dirty="0" smtClean="0"/>
              <a:t>Octal (base 8) : weights in power of 8. </a:t>
            </a:r>
          </a:p>
          <a:p>
            <a:pPr lvl="2"/>
            <a:r>
              <a:rPr lang="en-US" sz="3200" dirty="0" smtClean="0"/>
              <a:t>Octal digits : 0,1,2,3,4,5,6,7</a:t>
            </a:r>
          </a:p>
          <a:p>
            <a:r>
              <a:rPr lang="en-US" sz="3200" dirty="0" smtClean="0"/>
              <a:t>Hexadecimal (base 16) : weights in power of 16</a:t>
            </a:r>
          </a:p>
          <a:p>
            <a:pPr lvl="2"/>
            <a:r>
              <a:rPr lang="en-US" sz="3200" dirty="0" smtClean="0"/>
              <a:t>Hexadecimal digits :  0,1,2,3,4,5,6,7,8,9,A,B,C,D,E,F</a:t>
            </a:r>
          </a:p>
        </p:txBody>
      </p:sp>
    </p:spTree>
    <p:extLst>
      <p:ext uri="{BB962C8B-B14F-4D97-AF65-F5344CB8AC3E}">
        <p14:creationId xmlns:p14="http://schemas.microsoft.com/office/powerpoint/2010/main" val="2363306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R – to - decimal conversion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(1011)</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3</m:t>
                            </m:r>
                          </m:sup>
                        </m:sSup>
                      </m:e>
                    </m:d>
                    <m:r>
                      <a:rPr lang="en-US" b="0" i="1" smtClean="0">
                        <a:latin typeface="Cambria Math" panose="02040503050406030204" pitchFamily="18" charset="0"/>
                        <a:ea typeface="Cambria Math" panose="02040503050406030204" pitchFamily="18" charset="0"/>
                      </a:rPr>
                      <m:t>+(0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b="0" dirty="0" smtClean="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+(1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)+(1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0</m:t>
                        </m:r>
                      </m:sup>
                    </m:sSup>
                    <m:r>
                      <a:rPr lang="en-US" b="0" i="1" smtClean="0">
                        <a:latin typeface="Cambria Math" panose="02040503050406030204" pitchFamily="18" charset="0"/>
                        <a:ea typeface="Cambria Math" panose="02040503050406030204" pitchFamily="18" charset="0"/>
                      </a:rPr>
                      <m:t>)</m:t>
                    </m:r>
                  </m:oMath>
                </a14:m>
                <a:endParaRPr lang="en-US" dirty="0" smtClean="0"/>
              </a:p>
              <a:p>
                <a:pPr marL="0" indent="0">
                  <a:buNone/>
                </a:pPr>
                <a:r>
                  <a:rPr lang="en-US"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oMath>
                </a14:m>
                <a:r>
                  <a:rPr lang="en-US" dirty="0" smtClean="0"/>
                  <a:t> 11</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(1011.101)</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3</m:t>
                            </m:r>
                          </m:sup>
                        </m:sSup>
                      </m:e>
                    </m:d>
                    <m:r>
                      <a:rPr lang="en-US" b="0" i="1" smtClean="0">
                        <a:latin typeface="Cambria Math" panose="02040503050406030204" pitchFamily="18" charset="0"/>
                        <a:ea typeface="Cambria Math" panose="02040503050406030204" pitchFamily="18" charset="0"/>
                      </a:rPr>
                      <m:t>+(0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b="0" dirty="0" smtClean="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m:t>
                            </m:r>
                          </m:sup>
                        </m:sSup>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0</m:t>
                            </m:r>
                          </m:sup>
                        </m:sSup>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m:t>
                            </m:r>
                          </m:sup>
                        </m:sSup>
                      </m:e>
                    </m:d>
                    <m:r>
                      <a:rPr lang="en-US" b="0" i="1" smtClean="0">
                        <a:latin typeface="Cambria Math" panose="02040503050406030204" pitchFamily="18" charset="0"/>
                        <a:ea typeface="Cambria Math" panose="02040503050406030204" pitchFamily="18" charset="0"/>
                      </a:rPr>
                      <m:t>+(0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m:rPr>
                        <m:nor/>
                      </m:rPr>
                      <a:rPr lang="en-US" b="0" dirty="0" smtClean="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+(1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endParaRPr lang="en-US" dirty="0" smtClean="0"/>
              </a:p>
              <a:p>
                <a:pPr marL="0" indent="0">
                  <a:buNone/>
                </a:pPr>
                <a:r>
                  <a:rPr lang="en-US"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=11.</m:t>
                    </m:r>
                  </m:oMath>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(1101.101)</m:t>
                          </m:r>
                        </m:e>
                        <m:sub>
                          <m:r>
                            <a:rPr lang="en-US" b="0" i="1" smtClean="0">
                              <a:latin typeface="Cambria Math" panose="02040503050406030204" pitchFamily="18" charset="0"/>
                            </a:rPr>
                            <m:t>2</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(572.6)</m:t>
                          </m:r>
                        </m:e>
                        <m:sub>
                          <m:r>
                            <a:rPr lang="en-US" b="0" i="1" smtClean="0">
                              <a:latin typeface="Cambria Math" panose="02040503050406030204" pitchFamily="18" charset="0"/>
                            </a:rPr>
                            <m:t>8</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(341.24)</m:t>
                          </m:r>
                        </m:e>
                        <m:sub>
                          <m:r>
                            <a:rPr lang="en-US" b="0" i="1" smtClean="0">
                              <a:latin typeface="Cambria Math" panose="02040503050406030204" pitchFamily="18" charset="0"/>
                            </a:rPr>
                            <m:t>5</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(2</m:t>
                          </m:r>
                          <m:r>
                            <a:rPr lang="en-US" b="0" i="1" smtClean="0">
                              <a:latin typeface="Cambria Math" panose="02040503050406030204" pitchFamily="18" charset="0"/>
                            </a:rPr>
                            <m:t>𝐴</m:t>
                          </m:r>
                          <m:r>
                            <a:rPr lang="en-US" b="0" i="1" smtClean="0">
                              <a:latin typeface="Cambria Math" panose="02040503050406030204" pitchFamily="18" charset="0"/>
                            </a:rPr>
                            <m:t>.8)</m:t>
                          </m:r>
                        </m:e>
                        <m:sub>
                          <m:r>
                            <a:rPr lang="en-US" b="0" i="1" smtClean="0">
                              <a:latin typeface="Cambria Math" panose="02040503050406030204" pitchFamily="18" charset="0"/>
                            </a:rPr>
                            <m:t>16</m:t>
                          </m:r>
                        </m:sub>
                      </m:sSub>
                    </m:oMath>
                  </m:oMathPara>
                </a14:m>
                <a:endParaRPr lang="en-US" dirty="0" smtClean="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𝐶</m:t>
                        </m:r>
                        <m:r>
                          <a:rPr lang="en-US" b="0" i="1" smtClean="0">
                            <a:latin typeface="Cambria Math" panose="02040503050406030204" pitchFamily="18" charset="0"/>
                          </a:rPr>
                          <m:t>4)</m:t>
                        </m:r>
                      </m:e>
                      <m:sub>
                        <m:r>
                          <a:rPr lang="en-US" b="0" i="1" smtClean="0">
                            <a:latin typeface="Cambria Math" panose="02040503050406030204" pitchFamily="18" charset="0"/>
                          </a:rPr>
                          <m:t>16</m:t>
                        </m:r>
                      </m:sub>
                    </m:sSub>
                  </m:oMath>
                </a14:m>
                <a:r>
                  <a:rPr lang="en-US" dirty="0" smtClean="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(235)</m:t>
                          </m:r>
                        </m:e>
                        <m:sub>
                          <m:r>
                            <a:rPr lang="en-US" b="0" i="1" smtClean="0">
                              <a:latin typeface="Cambria Math" panose="02040503050406030204" pitchFamily="18" charset="0"/>
                            </a:rPr>
                            <m:t>8</m:t>
                          </m:r>
                        </m:sub>
                      </m:sSub>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b="-700"/>
                </a:stretch>
              </a:blipFill>
            </p:spPr>
            <p:txBody>
              <a:bodyPr/>
              <a:lstStyle/>
              <a:p>
                <a:r>
                  <a:rPr lang="en-US">
                    <a:noFill/>
                  </a:rPr>
                  <a:t> </a:t>
                </a:r>
              </a:p>
            </p:txBody>
          </p:sp>
        </mc:Fallback>
      </mc:AlternateContent>
    </p:spTree>
    <p:extLst>
      <p:ext uri="{BB962C8B-B14F-4D97-AF65-F5344CB8AC3E}">
        <p14:creationId xmlns:p14="http://schemas.microsoft.com/office/powerpoint/2010/main" val="250430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TotalTime>
  <Words>2697</Words>
  <Application>Microsoft Office PowerPoint</Application>
  <PresentationFormat>Widescreen</PresentationFormat>
  <Paragraphs>306</Paragraphs>
  <Slides>47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7" baseType="lpstr">
      <vt:lpstr>Microsoft YaHei</vt:lpstr>
      <vt:lpstr>Arial</vt:lpstr>
      <vt:lpstr>Calibri</vt:lpstr>
      <vt:lpstr>Calibri Light</vt:lpstr>
      <vt:lpstr>Cambria Math</vt:lpstr>
      <vt:lpstr>Symbol</vt:lpstr>
      <vt:lpstr>Times New Roman</vt:lpstr>
      <vt:lpstr>Wingdings</vt:lpstr>
      <vt:lpstr>Office Theme</vt:lpstr>
      <vt:lpstr>Document</vt:lpstr>
      <vt:lpstr>Digital Logic and Circuit</vt:lpstr>
      <vt:lpstr>Introduction</vt:lpstr>
      <vt:lpstr>PowerPoint Presentation</vt:lpstr>
      <vt:lpstr>Test</vt:lpstr>
      <vt:lpstr>PowerPoint Presentation</vt:lpstr>
      <vt:lpstr>Position Notation</vt:lpstr>
      <vt:lpstr>PowerPoint Presentation</vt:lpstr>
      <vt:lpstr>Other number System</vt:lpstr>
      <vt:lpstr>Base R – to - decimal conversion</vt:lpstr>
      <vt:lpstr>Decimal to Binary Conversion</vt:lpstr>
      <vt:lpstr>Sum-of-Weights Method</vt:lpstr>
      <vt:lpstr>Repeated Division-by-2 Method</vt:lpstr>
      <vt:lpstr>Repeated Multiplication-by-2 Method</vt:lpstr>
      <vt:lpstr>Conversion between Decimal and other Bases</vt:lpstr>
      <vt:lpstr>Conversion between Bases</vt:lpstr>
      <vt:lpstr>Test</vt:lpstr>
      <vt:lpstr>Binary-Octal/Hexadecimal Conversion</vt:lpstr>
      <vt:lpstr>Binary to Decimal Conversion</vt:lpstr>
      <vt:lpstr>Test</vt:lpstr>
      <vt:lpstr>Decimal to Binary Conversion</vt:lpstr>
      <vt:lpstr>Electronic Translators</vt:lpstr>
      <vt:lpstr>Electronic Encoder –  Decimal  to Binary</vt:lpstr>
      <vt:lpstr>Electronic Decoding –  Binary to Decimal</vt:lpstr>
      <vt:lpstr>Test</vt:lpstr>
      <vt:lpstr>Hexadecimal Number System</vt:lpstr>
      <vt:lpstr>PowerPoint Presentation</vt:lpstr>
      <vt:lpstr>Hexadecimal to Decimal Conversion</vt:lpstr>
      <vt:lpstr>Test</vt:lpstr>
      <vt:lpstr>Complement</vt:lpstr>
      <vt:lpstr>Diminished Radix Complement</vt:lpstr>
      <vt:lpstr>PowerPoint Presentation</vt:lpstr>
      <vt:lpstr>Radix Complement</vt:lpstr>
      <vt:lpstr>PowerPoint Presentation</vt:lpstr>
      <vt:lpstr>Subtraction with Complement</vt:lpstr>
      <vt:lpstr>Example</vt:lpstr>
      <vt:lpstr>PowerPoint Presentation</vt:lpstr>
      <vt:lpstr>PowerPoint Presentation</vt:lpstr>
      <vt:lpstr>PowerPoint Presentation</vt:lpstr>
      <vt:lpstr>SIGNED BINARY NUMBERS</vt:lpstr>
      <vt:lpstr>PowerPoint Presentation</vt:lpstr>
      <vt:lpstr>Arithmetic Addition</vt:lpstr>
      <vt:lpstr>Example</vt:lpstr>
      <vt:lpstr>Example</vt:lpstr>
      <vt:lpstr>Example</vt:lpstr>
      <vt:lpstr>Example</vt:lpstr>
      <vt:lpstr>BCD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and Circuit</dc:title>
  <dc:creator>Aishwarya patel</dc:creator>
  <cp:lastModifiedBy>Aishwarya patel</cp:lastModifiedBy>
  <cp:revision>46</cp:revision>
  <dcterms:created xsi:type="dcterms:W3CDTF">2021-04-16T05:08:24Z</dcterms:created>
  <dcterms:modified xsi:type="dcterms:W3CDTF">2021-04-29T07:02:04Z</dcterms:modified>
</cp:coreProperties>
</file>