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44"/>
  </p:handoutMasterIdLst>
  <p:sldIdLst>
    <p:sldId id="256" r:id="rId3"/>
    <p:sldId id="387" r:id="rId4"/>
    <p:sldId id="391" r:id="rId5"/>
    <p:sldId id="390" r:id="rId6"/>
    <p:sldId id="322" r:id="rId7"/>
    <p:sldId id="324" r:id="rId8"/>
    <p:sldId id="392" r:id="rId10"/>
    <p:sldId id="394" r:id="rId11"/>
    <p:sldId id="395" r:id="rId12"/>
    <p:sldId id="393" r:id="rId13"/>
    <p:sldId id="396" r:id="rId14"/>
    <p:sldId id="406" r:id="rId15"/>
    <p:sldId id="397" r:id="rId16"/>
    <p:sldId id="399" r:id="rId17"/>
    <p:sldId id="398" r:id="rId18"/>
    <p:sldId id="465" r:id="rId19"/>
    <p:sldId id="400" r:id="rId20"/>
    <p:sldId id="326" r:id="rId21"/>
    <p:sldId id="327" r:id="rId22"/>
    <p:sldId id="401" r:id="rId23"/>
    <p:sldId id="402" r:id="rId24"/>
    <p:sldId id="403" r:id="rId25"/>
    <p:sldId id="404" r:id="rId26"/>
    <p:sldId id="466" r:id="rId27"/>
    <p:sldId id="405" r:id="rId28"/>
    <p:sldId id="349" r:id="rId29"/>
    <p:sldId id="428" r:id="rId30"/>
    <p:sldId id="424" r:id="rId31"/>
    <p:sldId id="427" r:id="rId32"/>
    <p:sldId id="425" r:id="rId33"/>
    <p:sldId id="426" r:id="rId34"/>
    <p:sldId id="354" r:id="rId35"/>
    <p:sldId id="429" r:id="rId36"/>
    <p:sldId id="430" r:id="rId37"/>
    <p:sldId id="467" r:id="rId38"/>
    <p:sldId id="464" r:id="rId39"/>
    <p:sldId id="489" r:id="rId40"/>
    <p:sldId id="488" r:id="rId41"/>
    <p:sldId id="468" r:id="rId42"/>
    <p:sldId id="316" r:id="rId4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21" autoAdjust="0"/>
    <p:restoredTop sz="88649" autoAdjust="0"/>
  </p:normalViewPr>
  <p:slideViewPr>
    <p:cSldViewPr>
      <p:cViewPr varScale="1">
        <p:scale>
          <a:sx n="55" d="100"/>
          <a:sy n="55" d="100"/>
        </p:scale>
        <p:origin x="102" y="30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BB2B4C-9E49-4432-BC9C-5A24DCDBF219}"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回车相当于是</a:t>
            </a:r>
            <a:r>
              <a:rPr lang="en-US" altLang="zh-CN"/>
              <a:t>“</a:t>
            </a:r>
            <a:r>
              <a:rPr lang="zh-CN" altLang="en-US"/>
              <a:t>百度一下</a:t>
            </a:r>
            <a:r>
              <a:rPr lang="en-US" altLang="zh-CN"/>
              <a:t>”</a:t>
            </a:r>
            <a:r>
              <a:rPr lang="zh-CN" altLang="en-US"/>
              <a:t>这个按钮。或者打开这个页面后，输入框自动获得焦点。这样会更方便一些。</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5400" y="116632"/>
            <a:ext cx="10668000" cy="8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95400"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mn-lt"/>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a:latin typeface="华文隶书" panose="02010800040101010101" pitchFamily="2" charset="-122"/>
                <a:ea typeface="华文隶书" panose="02010800040101010101" pitchFamily="2" charset="-122"/>
              </a:rPr>
              <a:t>PartI </a:t>
            </a:r>
            <a:r>
              <a:rPr lang="zh-CN" altLang="en-US" sz="4400" b="1">
                <a:latin typeface="华文隶书" panose="02010800040101010101" pitchFamily="2" charset="-122"/>
                <a:ea typeface="华文隶书" panose="02010800040101010101" pitchFamily="2" charset="-122"/>
              </a:rPr>
              <a:t>软件测试概述</a:t>
            </a:r>
            <a:endParaRPr lang="zh-CN" altLang="en-US" sz="4400" b="1">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1"/>
          <a:stretch>
            <a:fillRect/>
          </a:stretch>
        </p:blipFill>
        <p:spPr>
          <a:xfrm>
            <a:off x="0" y="6146709"/>
            <a:ext cx="3514286" cy="666667"/>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软件测试的概念</a:t>
            </a:r>
            <a:endParaRPr lang="zh-CN" altLang="en-US" dirty="0"/>
          </a:p>
        </p:txBody>
      </p:sp>
      <p:sp>
        <p:nvSpPr>
          <p:cNvPr id="3" name="内容占位符 2"/>
          <p:cNvSpPr>
            <a:spLocks noGrp="1"/>
          </p:cNvSpPr>
          <p:nvPr>
            <p:ph idx="1"/>
          </p:nvPr>
        </p:nvSpPr>
        <p:spPr/>
        <p:txBody>
          <a:bodyPr/>
          <a:lstStyle/>
          <a:p>
            <a:r>
              <a:rPr lang="zh-CN" altLang="en-US" dirty="0" smtClean="0"/>
              <a:t>最熟悉需求的人是用户，为什么不让用户来做测试</a:t>
            </a:r>
            <a:endParaRPr lang="en-US" altLang="zh-CN" dirty="0" smtClean="0"/>
          </a:p>
          <a:p>
            <a:pPr lvl="1"/>
            <a:r>
              <a:rPr lang="zh-CN" altLang="en-US" dirty="0" smtClean="0"/>
              <a:t>用户没有时间</a:t>
            </a:r>
            <a:endParaRPr lang="en-US" altLang="zh-CN" dirty="0" smtClean="0"/>
          </a:p>
          <a:p>
            <a:pPr lvl="1"/>
            <a:r>
              <a:rPr lang="zh-CN" altLang="en-US" dirty="0" smtClean="0"/>
              <a:t>用户没有义务</a:t>
            </a:r>
            <a:endParaRPr lang="en-US" altLang="zh-CN" dirty="0" smtClean="0"/>
          </a:p>
          <a:p>
            <a:pPr lvl="1"/>
            <a:r>
              <a:rPr lang="en-US" altLang="zh-CN" dirty="0"/>
              <a:t>……</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 </a:t>
            </a:r>
            <a:r>
              <a:rPr lang="zh-CN" altLang="zh-CN"/>
              <a:t>软件测试的概念</a:t>
            </a:r>
            <a:endParaRPr lang="zh-CN" altLang="en-US"/>
          </a:p>
        </p:txBody>
      </p:sp>
      <p:sp>
        <p:nvSpPr>
          <p:cNvPr id="6" name="内容占位符 5"/>
          <p:cNvSpPr>
            <a:spLocks noGrp="1"/>
          </p:cNvSpPr>
          <p:nvPr>
            <p:ph idx="1"/>
          </p:nvPr>
        </p:nvSpPr>
        <p:spPr>
          <a:xfrm>
            <a:off x="695400" y="1340768"/>
            <a:ext cx="10668000" cy="4267200"/>
          </a:xfrm>
        </p:spPr>
        <p:txBody>
          <a:bodyPr/>
          <a:lstStyle/>
          <a:p>
            <a:r>
              <a:rPr lang="zh-CN" altLang="en-US" dirty="0" smtClean="0"/>
              <a:t>为什么不让开发人员来完成测试工作</a:t>
            </a:r>
            <a:endParaRPr lang="en-US" altLang="zh-CN" dirty="0" smtClean="0"/>
          </a:p>
          <a:p>
            <a:pPr lvl="1"/>
            <a:endParaRPr lang="zh-CN" altLang="en-US" dirty="0"/>
          </a:p>
        </p:txBody>
      </p:sp>
      <p:sp>
        <p:nvSpPr>
          <p:cNvPr id="7" name="AutoShape 2"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424" y="2564904"/>
            <a:ext cx="4127500" cy="31496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155" y="2565400"/>
            <a:ext cx="4758055" cy="317246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smtClean="0"/>
              <a:t>1.1 </a:t>
            </a:r>
            <a:r>
              <a:rPr lang="zh-CN" dirty="0" smtClean="0"/>
              <a:t>软件测试的概念</a:t>
            </a:r>
            <a:endParaRPr lang="zh-CN" dirty="0" smtClean="0"/>
          </a:p>
        </p:txBody>
      </p:sp>
      <p:sp>
        <p:nvSpPr>
          <p:cNvPr id="13316" name="Rectangle 3"/>
          <p:cNvSpPr>
            <a:spLocks noGrp="1" noChangeArrowheads="1"/>
          </p:cNvSpPr>
          <p:nvPr>
            <p:ph idx="1"/>
          </p:nvPr>
        </p:nvSpPr>
        <p:spPr/>
        <p:txBody>
          <a:bodyPr/>
          <a:lstStyle/>
          <a:p>
            <a:r>
              <a:rPr lang="zh-CN" altLang="en-US" dirty="0" smtClean="0"/>
              <a:t>软件测试的定义体现了测试工作的核心与实质</a:t>
            </a:r>
            <a:endParaRPr lang="zh-CN" altLang="en-US" dirty="0" smtClean="0"/>
          </a:p>
          <a:p>
            <a:pPr lvl="1"/>
            <a:r>
              <a:rPr lang="zh-CN" dirty="0" smtClean="0"/>
              <a:t>软件测试的根本目的是</a:t>
            </a:r>
            <a:r>
              <a:rPr lang="zh-CN" dirty="0" smtClean="0">
                <a:solidFill>
                  <a:srgbClr val="FF0000"/>
                </a:solidFill>
              </a:rPr>
              <a:t>确保软件满足用户需求</a:t>
            </a:r>
            <a:endParaRPr lang="zh-CN" dirty="0" smtClean="0">
              <a:solidFill>
                <a:srgbClr val="FF0000"/>
              </a:solidFill>
            </a:endParaRPr>
          </a:p>
          <a:p>
            <a:pPr lvl="1"/>
            <a:r>
              <a:rPr lang="zh-CN" dirty="0" smtClean="0"/>
              <a:t>软件测试的目的是要</a:t>
            </a:r>
            <a:r>
              <a:rPr lang="zh-CN" dirty="0" smtClean="0">
                <a:solidFill>
                  <a:srgbClr val="FF0000"/>
                </a:solidFill>
              </a:rPr>
              <a:t>衡</a:t>
            </a:r>
            <a:r>
              <a:rPr lang="zh-CN" dirty="0" smtClean="0">
                <a:solidFill>
                  <a:srgbClr val="FF0000"/>
                </a:solidFill>
              </a:rPr>
              <a:t>软件产品是否符合预期</a:t>
            </a:r>
            <a:r>
              <a:rPr lang="zh-CN" dirty="0" smtClean="0">
                <a:solidFill>
                  <a:srgbClr val="FF0000"/>
                </a:solidFill>
              </a:rPr>
              <a:t>量</a:t>
            </a:r>
            <a:endParaRPr lang="zh-CN"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 calcmode="lin" valueType="num">
                                      <p:cBhvr additive="base">
                                        <p:cTn id="7"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 calcmode="lin" valueType="num">
                                      <p:cBhvr additive="base">
                                        <p:cTn id="13"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
        <p:nvSpPr>
          <p:cNvPr id="26627" name="Rectangle 2"/>
          <p:cNvSpPr>
            <a:spLocks noGrp="1" noChangeArrowheads="1"/>
          </p:cNvSpPr>
          <p:nvPr>
            <p:ph type="title"/>
          </p:nvPr>
        </p:nvSpPr>
        <p:spPr/>
        <p:txBody>
          <a:bodyPr/>
          <a:lstStyle/>
          <a:p>
            <a:r>
              <a:rPr lang="en-US" altLang="zh-CN" dirty="0" smtClean="0"/>
              <a:t>1.1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如果我们有良好的设计和高水平的程序员，就不需要测试了</a:t>
            </a:r>
            <a:endParaRPr lang="zh-CN" altLang="en-US" dirty="0" smtClean="0"/>
          </a:p>
          <a:p>
            <a:pPr lvl="1"/>
            <a:r>
              <a:rPr lang="zh-CN" altLang="en-US" dirty="0" smtClean="0"/>
              <a:t>软件测试并不创造任何代码和产品，我们可以不需要测试</a:t>
            </a:r>
            <a:endParaRPr lang="zh-CN" altLang="en-US" dirty="0" smtClean="0"/>
          </a:p>
          <a:p>
            <a:pPr lvl="1"/>
            <a:r>
              <a:rPr lang="zh-CN" altLang="en-US" dirty="0" smtClean="0"/>
              <a:t>测试等于调试</a:t>
            </a:r>
            <a:endParaRPr lang="zh-CN" altLang="en-US" dirty="0" smtClean="0"/>
          </a:p>
          <a:p>
            <a:pPr lvl="1"/>
            <a:r>
              <a:rPr lang="zh-CN" altLang="en-US" dirty="0" smtClean="0"/>
              <a:t>软件需求规格说明应详细地包含所有用户需求</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4" end="4"/>
                                            </p:txEl>
                                          </p:spTgt>
                                        </p:tgtEl>
                                        <p:attrNameLst>
                                          <p:attrName>style.visibility</p:attrName>
                                        </p:attrNameLst>
                                      </p:cBhvr>
                                      <p:to>
                                        <p:strVal val="visible"/>
                                      </p:to>
                                    </p:set>
                                    <p:anim calcmode="lin" valueType="num">
                                      <p:cBhvr additive="base">
                                        <p:cTn id="25"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1.1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软件测试可以提高软件质量</a:t>
            </a:r>
            <a:endParaRPr lang="zh-CN" altLang="en-US" dirty="0" smtClean="0"/>
          </a:p>
          <a:p>
            <a:pPr lvl="1"/>
            <a:r>
              <a:rPr lang="zh-CN" altLang="en-US" dirty="0" smtClean="0"/>
              <a:t>测试是没有技术含量的</a:t>
            </a:r>
            <a:endParaRPr lang="en-US" altLang="zh-CN" dirty="0" smtClean="0"/>
          </a:p>
          <a:p>
            <a:pPr lvl="1"/>
            <a:r>
              <a:rPr lang="zh-CN" altLang="en-US" dirty="0" smtClean="0"/>
              <a:t>软件测试是没有前途的工作，只有程序员才是软件高手</a:t>
            </a:r>
            <a:endParaRPr lang="zh-CN" altLang="en-US" dirty="0"/>
          </a:p>
        </p:txBody>
      </p:sp>
      <p:sp>
        <p:nvSpPr>
          <p:cNvPr id="2"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695325" y="1196975"/>
            <a:ext cx="10668000" cy="5036185"/>
          </a:xfrm>
        </p:spPr>
        <p:txBody>
          <a:bodyPr/>
          <a:lstStyle/>
          <a:p>
            <a:r>
              <a:rPr lang="zh-CN" altLang="en-US" dirty="0" smtClean="0"/>
              <a:t>软件测试人员具备的素质</a:t>
            </a:r>
            <a:endParaRPr lang="en-US" altLang="zh-CN" dirty="0" smtClean="0"/>
          </a:p>
          <a:p>
            <a:pPr lvl="1"/>
            <a:r>
              <a:rPr lang="zh-CN" altLang="en-US" dirty="0" smtClean="0"/>
              <a:t>对软件测试工作有正确的认识</a:t>
            </a:r>
            <a:endParaRPr lang="en-US" altLang="zh-CN" dirty="0" smtClean="0"/>
          </a:p>
          <a:p>
            <a:pPr lvl="1"/>
            <a:r>
              <a:rPr lang="zh-CN" altLang="en-US" dirty="0" smtClean="0"/>
              <a:t>具有很强的沟通能力、外交能力</a:t>
            </a:r>
            <a:endParaRPr lang="en-US" altLang="zh-CN" dirty="0" smtClean="0"/>
          </a:p>
          <a:p>
            <a:pPr lvl="1"/>
            <a:r>
              <a:rPr lang="zh-CN" altLang="en-US" dirty="0" smtClean="0"/>
              <a:t>掌握比较全面的技术</a:t>
            </a:r>
            <a:endParaRPr lang="en-US" altLang="zh-CN" dirty="0" smtClean="0"/>
          </a:p>
          <a:p>
            <a:pPr lvl="1"/>
            <a:r>
              <a:rPr lang="zh-CN" altLang="en-US" dirty="0" smtClean="0"/>
              <a:t>测试中要做到“五心”（专心、细心、耐心、责任心和自信心）</a:t>
            </a:r>
            <a:endParaRPr lang="en-US" altLang="zh-CN" dirty="0" smtClean="0"/>
          </a:p>
          <a:p>
            <a:pPr lvl="1"/>
            <a:r>
              <a:rPr lang="zh-CN" altLang="en-US" dirty="0" smtClean="0"/>
              <a:t>要有很强的记忆力，怀疑精神和洞察力</a:t>
            </a:r>
            <a:endParaRPr lang="en-US" altLang="zh-CN" dirty="0" smtClean="0"/>
          </a:p>
          <a:p>
            <a:pPr lvl="1"/>
            <a:r>
              <a:rPr lang="zh-CN" altLang="en-US" dirty="0" smtClean="0"/>
              <a:t>具有探索、创新和挑战精神，努力追求完美</a:t>
            </a:r>
            <a:endParaRPr lang="en-US" altLang="zh-CN" dirty="0" smtClean="0"/>
          </a:p>
        </p:txBody>
      </p:sp>
      <p:sp>
        <p:nvSpPr>
          <p:cNvPr id="27651" name="Rectangle 2"/>
          <p:cNvSpPr>
            <a:spLocks noGrp="1" noChangeArrowheads="1"/>
          </p:cNvSpPr>
          <p:nvPr>
            <p:ph type="title"/>
          </p:nvPr>
        </p:nvSpPr>
        <p:spPr/>
        <p:txBody>
          <a:bodyPr/>
          <a:lstStyle/>
          <a:p>
            <a:r>
              <a:rPr lang="en-US" altLang="zh-CN" smtClean="0"/>
              <a:t>1.2 </a:t>
            </a:r>
            <a:r>
              <a:rPr lang="zh-CN" smtClean="0"/>
              <a:t>软件测试的概念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anim calcmode="lin" valueType="num">
                                      <p:cBhvr additive="base">
                                        <p:cTn id="7"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2" end="2"/>
                                            </p:txEl>
                                          </p:spTgt>
                                        </p:tgtEl>
                                        <p:attrNameLst>
                                          <p:attrName>style.visibility</p:attrName>
                                        </p:attrNameLst>
                                      </p:cBhvr>
                                      <p:to>
                                        <p:strVal val="visible"/>
                                      </p:to>
                                    </p:set>
                                    <p:anim calcmode="lin" valueType="num">
                                      <p:cBhvr additive="base">
                                        <p:cTn id="13"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anim calcmode="lin" valueType="num">
                                      <p:cBhvr additive="base">
                                        <p:cTn id="19"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4" end="4"/>
                                            </p:txEl>
                                          </p:spTgt>
                                        </p:tgtEl>
                                        <p:attrNameLst>
                                          <p:attrName>style.visibility</p:attrName>
                                        </p:attrNameLst>
                                      </p:cBhvr>
                                      <p:to>
                                        <p:strVal val="visible"/>
                                      </p:to>
                                    </p:set>
                                    <p:anim calcmode="lin" valueType="num">
                                      <p:cBhvr additive="base">
                                        <p:cTn id="25"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5" end="5"/>
                                            </p:txEl>
                                          </p:spTgt>
                                        </p:tgtEl>
                                        <p:attrNameLst>
                                          <p:attrName>style.visibility</p:attrName>
                                        </p:attrNameLst>
                                      </p:cBhvr>
                                      <p:to>
                                        <p:strVal val="visible"/>
                                      </p:to>
                                    </p:set>
                                    <p:anim calcmode="lin" valueType="num">
                                      <p:cBhvr additive="base">
                                        <p:cTn id="31"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 calcmode="lin" valueType="num">
                                      <p:cBhvr additive="base">
                                        <p:cTn id="37" dur="500" fill="hold"/>
                                        <p:tgtEl>
                                          <p:spTgt spid="2765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solidFill>
                  <a:srgbClr val="FF0000"/>
                </a:solidFill>
              </a:rPr>
              <a:t>为什么进行软件测试</a:t>
            </a:r>
            <a:endParaRPr lang="zh-CN" altLang="en-US" dirty="0" smtClean="0">
              <a:solidFill>
                <a:srgbClr val="FF0000"/>
              </a:solidFill>
            </a:endParaRPr>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zh-CN" altLang="en-US" dirty="0"/>
              <a:t>狮子王游戏（</a:t>
            </a:r>
            <a:r>
              <a:rPr lang="en-US" altLang="zh-CN" dirty="0"/>
              <a:t>1994-1995</a:t>
            </a:r>
            <a:r>
              <a:rPr lang="zh-CN" altLang="en-US" dirty="0"/>
              <a:t>）</a:t>
            </a:r>
            <a:endParaRPr lang="en-US" altLang="zh-CN" dirty="0"/>
          </a:p>
          <a:p>
            <a:r>
              <a:rPr lang="zh-CN" altLang="en-US" dirty="0"/>
              <a:t>千年虫问题（</a:t>
            </a:r>
            <a:r>
              <a:rPr lang="en-US" altLang="zh-CN" dirty="0"/>
              <a:t>1974</a:t>
            </a:r>
            <a:r>
              <a:rPr lang="zh-CN" altLang="en-US" dirty="0"/>
              <a:t>）</a:t>
            </a:r>
            <a:endParaRPr lang="en-US" altLang="zh-CN" dirty="0"/>
          </a:p>
          <a:p>
            <a:r>
              <a:rPr lang="zh-CN" altLang="en-US" dirty="0"/>
              <a:t>英特尔奔腾浮点除法缺陷（</a:t>
            </a:r>
            <a:r>
              <a:rPr lang="en-US" altLang="zh-CN" dirty="0"/>
              <a:t>1994</a:t>
            </a:r>
            <a:r>
              <a:rPr lang="zh-CN" altLang="en-US" dirty="0"/>
              <a:t>）</a:t>
            </a:r>
            <a:endParaRPr lang="en-US" altLang="zh-CN" dirty="0"/>
          </a:p>
          <a:p>
            <a:pPr lvl="1"/>
            <a:r>
              <a:rPr lang="zh-CN" altLang="en-US" dirty="0"/>
              <a:t>（</a:t>
            </a:r>
            <a:r>
              <a:rPr lang="en-US" altLang="zh-CN" dirty="0"/>
              <a:t>4195835/3145727</a:t>
            </a:r>
            <a:r>
              <a:rPr lang="zh-CN" altLang="en-US" dirty="0"/>
              <a:t>）</a:t>
            </a:r>
            <a:r>
              <a:rPr lang="en-US" altLang="zh-CN" dirty="0"/>
              <a:t>*3145727-4195835</a:t>
            </a:r>
            <a:endParaRPr lang="en-US" altLang="zh-CN" dirty="0"/>
          </a:p>
          <a:p>
            <a:r>
              <a:rPr lang="zh-CN" altLang="en-US" dirty="0"/>
              <a:t>美国爱国者导弹系统（</a:t>
            </a:r>
            <a:r>
              <a:rPr lang="en-US" altLang="zh-CN" dirty="0"/>
              <a:t>1991</a:t>
            </a:r>
            <a:r>
              <a:rPr lang="zh-CN" altLang="en-US" dirty="0"/>
              <a:t>）</a:t>
            </a:r>
            <a:endParaRPr lang="zh-CN" altLang="en-US" dirty="0"/>
          </a:p>
        </p:txBody>
      </p:sp>
      <p:pic>
        <p:nvPicPr>
          <p:cNvPr id="4" name="图片 3"/>
          <p:cNvPicPr>
            <a:picLocks noChangeAspect="1"/>
          </p:cNvPicPr>
          <p:nvPr/>
        </p:nvPicPr>
        <p:blipFill>
          <a:blip r:embed="rId1"/>
          <a:stretch>
            <a:fillRect/>
          </a:stretch>
        </p:blipFill>
        <p:spPr>
          <a:xfrm>
            <a:off x="6744072" y="4005064"/>
            <a:ext cx="2822318" cy="2110809"/>
          </a:xfrm>
          <a:prstGeom prst="rect">
            <a:avLst/>
          </a:prstGeom>
        </p:spPr>
      </p:pic>
      <p:pic>
        <p:nvPicPr>
          <p:cNvPr id="5" name="图片 4"/>
          <p:cNvPicPr>
            <a:picLocks noChangeAspect="1"/>
          </p:cNvPicPr>
          <p:nvPr/>
        </p:nvPicPr>
        <p:blipFill>
          <a:blip r:embed="rId2"/>
          <a:stretch>
            <a:fillRect/>
          </a:stretch>
        </p:blipFill>
        <p:spPr>
          <a:xfrm>
            <a:off x="9499140" y="984871"/>
            <a:ext cx="1895276" cy="2627284"/>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为什么进行软件测试</a:t>
            </a:r>
            <a:endParaRPr lang="zh-CN" dirty="0" smtClean="0"/>
          </a:p>
        </p:txBody>
      </p:sp>
      <p:sp>
        <p:nvSpPr>
          <p:cNvPr id="3" name="内容占位符 2"/>
          <p:cNvSpPr>
            <a:spLocks noGrp="1"/>
          </p:cNvSpPr>
          <p:nvPr>
            <p:ph idx="1"/>
          </p:nvPr>
        </p:nvSpPr>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日，携带着飞向金星的无人驾驶飞船水手</a:t>
            </a:r>
            <a:r>
              <a:rPr lang="en-US" altLang="zh-CN" dirty="0" smtClean="0"/>
              <a:t>1</a:t>
            </a:r>
            <a:r>
              <a:rPr lang="zh-CN" altLang="en-US" dirty="0" smtClean="0"/>
              <a:t>号的火箭在升空</a:t>
            </a:r>
            <a:r>
              <a:rPr lang="en-US" altLang="zh-CN" dirty="0" smtClean="0"/>
              <a:t>290</a:t>
            </a:r>
            <a:r>
              <a:rPr lang="zh-CN" altLang="en-US" dirty="0" smtClean="0"/>
              <a:t>秒后，偏离了轨道</a:t>
            </a:r>
            <a:endParaRPr lang="zh-CN" altLang="en-US" dirty="0" smtClean="0"/>
          </a:p>
          <a:p>
            <a:r>
              <a:rPr lang="zh-CN" altLang="en-US" dirty="0" smtClean="0"/>
              <a:t>地面计算机的程序：</a:t>
            </a:r>
            <a:endParaRPr lang="zh-CN" altLang="en-US" dirty="0" smtClean="0"/>
          </a:p>
          <a:p>
            <a:pPr marL="471170" lvl="1" indent="0">
              <a:buNone/>
            </a:pPr>
            <a:r>
              <a:rPr lang="en-US" altLang="zh-CN" dirty="0" smtClean="0"/>
              <a:t>if not </a:t>
            </a:r>
            <a:r>
              <a:rPr lang="zh-CN" altLang="en-US" dirty="0" smtClean="0"/>
              <a:t>雷达能够与火箭联系</a:t>
            </a:r>
            <a:endParaRPr lang="zh-CN" altLang="en-US" dirty="0" smtClean="0"/>
          </a:p>
          <a:p>
            <a:pPr marL="471170" lvl="1" indent="0">
              <a:buNone/>
            </a:pPr>
            <a:r>
              <a:rPr lang="en-US" altLang="zh-CN" dirty="0" smtClean="0"/>
              <a:t>Then</a:t>
            </a:r>
            <a:endParaRPr lang="en-US" altLang="zh-CN" dirty="0" smtClean="0"/>
          </a:p>
          <a:p>
            <a:pPr marL="471170" lvl="1" indent="0">
              <a:buNone/>
            </a:pPr>
            <a:r>
              <a:rPr lang="en-US" altLang="zh-CN" dirty="0" smtClean="0"/>
              <a:t>        </a:t>
            </a:r>
            <a:r>
              <a:rPr lang="zh-CN" altLang="en-US" dirty="0" smtClean="0"/>
              <a:t>不要纠正火箭的的飞行路线</a:t>
            </a:r>
            <a:endParaRPr lang="zh-CN" altLang="en-US" dirty="0" smtClean="0"/>
          </a:p>
          <a:p>
            <a:pPr lvl="1"/>
            <a:r>
              <a:rPr lang="zh-CN" altLang="en-US" dirty="0" smtClean="0"/>
              <a:t>由于人为错误：语句中的</a:t>
            </a:r>
            <a:r>
              <a:rPr lang="en-US" altLang="zh-CN" dirty="0" smtClean="0"/>
              <a:t>not</a:t>
            </a:r>
            <a:r>
              <a:rPr lang="zh-CN" altLang="en-US" dirty="0" smtClean="0"/>
              <a:t>被丢掉了</a:t>
            </a:r>
            <a:endParaRPr lang="zh-CN" altLang="en-US" dirty="0" smtClean="0"/>
          </a:p>
          <a:p>
            <a:pPr lvl="1"/>
            <a:endParaRPr lang="zh-CN" altLang="en-US" dirty="0"/>
          </a:p>
        </p:txBody>
      </p:sp>
      <p:pic>
        <p:nvPicPr>
          <p:cNvPr id="4" name="图片 3"/>
          <p:cNvPicPr>
            <a:picLocks noChangeAspect="1"/>
          </p:cNvPicPr>
          <p:nvPr/>
        </p:nvPicPr>
        <p:blipFill>
          <a:blip r:embed="rId1"/>
          <a:stretch>
            <a:fillRect/>
          </a:stretch>
        </p:blipFill>
        <p:spPr>
          <a:xfrm>
            <a:off x="7608168" y="2924944"/>
            <a:ext cx="2746003" cy="228454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a:t>
            </a:r>
            <a:r>
              <a:rPr lang="zh-CN" dirty="0" smtClean="0"/>
              <a:t>软件测试</a:t>
            </a:r>
            <a:endParaRPr lang="zh-CN" dirty="0" smtClean="0"/>
          </a:p>
        </p:txBody>
      </p:sp>
      <p:sp>
        <p:nvSpPr>
          <p:cNvPr id="3" name="内容占位符 2"/>
          <p:cNvSpPr>
            <a:spLocks noGrp="1"/>
          </p:cNvSpPr>
          <p:nvPr>
            <p:ph idx="1"/>
          </p:nvPr>
        </p:nvSpPr>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5951984" y="4653136"/>
            <a:ext cx="2524244" cy="132338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姓名：刘金梦</a:t>
            </a:r>
            <a:endParaRPr lang="en-US" altLang="zh-CN" dirty="0" smtClean="0"/>
          </a:p>
          <a:p>
            <a:r>
              <a:rPr lang="en-US" altLang="zh-CN" dirty="0" smtClean="0"/>
              <a:t>Tel&amp;</a:t>
            </a:r>
            <a:r>
              <a:rPr lang="zh-CN" altLang="en-US" dirty="0" smtClean="0"/>
              <a:t>微信：</a:t>
            </a:r>
            <a:r>
              <a:rPr lang="en-US" altLang="zh-CN" dirty="0" smtClean="0"/>
              <a:t>15733100856</a:t>
            </a:r>
            <a:endParaRPr lang="en-US" altLang="zh-CN" dirty="0" smtClean="0"/>
          </a:p>
          <a:p>
            <a:r>
              <a:rPr lang="en-US" altLang="zh-CN" dirty="0" smtClean="0"/>
              <a:t>QQ:1325479537</a:t>
            </a:r>
            <a:endParaRPr lang="en-US" altLang="zh-CN" dirty="0" smtClean="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1978</a:t>
            </a:r>
            <a:r>
              <a:rPr lang="zh-CN" altLang="en-US" dirty="0" smtClean="0"/>
              <a:t>年，</a:t>
            </a:r>
            <a:r>
              <a:rPr lang="en-US" altLang="zh-CN" dirty="0" smtClean="0"/>
              <a:t>NASA</a:t>
            </a:r>
            <a:r>
              <a:rPr lang="zh-CN" altLang="en-US" dirty="0" smtClean="0"/>
              <a:t>臭氧层测绘数据分析软件的缺陷</a:t>
            </a:r>
            <a:endParaRPr lang="en-US" altLang="zh-CN" dirty="0" smtClean="0"/>
          </a:p>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dirty="0" smtClean="0"/>
              <a:t>大型交换机软件的缺陷</a:t>
            </a:r>
            <a:endParaRPr lang="en-US" altLang="zh-CN" dirty="0" smtClean="0"/>
          </a:p>
        </p:txBody>
      </p:sp>
      <p:pic>
        <p:nvPicPr>
          <p:cNvPr id="5" name="图片 4"/>
          <p:cNvPicPr>
            <a:picLocks noChangeAspect="1"/>
          </p:cNvPicPr>
          <p:nvPr/>
        </p:nvPicPr>
        <p:blipFill>
          <a:blip r:embed="rId1"/>
          <a:stretch>
            <a:fillRect/>
          </a:stretch>
        </p:blipFill>
        <p:spPr>
          <a:xfrm>
            <a:off x="623392" y="3284984"/>
            <a:ext cx="2547408" cy="2531467"/>
          </a:xfrm>
          <a:prstGeom prst="rect">
            <a:avLst/>
          </a:prstGeom>
        </p:spPr>
      </p:pic>
      <p:pic>
        <p:nvPicPr>
          <p:cNvPr id="6" name="图片 5"/>
          <p:cNvPicPr>
            <a:picLocks noChangeAspect="1"/>
          </p:cNvPicPr>
          <p:nvPr/>
        </p:nvPicPr>
        <p:blipFill>
          <a:blip r:embed="rId2"/>
          <a:stretch>
            <a:fillRect/>
          </a:stretch>
        </p:blipFill>
        <p:spPr>
          <a:xfrm>
            <a:off x="8832304" y="1988840"/>
            <a:ext cx="2410472" cy="3670313"/>
          </a:xfrm>
          <a:prstGeom prst="rect">
            <a:avLst/>
          </a:prstGeom>
        </p:spPr>
      </p:pic>
      <p:pic>
        <p:nvPicPr>
          <p:cNvPr id="7" name="图片 6"/>
          <p:cNvPicPr>
            <a:picLocks noChangeAspect="1"/>
          </p:cNvPicPr>
          <p:nvPr/>
        </p:nvPicPr>
        <p:blipFill>
          <a:blip r:embed="rId3"/>
          <a:stretch>
            <a:fillRect/>
          </a:stretch>
        </p:blipFill>
        <p:spPr>
          <a:xfrm>
            <a:off x="3719736" y="3356992"/>
            <a:ext cx="4320480" cy="277255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2007</a:t>
            </a:r>
            <a:r>
              <a:rPr lang="zh-CN" altLang="en-US" dirty="0"/>
              <a:t>年，赛门铁克公司的诺顿杀毒软件缺陷</a:t>
            </a:r>
            <a:endParaRPr lang="en-US" altLang="zh-CN" dirty="0"/>
          </a:p>
          <a:p>
            <a:r>
              <a:rPr lang="en-US" altLang="zh-CN" dirty="0"/>
              <a:t>2009</a:t>
            </a:r>
            <a:r>
              <a:rPr lang="zh-CN" altLang="en-US" dirty="0"/>
              <a:t>年，谷歌公司的 </a:t>
            </a:r>
            <a:r>
              <a:rPr lang="en-US" altLang="zh-CN" dirty="0" err="1"/>
              <a:t>gmail </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4" name="图片 3"/>
          <p:cNvPicPr>
            <a:picLocks noChangeAspect="1"/>
          </p:cNvPicPr>
          <p:nvPr/>
        </p:nvPicPr>
        <p:blipFill>
          <a:blip r:embed="rId1"/>
          <a:stretch>
            <a:fillRect/>
          </a:stretch>
        </p:blipFill>
        <p:spPr>
          <a:xfrm>
            <a:off x="9984432" y="1196752"/>
            <a:ext cx="1728192" cy="2973599"/>
          </a:xfrm>
          <a:prstGeom prst="rect">
            <a:avLst/>
          </a:prstGeom>
        </p:spPr>
      </p:pic>
      <p:pic>
        <p:nvPicPr>
          <p:cNvPr id="5" name="图片 4"/>
          <p:cNvPicPr>
            <a:picLocks noChangeAspect="1"/>
          </p:cNvPicPr>
          <p:nvPr/>
        </p:nvPicPr>
        <p:blipFill>
          <a:blip r:embed="rId2"/>
          <a:stretch>
            <a:fillRect/>
          </a:stretch>
        </p:blipFill>
        <p:spPr>
          <a:xfrm>
            <a:off x="911424" y="4365104"/>
            <a:ext cx="4071743" cy="1680188"/>
          </a:xfrm>
          <a:prstGeom prst="rect">
            <a:avLst/>
          </a:prstGeom>
        </p:spPr>
      </p:pic>
      <p:pic>
        <p:nvPicPr>
          <p:cNvPr id="6" name="图片 5"/>
          <p:cNvPicPr>
            <a:picLocks noChangeAspect="1"/>
          </p:cNvPicPr>
          <p:nvPr/>
        </p:nvPicPr>
        <p:blipFill>
          <a:blip r:embed="rId3"/>
          <a:stretch>
            <a:fillRect/>
          </a:stretch>
        </p:blipFill>
        <p:spPr>
          <a:xfrm>
            <a:off x="6023992" y="3356992"/>
            <a:ext cx="4071743" cy="271603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415480" y="1988840"/>
            <a:ext cx="7128792" cy="398648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为什么进行软件测试</a:t>
            </a:r>
            <a:endParaRPr lang="zh-CN" altLang="en-US" dirty="0"/>
          </a:p>
        </p:txBody>
      </p:sp>
      <p:sp>
        <p:nvSpPr>
          <p:cNvPr id="3" name="内容占位符 2"/>
          <p:cNvSpPr>
            <a:spLocks noGrp="1"/>
          </p:cNvSpPr>
          <p:nvPr>
            <p:ph idx="1"/>
          </p:nvPr>
        </p:nvSpPr>
        <p:spPr/>
        <p:txBody>
          <a:bodyPr/>
          <a:lstStyle/>
          <a:p>
            <a:pPr lvl="1"/>
            <a:r>
              <a:rPr lang="en-US" altLang="zh-CN" dirty="0" err="1" smtClean="0">
                <a:sym typeface="+mn-ea"/>
              </a:rPr>
              <a:t>Priactice</a:t>
            </a:r>
            <a:endParaRPr lang="en-US" altLang="zh-CN" dirty="0" smtClean="0">
              <a:sym typeface="+mn-ea"/>
            </a:endParaRPr>
          </a:p>
          <a:p>
            <a:pPr lvl="2"/>
            <a:r>
              <a:rPr lang="zh-CN" altLang="en-US" dirty="0" smtClean="0">
                <a:sym typeface="+mn-ea"/>
              </a:rPr>
              <a:t>自己打开记事本，在上面输入“联通”，保存，关闭，再打开</a:t>
            </a:r>
            <a:endParaRPr lang="en-US" altLang="zh-CN" dirty="0" smtClean="0">
              <a:sym typeface="+mn-ea"/>
            </a:endParaRPr>
          </a:p>
          <a:p>
            <a:pPr lvl="1"/>
            <a:r>
              <a:rPr lang="zh-CN" altLang="en-US" dirty="0" smtClean="0">
                <a:sym typeface="+mn-ea"/>
              </a:rPr>
              <a:t>为什么进行软件测试原因</a:t>
            </a:r>
            <a:endParaRPr lang="en-US" altLang="zh-CN" dirty="0" smtClean="0">
              <a:sym typeface="+mn-ea"/>
            </a:endParaRPr>
          </a:p>
          <a:p>
            <a:pPr lvl="2"/>
            <a:r>
              <a:rPr lang="zh-CN" altLang="en-US" dirty="0" smtClean="0">
                <a:sym typeface="+mn-ea"/>
              </a:rPr>
              <a:t>提高软件质量</a:t>
            </a:r>
            <a:endParaRPr lang="en-US" altLang="zh-CN" dirty="0" smtClean="0">
              <a:sym typeface="+mn-ea"/>
            </a:endParaRPr>
          </a:p>
          <a:p>
            <a:pPr lvl="2"/>
            <a:r>
              <a:rPr lang="zh-CN" altLang="en-US" dirty="0" smtClean="0">
                <a:sym typeface="+mn-ea"/>
              </a:rPr>
              <a:t>确保软件满足需求</a:t>
            </a:r>
            <a:endParaRPr lang="zh-CN" altLang="en-US" dirty="0" smtClean="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solidFill>
                  <a:srgbClr val="FF0000"/>
                </a:solidFill>
              </a:rPr>
              <a:t>什么是软件缺陷</a:t>
            </a:r>
            <a:endParaRPr lang="en-US" altLang="zh-CN" dirty="0" smtClean="0">
              <a:solidFill>
                <a:srgbClr val="FF0000"/>
              </a:solidFill>
            </a:endParaRPr>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19936" y="1700808"/>
            <a:ext cx="6059488" cy="4267200"/>
          </a:xfrm>
        </p:spPr>
        <p:txBody>
          <a:bodyPr/>
          <a:lstStyle/>
          <a:p>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宋体" panose="02010600030101010101" pitchFamily="2" charset="-122"/>
                <a:ea typeface="宋体" panose="02010600030101010101" pitchFamily="2" charset="-122"/>
              </a:rPr>
              <a:t>bug</a:t>
            </a:r>
            <a:r>
              <a:rPr lang="zh-CN" altLang="en-US" dirty="0">
                <a:latin typeface="宋体" panose="02010600030101010101" pitchFamily="2" charset="-122"/>
                <a:ea typeface="宋体" panose="02010600030101010101" pitchFamily="2" charset="-122"/>
              </a:rPr>
              <a:t>这个词就流传下来</a:t>
            </a:r>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4" name="Picture 2" descr="C:\Users\pc\Desktop\timg.jpg"/>
          <p:cNvPicPr>
            <a:picLocks noChangeAspect="1" noChangeArrowheads="1"/>
          </p:cNvPicPr>
          <p:nvPr/>
        </p:nvPicPr>
        <p:blipFill>
          <a:blip r:embed="rId1"/>
          <a:srcRect/>
          <a:stretch>
            <a:fillRect/>
          </a:stretch>
        </p:blipFill>
        <p:spPr bwMode="auto">
          <a:xfrm>
            <a:off x="623570" y="2189480"/>
            <a:ext cx="4859020" cy="3759835"/>
          </a:xfrm>
          <a:prstGeom prst="rect">
            <a:avLst/>
          </a:prstGeom>
          <a:noFill/>
        </p:spPr>
      </p:pic>
      <p:sp>
        <p:nvSpPr>
          <p:cNvPr id="5" name="内容占位符 2"/>
          <p:cNvSpPr txBox="1"/>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kern="0" dirty="0" smtClean="0">
                <a:latin typeface="宋体" panose="02010600030101010101" pitchFamily="2" charset="-122"/>
                <a:ea typeface="宋体" panose="02010600030101010101" pitchFamily="2" charset="-122"/>
              </a:rPr>
              <a:t>Bug</a:t>
            </a:r>
            <a:r>
              <a:rPr lang="zh-CN" altLang="en-US" kern="0" dirty="0" smtClean="0">
                <a:latin typeface="宋体" panose="02010600030101010101" pitchFamily="2" charset="-122"/>
                <a:ea typeface="宋体" panose="02010600030101010101" pitchFamily="2" charset="-122"/>
              </a:rPr>
              <a:t>的故事</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t>1.3 </a:t>
            </a:r>
            <a:r>
              <a:rPr lang="zh-CN" smtClean="0"/>
              <a:t>软件缺陷的概念</a:t>
            </a:r>
            <a:endParaRPr lang="zh-CN" smtClean="0"/>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endParaRPr lang="zh-CN" altLang="en-US" dirty="0" smtClean="0"/>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endParaRPr lang="zh-CN" altLang="en-US" dirty="0" smtClean="0"/>
          </a:p>
          <a:p>
            <a:pPr lvl="1"/>
            <a:r>
              <a:rPr lang="en-US" altLang="zh-CN" dirty="0" smtClean="0"/>
              <a:t>“First actual case of bug being found”</a:t>
            </a:r>
            <a:endParaRPr lang="en-US" altLang="zh-CN" dirty="0" smtClean="0"/>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95325" y="1196975"/>
            <a:ext cx="10668000" cy="4937760"/>
          </a:xfrm>
        </p:spPr>
        <p:txBody>
          <a:bodyPr/>
          <a:lstStyle/>
          <a:p>
            <a:r>
              <a:rPr lang="zh-CN" altLang="en-US" dirty="0"/>
              <a:t>软件缺陷的定义</a:t>
            </a:r>
            <a:r>
              <a:rPr lang="en-US" altLang="zh-CN" dirty="0"/>
              <a:t>——Ron Patton</a:t>
            </a:r>
            <a:endParaRPr lang="en-US" altLang="zh-CN" dirty="0"/>
          </a:p>
          <a:p>
            <a:pPr lvl="1"/>
            <a:r>
              <a:rPr lang="zh-CN" altLang="zh-CN" dirty="0"/>
              <a:t>软件测试员认为软件难以理解、不易使用、运行速度缓慢，或者最终用户认为</a:t>
            </a:r>
            <a:r>
              <a:rPr lang="zh-CN" altLang="zh-CN" dirty="0" smtClean="0"/>
              <a:t>不好</a:t>
            </a:r>
            <a:endParaRPr lang="en-US" altLang="zh-CN" dirty="0" smtClean="0"/>
          </a:p>
          <a:p>
            <a:pPr lvl="1"/>
            <a:r>
              <a:rPr lang="zh-CN" altLang="zh-CN" dirty="0"/>
              <a:t>软件未达到需求规格说明书中指明的功能</a:t>
            </a:r>
            <a:endParaRPr lang="zh-CN" altLang="zh-CN" dirty="0"/>
          </a:p>
          <a:p>
            <a:pPr lvl="1"/>
            <a:r>
              <a:rPr lang="zh-CN" altLang="zh-CN" dirty="0"/>
              <a:t>软件出现了需求规格说明书中指明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lvl="1"/>
            <a:r>
              <a:rPr lang="zh-CN" altLang="zh-CN" dirty="0"/>
              <a:t>软件功能超出需求规格说明书中指明的范围</a:t>
            </a:r>
            <a:endParaRPr lang="zh-CN" altLang="zh-CN" dirty="0"/>
          </a:p>
          <a:p>
            <a:pPr lvl="1"/>
            <a:r>
              <a:rPr lang="zh-CN" altLang="zh-CN" dirty="0"/>
              <a:t>软件未达到需求规格说明书中虽未指出但应达到的目标</a:t>
            </a:r>
            <a:endParaRPr lang="zh-CN" altLang="zh-CN" dirty="0"/>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a:t>
            </a:r>
            <a:r>
              <a:rPr lang="zh-CN" altLang="zh-CN" dirty="0" smtClean="0"/>
              <a:t>软件测试</a:t>
            </a:r>
            <a:r>
              <a:rPr lang="zh-CN" altLang="zh-CN" dirty="0"/>
              <a:t>员认为软件难以理解、不易使用、运行速度缓慢，或者最终用户认为不好</a:t>
            </a:r>
            <a:endParaRPr lang="zh-CN" altLang="zh-CN" dirty="0"/>
          </a:p>
          <a:p>
            <a:endParaRPr lang="zh-CN" altLang="en-US" dirty="0"/>
          </a:p>
        </p:txBody>
      </p:sp>
      <p:pic>
        <p:nvPicPr>
          <p:cNvPr id="4" name="图片 3"/>
          <p:cNvPicPr>
            <a:picLocks noChangeAspect="1"/>
          </p:cNvPicPr>
          <p:nvPr/>
        </p:nvPicPr>
        <p:blipFill>
          <a:blip r:embed="rId1"/>
          <a:stretch>
            <a:fillRect/>
          </a:stretch>
        </p:blipFill>
        <p:spPr>
          <a:xfrm>
            <a:off x="623392" y="2708920"/>
            <a:ext cx="11024684" cy="295232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2012</a:t>
            </a:r>
            <a:r>
              <a:rPr lang="zh-CN" altLang="en-US" dirty="0"/>
              <a:t>年</a:t>
            </a:r>
            <a:r>
              <a:rPr lang="en-US" altLang="zh-CN" dirty="0"/>
              <a:t>3</a:t>
            </a:r>
            <a:r>
              <a:rPr lang="zh-CN" altLang="en-US" dirty="0"/>
              <a:t>月推出</a:t>
            </a:r>
            <a:endParaRPr lang="zh-CN" altLang="en-US" dirty="0"/>
          </a:p>
          <a:p>
            <a:pPr lvl="1"/>
            <a:r>
              <a:rPr lang="zh-CN" altLang="en-US" dirty="0" smtClean="0"/>
              <a:t>按</a:t>
            </a:r>
            <a:r>
              <a:rPr lang="zh-CN" altLang="en-US" dirty="0"/>
              <a:t>真实生活中的关系自动分圈</a:t>
            </a:r>
            <a:endParaRPr lang="zh-CN" altLang="en-US" dirty="0"/>
          </a:p>
          <a:p>
            <a:pPr lvl="1"/>
            <a:r>
              <a:rPr lang="zh-CN" altLang="en-US" dirty="0" smtClean="0"/>
              <a:t>最</a:t>
            </a:r>
            <a:r>
              <a:rPr lang="zh-CN" altLang="en-US" dirty="0"/>
              <a:t>贴合“不忘老朋友、结识新朋友”的需求</a:t>
            </a:r>
            <a:endParaRPr lang="zh-CN" altLang="en-US" dirty="0"/>
          </a:p>
          <a:p>
            <a:pPr lvl="1"/>
            <a:r>
              <a:rPr lang="en-US" altLang="zh-CN" dirty="0" smtClean="0"/>
              <a:t>2014</a:t>
            </a:r>
            <a:r>
              <a:rPr lang="zh-CN" altLang="en-US" dirty="0"/>
              <a:t>年</a:t>
            </a:r>
            <a:r>
              <a:rPr lang="en-US" altLang="zh-CN" dirty="0"/>
              <a:t>11</a:t>
            </a:r>
            <a:r>
              <a:rPr lang="zh-CN" altLang="en-US" dirty="0"/>
              <a:t>月下线</a:t>
            </a:r>
            <a:endParaRPr lang="zh-CN" altLang="en-US" dirty="0"/>
          </a:p>
        </p:txBody>
      </p:sp>
      <p:sp>
        <p:nvSpPr>
          <p:cNvPr id="4"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pic>
        <p:nvPicPr>
          <p:cNvPr id="5" name="图片 4"/>
          <p:cNvPicPr>
            <a:picLocks noChangeAspect="1"/>
          </p:cNvPicPr>
          <p:nvPr/>
        </p:nvPicPr>
        <p:blipFill>
          <a:blip r:embed="rId1"/>
          <a:stretch>
            <a:fillRect/>
          </a:stretch>
        </p:blipFill>
        <p:spPr>
          <a:xfrm>
            <a:off x="8112224" y="3140968"/>
            <a:ext cx="3744416" cy="264584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前置知识</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
        <p:nvSpPr>
          <p:cNvPr id="4" name="内容占位符 3"/>
          <p:cNvSpPr/>
          <p:nvPr>
            <p:ph idx="1"/>
          </p:nvPr>
        </p:nvSpPr>
        <p:spPr/>
        <p:txBody>
          <a:bodyPr/>
          <a:p>
            <a:r>
              <a:rPr lang="en-US" altLang="zh-CN"/>
              <a:t>GitHub </a:t>
            </a:r>
            <a:endParaRPr lang="en-US" altLang="zh-CN"/>
          </a:p>
          <a:p>
            <a:r>
              <a:rPr lang="zh-CN" altLang="en-US"/>
              <a:t>百度脑图</a:t>
            </a:r>
            <a:endParaRPr lang="zh-CN" altLang="en-US"/>
          </a:p>
          <a:p>
            <a:endParaRPr lang="zh-CN" altLang="en-US"/>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未达到需求规格说明书中指明的功能</a:t>
            </a:r>
            <a:endParaRPr lang="zh-CN" altLang="zh-CN" dirty="0"/>
          </a:p>
          <a:p>
            <a:endParaRPr lang="zh-CN" altLang="en-US" dirty="0"/>
          </a:p>
        </p:txBody>
      </p:sp>
      <p:pic>
        <p:nvPicPr>
          <p:cNvPr id="4" name="图片 3"/>
          <p:cNvPicPr>
            <a:picLocks noChangeAspect="1"/>
          </p:cNvPicPr>
          <p:nvPr/>
        </p:nvPicPr>
        <p:blipFill>
          <a:blip r:embed="rId1"/>
          <a:stretch>
            <a:fillRect/>
          </a:stretch>
        </p:blipFill>
        <p:spPr>
          <a:xfrm>
            <a:off x="1991544" y="2276872"/>
            <a:ext cx="8214380" cy="259228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zh-CN" altLang="zh-CN" dirty="0" smtClean="0"/>
              <a:t>软件</a:t>
            </a:r>
            <a:r>
              <a:rPr lang="zh-CN" altLang="zh-CN" dirty="0"/>
              <a:t>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1991544" y="2276872"/>
            <a:ext cx="8214380" cy="259228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1.3 </a:t>
            </a:r>
            <a:r>
              <a:rPr lang="zh-CN" dirty="0" smtClean="0"/>
              <a:t>软件缺陷的概念</a:t>
            </a:r>
            <a:endParaRPr lang="zh-CN" dirty="0" smtClean="0"/>
          </a:p>
        </p:txBody>
      </p:sp>
      <p:sp>
        <p:nvSpPr>
          <p:cNvPr id="32772" name="Rectangle 3"/>
          <p:cNvSpPr>
            <a:spLocks noGrp="1" noChangeArrowheads="1"/>
          </p:cNvSpPr>
          <p:nvPr>
            <p:ph idx="1"/>
          </p:nvPr>
        </p:nvSpPr>
        <p:spPr/>
        <p:txBody>
          <a:bodyPr/>
          <a:lstStyle/>
          <a:p>
            <a:pPr marL="0" indent="0">
              <a:buNone/>
            </a:pPr>
            <a:r>
              <a:rPr lang="en-US" altLang="zh-CN" dirty="0" smtClean="0"/>
              <a:t>4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 </a:t>
            </a:r>
            <a:r>
              <a:rPr lang="zh-CN" altLang="zh-CN" dirty="0" smtClean="0"/>
              <a:t>软件</a:t>
            </a:r>
            <a:r>
              <a:rPr lang="zh-CN" altLang="zh-CN" dirty="0"/>
              <a:t>未达到需求规格说明书中虽未指出但应达到的目标</a:t>
            </a:r>
            <a:endParaRPr lang="zh-CN"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1991544" y="2276872"/>
            <a:ext cx="8214380" cy="259228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solidFill>
                  <a:srgbClr val="FF0000"/>
                </a:solidFill>
              </a:rPr>
              <a:t>用户需求</a:t>
            </a:r>
            <a:endParaRPr lang="zh-CN" altLang="en-US" dirty="0" smtClean="0">
              <a:solidFill>
                <a:srgbClr val="FF0000"/>
              </a:solidFill>
            </a:endParaRPr>
          </a:p>
          <a:p>
            <a:pPr lvl="1"/>
            <a:r>
              <a:rPr lang="zh-CN" altLang="en-US" dirty="0"/>
              <a:t>一次成功的测试是</a:t>
            </a:r>
            <a:r>
              <a:rPr lang="zh-CN" altLang="en-US" dirty="0">
                <a:solidFill>
                  <a:srgbClr val="FF0000"/>
                </a:solidFill>
              </a:rPr>
              <a:t>发现了至今没有发现的错误 </a:t>
            </a:r>
            <a:endParaRPr lang="zh-CN" altLang="en-US" dirty="0">
              <a:solidFill>
                <a:srgbClr val="FF0000"/>
              </a:solidFill>
            </a:endParaRPr>
          </a:p>
          <a:p>
            <a:endParaRPr lang="zh-CN" altLang="en-US" dirty="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solidFill>
                  <a:srgbClr val="FF0000"/>
                </a:solidFill>
              </a:rPr>
              <a:t>什么是测试用例</a:t>
            </a:r>
            <a:endParaRPr lang="zh-CN" altLang="en-US"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1.4 </a:t>
            </a:r>
            <a:r>
              <a:rPr lang="zh-CN" smtClean="0"/>
              <a:t>测试用例的概念</a:t>
            </a:r>
            <a:endParaRPr lang="zh-CN" smtClean="0"/>
          </a:p>
        </p:txBody>
      </p:sp>
      <p:sp>
        <p:nvSpPr>
          <p:cNvPr id="40964" name="Rectangle 3"/>
          <p:cNvSpPr>
            <a:spLocks noGrp="1" noChangeArrowheads="1"/>
          </p:cNvSpPr>
          <p:nvPr>
            <p:ph idx="1"/>
          </p:nvPr>
        </p:nvSpPr>
        <p:spPr/>
        <p:txBody>
          <a:bodyPr/>
          <a:lstStyle/>
          <a:p>
            <a:r>
              <a:rPr lang="zh-CN" altLang="en-US" dirty="0" smtClean="0"/>
              <a:t>测试用例的定义</a:t>
            </a:r>
            <a:r>
              <a:rPr lang="en-US" altLang="zh-CN" dirty="0" smtClean="0"/>
              <a:t>——IEEE1990</a:t>
            </a:r>
            <a:endParaRPr lang="en-US" altLang="zh-CN" dirty="0" smtClean="0"/>
          </a:p>
          <a:p>
            <a:pPr lvl="1"/>
            <a:r>
              <a:rPr lang="zh-CN" altLang="en-US" dirty="0" smtClean="0"/>
              <a:t>是一组测试输入、执行条件和预期结果，目的是要满足一个特定的目标，比如执行一条特定的程序路径或检验是否符合一个特定的需求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1"/>
          <a:stretch>
            <a:fillRect/>
          </a:stretch>
        </p:blipFill>
        <p:spPr>
          <a:xfrm>
            <a:off x="695400" y="3789040"/>
            <a:ext cx="1657143" cy="1000000"/>
          </a:xfrm>
          <a:prstGeom prst="rect">
            <a:avLst/>
          </a:prstGeom>
        </p:spPr>
      </p:pic>
      <p:pic>
        <p:nvPicPr>
          <p:cNvPr id="3" name="图片 2"/>
          <p:cNvPicPr>
            <a:picLocks noChangeAspect="1"/>
          </p:cNvPicPr>
          <p:nvPr/>
        </p:nvPicPr>
        <p:blipFill>
          <a:blip r:embed="rId2"/>
          <a:stretch>
            <a:fillRect/>
          </a:stretch>
        </p:blipFill>
        <p:spPr>
          <a:xfrm>
            <a:off x="1847528" y="5013176"/>
            <a:ext cx="1676190" cy="1171429"/>
          </a:xfrm>
          <a:prstGeom prst="rect">
            <a:avLst/>
          </a:prstGeom>
        </p:spPr>
      </p:pic>
      <p:pic>
        <p:nvPicPr>
          <p:cNvPr id="4" name="图片 3"/>
          <p:cNvPicPr>
            <a:picLocks noChangeAspect="1"/>
          </p:cNvPicPr>
          <p:nvPr/>
        </p:nvPicPr>
        <p:blipFill>
          <a:blip r:embed="rId3"/>
          <a:stretch>
            <a:fillRect/>
          </a:stretch>
        </p:blipFill>
        <p:spPr>
          <a:xfrm>
            <a:off x="3647222" y="3212976"/>
            <a:ext cx="2664296" cy="2963350"/>
          </a:xfrm>
          <a:prstGeom prst="rect">
            <a:avLst/>
          </a:prstGeom>
        </p:spPr>
      </p:pic>
      <p:pic>
        <p:nvPicPr>
          <p:cNvPr id="5" name="图片 4"/>
          <p:cNvPicPr>
            <a:picLocks noChangeAspect="1"/>
          </p:cNvPicPr>
          <p:nvPr/>
        </p:nvPicPr>
        <p:blipFill>
          <a:blip r:embed="rId4"/>
          <a:stretch>
            <a:fillRect/>
          </a:stretch>
        </p:blipFill>
        <p:spPr>
          <a:xfrm>
            <a:off x="6456040" y="4797152"/>
            <a:ext cx="1657143" cy="1095238"/>
          </a:xfrm>
          <a:prstGeom prst="rect">
            <a:avLst/>
          </a:prstGeom>
        </p:spPr>
      </p:pic>
      <p:pic>
        <p:nvPicPr>
          <p:cNvPr id="6" name="图片 5"/>
          <p:cNvPicPr>
            <a:picLocks noChangeAspect="1"/>
          </p:cNvPicPr>
          <p:nvPr/>
        </p:nvPicPr>
        <p:blipFill>
          <a:blip r:embed="rId5"/>
          <a:stretch>
            <a:fillRect/>
          </a:stretch>
        </p:blipFill>
        <p:spPr>
          <a:xfrm>
            <a:off x="8184232" y="3212976"/>
            <a:ext cx="2247619" cy="1133333"/>
          </a:xfrm>
          <a:prstGeom prst="rect">
            <a:avLst/>
          </a:prstGeom>
        </p:spPr>
      </p:pic>
      <p:pic>
        <p:nvPicPr>
          <p:cNvPr id="7" name="图片 6"/>
          <p:cNvPicPr>
            <a:picLocks noChangeAspect="1"/>
          </p:cNvPicPr>
          <p:nvPr/>
        </p:nvPicPr>
        <p:blipFill>
          <a:blip r:embed="rId6"/>
          <a:stretch>
            <a:fillRect/>
          </a:stretch>
        </p:blipFill>
        <p:spPr>
          <a:xfrm>
            <a:off x="33095" y="4725144"/>
            <a:ext cx="2647619" cy="504762"/>
          </a:xfrm>
          <a:prstGeom prst="rect">
            <a:avLst/>
          </a:prstGeom>
        </p:spPr>
      </p:pic>
      <p:sp>
        <p:nvSpPr>
          <p:cNvPr id="12" name="内容占位符 2"/>
          <p:cNvSpPr txBox="1"/>
          <p:nvPr/>
        </p:nvSpPr>
        <p:spPr bwMode="auto">
          <a:xfrm>
            <a:off x="8184232" y="4509120"/>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smtClean="0"/>
              <a:t>运行的测试用例</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1.4 </a:t>
            </a:r>
            <a:r>
              <a:rPr lang="zh-CN" smtClean="0"/>
              <a:t>测试用例的概念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graphicFrame>
        <p:nvGraphicFramePr>
          <p:cNvPr id="4" name="表格 3"/>
          <p:cNvGraphicFramePr>
            <a:graphicFrameLocks noGrp="1"/>
          </p:cNvGraphicFramePr>
          <p:nvPr/>
        </p:nvGraphicFramePr>
        <p:xfrm>
          <a:off x="796290" y="1379220"/>
          <a:ext cx="11010900" cy="4624705"/>
        </p:xfrm>
        <a:graphic>
          <a:graphicData uri="http://schemas.openxmlformats.org/drawingml/2006/table">
            <a:tbl>
              <a:tblPr firstRow="1" bandRow="1">
                <a:tableStyleId>{21E4AEA4-8DFA-4A89-87EB-49C32662AFE0}</a:tableStyleId>
              </a:tblPr>
              <a:tblGrid>
                <a:gridCol w="2203450"/>
                <a:gridCol w="2641600"/>
                <a:gridCol w="2025650"/>
                <a:gridCol w="2113915"/>
                <a:gridCol w="2026285"/>
              </a:tblGrid>
              <a:tr h="1798320">
                <a:tc>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smtClean="0">
                          <a:latin typeface="楷体" panose="02010609060101010101" pitchFamily="49" charset="-122"/>
                          <a:ea typeface="楷体" panose="02010609060101010101" pitchFamily="49" charset="-122"/>
                        </a:rPr>
                        <a:t> </a:t>
                      </a:r>
                      <a:r>
                        <a:rPr lang="zh-CN" altLang="en-US" sz="2800" b="1" kern="100" dirty="0" smtClean="0">
                          <a:latin typeface="楷体" panose="02010609060101010101" pitchFamily="49" charset="-122"/>
                          <a:ea typeface="楷体" panose="02010609060101010101" pitchFamily="49" charset="-122"/>
                        </a:rPr>
                        <a:t>执行条件</a:t>
                      </a:r>
                      <a:endParaRPr lang="zh-CN" altLang="en-US"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gridSpan="4">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smtClean="0">
                          <a:latin typeface="楷体" panose="02010609060101010101" pitchFamily="49" charset="-122"/>
                          <a:ea typeface="楷体" panose="02010609060101010101" pitchFamily="49" charset="-122"/>
                        </a:rPr>
                        <a:t>在后台添加</a:t>
                      </a: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个前台用户，用户名为</a:t>
                      </a:r>
                      <a:r>
                        <a:rPr lang="en-US" altLang="zh-CN" sz="2800" b="1" kern="100" dirty="0" smtClean="0">
                          <a:latin typeface="楷体" panose="02010609060101010101" pitchFamily="49" charset="-122"/>
                          <a:ea typeface="楷体" panose="02010609060101010101" pitchFamily="49" charset="-122"/>
                        </a:rPr>
                        <a:t>user</a:t>
                      </a:r>
                      <a:r>
                        <a:rPr lang="zh-CN" altLang="en-US" sz="2800" b="1" kern="100" dirty="0" smtClean="0">
                          <a:latin typeface="楷体" panose="02010609060101010101" pitchFamily="49" charset="-122"/>
                          <a:ea typeface="楷体" panose="02010609060101010101" pitchFamily="49" charset="-122"/>
                        </a:rPr>
                        <a:t>，密码为</a:t>
                      </a:r>
                      <a:r>
                        <a:rPr lang="en-US" altLang="zh-CN" sz="2800" b="1" kern="100" dirty="0" smtClean="0">
                          <a:latin typeface="楷体" panose="02010609060101010101" pitchFamily="49" charset="-122"/>
                          <a:ea typeface="楷体" panose="02010609060101010101" pitchFamily="49" charset="-122"/>
                        </a:rPr>
                        <a:t>a1</a:t>
                      </a:r>
                      <a:r>
                        <a:rPr lang="zh-CN" altLang="en-US" sz="2800" b="1" kern="100" dirty="0" smtClean="0">
                          <a:latin typeface="楷体" panose="02010609060101010101" pitchFamily="49" charset="-122"/>
                          <a:ea typeface="楷体" panose="02010609060101010101" pitchFamily="49" charset="-122"/>
                        </a:rPr>
                        <a:t>，进入系统前台登录页面</a:t>
                      </a:r>
                      <a:endParaRPr lang="en-US" altLang="zh-CN"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hMerge="1">
                  <a:tcPr/>
                </a:tc>
                <a:tc hMerge="1">
                  <a:tcPr/>
                </a:tc>
                <a:tc hMerge="1">
                  <a:tcPr/>
                </a:tc>
              </a:tr>
              <a:tr h="939165">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r>
              <a:tr h="1887220">
                <a:tc>
                  <a:txBody>
                    <a:bodyPr/>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   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algn="l"/>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1.4 </a:t>
            </a:r>
            <a:r>
              <a:rPr lang="zh-CN" smtClean="0"/>
              <a:t>测试用例的概念</a:t>
            </a:r>
            <a:endParaRPr lang="zh-CN" smtClean="0"/>
          </a:p>
        </p:txBody>
      </p:sp>
      <p:sp>
        <p:nvSpPr>
          <p:cNvPr id="40964" name="Rectangle 3"/>
          <p:cNvSpPr>
            <a:spLocks noGrp="1" noChangeArrowheads="1"/>
          </p:cNvSpPr>
          <p:nvPr>
            <p:ph idx="1"/>
          </p:nvPr>
        </p:nvSpPr>
        <p:spPr>
          <a:xfrm>
            <a:off x="695325" y="1196975"/>
            <a:ext cx="10668000" cy="4839335"/>
          </a:xfrm>
        </p:spPr>
        <p:txBody>
          <a:bodyPr/>
          <a:lstStyle/>
          <a:p>
            <a:r>
              <a:rPr lang="zh-CN" altLang="en-US" dirty="0" smtClean="0">
                <a:sym typeface="+mn-ea"/>
              </a:rPr>
              <a:t>为什么设计测试用例</a:t>
            </a:r>
            <a:endParaRPr lang="en-US" altLang="zh-CN" dirty="0" smtClean="0"/>
          </a:p>
          <a:p>
            <a:pPr lvl="1"/>
            <a:r>
              <a:rPr lang="zh-CN" altLang="en-US" dirty="0">
                <a:sym typeface="+mn-ea"/>
              </a:rPr>
              <a:t>理</a:t>
            </a:r>
            <a:r>
              <a:rPr lang="zh-CN" altLang="en-US" dirty="0" smtClean="0">
                <a:sym typeface="+mn-ea"/>
              </a:rPr>
              <a:t>清测试思路</a:t>
            </a:r>
            <a:endParaRPr lang="zh-CN" altLang="en-US" dirty="0" smtClean="0">
              <a:sym typeface="+mn-ea"/>
            </a:endParaRPr>
          </a:p>
          <a:p>
            <a:pPr lvl="1"/>
            <a:r>
              <a:rPr lang="zh-CN" altLang="en-US" dirty="0" smtClean="0"/>
              <a:t> 有据可依</a:t>
            </a:r>
            <a:endParaRPr lang="zh-CN" altLang="en-US" dirty="0" smtClean="0"/>
          </a:p>
          <a:p>
            <a:pPr lvl="1"/>
            <a:r>
              <a:rPr lang="zh-CN" altLang="en-US" dirty="0"/>
              <a:t>追踪测试过程</a:t>
            </a:r>
            <a:endParaRPr lang="zh-CN" altLang="en-US" dirty="0"/>
          </a:p>
          <a:p>
            <a:pPr lvl="1"/>
            <a:r>
              <a:rPr lang="zh-CN" altLang="en-US" dirty="0" smtClean="0">
                <a:sym typeface="+mn-ea"/>
              </a:rPr>
              <a:t>做之后版本的测试参考，也可重复使用</a:t>
            </a:r>
            <a:endParaRPr lang="zh-CN" altLang="en-US" dirty="0" smtClean="0">
              <a:sym typeface="+mn-ea"/>
            </a:endParaRPr>
          </a:p>
          <a:p>
            <a:pPr lvl="1"/>
            <a:r>
              <a:rPr lang="zh-CN" altLang="en-US" dirty="0" smtClean="0">
                <a:sym typeface="+mn-ea"/>
              </a:rPr>
              <a:t>如果是自动化测试，可以作为编写测试脚本的依据</a:t>
            </a:r>
            <a:endParaRPr lang="zh-CN" altLang="en-US" dirty="0" smtClean="0">
              <a:sym typeface="+mn-ea"/>
            </a:endParaRPr>
          </a:p>
          <a:p>
            <a:pPr lvl="1"/>
            <a:r>
              <a:rPr lang="zh-CN" altLang="en-US" dirty="0" smtClean="0">
                <a:sym typeface="+mn-ea"/>
              </a:rPr>
              <a:t>最终总结阶段：分析缺陷的基准依据</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 calcmode="lin" valueType="num">
                                      <p:cBhvr additive="base">
                                        <p:cTn id="3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4">
                                            <p:txEl>
                                              <p:pRg st="5" end="5"/>
                                            </p:txEl>
                                          </p:spTgt>
                                        </p:tgtEl>
                                        <p:attrNameLst>
                                          <p:attrName>style.visibility</p:attrName>
                                        </p:attrNameLst>
                                      </p:cBhvr>
                                      <p:to>
                                        <p:strVal val="visible"/>
                                      </p:to>
                                    </p:set>
                                    <p:anim calcmode="lin" valueType="num">
                                      <p:cBhvr additive="base">
                                        <p:cTn id="3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4">
                                            <p:txEl>
                                              <p:pRg st="6" end="6"/>
                                            </p:txEl>
                                          </p:spTgt>
                                        </p:tgtEl>
                                        <p:attrNameLst>
                                          <p:attrName>style.visibility</p:attrName>
                                        </p:attrNameLst>
                                      </p:cBhvr>
                                      <p:to>
                                        <p:strVal val="visible"/>
                                      </p:to>
                                    </p:set>
                                    <p:anim calcmode="lin" valueType="num">
                                      <p:cBhvr additive="base">
                                        <p:cTn id="43"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什么是软件缺陷</a:t>
            </a:r>
            <a:endParaRPr lang="en-US" altLang="zh-CN" dirty="0" smtClean="0"/>
          </a:p>
          <a:p>
            <a:r>
              <a:rPr lang="zh-CN" altLang="en-US" dirty="0" smtClean="0"/>
              <a:t>什么是测试用例</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软件测试技术</a:t>
            </a:r>
            <a:endParaRPr lang="en-US" altLang="zh-CN" dirty="0" smtClean="0"/>
          </a:p>
          <a:p>
            <a:pPr lvl="1"/>
            <a:r>
              <a:rPr lang="zh-CN" altLang="en-US" dirty="0" smtClean="0"/>
              <a:t>软件测试应用</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smtClean="0">
                <a:latin typeface="黑体" panose="02010609060101010101" pitchFamily="49" charset="-122"/>
                <a:ea typeface="黑体" panose="02010609060101010101" pitchFamily="49" charset="-122"/>
              </a:rPr>
              <a:t>Question</a:t>
            </a:r>
            <a:endParaRPr lang="zh-CN" altLang="en-US" sz="440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124">
                                            <p:txEl>
                                              <p:pRg st="1" end="1"/>
                                            </p:txEl>
                                          </p:spTgt>
                                        </p:tgtEl>
                                        <p:attrNameLst>
                                          <p:attrName>style.color</p:attrName>
                                        </p:attrNameLst>
                                      </p:cBhvr>
                                      <p:to>
                                        <a:schemeClr val="accent2"/>
                                      </p:to>
                                    </p:animClr>
                                    <p:animClr clrSpc="rgb" dir="cw">
                                      <p:cBhvr>
                                        <p:cTn id="7" dur="500" fill="hold"/>
                                        <p:tgtEl>
                                          <p:spTgt spid="5124">
                                            <p:txEl>
                                              <p:pRg st="1" end="1"/>
                                            </p:txEl>
                                          </p:spTgt>
                                        </p:tgtEl>
                                        <p:attrNameLst>
                                          <p:attrName>fillcolor</p:attrName>
                                        </p:attrNameLst>
                                      </p:cBhvr>
                                      <p:to>
                                        <a:schemeClr val="accent2"/>
                                      </p:to>
                                    </p:animClr>
                                    <p:set>
                                      <p:cBhvr>
                                        <p:cTn id="8" dur="500" fill="hold"/>
                                        <p:tgtEl>
                                          <p:spTgt spid="5124">
                                            <p:txEl>
                                              <p:pRg st="1" end="1"/>
                                            </p:txEl>
                                          </p:spTgt>
                                        </p:tgtEl>
                                        <p:attrNameLst>
                                          <p:attrName>fill.type</p:attrName>
                                        </p:attrNameLst>
                                      </p:cBhvr>
                                      <p:to>
                                        <p:strVal val="solid"/>
                                      </p:to>
                                    </p:set>
                                    <p:set>
                                      <p:cBhvr>
                                        <p:cTn id="9" dur="500" fill="hold"/>
                                        <p:tgtEl>
                                          <p:spTgt spid="5124">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1.1 </a:t>
            </a:r>
            <a:r>
              <a:rPr lang="zh-CN" dirty="0" smtClean="0"/>
              <a:t>软件测试的概念</a:t>
            </a:r>
            <a:endParaRPr lang="zh-CN" dirty="0" smtClean="0"/>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pic>
        <p:nvPicPr>
          <p:cNvPr id="4" name="图片 3"/>
          <p:cNvPicPr>
            <a:picLocks noChangeAspect="1"/>
          </p:cNvPicPr>
          <p:nvPr/>
        </p:nvPicPr>
        <p:blipFill>
          <a:blip r:embed="rId1"/>
          <a:stretch>
            <a:fillRect/>
          </a:stretch>
        </p:blipFill>
        <p:spPr>
          <a:xfrm>
            <a:off x="2279650" y="2997200"/>
            <a:ext cx="1746885" cy="1989455"/>
          </a:xfrm>
          <a:prstGeom prst="rect">
            <a:avLst/>
          </a:prstGeom>
        </p:spPr>
      </p:pic>
      <p:pic>
        <p:nvPicPr>
          <p:cNvPr id="5" name="图片 4"/>
          <p:cNvPicPr>
            <a:picLocks noChangeAspect="1"/>
          </p:cNvPicPr>
          <p:nvPr/>
        </p:nvPicPr>
        <p:blipFill>
          <a:blip r:embed="rId2"/>
          <a:stretch>
            <a:fillRect/>
          </a:stretch>
        </p:blipFill>
        <p:spPr>
          <a:xfrm>
            <a:off x="4655820" y="2997200"/>
            <a:ext cx="1506220" cy="199009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a:t>
            </a:r>
            <a:r>
              <a:rPr lang="zh-CN" altLang="zh-CN" dirty="0" smtClean="0"/>
              <a:t>概念</a:t>
            </a:r>
            <a:endParaRPr lang="zh-CN" altLang="en-US" dirty="0"/>
          </a:p>
        </p:txBody>
      </p:sp>
      <p:sp>
        <p:nvSpPr>
          <p:cNvPr id="3" name="内容占位符 2"/>
          <p:cNvSpPr>
            <a:spLocks noGrp="1"/>
          </p:cNvSpPr>
          <p:nvPr>
            <p:ph idx="1"/>
          </p:nvPr>
        </p:nvSpPr>
        <p:spPr>
          <a:xfrm>
            <a:off x="695400" y="1196752"/>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endParaRPr lang="en-US" altLang="zh-CN" dirty="0" smtClean="0">
              <a:sym typeface="+mn-ea"/>
            </a:endParaRPr>
          </a:p>
          <a:p>
            <a:pPr lvl="1"/>
            <a:r>
              <a:rPr lang="zh-CN" altLang="en-US" dirty="0">
                <a:sym typeface="+mn-ea"/>
              </a:rPr>
              <a:t>使用人工或自动手段来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或是弄清楚预期结果与实际结果之间的差别</a:t>
            </a:r>
            <a:endParaRPr lang="en-US" altLang="zh-CN" dirty="0">
              <a:sym typeface="+mn-ea"/>
            </a:endParaRPr>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274320"/>
            <a:ext cx="10668000" cy="725805"/>
          </a:xfrm>
        </p:spPr>
        <p:txBody>
          <a:bodyPr/>
          <a:lstStyle/>
          <a:p>
            <a:r>
              <a:rPr lang="en-US" altLang="zh-CN" dirty="0"/>
              <a:t>1.1 </a:t>
            </a:r>
            <a:r>
              <a:rPr lang="zh-CN" altLang="zh-CN" dirty="0"/>
              <a:t>软件测试的概念</a:t>
            </a:r>
            <a:endParaRPr lang="zh-CN" altLang="en-US" dirty="0"/>
          </a:p>
        </p:txBody>
      </p:sp>
      <p:sp>
        <p:nvSpPr>
          <p:cNvPr id="3" name="内容占位符 2"/>
          <p:cNvSpPr>
            <a:spLocks noGrp="1"/>
          </p:cNvSpPr>
          <p:nvPr>
            <p:ph idx="1"/>
          </p:nvPr>
        </p:nvSpPr>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72264" y="4293096"/>
            <a:ext cx="2552700" cy="1819275"/>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 </a:t>
            </a:r>
            <a:r>
              <a:rPr lang="zh-CN" altLang="zh-CN"/>
              <a:t>软件测试的概念</a:t>
            </a:r>
            <a:endParaRPr lang="zh-CN" altLang="en-US"/>
          </a:p>
        </p:txBody>
      </p:sp>
      <p:pic>
        <p:nvPicPr>
          <p:cNvPr id="5" name="内容占位符 4"/>
          <p:cNvPicPr>
            <a:picLocks noGrp="1" noChangeAspect="1"/>
          </p:cNvPicPr>
          <p:nvPr>
            <p:ph idx="1"/>
          </p:nvPr>
        </p:nvPicPr>
        <p:blipFill>
          <a:blip r:embed="rId1"/>
          <a:stretch>
            <a:fillRect/>
          </a:stretch>
        </p:blipFill>
        <p:spPr>
          <a:xfrm>
            <a:off x="5231904" y="2276872"/>
            <a:ext cx="432048" cy="702080"/>
          </a:xfrm>
          <a:prstGeom prst="rect">
            <a:avLst/>
          </a:prstGeom>
        </p:spPr>
      </p:pic>
      <p:pic>
        <p:nvPicPr>
          <p:cNvPr id="6" name="图片 5"/>
          <p:cNvPicPr>
            <a:picLocks noChangeAspect="1"/>
          </p:cNvPicPr>
          <p:nvPr/>
        </p:nvPicPr>
        <p:blipFill>
          <a:blip r:embed="rId2"/>
          <a:stretch>
            <a:fillRect/>
          </a:stretch>
        </p:blipFill>
        <p:spPr>
          <a:xfrm>
            <a:off x="5231905" y="2132856"/>
            <a:ext cx="432048" cy="619048"/>
          </a:xfrm>
          <a:prstGeom prst="rect">
            <a:avLst/>
          </a:prstGeom>
        </p:spPr>
      </p:pic>
      <p:sp>
        <p:nvSpPr>
          <p:cNvPr id="7" name="内容占位符 2"/>
          <p:cNvSpPr txBox="1"/>
          <p:nvPr/>
        </p:nvSpPr>
        <p:spPr bwMode="auto">
          <a:xfrm>
            <a:off x="7175614" y="1990105"/>
            <a:ext cx="216024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dirty="0" smtClean="0"/>
              <a:t>谁定义需求</a:t>
            </a:r>
            <a:endParaRPr lang="zh-CN" altLang="en-US" kern="0" dirty="0"/>
          </a:p>
        </p:txBody>
      </p:sp>
      <p:grpSp>
        <p:nvGrpSpPr>
          <p:cNvPr id="9" name="组合 8"/>
          <p:cNvGrpSpPr/>
          <p:nvPr/>
        </p:nvGrpSpPr>
        <p:grpSpPr>
          <a:xfrm>
            <a:off x="3575720" y="1988840"/>
            <a:ext cx="3528392" cy="3323517"/>
            <a:chOff x="3575720" y="1988840"/>
            <a:chExt cx="3528392" cy="3323517"/>
          </a:xfrm>
        </p:grpSpPr>
        <p:pic>
          <p:nvPicPr>
            <p:cNvPr id="4" name="图片 3"/>
            <p:cNvPicPr>
              <a:picLocks noChangeAspect="1"/>
            </p:cNvPicPr>
            <p:nvPr/>
          </p:nvPicPr>
          <p:blipFill>
            <a:blip r:embed="rId3"/>
            <a:stretch>
              <a:fillRect/>
            </a:stretch>
          </p:blipFill>
          <p:spPr>
            <a:xfrm>
              <a:off x="3575720" y="1988840"/>
              <a:ext cx="3528392" cy="3323517"/>
            </a:xfrm>
            <a:prstGeom prst="rect">
              <a:avLst/>
            </a:prstGeom>
          </p:spPr>
        </p:pic>
        <p:pic>
          <p:nvPicPr>
            <p:cNvPr id="8" name="图片 7"/>
            <p:cNvPicPr>
              <a:picLocks noChangeAspect="1"/>
            </p:cNvPicPr>
            <p:nvPr/>
          </p:nvPicPr>
          <p:blipFill>
            <a:blip r:embed="rId4"/>
            <a:stretch>
              <a:fillRect/>
            </a:stretch>
          </p:blipFill>
          <p:spPr>
            <a:xfrm>
              <a:off x="6628360" y="2276873"/>
              <a:ext cx="403743" cy="792088"/>
            </a:xfrm>
            <a:prstGeom prst="rect">
              <a:avLst/>
            </a:prstGeom>
          </p:spPr>
        </p:pic>
      </p:grpSp>
      <p:sp>
        <p:nvSpPr>
          <p:cNvPr id="10" name="内容占位符 2"/>
          <p:cNvSpPr txBox="1"/>
          <p:nvPr/>
        </p:nvSpPr>
        <p:spPr bwMode="auto">
          <a:xfrm>
            <a:off x="7246863" y="4652883"/>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dirty="0" smtClean="0"/>
              <a:t>谁分析需求？</a:t>
            </a:r>
            <a:endParaRPr lang="zh-CN" altLang="en-US" kern="0" dirty="0"/>
          </a:p>
        </p:txBody>
      </p:sp>
      <p:sp>
        <p:nvSpPr>
          <p:cNvPr id="11" name="内容占位符 2"/>
          <p:cNvSpPr txBox="1"/>
          <p:nvPr/>
        </p:nvSpPr>
        <p:spPr bwMode="auto">
          <a:xfrm>
            <a:off x="892810" y="4364355"/>
            <a:ext cx="2757805" cy="153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dirty="0" smtClean="0"/>
              <a:t>测试工程师如何了解需求？</a:t>
            </a:r>
            <a:endParaRPr lang="zh-CN" altLang="en-US" kern="0" dirty="0"/>
          </a:p>
        </p:txBody>
      </p:sp>
      <p:sp>
        <p:nvSpPr>
          <p:cNvPr id="12" name="内容占位符 2"/>
          <p:cNvSpPr txBox="1"/>
          <p:nvPr/>
        </p:nvSpPr>
        <p:spPr bwMode="auto">
          <a:xfrm>
            <a:off x="840740" y="1845310"/>
            <a:ext cx="2952115" cy="12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dirty="0" smtClean="0"/>
              <a:t>如何验证被测系统符合需求？</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3231</Words>
  <Application>WPS 演示</Application>
  <PresentationFormat>宽屏</PresentationFormat>
  <Paragraphs>385</Paragraphs>
  <Slides>40</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Verdana</vt:lpstr>
      <vt:lpstr>Times New Roman</vt:lpstr>
      <vt:lpstr>华文隶书</vt:lpstr>
      <vt:lpstr>微软雅黑</vt:lpstr>
      <vt:lpstr>Arial Unicode MS</vt:lpstr>
      <vt:lpstr>楷体</vt:lpstr>
      <vt:lpstr>Times New Roman</vt:lpstr>
      <vt:lpstr>黑体</vt:lpstr>
      <vt:lpstr>Calibri</vt:lpstr>
      <vt:lpstr>Profile</vt:lpstr>
      <vt:lpstr>软件测试实用教程 ——方法与实践</vt:lpstr>
      <vt:lpstr>自我介绍</vt:lpstr>
      <vt:lpstr>前置知识</vt:lpstr>
      <vt:lpstr>课程简介</vt:lpstr>
      <vt:lpstr>第1章  软件测试核心概念</vt:lpstr>
      <vt:lpstr>1.1 软件测试的概念</vt:lpstr>
      <vt:lpstr>1.1 软件测试的概念</vt:lpstr>
      <vt:lpstr>1.1 软件测试的概念</vt:lpstr>
      <vt:lpstr>1.1 软件测试的概念</vt:lpstr>
      <vt:lpstr>1.1 软件测试的概念</vt:lpstr>
      <vt:lpstr>1.1 软件测试的概念</vt:lpstr>
      <vt:lpstr>1.1 软件测试的概念</vt:lpstr>
      <vt:lpstr>1.1 软件测试的概念</vt:lpstr>
      <vt:lpstr>1.1 软件测试的概念</vt:lpstr>
      <vt:lpstr>1.2 软件测试的概念</vt:lpstr>
      <vt:lpstr>第1章  软件测试核心概念</vt:lpstr>
      <vt:lpstr>1.2 为什么进行软件测试</vt:lpstr>
      <vt:lpstr>1.2 为什么进行软件测试</vt:lpstr>
      <vt:lpstr>1.2 为什么进行软件测试</vt:lpstr>
      <vt:lpstr>1.2 为什么进行软件测试</vt:lpstr>
      <vt:lpstr>1.2 为什么进行软件测试</vt:lpstr>
      <vt:lpstr>1.2 为什么进行软件测试</vt:lpstr>
      <vt:lpstr>1.2为什么进行软件测试</vt:lpstr>
      <vt:lpstr>第1章  软件测试核心概念</vt:lpstr>
      <vt:lpstr>1.3什么是软件缺陷（bug）</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第1章  软件测试核心概念</vt:lpstr>
      <vt:lpstr>1.4 测试用例的概念</vt:lpstr>
      <vt:lpstr>1.4 测试用例的概念</vt:lpstr>
      <vt:lpstr>1.4 测试用例的概念</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120</cp:revision>
  <dcterms:created xsi:type="dcterms:W3CDTF">2008-07-27T05:17:00Z</dcterms:created>
  <dcterms:modified xsi:type="dcterms:W3CDTF">2017-09-15T08:45:04Z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