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335" r:id="rId5"/>
    <p:sldId id="368" r:id="rId6"/>
    <p:sldId id="337" r:id="rId7"/>
    <p:sldId id="338" r:id="rId8"/>
    <p:sldId id="357" r:id="rId9"/>
    <p:sldId id="358" r:id="rId10"/>
    <p:sldId id="364" r:id="rId11"/>
    <p:sldId id="365" r:id="rId12"/>
    <p:sldId id="366" r:id="rId13"/>
    <p:sldId id="367" r:id="rId14"/>
    <p:sldId id="360" r:id="rId15"/>
    <p:sldId id="361" r:id="rId16"/>
    <p:sldId id="362" r:id="rId17"/>
    <p:sldId id="316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6847" autoAdjust="0"/>
  </p:normalViewPr>
  <p:slideViewPr>
    <p:cSldViewPr>
      <p:cViewPr varScale="1">
        <p:scale>
          <a:sx n="64" d="100"/>
          <a:sy n="64" d="100"/>
        </p:scale>
        <p:origin x="36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BFBB8-2C88-4EF5-ACA0-AB33D3C579D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第一种典型模型  大爆炸模型 说道爆炸，大家可以联想到宇宙大爆炸的场景，这会产生两种结果，也许很好，也许很差，出来的东西什么都不是，完全是拍脑袋拍出来的，没有规划，想到哪里做到哪里</a:t>
            </a:r>
            <a:endParaRPr lang="en-US" altLang="zh-CN" dirty="0" smtClean="0"/>
          </a:p>
          <a:p>
            <a:r>
              <a:rPr lang="zh-CN" altLang="en-US" dirty="0" smtClean="0"/>
              <a:t>一般不需要测试，即便是由测试也是在发布前进行测试，测试出来的东西不一定修改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先由粗略的想法，然后写代码的过程中修改，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在这个过程中的测试工作，也许一个旧版本还没有测试完成，新版本就又出来了，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如果你是开发人员，将来尽量避免这中模式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如果你是测试人员，将来也要尽力帮助团队去规范这种模式，那怎么规范呢？我们先来学习后面的开发模式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latinLnBrk="1"/>
            <a:r>
              <a:rPr lang="zh-CN" altLang="en-US" dirty="0" smtClean="0"/>
              <a:t>首先看一下由来</a:t>
            </a:r>
            <a:endParaRPr lang="en-US" altLang="zh-CN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1970</a:t>
            </a:r>
            <a:r>
              <a:rPr lang="zh-CN" altLang="zh-CN" dirty="0" smtClean="0"/>
              <a:t>年温斯顿</a:t>
            </a:r>
            <a:r>
              <a:rPr lang="en-US" altLang="zh-CN" dirty="0" smtClean="0"/>
              <a:t>•</a:t>
            </a:r>
            <a:r>
              <a:rPr lang="zh-CN" altLang="zh-CN" dirty="0" smtClean="0"/>
              <a:t>罗伊斯（</a:t>
            </a:r>
            <a:r>
              <a:rPr lang="en-US" altLang="zh-CN" dirty="0" smtClean="0"/>
              <a:t>Winston Royce</a:t>
            </a:r>
            <a:r>
              <a:rPr lang="zh-CN" altLang="zh-CN" dirty="0" smtClean="0"/>
              <a:t>）提出了著名的</a:t>
            </a:r>
            <a:r>
              <a:rPr lang="en-US" altLang="zh-CN" dirty="0" smtClean="0"/>
              <a:t>“</a:t>
            </a:r>
            <a:r>
              <a:rPr lang="zh-CN" altLang="zh-CN" dirty="0" smtClean="0"/>
              <a:t>瀑布模型</a:t>
            </a:r>
            <a:r>
              <a:rPr lang="en-US" altLang="zh-CN" dirty="0" smtClean="0"/>
              <a:t>”</a:t>
            </a:r>
            <a:r>
              <a:rPr lang="zh-CN" altLang="zh-CN" dirty="0" smtClean="0"/>
              <a:t>，直到</a:t>
            </a:r>
            <a:r>
              <a:rPr lang="en-US" altLang="zh-CN" dirty="0" smtClean="0"/>
              <a:t>80</a:t>
            </a:r>
            <a:r>
              <a:rPr lang="zh-CN" altLang="zh-CN" dirty="0" smtClean="0"/>
              <a:t>年代早期，它一直是唯一被广泛采用的</a:t>
            </a:r>
            <a:r>
              <a:rPr lang="zh-CN" altLang="en-US" dirty="0" smtClean="0"/>
              <a:t>软件开发模型</a:t>
            </a:r>
            <a:r>
              <a:rPr lang="zh-CN" altLang="zh-CN" dirty="0" smtClean="0"/>
              <a:t>。 </a:t>
            </a:r>
            <a:r>
              <a:rPr lang="zh-CN" altLang="en-US" dirty="0" smtClean="0"/>
              <a:t>图中所示的就是瀑布模型</a:t>
            </a:r>
            <a:endParaRPr lang="en-US" altLang="zh-CN" dirty="0" smtClean="0"/>
          </a:p>
          <a:p>
            <a:pPr marL="0" marR="0" indent="-65849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是不是所有的瀑布模型都如当前图显示的样子呢</a:t>
            </a:r>
            <a:r>
              <a:rPr lang="zh-CN" altLang="en-US" baseline="0" dirty="0" smtClean="0"/>
              <a:t>  不是的  大家可以从网络或其他书籍中看到瀑布模型的多种不同呈现形式，可能其中细节上有所差异  但是归根结底内涵统一</a:t>
            </a:r>
            <a:endParaRPr lang="zh-CN" altLang="en-US" dirty="0" smtClean="0"/>
          </a:p>
          <a:p>
            <a:pPr marL="0" indent="-658495"/>
            <a:endParaRPr kumimoji="1"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还有一种模型，包含前面的几种模型，你仔细观察这个图包含六个步骤</a:t>
            </a:r>
            <a:endParaRPr lang="en-US" altLang="zh-CN" dirty="0" smtClean="0"/>
          </a:p>
          <a:p>
            <a:r>
              <a:rPr lang="zh-CN" altLang="en-US" dirty="0" smtClean="0"/>
              <a:t>有点瀑布模型的样子，也有边写边改，从外表看也有大爆炸的意思，但是他思路清晰，新版本上的快，改的也快，测试介入的相对早，对于测试来说是一个优点</a:t>
            </a:r>
            <a:endParaRPr lang="en-US" altLang="zh-CN" dirty="0" smtClean="0"/>
          </a:p>
          <a:p>
            <a:r>
              <a:rPr lang="zh-CN" altLang="en-US" dirty="0" smtClean="0"/>
              <a:t>除了如上说的这几种模型，还有其他模型，比如，当前流行的敏捷开发模型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>
                <a:ea typeface="华文隶书" panose="02010800040101010101" pitchFamily="2" charset="-122"/>
              </a:rPr>
            </a:br>
            <a:r>
              <a:rPr lang="en-US" altLang="zh-CN" sz="6000" b="1">
                <a:ea typeface="华文隶书" panose="02010800040101010101" pitchFamily="2" charset="-122"/>
              </a:rPr>
              <a:t>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软件测试概述</a:t>
            </a:r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线性</a:t>
            </a:r>
            <a:r>
              <a:rPr lang="zh-CN" altLang="en-US" dirty="0">
                <a:latin typeface="+mn-ea"/>
              </a:rPr>
              <a:t>严格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成果晚出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风险大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阶段固定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反复</a:t>
            </a:r>
            <a:r>
              <a:rPr lang="en-US" altLang="zh-CN" dirty="0">
                <a:latin typeface="+mn-ea"/>
              </a:rPr>
              <a:t>&amp;</a:t>
            </a:r>
            <a:r>
              <a:rPr lang="zh-CN" altLang="en-US" dirty="0" smtClean="0">
                <a:latin typeface="+mn-ea"/>
              </a:rPr>
              <a:t>迭代</a:t>
            </a:r>
            <a:r>
              <a:rPr lang="zh-CN" altLang="en-US" dirty="0">
                <a:latin typeface="+mn-ea"/>
              </a:rPr>
              <a:t>不适合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灵活性差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单次需求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需求</a:t>
            </a:r>
            <a:r>
              <a:rPr lang="zh-CN" altLang="en-US" dirty="0" smtClean="0">
                <a:latin typeface="+mn-ea"/>
              </a:rPr>
              <a:t>变更多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适应性差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测试滞后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缺陷晚查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代价大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瀑布模型适合场景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功能、性能明确完整</a:t>
            </a:r>
            <a:endParaRPr lang="en-US" altLang="zh-CN" dirty="0"/>
          </a:p>
          <a:p>
            <a:r>
              <a:rPr lang="zh-CN" altLang="en-US" dirty="0"/>
              <a:t>需求固定，无重大变动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124744"/>
            <a:ext cx="25527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79712" y="3305913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操作系统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9191" y="4437112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数据库管理系统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r>
              <a:rPr lang="en-US" altLang="zh-CN" b="1" i="0" smtClean="0"/>
              <a:t>—</a:t>
            </a:r>
            <a:r>
              <a:rPr lang="zh-CN" altLang="en-US" b="1" i="0" smtClean="0"/>
              <a:t>螺旋模型</a:t>
            </a:r>
            <a:endParaRPr lang="zh-CN" altLang="en-US" b="1" i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1254760"/>
            <a:ext cx="7409180" cy="561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软件开发生命周期模型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4076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敏捷开发以用户的需求进化为核心，采用迭代、循序渐进的方法进行软件开发</a:t>
            </a:r>
            <a:endParaRPr lang="en-US" altLang="zh-CN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0256" y="3212976"/>
            <a:ext cx="3457143" cy="2657143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 bwMode="auto">
          <a:xfrm>
            <a:off x="623570" y="3429000"/>
            <a:ext cx="7705090" cy="3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 smtClean="0"/>
              <a:t> 在敏捷开发中，软件项目在构建初期被切分成多个子项目，各个子项目的成果都经过测试，具备可视、可集成和可运行使用的特征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729192" cy="4556720"/>
          </a:xfrm>
        </p:spPr>
        <p:txBody>
          <a:bodyPr>
            <a:normAutofit/>
          </a:bodyPr>
          <a:lstStyle/>
          <a:p>
            <a:r>
              <a:rPr lang="zh-CN" altLang="en-US" sz="3300" dirty="0" smtClean="0"/>
              <a:t>软件开发模型</a:t>
            </a:r>
            <a:endParaRPr lang="en-US" altLang="zh-CN" sz="3300" dirty="0" smtClean="0"/>
          </a:p>
          <a:p>
            <a:pPr lvl="1"/>
            <a:r>
              <a:rPr lang="zh-CN" altLang="en-US" sz="2800" dirty="0" smtClean="0"/>
              <a:t>大爆炸模型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边写边改模型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瀑布模型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螺旋模型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敏捷开发模型</a:t>
            </a:r>
            <a:endParaRPr lang="zh-CN" altLang="en-US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 测试过程管理（补充）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了解常见的软件开发模型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理解瀑布模型的内涵及优缺点</a:t>
            </a:r>
            <a:endParaRPr lang="en-US" altLang="zh-CN" dirty="0"/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0210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D856F0-7BE2-4B3C-BE9E-9024D91CDFB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演员是不是电影的全部？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1664" y="1340768"/>
            <a:ext cx="8438678" cy="4104456"/>
          </a:xfrm>
          <a:prstGeom prst="rect">
            <a:avLst/>
          </a:prstGeom>
        </p:spPr>
      </p:pic>
      <p:pic>
        <p:nvPicPr>
          <p:cNvPr id="1026" name="Picture 2" descr="https://gss0.bdstatic.com/-4o3dSag_xI4khGkpoWK1HF6hhy/baike/w%3D268%3Bg%3D0/sign=462f805bddca7bcb7d7bc02986320c5e/4610b912c8fcc3cef7dc70ab9845d688d43f200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340768"/>
            <a:ext cx="25527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软件从无到有需要哪些角色做哪些工作呢？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项目经理、体系架构师、开发人员、测试或</a:t>
            </a:r>
            <a:r>
              <a:rPr lang="en-US" altLang="zh-CN" dirty="0" smtClean="0"/>
              <a:t>QA</a:t>
            </a:r>
            <a:r>
              <a:rPr lang="zh-CN" altLang="en-US" dirty="0" smtClean="0"/>
              <a:t>、技术作者、配置管理员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什么是开发模型？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软件开发模型是软件开发的</a:t>
            </a:r>
            <a:r>
              <a:rPr lang="zh-CN" altLang="en-US" dirty="0" smtClean="0">
                <a:solidFill>
                  <a:srgbClr val="FF0000"/>
                </a:solidFill>
              </a:rPr>
              <a:t>全部过程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活动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任务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r>
              <a:rPr lang="zh-CN" altLang="en-US" dirty="0" smtClean="0"/>
              <a:t>的结构框架。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</a:t>
            </a:r>
            <a:r>
              <a:rPr lang="zh-CN" altLang="zh-CN" dirty="0" smtClean="0"/>
              <a:t>的关系。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077072"/>
            <a:ext cx="1152128" cy="187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软件开发模型常见类型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开发模型的常见类型？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8118077" y="2826448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800" b="1" cap="all" dirty="0"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36082" y="164758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边做边改模型</a:t>
            </a:r>
            <a:endParaRPr lang="zh-CN" altLang="en-US" sz="2800" b="1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3429" y="250015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瀑布模型</a:t>
            </a:r>
            <a:endParaRPr lang="zh-CN" altLang="en-US" sz="28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48111" y="328498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s-ES" sz="2800" b="1" dirty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增量模型</a:t>
            </a:r>
            <a:endParaRPr lang="zh-CN" altLang="en-US" sz="2800" b="1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5575" y="3608572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演化模型</a:t>
            </a:r>
            <a:endParaRPr lang="zh-CN" altLang="en-US" sz="2800" b="1" dirty="0">
              <a:ln w="11430"/>
              <a:solidFill>
                <a:srgbClr val="FF33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8858" y="2197269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快速原型模型</a:t>
            </a:r>
            <a:endParaRPr lang="zh-CN" altLang="en-US" sz="2800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09532" y="441069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喷泉模型</a:t>
            </a:r>
            <a:endParaRPr lang="zh-CN" altLang="en-US" sz="2800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17477" y="2720489"/>
            <a:ext cx="14494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RAD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模型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50210" y="493391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智能模型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9996" y="3429000"/>
            <a:ext cx="1992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WINWIN</a:t>
            </a:r>
            <a:r>
              <a:rPr lang="zh-CN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模型</a:t>
            </a:r>
            <a:endParaRPr lang="zh-CN" altLang="en-US" sz="2800" b="1" dirty="0">
              <a:ln w="11430"/>
              <a:solidFill>
                <a:srgbClr val="CC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1596" y="5229200"/>
            <a:ext cx="12682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XP</a:t>
            </a:r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64152" y="276176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原型实现模型</a:t>
            </a:r>
            <a:endParaRPr lang="zh-CN" alt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40487" y="5195520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并发开发模型</a:t>
            </a:r>
            <a:endParaRPr lang="zh-CN" altLang="en-US" sz="2800" b="1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25114" y="4149080"/>
            <a:ext cx="34307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基于构件的开发模型</a:t>
            </a:r>
            <a:endParaRPr lang="zh-CN" altLang="en-US" sz="2800" b="1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  <p:bldP spid="16" grpId="0"/>
      <p:bldP spid="18" grpId="0"/>
      <p:bldP spid="20" grpId="0"/>
      <p:bldP spid="24" grpId="0"/>
      <p:bldP spid="26" grpId="0"/>
      <p:bldP spid="3" grpId="0"/>
      <p:bldP spid="17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968552" cy="4267200"/>
          </a:xfrm>
        </p:spPr>
        <p:txBody>
          <a:bodyPr/>
          <a:lstStyle/>
          <a:p>
            <a:r>
              <a:rPr lang="zh-CN" altLang="en-US" b="1" i="0" dirty="0" smtClean="0"/>
              <a:t>大爆炸模式</a:t>
            </a:r>
            <a:endParaRPr lang="en-US" altLang="zh-CN" b="1" i="0" dirty="0" smtClean="0"/>
          </a:p>
          <a:p>
            <a:pPr marL="1090295" lvl="1" indent="-457200"/>
            <a:r>
              <a:rPr lang="zh-CN" altLang="en-US" dirty="0" smtClean="0"/>
              <a:t>优点</a:t>
            </a:r>
            <a:r>
              <a:rPr lang="zh-CN" altLang="en-US" dirty="0"/>
              <a:t>：思路简单， 通常可能是开发者的“突发奇想</a:t>
            </a:r>
            <a:r>
              <a:rPr lang="en-US" altLang="zh-CN" dirty="0"/>
              <a:t>”</a:t>
            </a:r>
            <a:endParaRPr lang="en-US" altLang="zh-CN" dirty="0"/>
          </a:p>
          <a:p>
            <a:endParaRPr lang="en-US" altLang="zh-CN" b="1" i="0" dirty="0" smtClean="0"/>
          </a:p>
          <a:p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1026" name="Picture 2" descr="http://www.51testing.com/attachments/2013/06/14982672_201306271541391zW5o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10" y="1052830"/>
            <a:ext cx="6536690" cy="330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/>
          <p:nvPr/>
        </p:nvSpPr>
        <p:spPr bwMode="auto">
          <a:xfrm>
            <a:off x="551180" y="4004945"/>
            <a:ext cx="10668000" cy="222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90295" lvl="1" indent="-457200"/>
            <a:r>
              <a:rPr lang="zh-CN" altLang="en-US" kern="0" dirty="0" smtClean="0"/>
              <a:t>缺点：开发过程是非工程化的，随意性大，结果不可预知</a:t>
            </a:r>
            <a:endParaRPr lang="zh-CN" altLang="en-US" kern="0" dirty="0" smtClean="0"/>
          </a:p>
          <a:p>
            <a:pPr marL="1090295" lvl="1" indent="-457200"/>
            <a:r>
              <a:rPr lang="zh-CN" altLang="en-US" kern="0" dirty="0" smtClean="0"/>
              <a:t>测试：开发任务完成后，修复较困难</a:t>
            </a:r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 smtClean="0"/>
              <a:t>边写边改模式</a:t>
            </a:r>
            <a:endParaRPr lang="en-US" altLang="zh-CN" b="1" i="0" dirty="0" smtClean="0"/>
          </a:p>
          <a:p>
            <a:endParaRPr lang="en-US" altLang="zh-CN" dirty="0"/>
          </a:p>
          <a:p>
            <a:endParaRPr lang="en-US" altLang="zh-CN" b="1" i="0" dirty="0" smtClean="0"/>
          </a:p>
          <a:p>
            <a:pPr marL="1090295" lvl="1" indent="-457200"/>
            <a:r>
              <a:rPr lang="zh-CN" altLang="en-US" sz="2800" dirty="0">
                <a:latin typeface="+mn-ea"/>
              </a:rPr>
              <a:t>优点：简单考虑到了软件的需求，产品周期短</a:t>
            </a:r>
            <a:endParaRPr lang="zh-CN" altLang="en-US" sz="2800" dirty="0">
              <a:latin typeface="+mn-ea"/>
            </a:endParaRPr>
          </a:p>
          <a:p>
            <a:pPr marL="1090295" lvl="1" indent="-457200"/>
            <a:r>
              <a:rPr lang="zh-CN" altLang="en-US" sz="2800" dirty="0">
                <a:latin typeface="+mn-ea"/>
              </a:rPr>
              <a:t>缺点：没有计划和文档的编制</a:t>
            </a:r>
            <a:endParaRPr lang="en-US" altLang="zh-CN" sz="2800" dirty="0">
              <a:latin typeface="+mn-ea"/>
            </a:endParaRPr>
          </a:p>
          <a:p>
            <a:pPr marL="1090295" lvl="1" indent="-457200"/>
            <a:r>
              <a:rPr lang="zh-CN" altLang="en-US" sz="2800" dirty="0">
                <a:latin typeface="+mn-ea"/>
              </a:rPr>
              <a:t>测试工作： 由于新的版本不断产生，测试工作</a:t>
            </a:r>
            <a:r>
              <a:rPr lang="zh-CN" altLang="en-US" dirty="0"/>
              <a:t>长期循环</a:t>
            </a:r>
            <a:endParaRPr lang="en-US" altLang="zh-CN" dirty="0"/>
          </a:p>
          <a:p>
            <a:pPr lvl="1"/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2050" name="Picture 2" descr="http://www.51testing.com/attachments/2013/06/14982672_2013062715413924nkl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05" y="980728"/>
            <a:ext cx="10297144" cy="29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 bwMode="auto">
          <a:xfrm>
            <a:off x="5087888" y="1268760"/>
            <a:ext cx="3744416" cy="46805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8832304" y="1700808"/>
            <a:ext cx="1499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1970</a:t>
            </a:r>
            <a:endParaRPr lang="zh-CN" altLang="en-US" sz="3600" b="1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368" y="4869160"/>
            <a:ext cx="390684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温斯顿</a:t>
            </a:r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•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罗伊斯</a:t>
            </a:r>
            <a:endParaRPr lang="en-US" altLang="zh-CN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Winston Royce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）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60296" y="3068960"/>
            <a:ext cx="26949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80</a:t>
            </a:r>
            <a:r>
              <a:rPr lang="zh-CN" altLang="zh-CN" sz="3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年代早期</a:t>
            </a:r>
            <a:endParaRPr lang="zh-CN" altLang="en-US" sz="36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2" name="Group 18"/>
          <p:cNvGrpSpPr/>
          <p:nvPr/>
        </p:nvGrpSpPr>
        <p:grpSpPr bwMode="auto">
          <a:xfrm>
            <a:off x="2855640" y="1340768"/>
            <a:ext cx="4753769" cy="4535934"/>
            <a:chOff x="1292" y="935"/>
            <a:chExt cx="3176" cy="290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292" y="935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需求分析</a:t>
              </a:r>
              <a:endParaRPr lang="zh-CN" altLang="en-US" sz="2400" b="1" dirty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55" y="1434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系统设计</a:t>
              </a:r>
              <a:endParaRPr lang="zh-CN" altLang="en-US" sz="2400" b="1" dirty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64" y="1933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程序设计</a:t>
              </a:r>
              <a:endParaRPr lang="zh-CN" altLang="en-US" sz="2400" b="1" dirty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472" y="2432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编码</a:t>
              </a:r>
              <a:endParaRPr lang="zh-CN" altLang="en-US" sz="2400" b="1" dirty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880" y="2931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测试</a:t>
              </a:r>
              <a:endParaRPr lang="zh-CN" altLang="en-US" sz="2400" b="1" dirty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334" y="3430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运行及维护</a:t>
              </a:r>
              <a:endParaRPr lang="zh-CN" altLang="en-US" sz="2400" b="1" dirty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1292" y="1344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1701" y="1842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2109" y="2341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517" y="2840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971" y="3339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678448" y="1412776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anose="02010600040101010101" pitchFamily="2" charset="-122"/>
              </a:rPr>
              <a:t>（需求说明书）</a:t>
            </a:r>
            <a:endParaRPr lang="zh-CN" altLang="en-US" sz="2000" b="1" dirty="0">
              <a:ea typeface="华文中宋" panose="02010600040101010101" pitchFamily="2" charset="-122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86881" y="2138602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anose="02010600040101010101" pitchFamily="2" charset="-122"/>
              </a:rPr>
              <a:t>（系统设计书）</a:t>
            </a:r>
            <a:endParaRPr lang="zh-CN" altLang="en-US" sz="2000" b="1" dirty="0">
              <a:ea typeface="华文中宋" panose="02010600040101010101" pitchFamily="2" charset="-122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807820" y="2930764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anose="02010600040101010101" pitchFamily="2" charset="-122"/>
              </a:rPr>
              <a:t>（程序设计书）</a:t>
            </a:r>
            <a:endParaRPr lang="zh-CN" altLang="en-US" sz="2000" b="1" dirty="0">
              <a:ea typeface="华文中宋" panose="02010600040101010101" pitchFamily="2" charset="-122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383959" y="3722927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anose="02010600040101010101" pitchFamily="2" charset="-122"/>
              </a:rPr>
              <a:t>（程序清单）</a:t>
            </a:r>
            <a:endParaRPr lang="zh-CN" altLang="en-US" sz="2000" b="1">
              <a:ea typeface="华文中宋" panose="02010600040101010101" pitchFamily="2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031659" y="4515089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华文中宋" panose="02010600040101010101" pitchFamily="2" charset="-122"/>
              </a:rPr>
              <a:t>（测试报告）</a:t>
            </a:r>
            <a:endParaRPr lang="zh-CN" altLang="en-US" sz="2000" b="1">
              <a:ea typeface="华文中宋" panose="02010600040101010101" pitchFamily="2" charset="-122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7680176" y="5157192"/>
            <a:ext cx="172799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ea typeface="华文中宋" panose="02010600040101010101" pitchFamily="2" charset="-122"/>
              </a:rPr>
              <a:t>（维护报告，</a:t>
            </a:r>
            <a:endParaRPr lang="zh-CN" altLang="en-US" sz="2000" b="1" dirty="0">
              <a:ea typeface="华文中宋" panose="02010600040101010101" pitchFamily="2" charset="-122"/>
            </a:endParaRPr>
          </a:p>
          <a:p>
            <a:pPr algn="ctr"/>
            <a:r>
              <a:rPr lang="zh-CN" altLang="en-US" sz="2000" b="1" dirty="0">
                <a:ea typeface="华文中宋" panose="02010600040101010101" pitchFamily="2" charset="-122"/>
              </a:rPr>
              <a:t>改进的系统）</a:t>
            </a:r>
            <a:endParaRPr lang="zh-CN" altLang="en-US" sz="2000" b="1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2145" indent="-457200"/>
            <a:r>
              <a:rPr lang="zh-CN" altLang="en-US" dirty="0" smtClean="0"/>
              <a:t>如同</a:t>
            </a:r>
            <a:r>
              <a:rPr lang="zh-CN" altLang="en-US" dirty="0"/>
              <a:t>瀑布流水，逐级</a:t>
            </a:r>
            <a:r>
              <a:rPr lang="zh-CN" altLang="en-US" dirty="0" smtClean="0"/>
              <a:t>下落 </a:t>
            </a:r>
            <a:r>
              <a:rPr lang="en-US" altLang="zh-CN" dirty="0" smtClean="0"/>
              <a:t>—— </a:t>
            </a:r>
            <a:r>
              <a:rPr lang="zh-CN" altLang="en-US" dirty="0"/>
              <a:t>样式</a:t>
            </a:r>
            <a:endParaRPr lang="en-US" altLang="zh-CN" dirty="0"/>
          </a:p>
          <a:p>
            <a:pPr marL="652145" indent="-457200"/>
            <a:r>
              <a:rPr lang="zh-CN" altLang="en-US" dirty="0"/>
              <a:t>将软件生存周期各活动规定为依线性顺序联接的若干阶段的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pPr marL="652145" indent="-457200"/>
            <a:r>
              <a:rPr lang="zh-CN" altLang="en-US" dirty="0"/>
              <a:t>易理解，阶段明显，强调需求分析，明确测试阶段，提供了一套模板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908</Words>
  <Application>WPS 演示</Application>
  <PresentationFormat>宽屏</PresentationFormat>
  <Paragraphs>163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Verdana</vt:lpstr>
      <vt:lpstr>Times New Roman</vt:lpstr>
      <vt:lpstr>华文隶书</vt:lpstr>
      <vt:lpstr>华文中宋</vt:lpstr>
      <vt:lpstr>黑体</vt:lpstr>
      <vt:lpstr>微软雅黑</vt:lpstr>
      <vt:lpstr>Arial Unicode MS</vt:lpstr>
      <vt:lpstr>Profile</vt:lpstr>
      <vt:lpstr>软件测试实用教程 ——方法与实践</vt:lpstr>
      <vt:lpstr>2.2  测试过程管理（补充）</vt:lpstr>
      <vt:lpstr>演员是不是电影的全部？</vt:lpstr>
      <vt:lpstr>软件开发模型概述</vt:lpstr>
      <vt:lpstr>软件开发模型常见类型</vt:lpstr>
      <vt:lpstr>软件开发生命周期模型</vt:lpstr>
      <vt:lpstr>软件开发生命周期模型</vt:lpstr>
      <vt:lpstr>瀑布模型</vt:lpstr>
      <vt:lpstr>瀑布模型优点</vt:lpstr>
      <vt:lpstr>瀑布模型缺点</vt:lpstr>
      <vt:lpstr>瀑布模型适合场景</vt:lpstr>
      <vt:lpstr>软件开发生命周期模型—螺旋模型</vt:lpstr>
      <vt:lpstr>软件开发生命周期模型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90</cp:revision>
  <dcterms:created xsi:type="dcterms:W3CDTF">2008-07-27T05:17:00Z</dcterms:created>
  <dcterms:modified xsi:type="dcterms:W3CDTF">2017-09-22T01:26:47Z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