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4"/>
  </p:handoutMasterIdLst>
  <p:sldIdLst>
    <p:sldId id="256" r:id="rId3"/>
    <p:sldId id="335" r:id="rId4"/>
    <p:sldId id="396" r:id="rId5"/>
    <p:sldId id="380" r:id="rId6"/>
    <p:sldId id="381" r:id="rId7"/>
    <p:sldId id="382" r:id="rId8"/>
    <p:sldId id="383" r:id="rId10"/>
    <p:sldId id="385" r:id="rId11"/>
    <p:sldId id="386" r:id="rId12"/>
    <p:sldId id="398" r:id="rId13"/>
    <p:sldId id="387" r:id="rId14"/>
    <p:sldId id="388" r:id="rId15"/>
    <p:sldId id="389" r:id="rId16"/>
    <p:sldId id="390" r:id="rId17"/>
    <p:sldId id="397" r:id="rId18"/>
    <p:sldId id="392" r:id="rId19"/>
    <p:sldId id="393" r:id="rId20"/>
    <p:sldId id="394" r:id="rId21"/>
    <p:sldId id="395" r:id="rId22"/>
    <p:sldId id="316"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92793" autoAdjust="0"/>
  </p:normalViewPr>
  <p:slideViewPr>
    <p:cSldViewPr>
      <p:cViewPr varScale="1">
        <p:scale>
          <a:sx n="65" d="100"/>
          <a:sy n="65" d="100"/>
        </p:scale>
        <p:origin x="78"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400">
                <a:solidFill>
                  <a:schemeClr val="tx1"/>
                </a:solidFill>
                <a:latin typeface="Times New Roman" panose="02020603050405020304" pitchFamily="18" charset="0"/>
                <a:ea typeface="楷体" panose="02010609060101010101" pitchFamily="49" charset="-122"/>
              </a:defRPr>
            </a:lvl2pPr>
            <a:lvl3pPr>
              <a:lnSpc>
                <a:spcPct val="150000"/>
              </a:lnSpc>
              <a:defRPr sz="3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392" y="116632"/>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65903" y="127630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23392"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软件测试概述</a:t>
            </a:r>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1"/>
          <a:stretch>
            <a:fillRect/>
          </a:stretch>
        </p:blipFill>
        <p:spPr>
          <a:xfrm>
            <a:off x="0" y="6146709"/>
            <a:ext cx="3514286" cy="666667"/>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br>
              <a:rPr lang="en-US" altLang="zh-CN" dirty="0" smtClean="0"/>
            </a:br>
            <a:r>
              <a:rPr lang="zh-CN" altLang="en-US" dirty="0" smtClean="0"/>
              <a:t>设计测试用例简单格式</a:t>
            </a:r>
            <a:endParaRPr lang="zh-CN" altLang="en-US" dirty="0"/>
          </a:p>
        </p:txBody>
      </p:sp>
      <p:graphicFrame>
        <p:nvGraphicFramePr>
          <p:cNvPr id="5" name="内容占位符 5"/>
          <p:cNvGraphicFramePr/>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mj-ea"/>
                          <a:ea typeface="+mj-ea"/>
                        </a:rPr>
                        <a:t>用例编号</a:t>
                      </a:r>
                      <a:endParaRPr lang="zh-CN" altLang="en-US" sz="2800" b="1" dirty="0">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mj-ea"/>
                          <a:ea typeface="+mj-ea"/>
                        </a:rPr>
                        <a:t>加数</a:t>
                      </a:r>
                      <a:r>
                        <a:rPr lang="en-US" altLang="zh-CN" sz="2800" b="1" dirty="0" smtClean="0">
                          <a:latin typeface="+mj-ea"/>
                          <a:ea typeface="+mj-ea"/>
                        </a:rPr>
                        <a:t>1</a:t>
                      </a:r>
                      <a:endParaRPr lang="zh-CN" altLang="en-US" sz="2800" b="1" dirty="0">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mj-ea"/>
                          <a:ea typeface="+mj-ea"/>
                        </a:rPr>
                        <a:t>加数</a:t>
                      </a:r>
                      <a:r>
                        <a:rPr lang="en-US" altLang="zh-CN" sz="2800" b="1" dirty="0" smtClean="0">
                          <a:latin typeface="+mj-ea"/>
                          <a:ea typeface="+mj-ea"/>
                        </a:rPr>
                        <a:t>2</a:t>
                      </a:r>
                      <a:endParaRPr lang="zh-CN" altLang="en-US" sz="2800" b="1" dirty="0">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mj-ea"/>
                          <a:ea typeface="+mj-ea"/>
                        </a:rPr>
                        <a:t>和</a:t>
                      </a:r>
                      <a:endParaRPr lang="zh-CN" altLang="en-US" sz="2800" b="1" dirty="0">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2</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2</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2</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3</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3</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3</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4</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4</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4</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5</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5</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5</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6</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6</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1</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6</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7</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mj-ea"/>
                          <a:ea typeface="+mj-ea"/>
                        </a:rPr>
                        <a:t>……</a:t>
                      </a:r>
                      <a:endParaRPr lang="zh-CN" altLang="en-US" sz="2800" b="1" dirty="0">
                        <a:solidFill>
                          <a:sysClr val="windowText" lastClr="000000"/>
                        </a:solidFill>
                        <a:latin typeface="+mj-ea"/>
                        <a:ea typeface="+mj-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endParaRPr lang="zh-CN" altLang="en-US" dirty="0"/>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3205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endParaRPr lang="en-US" altLang="zh-CN" sz="3400" dirty="0" smtClean="0"/>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endParaRPr lang="en-US" altLang="zh-CN" sz="3400"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endParaRPr lang="en-US" altLang="zh-CN" dirty="0" smtClean="0"/>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1"/>
          <a:stretch>
            <a:fillRect/>
          </a:stretch>
        </p:blipFill>
        <p:spPr>
          <a:xfrm>
            <a:off x="4439816" y="1124744"/>
            <a:ext cx="3528392" cy="4853044"/>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a:xfrm>
            <a:off x="695400" y="1320552"/>
            <a:ext cx="10873208" cy="4988768"/>
          </a:xfrm>
        </p:spPr>
        <p:txBody>
          <a:bodyPr>
            <a:normAutofit fontScale="77500" lnSpcReduction="20000"/>
          </a:bodyPr>
          <a:lstStyle/>
          <a:p>
            <a:r>
              <a:rPr lang="zh-CN" altLang="en-US" sz="3300" dirty="0"/>
              <a:t>测试总结</a:t>
            </a:r>
            <a:endParaRPr lang="en-US" altLang="zh-CN" sz="3300" dirty="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sz="3300" dirty="0" smtClean="0"/>
              <a:t>测试评估</a:t>
            </a:r>
            <a:endParaRPr lang="en-US" altLang="zh-CN" sz="3300"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endParaRPr lang="en-US" altLang="zh-CN" dirty="0" smtClean="0"/>
          </a:p>
          <a:p>
            <a:pPr lvl="1"/>
            <a:endParaRPr lang="en-US" altLang="zh-CN" dirty="0"/>
          </a:p>
          <a:p>
            <a:pPr lvl="1"/>
            <a:endParaRPr lang="en-US" altLang="zh-CN" dirty="0" smtClean="0"/>
          </a:p>
          <a:p>
            <a:pPr marL="457200" lvl="1" indent="0">
              <a:buNone/>
            </a:pPr>
            <a:r>
              <a:rPr lang="en-US" altLang="zh-CN" dirty="0"/>
              <a:t>	</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黑盒测试</a:t>
            </a:r>
            <a:endParaRPr lang="en-US" altLang="zh-CN" dirty="0">
              <a:solidFill>
                <a:srgbClr val="FF0000"/>
              </a:solidFill>
            </a:endParaRPr>
          </a:p>
          <a:p>
            <a:pPr marL="593725" lvl="3" indent="-167005"/>
            <a:r>
              <a:rPr lang="zh-CN" altLang="en-US" sz="2600" dirty="0"/>
              <a:t>把程序看作一个不能打开的黑盒子，在完全不考虑程序内部结构和内部特性的情况下检测每个功能是否正常使用</a:t>
            </a:r>
            <a:endParaRPr lang="en-US" altLang="zh-CN" sz="2600" dirty="0"/>
          </a:p>
          <a:p>
            <a:r>
              <a:rPr lang="zh-CN" altLang="en-US" dirty="0">
                <a:solidFill>
                  <a:srgbClr val="FF0000"/>
                </a:solidFill>
              </a:rPr>
              <a:t>白盒测试</a:t>
            </a:r>
            <a:endParaRPr lang="en-US" altLang="zh-CN" dirty="0">
              <a:solidFill>
                <a:srgbClr val="FF0000"/>
              </a:solidFill>
            </a:endParaRPr>
          </a:p>
          <a:p>
            <a:pPr marL="593725" lvl="3" indent="-167005"/>
            <a:r>
              <a:rPr lang="zh-CN" altLang="en-US" sz="2600" dirty="0"/>
              <a:t>又称结构测试、透明盒测试、逻辑驱动</a:t>
            </a:r>
            <a:r>
              <a:rPr lang="zh-CN" altLang="en-US" sz="2600" dirty="0" smtClean="0"/>
              <a:t>测</a:t>
            </a:r>
            <a:endParaRPr lang="en-US" altLang="zh-CN" sz="2600" dirty="0" smtClean="0"/>
          </a:p>
          <a:p>
            <a:pPr marL="426720" lvl="3" indent="0">
              <a:buNone/>
            </a:pPr>
            <a:r>
              <a:rPr lang="zh-CN" altLang="en-US" sz="2600" dirty="0" smtClean="0"/>
              <a:t>试</a:t>
            </a:r>
            <a:r>
              <a:rPr lang="zh-CN" altLang="en-US" sz="2600" dirty="0"/>
              <a:t>或基于</a:t>
            </a:r>
            <a:r>
              <a:rPr lang="zh-CN" altLang="en-US" sz="2600" dirty="0" smtClean="0"/>
              <a:t>代码</a:t>
            </a:r>
            <a:r>
              <a:rPr lang="zh-CN" altLang="en-US" sz="2600" dirty="0"/>
              <a:t>的测试</a:t>
            </a:r>
            <a:endParaRPr lang="en-US" altLang="zh-CN" sz="2600" dirty="0"/>
          </a:p>
          <a:p>
            <a:endParaRPr lang="zh-CN" altLang="en-US" dirty="0"/>
          </a:p>
        </p:txBody>
      </p:sp>
      <p:pic>
        <p:nvPicPr>
          <p:cNvPr id="4" name="Picture 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152" y="2924944"/>
            <a:ext cx="452811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320552"/>
            <a:ext cx="11089232" cy="4628728"/>
          </a:xfrm>
        </p:spPr>
        <p:txBody>
          <a:bodyPr>
            <a:normAutofit fontScale="85000" lnSpcReduction="20000"/>
          </a:bodyPr>
          <a:lstStyle/>
          <a:p>
            <a:r>
              <a:rPr lang="zh-CN" altLang="en-US" dirty="0">
                <a:solidFill>
                  <a:srgbClr val="FF0000"/>
                </a:solidFill>
              </a:rPr>
              <a:t>静态测试</a:t>
            </a:r>
            <a:endParaRPr lang="en-US" altLang="zh-CN" dirty="0">
              <a:solidFill>
                <a:srgbClr val="FF0000"/>
              </a:solidFill>
            </a:endParaRPr>
          </a:p>
          <a:p>
            <a:pPr lvl="1"/>
            <a:r>
              <a:rPr lang="zh-CN" altLang="en-US" dirty="0"/>
              <a:t>不</a:t>
            </a:r>
            <a:r>
              <a:rPr lang="zh-CN" altLang="en-US" sz="3100" dirty="0"/>
              <a:t>运行程序，只是对程序进行检查和审核</a:t>
            </a:r>
            <a:endParaRPr lang="en-US" altLang="zh-CN" sz="3100" dirty="0"/>
          </a:p>
          <a:p>
            <a:r>
              <a:rPr lang="zh-CN" altLang="en-US" dirty="0">
                <a:solidFill>
                  <a:srgbClr val="FF0000"/>
                </a:solidFill>
              </a:rPr>
              <a:t>动态测试</a:t>
            </a:r>
            <a:endParaRPr lang="en-US" altLang="zh-CN" dirty="0">
              <a:solidFill>
                <a:srgbClr val="FF0000"/>
              </a:solidFill>
            </a:endParaRPr>
          </a:p>
          <a:p>
            <a:pPr lvl="1"/>
            <a:r>
              <a:rPr lang="zh-CN" altLang="en-US" sz="3100" dirty="0"/>
              <a:t>使用和运行程序进行</a:t>
            </a:r>
            <a:r>
              <a:rPr lang="zh-CN" altLang="en-US" sz="3100" dirty="0" smtClean="0"/>
              <a:t>检查</a:t>
            </a:r>
            <a:endParaRPr lang="en-US" altLang="zh-CN" sz="3100"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sz="3100" dirty="0"/>
              <a:t>审查软件，描绘状态，尝试各种合法可能性，确认状态及其转换正常</a:t>
            </a:r>
            <a:endParaRPr lang="en-US" altLang="zh-CN" sz="3100" dirty="0"/>
          </a:p>
          <a:p>
            <a:r>
              <a:rPr lang="zh-CN" altLang="en-US" dirty="0" smtClean="0">
                <a:solidFill>
                  <a:srgbClr val="FF0000"/>
                </a:solidFill>
              </a:rPr>
              <a:t>失效行测试</a:t>
            </a:r>
            <a:endParaRPr lang="en-US" altLang="zh-CN" dirty="0" smtClean="0">
              <a:solidFill>
                <a:srgbClr val="FF0000"/>
              </a:solidFill>
            </a:endParaRPr>
          </a:p>
          <a:p>
            <a:pPr lvl="1"/>
            <a:r>
              <a:rPr lang="zh-CN" altLang="en-US" sz="3100" dirty="0" smtClean="0"/>
              <a:t>为了破坏软件而设计和执行的测试用例</a:t>
            </a:r>
            <a:endParaRPr lang="en-US" altLang="zh-CN" sz="3100"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39920" y="-285115"/>
            <a:ext cx="4998085" cy="727710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2.3</a:t>
            </a:r>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endParaRPr lang="zh-CN" altLang="en-US" dirty="0" smtClean="0"/>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p:txBody>
          <a:bodyPr/>
          <a:lstStyle/>
          <a:p>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a:t>
            </a:r>
            <a:r>
              <a:rPr lang="zh-CN" altLang="en-US" dirty="0">
                <a:solidFill>
                  <a:srgbClr val="FF0000"/>
                </a:solidFill>
              </a:rPr>
              <a:t>测试计划</a:t>
            </a:r>
            <a:r>
              <a:rPr lang="zh-CN" altLang="en-US" dirty="0"/>
              <a:t>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等方面的综合分析和规划，保证有效的实施软件测试。</a:t>
            </a:r>
            <a:endParaRPr lang="en-US" altLang="zh-CN" dirty="0"/>
          </a:p>
          <a:p>
            <a:endParaRPr lang="zh-CN" altLang="en-US" dirty="0"/>
          </a:p>
        </p:txBody>
      </p:sp>
      <p:pic>
        <p:nvPicPr>
          <p:cNvPr id="5" name="图片 6" descr="u=3524018319,225043732&amp;fm=0&amp;gp=38.jpg"/>
          <p:cNvPicPr>
            <a:picLocks noChangeAspect="1"/>
          </p:cNvPicPr>
          <p:nvPr/>
        </p:nvPicPr>
        <p:blipFill>
          <a:blip r:embed="rId1"/>
          <a:srcRect/>
          <a:stretch>
            <a:fillRect/>
          </a:stretch>
        </p:blipFill>
        <p:spPr bwMode="auto">
          <a:xfrm rot="482243">
            <a:off x="8933302" y="3257911"/>
            <a:ext cx="1855787" cy="260508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695400" y="13205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endParaRPr lang="en-US" altLang="zh-CN" dirty="0" smtClean="0"/>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p:nvPr/>
        </p:nvSpPr>
        <p:spPr bwMode="auto">
          <a:xfrm>
            <a:off x="6456040" y="1628800"/>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t>暂停测试的标准</a:t>
            </a:r>
            <a:endParaRPr lang="en-US" altLang="zh-CN" kern="0" dirty="0" smtClean="0"/>
          </a:p>
          <a:p>
            <a:r>
              <a:rPr lang="zh-CN" altLang="en-US" kern="0" dirty="0" smtClean="0"/>
              <a:t>计划交付物</a:t>
            </a:r>
            <a:endParaRPr lang="en-US" altLang="zh-CN" kern="0" dirty="0" smtClean="0"/>
          </a:p>
          <a:p>
            <a:r>
              <a:rPr lang="en-US" altLang="zh-CN" kern="0" dirty="0"/>
              <a:t>……</a:t>
            </a:r>
            <a:endParaRPr lang="zh-CN" altLang="en-US" kern="0" dirty="0"/>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a:solidFill>
                  <a:srgbClr val="FF0000"/>
                </a:solidFill>
              </a:rPr>
              <a:t>集合</a:t>
            </a:r>
            <a:r>
              <a:rPr lang="zh-CN" altLang="en-US" kern="0" dirty="0"/>
              <a:t>。</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nvPr>
        </p:nvGraphicFramePr>
        <p:xfrm>
          <a:off x="695325" y="1320800"/>
          <a:ext cx="10667627" cy="5033010"/>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2135172"/>
                <a:gridCol w="2558583"/>
                <a:gridCol w="1962844"/>
                <a:gridCol w="2048184"/>
                <a:gridCol w="1962844"/>
              </a:tblGrid>
              <a:tr h="17882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smtClean="0">
                          <a:solidFill>
                            <a:schemeClr val="tx1"/>
                          </a:solidFill>
                          <a:latin typeface="+mj-ea"/>
                          <a:ea typeface="+mj-ea"/>
                        </a:rPr>
                        <a:t> </a:t>
                      </a:r>
                      <a:r>
                        <a:rPr lang="zh-CN" altLang="en-US" sz="2800" b="1" kern="100" dirty="0" smtClean="0">
                          <a:solidFill>
                            <a:schemeClr val="tx1"/>
                          </a:solidFill>
                          <a:latin typeface="+mj-ea"/>
                          <a:ea typeface="+mj-ea"/>
                        </a:rPr>
                        <a:t>执行条件</a:t>
                      </a:r>
                      <a:endParaRPr lang="zh-CN" altLang="en-US" sz="2800" b="1" kern="100" dirty="0" smtClean="0">
                        <a:solidFill>
                          <a:schemeClr val="tx1"/>
                        </a:solidFill>
                        <a:latin typeface="+mj-ea"/>
                        <a:ea typeface="+mj-ea"/>
                      </a:endParaRPr>
                    </a:p>
                    <a:p>
                      <a:pPr algn="l"/>
                      <a:endParaRPr lang="zh-CN" altLang="en-US" sz="2800" b="1" dirty="0">
                        <a:solidFill>
                          <a:schemeClr val="tx1"/>
                        </a:solidFill>
                        <a:latin typeface="+mj-ea"/>
                        <a:ea typeface="+mj-ea"/>
                      </a:endParaRPr>
                    </a:p>
                  </a:txBody>
                  <a:tcPr marL="83545" marR="83545">
                    <a:solidFill>
                      <a:srgbClr val="92D050"/>
                    </a:solidFill>
                  </a:tcPr>
                </a:tc>
                <a:tc gridSpan="4">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solidFill>
                          <a:schemeClr val="tx1"/>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smtClean="0">
                          <a:solidFill>
                            <a:schemeClr val="tx1"/>
                          </a:solidFill>
                          <a:latin typeface="+mj-ea"/>
                          <a:ea typeface="+mj-ea"/>
                        </a:rPr>
                        <a:t>在后台添加</a:t>
                      </a:r>
                      <a:r>
                        <a:rPr lang="en-US" altLang="zh-CN" sz="2800" b="1" kern="100" dirty="0" smtClean="0">
                          <a:solidFill>
                            <a:schemeClr val="tx1"/>
                          </a:solidFill>
                          <a:latin typeface="+mj-ea"/>
                          <a:ea typeface="+mj-ea"/>
                        </a:rPr>
                        <a:t>1</a:t>
                      </a:r>
                      <a:r>
                        <a:rPr lang="zh-CN" altLang="en-US" sz="2800" b="1" kern="100" dirty="0" smtClean="0">
                          <a:solidFill>
                            <a:schemeClr val="tx1"/>
                          </a:solidFill>
                          <a:latin typeface="+mj-ea"/>
                          <a:ea typeface="+mj-ea"/>
                        </a:rPr>
                        <a:t>个前台用户，用户名为</a:t>
                      </a:r>
                      <a:r>
                        <a:rPr lang="en-US" altLang="zh-CN" sz="2800" b="1" kern="100" dirty="0" smtClean="0">
                          <a:solidFill>
                            <a:schemeClr val="tx1"/>
                          </a:solidFill>
                          <a:latin typeface="+mj-ea"/>
                          <a:ea typeface="+mj-ea"/>
                        </a:rPr>
                        <a:t>user</a:t>
                      </a:r>
                      <a:r>
                        <a:rPr lang="zh-CN" altLang="en-US" sz="2800" b="1" kern="100" dirty="0" smtClean="0">
                          <a:solidFill>
                            <a:schemeClr val="tx1"/>
                          </a:solidFill>
                          <a:latin typeface="+mj-ea"/>
                          <a:ea typeface="+mj-ea"/>
                        </a:rPr>
                        <a:t>，密码为</a:t>
                      </a:r>
                      <a:r>
                        <a:rPr lang="en-US" altLang="zh-CN" sz="2800" b="1" kern="100" dirty="0" smtClean="0">
                          <a:solidFill>
                            <a:schemeClr val="tx1"/>
                          </a:solidFill>
                          <a:latin typeface="+mj-ea"/>
                          <a:ea typeface="+mj-ea"/>
                        </a:rPr>
                        <a:t>a1</a:t>
                      </a:r>
                      <a:r>
                        <a:rPr lang="zh-CN" altLang="en-US" sz="2800" b="1" kern="100" dirty="0" smtClean="0">
                          <a:solidFill>
                            <a:schemeClr val="tx1"/>
                          </a:solidFill>
                          <a:latin typeface="+mj-ea"/>
                          <a:ea typeface="+mj-ea"/>
                        </a:rPr>
                        <a:t>，进入系统前台登录页面</a:t>
                      </a:r>
                      <a:endParaRPr lang="en-US" altLang="zh-CN" sz="2800" b="1" kern="100" dirty="0" smtClean="0">
                        <a:solidFill>
                          <a:schemeClr val="tx1"/>
                        </a:solidFill>
                        <a:latin typeface="+mj-ea"/>
                        <a:ea typeface="+mj-ea"/>
                      </a:endParaRPr>
                    </a:p>
                    <a:p>
                      <a:pPr algn="l"/>
                      <a:endParaRPr lang="zh-CN" altLang="en-US" sz="2800" b="1" dirty="0">
                        <a:solidFill>
                          <a:schemeClr val="tx1"/>
                        </a:solidFill>
                        <a:latin typeface="+mj-ea"/>
                        <a:ea typeface="+mj-ea"/>
                      </a:endParaRPr>
                    </a:p>
                  </a:txBody>
                  <a:tcPr marL="83545" marR="83545">
                    <a:solidFill>
                      <a:srgbClr val="92D050"/>
                    </a:solidFill>
                  </a:tcPr>
                </a:tc>
                <a:tc hMerge="1">
                  <a:tcPr/>
                </a:tc>
                <a:tc hMerge="1">
                  <a:tcPr/>
                </a:tc>
                <a:tc hMerge="1">
                  <a:tcPr/>
                </a:tc>
              </a:tr>
              <a:tr h="933901">
                <a:tc>
                  <a:txBody>
                    <a:bodyPr/>
                    <a:lstStyle/>
                    <a:p>
                      <a:pPr indent="200025" algn="l">
                        <a:spcAft>
                          <a:spcPts val="600"/>
                        </a:spcAft>
                      </a:pPr>
                      <a:r>
                        <a:rPr lang="zh-CN" sz="2800" b="1" kern="100" dirty="0" smtClean="0">
                          <a:latin typeface="+mj-ea"/>
                          <a:ea typeface="+mj-ea"/>
                        </a:rPr>
                        <a:t>用例编号</a:t>
                      </a:r>
                      <a:endParaRPr lang="en-US" altLang="zh-CN" sz="2800" b="1" kern="100" dirty="0" smtClean="0">
                        <a:latin typeface="+mj-ea"/>
                        <a:ea typeface="+mj-ea"/>
                      </a:endParaRPr>
                    </a:p>
                    <a:p>
                      <a:pPr indent="200025" algn="l">
                        <a:spcAft>
                          <a:spcPts val="600"/>
                        </a:spcAft>
                      </a:pP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en-US" altLang="zh-CN" sz="2800" b="1" kern="100" dirty="0" smtClean="0">
                          <a:latin typeface="+mj-ea"/>
                          <a:ea typeface="+mj-ea"/>
                        </a:rPr>
                        <a:t> </a:t>
                      </a:r>
                      <a:r>
                        <a:rPr lang="zh-CN" sz="2800" b="1" kern="100" dirty="0" smtClean="0">
                          <a:latin typeface="+mj-ea"/>
                          <a:ea typeface="+mj-ea"/>
                        </a:rPr>
                        <a:t>操作</a:t>
                      </a:r>
                      <a:r>
                        <a:rPr lang="zh-CN" sz="2800" b="1" kern="100" dirty="0">
                          <a:latin typeface="+mj-ea"/>
                          <a:ea typeface="+mj-ea"/>
                        </a:rPr>
                        <a:t>步骤</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smtClean="0">
                          <a:latin typeface="+mj-ea"/>
                          <a:ea typeface="+mj-ea"/>
                        </a:rPr>
                        <a:t>输入数据</a:t>
                      </a:r>
                      <a:endParaRPr lang="zh-CN" sz="2800" b="1" kern="100" dirty="0">
                        <a:solidFill>
                          <a:schemeClr val="bg1"/>
                        </a:solidFill>
                        <a:latin typeface="+mj-ea"/>
                        <a:ea typeface="+mj-ea"/>
                        <a:cs typeface="Times New Roman" panose="02020603050405020304"/>
                      </a:endParaRPr>
                    </a:p>
                  </a:txBody>
                  <a:tcPr marL="0" marR="0" marT="0" marB="0">
                    <a:solidFill>
                      <a:srgbClr val="92D050"/>
                    </a:solidFill>
                  </a:tcPr>
                </a:tc>
                <a:tc>
                  <a:txBody>
                    <a:bodyPr/>
                    <a:lstStyle/>
                    <a:p>
                      <a:pPr indent="200025" algn="l">
                        <a:spcAft>
                          <a:spcPts val="600"/>
                        </a:spcAft>
                        <a:tabLst>
                          <a:tab pos="1624330" algn="r"/>
                        </a:tabLst>
                      </a:pPr>
                      <a:r>
                        <a:rPr lang="zh-CN" sz="2800" b="1" kern="100" dirty="0" smtClean="0">
                          <a:latin typeface="+mj-ea"/>
                          <a:ea typeface="+mj-ea"/>
                        </a:rPr>
                        <a:t>期望</a:t>
                      </a:r>
                      <a:r>
                        <a:rPr lang="zh-CN" sz="2800" b="1" kern="100" dirty="0">
                          <a:latin typeface="+mj-ea"/>
                          <a:ea typeface="+mj-ea"/>
                        </a:rPr>
                        <a:t>结果</a:t>
                      </a:r>
                      <a:r>
                        <a:rPr lang="en-US" sz="2800" b="1" kern="100" dirty="0">
                          <a:latin typeface="+mj-ea"/>
                          <a:ea typeface="+mj-ea"/>
                        </a:rPr>
                        <a:t>	</a:t>
                      </a:r>
                      <a:endParaRPr lang="zh-CN" sz="2800" b="1" kern="100" dirty="0">
                        <a:solidFill>
                          <a:schemeClr val="bg1"/>
                        </a:solidFill>
                        <a:latin typeface="+mj-ea"/>
                        <a:ea typeface="+mj-ea"/>
                        <a:cs typeface="Times New Roman" panose="02020603050405020304"/>
                      </a:endParaRPr>
                    </a:p>
                  </a:txBody>
                  <a:tcPr marL="8703" marR="8703" marT="9525" marB="0">
                    <a:solidFill>
                      <a:srgbClr val="92D050"/>
                    </a:solidFill>
                  </a:tcPr>
                </a:tc>
                <a:tc>
                  <a:txBody>
                    <a:bodyPr/>
                    <a:lstStyle/>
                    <a:p>
                      <a:pPr indent="200025" algn="l">
                        <a:spcAft>
                          <a:spcPts val="600"/>
                        </a:spcAft>
                      </a:pPr>
                      <a:r>
                        <a:rPr lang="zh-CN" sz="2800" b="1" kern="100" dirty="0" smtClean="0">
                          <a:latin typeface="+mj-ea"/>
                          <a:ea typeface="+mj-ea"/>
                        </a:rPr>
                        <a:t>执行</a:t>
                      </a:r>
                      <a:r>
                        <a:rPr lang="zh-CN" sz="2800" b="1" kern="100" dirty="0">
                          <a:latin typeface="+mj-ea"/>
                          <a:ea typeface="+mj-ea"/>
                        </a:rPr>
                        <a:t>结果</a:t>
                      </a:r>
                      <a:endParaRPr lang="zh-CN" sz="2800" b="1" kern="100" dirty="0">
                        <a:solidFill>
                          <a:schemeClr val="accent1">
                            <a:lumMod val="25000"/>
                          </a:schemeClr>
                        </a:solidFill>
                        <a:latin typeface="+mj-ea"/>
                        <a:ea typeface="+mj-ea"/>
                        <a:cs typeface="Times New Roman" panose="02020603050405020304"/>
                      </a:endParaRPr>
                    </a:p>
                  </a:txBody>
                  <a:tcPr marL="0" marR="0" marT="0" marB="0">
                    <a:solidFill>
                      <a:srgbClr val="92D050"/>
                    </a:solidFill>
                  </a:tcPr>
                </a:tc>
              </a:tr>
              <a:tr h="2282658">
                <a:tc>
                  <a:txBody>
                    <a:bodyPr/>
                    <a:lstStyle/>
                    <a:p>
                      <a:pPr indent="200025" algn="l">
                        <a:spcAft>
                          <a:spcPts val="600"/>
                        </a:spcAft>
                      </a:pPr>
                      <a:r>
                        <a:rPr lang="en-US" sz="2800" b="1" kern="100" dirty="0" smtClean="0">
                          <a:latin typeface="+mj-ea"/>
                          <a:ea typeface="+mj-ea"/>
                        </a:rPr>
                        <a:t>DL001</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zh-CN" altLang="en-US" sz="2800" b="1" kern="100" dirty="0" smtClean="0">
                          <a:latin typeface="+mj-ea"/>
                          <a:ea typeface="+mj-ea"/>
                        </a:rPr>
                        <a:t>输入用户名、 输入密码、点击“登录”按钮</a:t>
                      </a: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indent="200025" algn="l">
                        <a:spcAft>
                          <a:spcPts val="600"/>
                        </a:spcAft>
                      </a:pPr>
                      <a:r>
                        <a:rPr lang="zh-CN" altLang="en-US" sz="2800" b="1" kern="100" dirty="0" smtClean="0">
                          <a:latin typeface="+mj-ea"/>
                          <a:ea typeface="+mj-ea"/>
                        </a:rPr>
                        <a:t>用户名</a:t>
                      </a:r>
                      <a:r>
                        <a:rPr lang="en-US" altLang="zh-CN" sz="2800" b="1" kern="100" dirty="0" smtClean="0">
                          <a:latin typeface="+mj-ea"/>
                          <a:ea typeface="+mj-ea"/>
                        </a:rPr>
                        <a:t>=user</a:t>
                      </a:r>
                      <a:endParaRPr lang="en-US" altLang="zh-CN" sz="2800" b="1" kern="100" dirty="0" smtClean="0">
                        <a:latin typeface="+mj-ea"/>
                        <a:ea typeface="+mj-ea"/>
                      </a:endParaRPr>
                    </a:p>
                    <a:p>
                      <a:pPr indent="200025" algn="l">
                        <a:spcAft>
                          <a:spcPts val="600"/>
                        </a:spcAft>
                      </a:pPr>
                      <a:r>
                        <a:rPr lang="zh-CN" altLang="en-US" sz="2800" b="1" kern="100" dirty="0" smtClean="0">
                          <a:latin typeface="+mj-ea"/>
                          <a:ea typeface="+mj-ea"/>
                        </a:rPr>
                        <a:t>密码</a:t>
                      </a:r>
                      <a:r>
                        <a:rPr lang="en-US" altLang="zh-CN" sz="2800" b="1" kern="100" dirty="0" smtClean="0">
                          <a:latin typeface="+mj-ea"/>
                          <a:ea typeface="+mj-ea"/>
                        </a:rPr>
                        <a:t>=a1</a:t>
                      </a:r>
                      <a:endParaRPr lang="zh-CN" sz="2800" b="1" kern="100" dirty="0">
                        <a:solidFill>
                          <a:schemeClr val="tx1">
                            <a:lumMod val="10000"/>
                          </a:schemeClr>
                        </a:solidFill>
                        <a:latin typeface="+mj-ea"/>
                        <a:ea typeface="+mj-ea"/>
                        <a:cs typeface="Times New Roman" panose="02020603050405020304"/>
                      </a:endParaRPr>
                    </a:p>
                  </a:txBody>
                  <a:tcPr marL="0" marR="0" marT="0" marB="0"/>
                </a:tc>
                <a:tc>
                  <a:txBody>
                    <a:bodyPr/>
                    <a:lstStyle/>
                    <a:p>
                      <a:pPr indent="200025" algn="l">
                        <a:spcAft>
                          <a:spcPts val="600"/>
                        </a:spcAft>
                      </a:pPr>
                      <a:r>
                        <a:rPr lang="zh-CN" altLang="en-US" sz="2800" b="1" kern="100" dirty="0" smtClean="0">
                          <a:latin typeface="+mj-ea"/>
                          <a:ea typeface="+mj-ea"/>
                        </a:rPr>
                        <a:t>提示登录成功，</a:t>
                      </a:r>
                      <a:endParaRPr lang="en-US" altLang="zh-CN" sz="2800" b="1" kern="100" dirty="0" smtClean="0">
                        <a:latin typeface="+mj-ea"/>
                        <a:ea typeface="+mj-ea"/>
                      </a:endParaRPr>
                    </a:p>
                    <a:p>
                      <a:pPr indent="200025" algn="l">
                        <a:spcAft>
                          <a:spcPts val="600"/>
                        </a:spcAft>
                      </a:pPr>
                      <a:r>
                        <a:rPr lang="zh-CN" altLang="en-US" sz="2800" b="1" kern="100" dirty="0" smtClean="0">
                          <a:latin typeface="+mj-ea"/>
                          <a:ea typeface="+mj-ea"/>
                        </a:rPr>
                        <a:t>进入系统页面</a:t>
                      </a:r>
                      <a:endParaRPr lang="en-US" altLang="zh-CN" sz="2800" b="1" kern="100" dirty="0" smtClean="0">
                        <a:latin typeface="+mj-ea"/>
                        <a:ea typeface="+mj-ea"/>
                      </a:endParaRPr>
                    </a:p>
                    <a:p>
                      <a:pPr indent="200025" algn="l">
                        <a:spcAft>
                          <a:spcPts val="600"/>
                        </a:spcAft>
                      </a:pPr>
                      <a:endParaRPr lang="zh-CN" sz="2800" b="1" kern="100" dirty="0">
                        <a:solidFill>
                          <a:schemeClr val="tx1">
                            <a:lumMod val="10000"/>
                          </a:schemeClr>
                        </a:solidFill>
                        <a:latin typeface="+mj-ea"/>
                        <a:ea typeface="+mj-ea"/>
                        <a:cs typeface="Times New Roman" panose="02020603050405020304"/>
                      </a:endParaRPr>
                    </a:p>
                  </a:txBody>
                  <a:tcPr marL="8703" marR="8703" marT="9525" marB="0"/>
                </a:tc>
                <a:tc>
                  <a:txBody>
                    <a:bodyPr/>
                    <a:lstStyle/>
                    <a:p>
                      <a:pPr algn="l"/>
                      <a:endParaRPr lang="zh-CN" altLang="en-US" sz="2800" b="1" dirty="0">
                        <a:latin typeface="+mj-ea"/>
                        <a:ea typeface="+mj-ea"/>
                      </a:endParaRPr>
                    </a:p>
                  </a:txBody>
                  <a:tcPr marL="83545" marR="83545"/>
                </a:tc>
              </a:tr>
            </a:tbl>
          </a:graphicData>
        </a:graphic>
      </p:graphicFrame>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1156</Words>
  <Application>WPS 演示</Application>
  <PresentationFormat>宽屏</PresentationFormat>
  <Paragraphs>246</Paragraphs>
  <Slides>20</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Verdana</vt:lpstr>
      <vt:lpstr>Times New Roman</vt:lpstr>
      <vt:lpstr>楷体</vt:lpstr>
      <vt:lpstr>华文隶书</vt:lpstr>
      <vt:lpstr>Times New Roman</vt:lpstr>
      <vt:lpstr>Calibri</vt:lpstr>
      <vt:lpstr>微软雅黑</vt:lpstr>
      <vt:lpstr>Arial Unicode MS</vt:lpstr>
      <vt:lpstr>黑体</vt:lpstr>
      <vt:lpstr>Profile</vt:lpstr>
      <vt:lpstr>软件测试实用教程 ——方法与实践</vt:lpstr>
      <vt:lpstr>2.3  软件测试流程</vt:lpstr>
      <vt:lpstr>软件测试流程</vt:lpstr>
      <vt:lpstr>软件测试流程</vt:lpstr>
      <vt:lpstr>熟悉需求</vt:lpstr>
      <vt:lpstr>测试计划是什么</vt:lpstr>
      <vt:lpstr>软件测试计划基本结构</vt:lpstr>
      <vt:lpstr>设计测试用例</vt:lpstr>
      <vt:lpstr>测试用例格式</vt:lpstr>
      <vt:lpstr> 设计测试用例简单格式</vt:lpstr>
      <vt:lpstr>开发测试脚本</vt:lpstr>
      <vt:lpstr>搭建测试环境</vt:lpstr>
      <vt:lpstr>实施测试</vt:lpstr>
      <vt:lpstr>测试评估与总结</vt:lpstr>
      <vt:lpstr>软件测试流程</vt:lpstr>
      <vt:lpstr>测试基础概念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106</cp:revision>
  <dcterms:created xsi:type="dcterms:W3CDTF">2008-07-27T05:17:00Z</dcterms:created>
  <dcterms:modified xsi:type="dcterms:W3CDTF">2017-09-29T00:59:52Z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