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6" r:id="rId3"/>
    <p:sldId id="318" r:id="rId5"/>
    <p:sldId id="319" r:id="rId6"/>
    <p:sldId id="320" r:id="rId7"/>
    <p:sldId id="383" r:id="rId8"/>
    <p:sldId id="321" r:id="rId9"/>
    <p:sldId id="365" r:id="rId10"/>
    <p:sldId id="388" r:id="rId11"/>
    <p:sldId id="322" r:id="rId12"/>
    <p:sldId id="367" r:id="rId13"/>
    <p:sldId id="368" r:id="rId14"/>
    <p:sldId id="372" r:id="rId15"/>
    <p:sldId id="373" r:id="rId16"/>
    <p:sldId id="374" r:id="rId17"/>
    <p:sldId id="377" r:id="rId18"/>
    <p:sldId id="375" r:id="rId19"/>
    <p:sldId id="376" r:id="rId20"/>
    <p:sldId id="334" r:id="rId21"/>
    <p:sldId id="335" r:id="rId22"/>
    <p:sldId id="379" r:id="rId23"/>
    <p:sldId id="380" r:id="rId24"/>
    <p:sldId id="381" r:id="rId25"/>
    <p:sldId id="337" r:id="rId26"/>
    <p:sldId id="384" r:id="rId27"/>
    <p:sldId id="338" r:id="rId28"/>
    <p:sldId id="339" r:id="rId29"/>
    <p:sldId id="340" r:id="rId30"/>
    <p:sldId id="341" r:id="rId31"/>
    <p:sldId id="342" r:id="rId32"/>
    <p:sldId id="343" r:id="rId33"/>
    <p:sldId id="344" r:id="rId34"/>
    <p:sldId id="345" r:id="rId35"/>
    <p:sldId id="346" r:id="rId36"/>
    <p:sldId id="347" r:id="rId37"/>
    <p:sldId id="428" r:id="rId38"/>
    <p:sldId id="348" r:id="rId39"/>
    <p:sldId id="349" r:id="rId40"/>
    <p:sldId id="350" r:id="rId41"/>
    <p:sldId id="389" r:id="rId42"/>
    <p:sldId id="385" r:id="rId43"/>
    <p:sldId id="429" r:id="rId44"/>
    <p:sldId id="386" r:id="rId45"/>
    <p:sldId id="387" r:id="rId46"/>
    <p:sldId id="351" r:id="rId47"/>
    <p:sldId id="353" r:id="rId48"/>
    <p:sldId id="382" r:id="rId49"/>
    <p:sldId id="362" r:id="rId50"/>
    <p:sldId id="363" r:id="rId51"/>
    <p:sldId id="316" r:id="rId5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47" autoAdjust="0"/>
    <p:restoredTop sz="93874" autoAdjust="0"/>
  </p:normalViewPr>
  <p:slideViewPr>
    <p:cSldViewPr showGuides="1">
      <p:cViewPr varScale="1">
        <p:scale>
          <a:sx n="70" d="100"/>
          <a:sy n="70" d="100"/>
        </p:scale>
        <p:origin x="120" y="54"/>
      </p:cViewPr>
      <p:guideLst>
        <p:guide orient="horz" pos="3747"/>
        <p:guide pos="7151"/>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smtClean="0"/>
              <a:t>可以举例说有效和无效的数据</a:t>
            </a:r>
            <a:endParaRPr lang="zh-CN" altLang="en-US"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在这个过程中，大家要重点掌握什么是合理分类，并且你的测试用例设计的是否合理，是否能覆盖全，这就是划分等价类是否成功的关键。</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经讲过了，由于重要  今天再次重点讲解</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摒弃穷举测试  而是对输入的范围进行  合理分类，在每个分类中选取代表性数据作为测试用例</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这里说的 合理分类就是“等价类”</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之所以“等价”是因为  从划分好的分类中 任意选取一条数据都能代表其他的数据</a:t>
            </a:r>
            <a:r>
              <a:rPr lang="zh-CN" altLang="en-US" b="1" baseline="0" dirty="0" smtClean="0">
                <a:ea typeface="宋体" panose="02010600030101010101" pitchFamily="2" charset="-122"/>
              </a:rPr>
              <a:t>  它们之间选取是等价的</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baseline="0" dirty="0" smtClean="0">
                <a:ea typeface="宋体" panose="02010600030101010101" pitchFamily="2" charset="-122"/>
              </a:rPr>
              <a:t>这样就能大大减少 测试工作量  </a:t>
            </a:r>
            <a:r>
              <a:rPr lang="zh-CN" altLang="en-US" b="1" baseline="0" dirty="0" smtClean="0">
                <a:ea typeface="宋体" panose="02010600030101010101" pitchFamily="2" charset="-122"/>
              </a:rPr>
              <a:t>可以说在任何测试工作中  这种方法都是被普遍采用的 因为不能穷举测试</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baseline="0" dirty="0" smtClean="0">
                <a:ea typeface="宋体" panose="02010600030101010101"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等价类划分法</a:t>
            </a:r>
            <a:r>
              <a:rPr lang="zh-CN" altLang="en-US" dirty="0" smtClean="0">
                <a:ea typeface="宋体" panose="02010600030101010101"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anose="02010600030101010101" pitchFamily="2" charset="-122"/>
              </a:rPr>
              <a:t>等价类是指某个输入域的子集合。在该子集合中，各个输入数据对于</a:t>
            </a:r>
            <a:r>
              <a:rPr lang="zh-CN" altLang="en-US" b="1" dirty="0" smtClean="0">
                <a:solidFill>
                  <a:srgbClr val="FF0000"/>
                </a:solidFill>
                <a:ea typeface="宋体" panose="02010600030101010101" pitchFamily="2" charset="-122"/>
              </a:rPr>
              <a:t>揭露程序中的错误都是等效的</a:t>
            </a:r>
            <a:r>
              <a:rPr lang="zh-CN" altLang="en-US" b="1" dirty="0" smtClean="0">
                <a:ea typeface="宋体" panose="02010600030101010101"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anose="02010600030101010101" pitchFamily="2" charset="-122"/>
              </a:rPr>
              <a:t>——</a:t>
            </a:r>
            <a:r>
              <a:rPr lang="zh-CN" altLang="en-US" dirty="0" smtClean="0">
                <a:ea typeface="宋体" panose="02010600030101010101" pitchFamily="2" charset="-122"/>
              </a:rPr>
              <a:t>测试某等价类的代表值就是等效于对于这一类其它值的测试。</a:t>
            </a:r>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等价类划分很重要</a:t>
            </a:r>
            <a:r>
              <a:rPr lang="zh-CN" altLang="en-US" b="1" baseline="0" dirty="0" smtClean="0">
                <a:ea typeface="宋体" panose="02010600030101010101" pitchFamily="2" charset="-122"/>
              </a:rPr>
              <a:t>  那既然重要  怎样使用呢？一起回忆一下该方法</a:t>
            </a:r>
            <a:endParaRPr lang="en-US" altLang="zh-CN" b="1" dirty="0" smtClean="0"/>
          </a:p>
          <a:p>
            <a:pPr eaLnBrk="1" hangingPunct="1"/>
            <a:endParaRPr lang="en-US" altLang="zh-CN" dirty="0" smtClean="0">
              <a:ea typeface="宋体" panose="02010600030101010101" pitchFamily="2" charset="-122"/>
            </a:endParaRPr>
          </a:p>
          <a:p>
            <a:pPr eaLnBrk="1" hangingPunct="1"/>
            <a:endParaRPr lang="zh-CN" altLang="en-US" dirty="0" smtClean="0">
              <a:ea typeface="宋体" panose="02010600030101010101" pitchFamily="2" charset="-122"/>
            </a:endParaRPr>
          </a:p>
          <a:p>
            <a:pPr eaLnBrk="1" hangingPunct="1"/>
            <a:endParaRPr lang="zh-CN" altLang="en-US" dirty="0" smtClean="0"/>
          </a:p>
          <a:p>
            <a:pPr eaLnBrk="1" hangingPunct="1"/>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132856"/>
            <a:ext cx="103632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46313" y="761256"/>
            <a:ext cx="103632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C1FE9ED-E41B-4993-8722-08A68182A6AF}"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A00FBCB0-EB75-4744-AB94-B5CA9DF67A6E}"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0D9B90C-8D6C-44F7-ACFA-2BD1EE647654}"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DEF245F-F9E4-4F3E-81FB-EEF687345EF1}"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4A3A36E-5E1C-48CB-9C0F-D595A43F278E}"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77E3919-B6BD-497D-AE80-1DDDF0F10E89}"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043FF7F8-154B-4D0A-BF3C-6472E2EB5401}"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82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95400" y="13205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1028" name="AutoShape 4"/>
          <p:cNvSpPr>
            <a:spLocks noChangeArrowheads="1"/>
          </p:cNvSpPr>
          <p:nvPr/>
        </p:nvSpPr>
        <p:spPr bwMode="auto">
          <a:xfrm>
            <a:off x="695400" y="1124744"/>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600" b="1" baseline="0">
          <a:solidFill>
            <a:schemeClr val="tx2"/>
          </a:solidFill>
          <a:latin typeface="Times New Roman" panose="02020603050405020304" pitchFamily="18" charset="0"/>
          <a:ea typeface="宋体" panose="0201060003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a:t>
            </a:r>
            <a:r>
              <a:rPr lang="zh-CN" altLang="en-US" sz="6000" b="1">
                <a:ea typeface="华文隶书" panose="02010800040101010101" pitchFamily="2" charset="-122"/>
              </a:rPr>
              <a:t>方法与实践</a:t>
            </a:r>
            <a:endParaRPr lang="zh-CN" altLang="en-US" sz="6000" b="1">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anose="02010800040101010101" pitchFamily="2" charset="-122"/>
                <a:ea typeface="华文隶书" panose="02010800040101010101" pitchFamily="2" charset="-122"/>
              </a:rPr>
              <a:t>PartII</a:t>
            </a:r>
            <a:r>
              <a:rPr lang="en-US" altLang="zh-CN" sz="4400" dirty="0" smtClean="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endParaRPr lang="zh-CN" altLang="en-US" sz="4400" dirty="0">
              <a:latin typeface="华文隶书" panose="02010800040101010101" pitchFamily="2" charset="-122"/>
              <a:ea typeface="华文隶书" panose="02010800040101010101" pitchFamily="2" charset="-122"/>
            </a:endParaRPr>
          </a:p>
          <a:p>
            <a:pPr algn="ctr" eaLnBrk="1" hangingPunct="1"/>
            <a:endParaRPr lang="zh-CN" altLang="en-US" sz="4400" b="1" dirty="0">
              <a:latin typeface="华文隶书" panose="02010800040101010101" pitchFamily="2" charset="-122"/>
              <a:ea typeface="华文隶书" panose="02010800040101010101" pitchFamily="2" charset="-122"/>
            </a:endParaRPr>
          </a:p>
        </p:txBody>
      </p:sp>
      <p:pic>
        <p:nvPicPr>
          <p:cNvPr id="5" name="图片 4"/>
          <p:cNvPicPr>
            <a:picLocks noChangeAspect="1"/>
          </p:cNvPicPr>
          <p:nvPr/>
        </p:nvPicPr>
        <p:blipFill>
          <a:blip r:embed="rId1"/>
          <a:stretch>
            <a:fillRect/>
          </a:stretch>
        </p:blipFill>
        <p:spPr>
          <a:xfrm>
            <a:off x="0" y="6146709"/>
            <a:ext cx="3514286" cy="666667"/>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a:xfrm>
            <a:off x="695400" y="1320552"/>
            <a:ext cx="10585176" cy="4267200"/>
          </a:xfrm>
        </p:spPr>
        <p:txBody>
          <a:bodyPr/>
          <a:lstStyle/>
          <a:p>
            <a:r>
              <a:rPr lang="zh-CN" altLang="en-US" dirty="0" smtClean="0"/>
              <a:t>怎样划分有效等价类和无效等价类</a:t>
            </a:r>
            <a:endParaRPr lang="en-US" altLang="zh-CN" dirty="0" smtClean="0"/>
          </a:p>
          <a:p>
            <a:pPr lvl="1"/>
            <a:r>
              <a:rPr lang="zh-CN" altLang="en-US" dirty="0" smtClean="0"/>
              <a:t>有效等价类：对于</a:t>
            </a:r>
            <a:r>
              <a:rPr lang="en-US" altLang="zh-CN" dirty="0" smtClean="0"/>
              <a:t>SRS</a:t>
            </a:r>
            <a:r>
              <a:rPr lang="zh-CN" altLang="en-US" dirty="0" smtClean="0"/>
              <a:t>而言，合理、有意义的输入数据构成的集合，即被测对象能接受的数据，用于考查软件的正常工作能力</a:t>
            </a:r>
            <a:endParaRPr lang="en-US" altLang="zh-CN" dirty="0" smtClean="0"/>
          </a:p>
          <a:p>
            <a:pPr lvl="1"/>
            <a:r>
              <a:rPr lang="zh-CN" altLang="en-US" dirty="0" smtClean="0"/>
              <a:t>无效等价类：对于</a:t>
            </a:r>
            <a:r>
              <a:rPr lang="en-US" altLang="zh-CN" dirty="0" smtClean="0"/>
              <a:t>SRS</a:t>
            </a:r>
            <a:r>
              <a:rPr lang="zh-CN" altLang="en-US" dirty="0" smtClean="0"/>
              <a:t>而言，不合理、无意义的输入数据构成的集合，即被测对象不能接受的数据，用于考查软件的容错能力</a:t>
            </a:r>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a:xfrm>
            <a:off x="695400" y="1124744"/>
            <a:ext cx="10668000" cy="4267200"/>
          </a:xfrm>
        </p:spPr>
        <p:txBody>
          <a:bodyPr/>
          <a:lstStyle/>
          <a:p>
            <a:r>
              <a:rPr lang="zh-CN" altLang="en-US" dirty="0" smtClean="0"/>
              <a:t>等价类划分</a:t>
            </a:r>
            <a:r>
              <a:rPr lang="zh-CN" altLang="en-US" dirty="0"/>
              <a:t>举例：请输入</a:t>
            </a:r>
            <a:r>
              <a:rPr lang="en-US" altLang="zh-CN" dirty="0"/>
              <a:t>0——99</a:t>
            </a:r>
            <a:r>
              <a:rPr lang="zh-CN" altLang="en-US" dirty="0"/>
              <a:t>的</a:t>
            </a:r>
            <a:r>
              <a:rPr lang="zh-CN" altLang="en-US" dirty="0" smtClean="0"/>
              <a:t>整数（取值范围）</a:t>
            </a:r>
            <a:endParaRPr lang="en-US" altLang="zh-CN" dirty="0" smtClean="0"/>
          </a:p>
          <a:p>
            <a:endParaRPr lang="en-US" altLang="zh-CN" dirty="0"/>
          </a:p>
          <a:p>
            <a:endParaRPr lang="en-US" altLang="zh-CN" dirty="0" smtClean="0"/>
          </a:p>
          <a:p>
            <a:r>
              <a:rPr lang="zh-CN" altLang="en-US" dirty="0" smtClean="0"/>
              <a:t>输入条件是一个布尔值</a:t>
            </a:r>
            <a:endParaRPr lang="en-US" altLang="zh-CN" dirty="0" smtClean="0"/>
          </a:p>
          <a:p>
            <a:pPr lvl="1"/>
            <a:r>
              <a:rPr lang="zh-CN" altLang="en-US" dirty="0" smtClean="0"/>
              <a:t>有效数据：真值数据；无效：假值数据</a:t>
            </a:r>
            <a:endParaRPr lang="en-US" altLang="zh-CN" dirty="0" smtClean="0"/>
          </a:p>
          <a:p>
            <a:r>
              <a:rPr lang="zh-CN" altLang="en-US" dirty="0" smtClean="0"/>
              <a:t>逻辑值</a:t>
            </a:r>
            <a:endParaRPr lang="en-US" altLang="zh-CN" dirty="0" smtClean="0"/>
          </a:p>
          <a:p>
            <a:pPr lvl="1"/>
            <a:r>
              <a:rPr lang="zh-CN" altLang="en-US" dirty="0" smtClean="0"/>
              <a:t>有效：允许输入的；无效：不允许输入的数据</a:t>
            </a:r>
            <a:endParaRPr lang="zh-CN" altLang="en-US" dirty="0"/>
          </a:p>
          <a:p>
            <a:endParaRPr lang="zh-CN" altLang="en-US" dirty="0"/>
          </a:p>
        </p:txBody>
      </p:sp>
      <p:cxnSp>
        <p:nvCxnSpPr>
          <p:cNvPr id="4" name="直接连接符 3"/>
          <p:cNvCxnSpPr/>
          <p:nvPr/>
        </p:nvCxnSpPr>
        <p:spPr bwMode="auto">
          <a:xfrm flipV="1">
            <a:off x="2474282" y="2223681"/>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5" name="直接连接符 4"/>
          <p:cNvCxnSpPr/>
          <p:nvPr/>
        </p:nvCxnSpPr>
        <p:spPr bwMode="auto">
          <a:xfrm rot="16200000" flipH="1">
            <a:off x="3438813" y="2412435"/>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6" name="直接连接符 5"/>
          <p:cNvCxnSpPr/>
          <p:nvPr/>
        </p:nvCxnSpPr>
        <p:spPr bwMode="auto">
          <a:xfrm rot="16200000" flipH="1">
            <a:off x="5410994" y="2382849"/>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7" name="直接箭头连接符 6"/>
          <p:cNvCxnSpPr/>
          <p:nvPr/>
        </p:nvCxnSpPr>
        <p:spPr bwMode="auto">
          <a:xfrm>
            <a:off x="2546472" y="2508929"/>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8" name="直接箭头连接符 7"/>
          <p:cNvCxnSpPr/>
          <p:nvPr/>
        </p:nvCxnSpPr>
        <p:spPr bwMode="auto">
          <a:xfrm flipV="1">
            <a:off x="3791744" y="2492896"/>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9" name="TextBox 40"/>
          <p:cNvSpPr txBox="1"/>
          <p:nvPr/>
        </p:nvSpPr>
        <p:spPr>
          <a:xfrm>
            <a:off x="2426160" y="2578695"/>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0" name="TextBox 41"/>
          <p:cNvSpPr txBox="1"/>
          <p:nvPr/>
        </p:nvSpPr>
        <p:spPr>
          <a:xfrm>
            <a:off x="5656804" y="2495505"/>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1" name="TextBox 42"/>
          <p:cNvSpPr txBox="1"/>
          <p:nvPr/>
        </p:nvSpPr>
        <p:spPr>
          <a:xfrm>
            <a:off x="3930478" y="2599250"/>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12" name="直接箭头连接符 11"/>
          <p:cNvCxnSpPr/>
          <p:nvPr/>
        </p:nvCxnSpPr>
        <p:spPr bwMode="auto">
          <a:xfrm flipV="1">
            <a:off x="5844348" y="2508093"/>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ox(i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ox(in)">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 calcmode="lin" valueType="num">
                                      <p:cBhvr additive="base">
                                        <p:cTn id="4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 calcmode="lin" valueType="num">
                                      <p:cBhvr additive="base">
                                        <p:cTn id="5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 calcmode="lin" valueType="num">
                                      <p:cBhvr additive="base">
                                        <p:cTn id="6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a:xfrm>
            <a:off x="551384" y="1106016"/>
            <a:ext cx="11089232" cy="4267200"/>
          </a:xfrm>
        </p:spPr>
        <p:txBody>
          <a:bodyPr/>
          <a:lstStyle/>
          <a:p>
            <a:pPr>
              <a:lnSpc>
                <a:spcPct val="140000"/>
              </a:lnSpc>
            </a:pPr>
            <a:r>
              <a:rPr lang="zh-CN" altLang="en-US" dirty="0"/>
              <a:t>等价类划分的简便原则</a:t>
            </a:r>
            <a:endParaRPr lang="en-US" altLang="zh-CN" dirty="0"/>
          </a:p>
          <a:p>
            <a:pPr lvl="1">
              <a:lnSpc>
                <a:spcPct val="140000"/>
              </a:lnSpc>
            </a:pPr>
            <a:r>
              <a:rPr lang="zh-CN" altLang="en-US" dirty="0"/>
              <a:t>将某个输入条件所有可以取的值划分为一个</a:t>
            </a:r>
            <a:r>
              <a:rPr lang="zh-CN" altLang="en-US" dirty="0">
                <a:solidFill>
                  <a:srgbClr val="FF0000"/>
                </a:solidFill>
              </a:rPr>
              <a:t>有效等价类</a:t>
            </a:r>
            <a:r>
              <a:rPr lang="zh-CN" altLang="en-US" dirty="0"/>
              <a:t>，其余取值划分为一个</a:t>
            </a:r>
            <a:r>
              <a:rPr lang="zh-CN" altLang="en-US" dirty="0">
                <a:solidFill>
                  <a:srgbClr val="FF0000"/>
                </a:solidFill>
              </a:rPr>
              <a:t>无效等价类</a:t>
            </a:r>
            <a:endParaRPr lang="en-US" altLang="zh-CN" dirty="0">
              <a:solidFill>
                <a:srgbClr val="FF0000"/>
              </a:solidFill>
            </a:endParaRPr>
          </a:p>
          <a:p>
            <a:pPr lvl="1">
              <a:lnSpc>
                <a:spcPct val="140000"/>
              </a:lnSpc>
            </a:pPr>
            <a:r>
              <a:rPr lang="zh-CN" altLang="en-US" dirty="0"/>
              <a:t>针对有效等价类，通过不断施加规则，将</a:t>
            </a:r>
            <a:r>
              <a:rPr lang="zh-CN" altLang="en-US" dirty="0">
                <a:solidFill>
                  <a:srgbClr val="FF0000"/>
                </a:solidFill>
              </a:rPr>
              <a:t>满足规则</a:t>
            </a:r>
            <a:r>
              <a:rPr lang="zh-CN" altLang="en-US" dirty="0"/>
              <a:t>和</a:t>
            </a:r>
            <a:r>
              <a:rPr lang="zh-CN" altLang="en-US" dirty="0">
                <a:solidFill>
                  <a:srgbClr val="FF0000"/>
                </a:solidFill>
              </a:rPr>
              <a:t>不满足规则</a:t>
            </a:r>
            <a:r>
              <a:rPr lang="zh-CN" altLang="en-US" dirty="0"/>
              <a:t>的数据划分为不同的有效等价类</a:t>
            </a:r>
            <a:endParaRPr lang="en-US" altLang="zh-CN" dirty="0"/>
          </a:p>
          <a:p>
            <a:pPr lvl="1">
              <a:lnSpc>
                <a:spcPct val="140000"/>
              </a:lnSpc>
            </a:pPr>
            <a:r>
              <a:rPr lang="zh-CN" altLang="en-US" dirty="0"/>
              <a:t>重复该步骤，将有效等价类中不断划分为</a:t>
            </a:r>
            <a:r>
              <a:rPr lang="zh-CN" altLang="en-US" dirty="0">
                <a:solidFill>
                  <a:srgbClr val="FF0000"/>
                </a:solidFill>
              </a:rPr>
              <a:t>更多子有效等价类</a:t>
            </a:r>
            <a:r>
              <a:rPr lang="zh-CN" altLang="en-US" dirty="0"/>
              <a:t>，直至无法继续划分为止，最终得到的每个有效等价类代表了被测对象的一种特殊的处理方式</a:t>
            </a:r>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endParaRPr lang="zh-CN" altLang="en-US" dirty="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a:xfrm>
            <a:off x="695400" y="1320552"/>
            <a:ext cx="8064896" cy="4267200"/>
          </a:xfrm>
        </p:spPr>
        <p:txBody>
          <a:bodyPr/>
          <a:lstStyle/>
          <a:p>
            <a:r>
              <a:rPr lang="zh-CN" altLang="en-US" dirty="0" smtClean="0"/>
              <a:t>例：</a:t>
            </a:r>
            <a:endParaRPr lang="en-US" altLang="zh-CN" dirty="0" smtClean="0"/>
          </a:p>
          <a:p>
            <a:pPr marL="471170" lvl="1" indent="0">
              <a:buNone/>
            </a:pPr>
            <a:r>
              <a:rPr lang="en-US" altLang="zh-CN" dirty="0" err="1" smtClean="0"/>
              <a:t>int</a:t>
            </a:r>
            <a:r>
              <a:rPr lang="en-US" altLang="zh-CN" dirty="0" smtClean="0"/>
              <a:t> Add(</a:t>
            </a:r>
            <a:r>
              <a:rPr lang="en-US" altLang="zh-CN" dirty="0" err="1" smtClean="0"/>
              <a:t>int</a:t>
            </a:r>
            <a:r>
              <a:rPr lang="en-US" altLang="zh-CN" dirty="0" smtClean="0"/>
              <a:t> x1,int x2)</a:t>
            </a:r>
            <a:endParaRPr lang="en-US" altLang="zh-CN" dirty="0" smtClean="0"/>
          </a:p>
          <a:p>
            <a:pPr marL="471170" lvl="1" indent="0">
              <a:buNone/>
            </a:pPr>
            <a:r>
              <a:rPr lang="en-US" altLang="zh-CN" dirty="0" smtClean="0"/>
              <a:t>1 &lt;= x1 &lt;= 200</a:t>
            </a:r>
            <a:endParaRPr lang="en-US" altLang="zh-CN" dirty="0" smtClean="0"/>
          </a:p>
          <a:p>
            <a:pPr marL="471170" lvl="1" indent="0">
              <a:buNone/>
            </a:pPr>
            <a:r>
              <a:rPr lang="en-US" altLang="zh-CN" dirty="0" smtClean="0"/>
              <a:t>50</a:t>
            </a:r>
            <a:r>
              <a:rPr lang="en-US" altLang="zh-CN" dirty="0"/>
              <a:t> </a:t>
            </a:r>
            <a:r>
              <a:rPr lang="en-US" altLang="zh-CN" dirty="0" smtClean="0"/>
              <a:t>&lt;= x2 &lt;= 300</a:t>
            </a:r>
            <a:endParaRPr lang="en-US" altLang="zh-CN" dirty="0" smtClean="0"/>
          </a:p>
          <a:p>
            <a:pPr marL="471170" lvl="1" indent="0">
              <a:buNone/>
            </a:pPr>
            <a:r>
              <a:rPr lang="zh-CN" altLang="en-US" dirty="0" smtClean="0"/>
              <a:t>需求：</a:t>
            </a:r>
            <a:endParaRPr lang="en-US" altLang="zh-CN" dirty="0" smtClean="0"/>
          </a:p>
          <a:p>
            <a:pPr marL="471170" lvl="1" indent="0">
              <a:buNone/>
            </a:pPr>
            <a:r>
              <a:rPr lang="zh-CN" altLang="en-US" dirty="0" smtClean="0"/>
              <a:t>对于有效输入，函数返回</a:t>
            </a:r>
            <a:r>
              <a:rPr lang="en-US" altLang="zh-CN" dirty="0" smtClean="0"/>
              <a:t>x1</a:t>
            </a:r>
            <a:r>
              <a:rPr lang="zh-CN" altLang="en-US" dirty="0" smtClean="0"/>
              <a:t>与</a:t>
            </a:r>
            <a:r>
              <a:rPr lang="en-US" altLang="zh-CN" dirty="0" smtClean="0"/>
              <a:t>x2</a:t>
            </a:r>
            <a:r>
              <a:rPr lang="zh-CN" altLang="en-US" dirty="0" smtClean="0"/>
              <a:t>的和</a:t>
            </a:r>
            <a:endParaRPr lang="en-US" altLang="zh-CN" dirty="0" smtClean="0"/>
          </a:p>
          <a:p>
            <a:pPr marL="471170" lvl="1" indent="0">
              <a:buNone/>
            </a:pPr>
            <a:r>
              <a:rPr lang="zh-CN" altLang="en-US" dirty="0" smtClean="0"/>
              <a:t>对于无效输入，函数返回</a:t>
            </a:r>
            <a:r>
              <a:rPr lang="en-US" altLang="zh-CN" dirty="0" smtClean="0"/>
              <a:t>-1</a:t>
            </a:r>
            <a:endParaRPr lang="en-US" altLang="zh-CN" dirty="0" smtClean="0"/>
          </a:p>
          <a:p>
            <a:pPr marL="471170" lvl="1" indent="0">
              <a:buNone/>
            </a:pPr>
            <a:endParaRPr lang="zh-CN" altLang="en-US" dirty="0"/>
          </a:p>
        </p:txBody>
      </p:sp>
      <p:cxnSp>
        <p:nvCxnSpPr>
          <p:cNvPr id="7" name="直接箭头连接符 6"/>
          <p:cNvCxnSpPr/>
          <p:nvPr/>
        </p:nvCxnSpPr>
        <p:spPr>
          <a:xfrm>
            <a:off x="7320136" y="4797152"/>
            <a:ext cx="381642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7536160" y="1772816"/>
            <a:ext cx="0" cy="338437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8208" y="4653136"/>
            <a:ext cx="0" cy="21602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128448" y="4653136"/>
            <a:ext cx="0" cy="21602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92144" y="4149080"/>
            <a:ext cx="2160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392144" y="2492896"/>
            <a:ext cx="2160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24192" y="4941168"/>
            <a:ext cx="576064" cy="430887"/>
          </a:xfrm>
          <a:prstGeom prst="rect">
            <a:avLst/>
          </a:prstGeom>
          <a:noFill/>
          <a:ln w="38100">
            <a:noFill/>
          </a:ln>
        </p:spPr>
        <p:txBody>
          <a:bodyPr wrap="square" rtlCol="0">
            <a:spAutoFit/>
          </a:bodyPr>
          <a:lstStyle/>
          <a:p>
            <a:r>
              <a:rPr lang="en-US" altLang="zh-CN" sz="2200" b="1" dirty="0" smtClean="0"/>
              <a:t>1</a:t>
            </a:r>
            <a:endParaRPr lang="zh-CN" altLang="en-US" sz="2200" b="1" dirty="0"/>
          </a:p>
        </p:txBody>
      </p:sp>
      <p:sp>
        <p:nvSpPr>
          <p:cNvPr id="20" name="文本框 19"/>
          <p:cNvSpPr txBox="1"/>
          <p:nvPr/>
        </p:nvSpPr>
        <p:spPr>
          <a:xfrm>
            <a:off x="9912424" y="4941168"/>
            <a:ext cx="864096" cy="430887"/>
          </a:xfrm>
          <a:prstGeom prst="rect">
            <a:avLst/>
          </a:prstGeom>
          <a:noFill/>
          <a:ln w="38100">
            <a:noFill/>
          </a:ln>
        </p:spPr>
        <p:txBody>
          <a:bodyPr wrap="square" rtlCol="0">
            <a:spAutoFit/>
          </a:bodyPr>
          <a:lstStyle/>
          <a:p>
            <a:r>
              <a:rPr lang="en-US" altLang="zh-CN" sz="2200" b="1" dirty="0" smtClean="0"/>
              <a:t>200</a:t>
            </a:r>
            <a:endParaRPr lang="zh-CN" altLang="en-US" sz="2200" b="1" dirty="0"/>
          </a:p>
        </p:txBody>
      </p:sp>
      <p:sp>
        <p:nvSpPr>
          <p:cNvPr id="21" name="文本框 20"/>
          <p:cNvSpPr txBox="1"/>
          <p:nvPr/>
        </p:nvSpPr>
        <p:spPr>
          <a:xfrm>
            <a:off x="6816080" y="4077072"/>
            <a:ext cx="792088" cy="430887"/>
          </a:xfrm>
          <a:prstGeom prst="rect">
            <a:avLst/>
          </a:prstGeom>
          <a:noFill/>
          <a:ln w="38100">
            <a:noFill/>
          </a:ln>
        </p:spPr>
        <p:txBody>
          <a:bodyPr wrap="square" rtlCol="0">
            <a:spAutoFit/>
          </a:bodyPr>
          <a:lstStyle/>
          <a:p>
            <a:r>
              <a:rPr lang="en-US" altLang="zh-CN" sz="2200" b="1" dirty="0" smtClean="0"/>
              <a:t>50</a:t>
            </a:r>
            <a:endParaRPr lang="zh-CN" altLang="en-US" sz="2200" b="1" dirty="0"/>
          </a:p>
        </p:txBody>
      </p:sp>
      <p:sp>
        <p:nvSpPr>
          <p:cNvPr id="22" name="文本框 21"/>
          <p:cNvSpPr txBox="1"/>
          <p:nvPr/>
        </p:nvSpPr>
        <p:spPr>
          <a:xfrm>
            <a:off x="6600056" y="2348880"/>
            <a:ext cx="864096" cy="430887"/>
          </a:xfrm>
          <a:prstGeom prst="rect">
            <a:avLst/>
          </a:prstGeom>
          <a:noFill/>
          <a:ln w="38100">
            <a:noFill/>
          </a:ln>
        </p:spPr>
        <p:txBody>
          <a:bodyPr wrap="square" rtlCol="0">
            <a:spAutoFit/>
          </a:bodyPr>
          <a:lstStyle/>
          <a:p>
            <a:r>
              <a:rPr lang="en-US" altLang="zh-CN" sz="2200" b="1" dirty="0" smtClean="0"/>
              <a:t>300</a:t>
            </a:r>
            <a:endParaRPr lang="zh-CN" altLang="en-US" sz="2200" b="1" dirty="0"/>
          </a:p>
        </p:txBody>
      </p:sp>
      <p:pic>
        <p:nvPicPr>
          <p:cNvPr id="23" name="图片 22"/>
          <p:cNvPicPr>
            <a:picLocks noChangeAspect="1"/>
          </p:cNvPicPr>
          <p:nvPr/>
        </p:nvPicPr>
        <p:blipFill>
          <a:blip r:embed="rId1"/>
          <a:stretch>
            <a:fillRect/>
          </a:stretch>
        </p:blipFill>
        <p:spPr>
          <a:xfrm>
            <a:off x="6174286" y="2276872"/>
            <a:ext cx="497778" cy="2304256"/>
          </a:xfrm>
          <a:prstGeom prst="rect">
            <a:avLst/>
          </a:prstGeom>
          <a:ln w="38100">
            <a:solidFill>
              <a:schemeClr val="tx1"/>
            </a:solidFill>
          </a:ln>
        </p:spPr>
      </p:pic>
      <p:cxnSp>
        <p:nvCxnSpPr>
          <p:cNvPr id="25" name="直接连接符 24"/>
          <p:cNvCxnSpPr/>
          <p:nvPr/>
        </p:nvCxnSpPr>
        <p:spPr>
          <a:xfrm>
            <a:off x="10200456" y="5445224"/>
            <a:ext cx="0" cy="43204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968208" y="5373216"/>
            <a:ext cx="0" cy="43204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968208" y="5517232"/>
            <a:ext cx="2160240" cy="0"/>
          </a:xfrm>
          <a:prstGeom prst="straightConnector1">
            <a:avLst/>
          </a:prstGeom>
          <a:ln w="381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688288" y="5517232"/>
            <a:ext cx="576064" cy="369332"/>
          </a:xfrm>
          <a:prstGeom prst="rect">
            <a:avLst/>
          </a:prstGeom>
          <a:noFill/>
          <a:ln w="38100">
            <a:noFill/>
          </a:ln>
        </p:spPr>
        <p:txBody>
          <a:bodyPr wrap="square" rtlCol="0">
            <a:spAutoFit/>
          </a:bodyPr>
          <a:lstStyle/>
          <a:p>
            <a:r>
              <a:rPr lang="en-US" altLang="zh-CN" dirty="0" smtClean="0"/>
              <a:t>M1</a:t>
            </a:r>
            <a:endParaRPr lang="zh-CN" altLang="en-US" dirty="0"/>
          </a:p>
        </p:txBody>
      </p:sp>
      <p:cxnSp>
        <p:nvCxnSpPr>
          <p:cNvPr id="32" name="直接连接符 31"/>
          <p:cNvCxnSpPr/>
          <p:nvPr/>
        </p:nvCxnSpPr>
        <p:spPr>
          <a:xfrm>
            <a:off x="7608168" y="4149080"/>
            <a:ext cx="3168352" cy="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608168" y="2492896"/>
            <a:ext cx="3168352" cy="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968208" y="1844824"/>
            <a:ext cx="0" cy="2808312"/>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2288688" y="4797152"/>
            <a:ext cx="0" cy="2160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0128448" y="1988840"/>
            <a:ext cx="0" cy="2808312"/>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0848528" y="4869160"/>
            <a:ext cx="864096" cy="523220"/>
          </a:xfrm>
          <a:prstGeom prst="rect">
            <a:avLst/>
          </a:prstGeom>
          <a:noFill/>
          <a:ln w="38100">
            <a:noFill/>
          </a:ln>
        </p:spPr>
        <p:txBody>
          <a:bodyPr wrap="square" rtlCol="0">
            <a:spAutoFit/>
          </a:bodyPr>
          <a:lstStyle/>
          <a:p>
            <a:r>
              <a:rPr lang="en-US" altLang="zh-CN" sz="2800" dirty="0" smtClean="0"/>
              <a:t>x1</a:t>
            </a:r>
            <a:endParaRPr lang="zh-CN" altLang="en-US" sz="2800" dirty="0"/>
          </a:p>
        </p:txBody>
      </p:sp>
      <p:sp>
        <p:nvSpPr>
          <p:cNvPr id="40" name="文本框 39"/>
          <p:cNvSpPr txBox="1"/>
          <p:nvPr/>
        </p:nvSpPr>
        <p:spPr>
          <a:xfrm>
            <a:off x="6672064" y="1556792"/>
            <a:ext cx="864096" cy="523220"/>
          </a:xfrm>
          <a:prstGeom prst="rect">
            <a:avLst/>
          </a:prstGeom>
          <a:noFill/>
          <a:ln w="38100">
            <a:noFill/>
          </a:ln>
        </p:spPr>
        <p:txBody>
          <a:bodyPr wrap="square" rtlCol="0">
            <a:spAutoFit/>
          </a:bodyPr>
          <a:lstStyle/>
          <a:p>
            <a:r>
              <a:rPr lang="en-US" altLang="zh-CN" sz="2800" dirty="0" smtClean="0"/>
              <a:t>y1</a:t>
            </a:r>
            <a:endParaRPr lang="zh-CN" altLang="en-US" sz="2800" dirty="0"/>
          </a:p>
        </p:txBody>
      </p:sp>
      <p:sp>
        <p:nvSpPr>
          <p:cNvPr id="41" name="矩形 40"/>
          <p:cNvSpPr/>
          <p:nvPr/>
        </p:nvSpPr>
        <p:spPr>
          <a:xfrm>
            <a:off x="8040216" y="2492896"/>
            <a:ext cx="208823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976320" y="285293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fill="hold"/>
                                        <p:tgtEl>
                                          <p:spTgt spid="28"/>
                                        </p:tgtEl>
                                        <p:attrNameLst>
                                          <p:attrName>ppt_x</p:attrName>
                                        </p:attrNameLst>
                                      </p:cBhvr>
                                      <p:tavLst>
                                        <p:tav tm="0">
                                          <p:val>
                                            <p:strVal val="#ppt_x"/>
                                          </p:val>
                                        </p:tav>
                                        <p:tav tm="100000">
                                          <p:val>
                                            <p:strVal val="#ppt_x"/>
                                          </p:val>
                                        </p:tav>
                                      </p:tavLst>
                                    </p:anim>
                                    <p:anim calcmode="lin" valueType="num">
                                      <p:cBhvr additive="base">
                                        <p:cTn id="86" dur="500" fill="hold"/>
                                        <p:tgtEl>
                                          <p:spTgt spid="2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ppt_x"/>
                                          </p:val>
                                        </p:tav>
                                        <p:tav tm="100000">
                                          <p:val>
                                            <p:strVal val="#ppt_x"/>
                                          </p:val>
                                        </p:tav>
                                      </p:tavLst>
                                    </p:anim>
                                    <p:anim calcmode="lin" valueType="num">
                                      <p:cBhvr additive="base">
                                        <p:cTn id="90" dur="500" fill="hold"/>
                                        <p:tgtEl>
                                          <p:spTgt spid="3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500" fill="hold"/>
                                        <p:tgtEl>
                                          <p:spTgt spid="32"/>
                                        </p:tgtEl>
                                        <p:attrNameLst>
                                          <p:attrName>ppt_x</p:attrName>
                                        </p:attrNameLst>
                                      </p:cBhvr>
                                      <p:tavLst>
                                        <p:tav tm="0">
                                          <p:val>
                                            <p:strVal val="#ppt_x"/>
                                          </p:val>
                                        </p:tav>
                                        <p:tav tm="100000">
                                          <p:val>
                                            <p:strVal val="#ppt_x"/>
                                          </p:val>
                                        </p:tav>
                                      </p:tavLst>
                                    </p:anim>
                                    <p:anim calcmode="lin" valueType="num">
                                      <p:cBhvr additive="base">
                                        <p:cTn id="94" dur="500" fill="hold"/>
                                        <p:tgtEl>
                                          <p:spTgt spid="32"/>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3"/>
                                        </p:tgtEl>
                                        <p:attrNameLst>
                                          <p:attrName>style.visibility</p:attrName>
                                        </p:attrNameLst>
                                      </p:cBhvr>
                                      <p:to>
                                        <p:strVal val="visible"/>
                                      </p:to>
                                    </p:set>
                                    <p:anim calcmode="lin" valueType="num">
                                      <p:cBhvr additive="base">
                                        <p:cTn id="97" dur="500" fill="hold"/>
                                        <p:tgtEl>
                                          <p:spTgt spid="33"/>
                                        </p:tgtEl>
                                        <p:attrNameLst>
                                          <p:attrName>ppt_x</p:attrName>
                                        </p:attrNameLst>
                                      </p:cBhvr>
                                      <p:tavLst>
                                        <p:tav tm="0">
                                          <p:val>
                                            <p:strVal val="#ppt_x"/>
                                          </p:val>
                                        </p:tav>
                                        <p:tav tm="100000">
                                          <p:val>
                                            <p:strVal val="#ppt_x"/>
                                          </p:val>
                                        </p:tav>
                                      </p:tavLst>
                                    </p:anim>
                                    <p:anim calcmode="lin" valueType="num">
                                      <p:cBhvr additive="base">
                                        <p:cTn id="98" dur="500" fill="hold"/>
                                        <p:tgtEl>
                                          <p:spTgt spid="3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additive="base">
                                        <p:cTn id="105" dur="500" fill="hold"/>
                                        <p:tgtEl>
                                          <p:spTgt spid="36"/>
                                        </p:tgtEl>
                                        <p:attrNameLst>
                                          <p:attrName>ppt_x</p:attrName>
                                        </p:attrNameLst>
                                      </p:cBhvr>
                                      <p:tavLst>
                                        <p:tav tm="0">
                                          <p:val>
                                            <p:strVal val="#ppt_x"/>
                                          </p:val>
                                        </p:tav>
                                        <p:tav tm="100000">
                                          <p:val>
                                            <p:strVal val="#ppt_x"/>
                                          </p:val>
                                        </p:tav>
                                      </p:tavLst>
                                    </p:anim>
                                    <p:anim calcmode="lin" valueType="num">
                                      <p:cBhvr additive="base">
                                        <p:cTn id="106" dur="500" fill="hold"/>
                                        <p:tgtEl>
                                          <p:spTgt spid="3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ppt_x"/>
                                          </p:val>
                                        </p:tav>
                                        <p:tav tm="100000">
                                          <p:val>
                                            <p:strVal val="#ppt_x"/>
                                          </p:val>
                                        </p:tav>
                                      </p:tavLst>
                                    </p:anim>
                                    <p:anim calcmode="lin" valueType="num">
                                      <p:cBhvr additive="base">
                                        <p:cTn id="110" dur="500" fill="hold"/>
                                        <p:tgtEl>
                                          <p:spTgt spid="3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ppt_x"/>
                                          </p:val>
                                        </p:tav>
                                        <p:tav tm="100000">
                                          <p:val>
                                            <p:strVal val="#ppt_x"/>
                                          </p:val>
                                        </p:tav>
                                      </p:tavLst>
                                    </p:anim>
                                    <p:anim calcmode="lin" valueType="num">
                                      <p:cBhvr additive="base">
                                        <p:cTn id="118" dur="500" fill="hold"/>
                                        <p:tgtEl>
                                          <p:spTgt spid="4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additive="base">
                                        <p:cTn id="121" dur="500" fill="hold"/>
                                        <p:tgtEl>
                                          <p:spTgt spid="41"/>
                                        </p:tgtEl>
                                        <p:attrNameLst>
                                          <p:attrName>ppt_x</p:attrName>
                                        </p:attrNameLst>
                                      </p:cBhvr>
                                      <p:tavLst>
                                        <p:tav tm="0">
                                          <p:val>
                                            <p:strVal val="#ppt_x"/>
                                          </p:val>
                                        </p:tav>
                                        <p:tav tm="100000">
                                          <p:val>
                                            <p:strVal val="#ppt_x"/>
                                          </p:val>
                                        </p:tav>
                                      </p:tavLst>
                                    </p:anim>
                                    <p:anim calcmode="lin" valueType="num">
                                      <p:cBhvr additive="base">
                                        <p:cTn id="122" dur="500" fill="hold"/>
                                        <p:tgtEl>
                                          <p:spTgt spid="4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additive="base">
                                        <p:cTn id="125" dur="500" fill="hold"/>
                                        <p:tgtEl>
                                          <p:spTgt spid="42"/>
                                        </p:tgtEl>
                                        <p:attrNameLst>
                                          <p:attrName>ppt_x</p:attrName>
                                        </p:attrNameLst>
                                      </p:cBhvr>
                                      <p:tavLst>
                                        <p:tav tm="0">
                                          <p:val>
                                            <p:strVal val="#ppt_x"/>
                                          </p:val>
                                        </p:tav>
                                        <p:tav tm="100000">
                                          <p:val>
                                            <p:strVal val="#ppt_x"/>
                                          </p:val>
                                        </p:tav>
                                      </p:tavLst>
                                    </p:anim>
                                    <p:anim calcmode="lin" valueType="num">
                                      <p:cBhvr additive="base">
                                        <p:cTn id="1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30" grpId="0"/>
      <p:bldP spid="39" grpId="0"/>
      <p:bldP spid="40" grpId="0"/>
      <p:bldP spid="41"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t>假设当前输入域中两个输入条件</a:t>
            </a:r>
            <a:r>
              <a:rPr lang="en-US" altLang="zh-CN" dirty="0" err="1" smtClean="0"/>
              <a:t>x,y</a:t>
            </a:r>
            <a:r>
              <a:rPr lang="en-US" altLang="zh-CN" dirty="0" smtClean="0"/>
              <a:t>,</a:t>
            </a:r>
            <a:r>
              <a:rPr lang="zh-CN" altLang="en-US" dirty="0" smtClean="0"/>
              <a:t>且输入条件</a:t>
            </a:r>
            <a:r>
              <a:rPr lang="en-US" altLang="zh-CN" dirty="0" smtClean="0"/>
              <a:t>x</a:t>
            </a:r>
            <a:r>
              <a:rPr lang="zh-CN" altLang="en-US" dirty="0" smtClean="0"/>
              <a:t>有</a:t>
            </a:r>
            <a:r>
              <a:rPr lang="en-US" altLang="zh-CN" dirty="0" smtClean="0"/>
              <a:t>m</a:t>
            </a:r>
            <a:r>
              <a:rPr lang="zh-CN" altLang="en-US" dirty="0" smtClean="0"/>
              <a:t>个有效等价类，输入条件</a:t>
            </a:r>
            <a:r>
              <a:rPr lang="en-US" altLang="zh-CN" dirty="0" smtClean="0"/>
              <a:t>y</a:t>
            </a:r>
            <a:r>
              <a:rPr lang="zh-CN" altLang="en-US" dirty="0" smtClean="0"/>
              <a:t>有</a:t>
            </a:r>
            <a:r>
              <a:rPr lang="en-US" altLang="zh-CN" dirty="0" smtClean="0"/>
              <a:t>n</a:t>
            </a:r>
            <a:r>
              <a:rPr lang="zh-CN" altLang="en-US" dirty="0" smtClean="0"/>
              <a:t>个有效等价类，如何设计其中的测试用例</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强组合</a:t>
            </a:r>
            <a:endParaRPr lang="en-US" altLang="zh-CN" dirty="0" smtClean="0">
              <a:solidFill>
                <a:srgbClr val="FF0000"/>
              </a:solidFill>
            </a:endParaRPr>
          </a:p>
          <a:p>
            <a:pPr lvl="1"/>
            <a:r>
              <a:rPr lang="zh-CN" altLang="en-US" dirty="0" smtClean="0"/>
              <a:t>最终得到的测试用例完全覆盖所有输入条件的有效等价类的所有组合情况</a:t>
            </a:r>
            <a:endParaRPr lang="en-US" altLang="zh-CN" dirty="0" smtClean="0"/>
          </a:p>
          <a:p>
            <a:pPr lvl="1"/>
            <a:r>
              <a:rPr lang="zh-CN" altLang="en-US" dirty="0" smtClean="0"/>
              <a:t>实质是构成有效等价类数量的笛卡儿积，即完全组合</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smtClean="0"/>
              <a:t>强组合方式</a:t>
            </a:r>
            <a:endParaRPr lang="zh-CN" altLang="en-US" kern="0" dirty="0" smtClean="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9984432" y="2924944"/>
            <a:ext cx="1584176" cy="2880320"/>
          </a:xfrm>
        </p:spPr>
        <p:txBody>
          <a:bodyPr/>
          <a:lstStyle/>
          <a:p>
            <a:pPr marL="0" indent="0">
              <a:buNone/>
            </a:pPr>
            <a:r>
              <a:rPr lang="zh-CN" altLang="en-US" dirty="0" smtClean="0"/>
              <a:t>测试用例总个数：</a:t>
            </a:r>
            <a:r>
              <a:rPr lang="en-US" altLang="zh-CN" dirty="0" err="1" smtClean="0"/>
              <a:t>mn</a:t>
            </a:r>
            <a:endParaRPr lang="en-US" altLang="zh-CN" dirty="0" smtClean="0"/>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2" name="内容占位符 1"/>
          <p:cNvSpPr>
            <a:spLocks noGrp="1"/>
          </p:cNvSpPr>
          <p:nvPr>
            <p:ph idx="1"/>
          </p:nvPr>
        </p:nvSpPr>
        <p:spPr/>
        <p:txBody>
          <a:bodyPr/>
          <a:lstStyle/>
          <a:p>
            <a:r>
              <a:rPr lang="zh-CN" altLang="en-US" dirty="0" smtClean="0"/>
              <a:t>弱组合</a:t>
            </a:r>
            <a:endParaRPr lang="en-US" altLang="zh-CN" dirty="0" smtClean="0"/>
          </a:p>
          <a:p>
            <a:pPr lvl="1"/>
            <a:r>
              <a:rPr lang="zh-CN" altLang="en-US" dirty="0" smtClean="0"/>
              <a:t>测试用例仅需覆盖所有输入条件的有效等价类即可</a:t>
            </a:r>
            <a:endParaRPr lang="en-US" altLang="zh-CN" dirty="0" smtClean="0"/>
          </a:p>
          <a:p>
            <a:pPr lvl="1"/>
            <a:endParaRPr lang="zh-CN"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smtClean="0"/>
              <a:t> </a:t>
            </a:r>
            <a:r>
              <a:rPr lang="zh-CN" altLang="en-US" dirty="0" smtClean="0"/>
              <a:t>等价类测试</a:t>
            </a:r>
            <a:endParaRPr lang="zh-CN" altLang="en-US" dirty="0" smtClean="0"/>
          </a:p>
        </p:txBody>
      </p:sp>
      <p:sp>
        <p:nvSpPr>
          <p:cNvPr id="64516" name="Rectangle 3"/>
          <p:cNvSpPr>
            <a:spLocks noGrp="1" noChangeArrowheads="1"/>
          </p:cNvSpPr>
          <p:nvPr>
            <p:ph idx="1"/>
          </p:nvPr>
        </p:nvSpPr>
        <p:spPr/>
        <p:txBody>
          <a:bodyPr/>
          <a:lstStyle/>
          <a:p>
            <a:r>
              <a:rPr lang="zh-CN" altLang="en-US" smtClean="0"/>
              <a:t>弱组合方式</a:t>
            </a:r>
            <a:endParaRPr lang="zh-CN" altLang="en-US" smtClean="0"/>
          </a:p>
        </p:txBody>
      </p:sp>
      <p:pic>
        <p:nvPicPr>
          <p:cNvPr id="645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448" y="2060848"/>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endParaRPr lang="zh-CN" altLang="en-US" dirty="0" smtClean="0"/>
          </a:p>
        </p:txBody>
      </p:sp>
      <p:sp>
        <p:nvSpPr>
          <p:cNvPr id="3" name="Rectangle 3"/>
          <p:cNvSpPr>
            <a:spLocks noGrp="1" noChangeArrowheads="1"/>
          </p:cNvSpPr>
          <p:nvPr>
            <p:ph idx="1"/>
          </p:nvPr>
        </p:nvSpPr>
        <p:spPr/>
        <p:txBody>
          <a:bodyPr/>
          <a:p>
            <a:r>
              <a:rPr lang="zh-CN" altLang="en-US" dirty="0" smtClean="0"/>
              <a:t>本章重点</a:t>
            </a:r>
            <a:endParaRPr lang="zh-CN" altLang="en-US" dirty="0" smtClean="0"/>
          </a:p>
          <a:p>
            <a:pPr lvl="1"/>
            <a:r>
              <a:rPr lang="zh-CN" altLang="en-US" dirty="0" smtClean="0">
                <a:solidFill>
                  <a:srgbClr val="FF0000"/>
                </a:solidFill>
              </a:rPr>
              <a:t>为什么引入等价类划分法</a:t>
            </a:r>
            <a:endParaRPr lang="zh-CN" altLang="en-US" dirty="0" smtClean="0">
              <a:solidFill>
                <a:srgbClr val="FF0000"/>
              </a:solidFill>
            </a:endParaRPr>
          </a:p>
          <a:p>
            <a:pPr lvl="1"/>
            <a:r>
              <a:rPr lang="zh-CN" altLang="en-US" dirty="0" smtClean="0">
                <a:solidFill>
                  <a:schemeClr val="tx1"/>
                </a:solidFill>
              </a:rPr>
              <a:t>什么是等价类划分法</a:t>
            </a:r>
            <a:endParaRPr lang="zh-CN" altLang="en-US" dirty="0" smtClean="0">
              <a:solidFill>
                <a:schemeClr val="tx1"/>
              </a:solidFill>
            </a:endParaRPr>
          </a:p>
          <a:p>
            <a:pPr lvl="1"/>
            <a:r>
              <a:rPr lang="zh-CN" altLang="en-US" dirty="0" smtClean="0"/>
              <a:t>如何使用等价类划分法</a:t>
            </a:r>
            <a:endParaRPr lang="en-US" altLang="zh-CN" dirty="0" smtClean="0"/>
          </a:p>
          <a:p>
            <a:pPr lvl="1"/>
            <a:r>
              <a:rPr lang="zh-CN" altLang="en-US" dirty="0" smtClean="0"/>
              <a:t>等价类测试用例设计步骤总结</a:t>
            </a:r>
            <a:endParaRPr lang="en-US" altLang="zh-CN" dirty="0" smtClean="0"/>
          </a:p>
          <a:p>
            <a:pPr lvl="1"/>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5" name="图片 4"/>
          <p:cNvPicPr>
            <a:picLocks noChangeAspect="1"/>
          </p:cNvPicPr>
          <p:nvPr/>
        </p:nvPicPr>
        <p:blipFill>
          <a:blip r:embed="rId1"/>
          <a:stretch>
            <a:fillRect/>
          </a:stretch>
        </p:blipFill>
        <p:spPr>
          <a:xfrm>
            <a:off x="4871105" y="1340768"/>
            <a:ext cx="6333333" cy="4390476"/>
          </a:xfrm>
          <a:prstGeom prst="rect">
            <a:avLst/>
          </a:prstGeom>
        </p:spPr>
      </p:pic>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1"/>
          <a:stretch>
            <a:fillRect/>
          </a:stretch>
        </p:blipFill>
        <p:spPr>
          <a:xfrm>
            <a:off x="4871864" y="1340768"/>
            <a:ext cx="6314286" cy="4419048"/>
          </a:xfrm>
          <a:prstGeom prst="rect">
            <a:avLst/>
          </a:prstGeom>
        </p:spPr>
      </p:pic>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1"/>
          <a:stretch>
            <a:fillRect/>
          </a:stretch>
        </p:blipFill>
        <p:spPr>
          <a:xfrm>
            <a:off x="4902349" y="1392332"/>
            <a:ext cx="6333333" cy="4295238"/>
          </a:xfrm>
          <a:prstGeom prst="rect">
            <a:avLst/>
          </a:prstGeom>
        </p:spPr>
      </p:pic>
      <p:sp>
        <p:nvSpPr>
          <p:cNvPr id="5" name="内容占位符 2"/>
          <p:cNvSpPr txBox="1"/>
          <p:nvPr/>
        </p:nvSpPr>
        <p:spPr bwMode="auto">
          <a:xfrm>
            <a:off x="1055440" y="2576450"/>
            <a:ext cx="230425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smtClean="0"/>
              <a:t>测试用例总个数：参数输入条件中最大的那个</a:t>
            </a:r>
            <a:endParaRPr lang="zh-CN" altLang="en-US" kern="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66564" name="Rectangle 3"/>
          <p:cNvSpPr>
            <a:spLocks noGrp="1" noChangeArrowheads="1"/>
          </p:cNvSpPr>
          <p:nvPr>
            <p:ph idx="1"/>
          </p:nvPr>
        </p:nvSpPr>
        <p:spPr/>
        <p:txBody>
          <a:bodyPr/>
          <a:lstStyle/>
          <a:p>
            <a:r>
              <a:rPr lang="zh-CN" altLang="en-US" dirty="0" smtClean="0"/>
              <a:t>无效等价类的测试用例</a:t>
            </a:r>
            <a:endParaRPr lang="en-US" altLang="zh-CN" dirty="0" smtClean="0"/>
          </a:p>
          <a:p>
            <a:pPr lvl="1"/>
            <a:r>
              <a:rPr lang="zh-CN" altLang="en-US" dirty="0" smtClean="0"/>
              <a:t>对于无效等价类，设计测试用例引入单缺陷假设，即一个测试用例，仅覆盖一个输入条件的某一个无效等价类，实质在于，可将每个无效等价类看作一个可能的缺陷，设计测试用例时应针对每类可能的缺陷单独进行测试</a:t>
            </a:r>
            <a:endParaRPr lang="zh-CN" altLang="en-US" dirty="0" smtClean="0"/>
          </a:p>
        </p:txBody>
      </p:sp>
      <p:sp>
        <p:nvSpPr>
          <p:cNvPr id="66562" name="灯片编号占位符 5"/>
          <p:cNvSpPr>
            <a:spLocks noGrp="1"/>
          </p:cNvSpPr>
          <p:nvPr>
            <p:ph type="sldNum" sz="quarter" idx="4294967295"/>
          </p:nvPr>
        </p:nvSpPr>
        <p:spPr>
          <a:xfrm>
            <a:off x="8610600" y="6356350"/>
            <a:ext cx="2743200" cy="365125"/>
          </a:xfrm>
          <a:prstGeom prst="rect">
            <a:avLst/>
          </a:prstGeo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657690A-516C-48CA-857D-B1D56CAACC1F}"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t>无效等价类设计测试用例</a:t>
            </a:r>
            <a:endParaRPr lang="zh-CN" alt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416" y="2060848"/>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t>怎样进行等价类</a:t>
            </a:r>
            <a:r>
              <a:rPr lang="zh-CN" altLang="en-US" dirty="0" smtClean="0"/>
              <a:t>划分</a:t>
            </a:r>
            <a:r>
              <a:rPr lang="en-US" altLang="zh-CN" dirty="0" smtClean="0"/>
              <a:t>—</a:t>
            </a:r>
            <a:r>
              <a:rPr lang="zh-CN" altLang="en-US" dirty="0" smtClean="0"/>
              <a:t>实例</a:t>
            </a:r>
            <a:endParaRPr lang="zh-CN" altLang="en-US" dirty="0" smtClean="0"/>
          </a:p>
        </p:txBody>
      </p:sp>
      <p:sp>
        <p:nvSpPr>
          <p:cNvPr id="67588" name="Rectangle 3"/>
          <p:cNvSpPr>
            <a:spLocks noGrp="1" noChangeArrowheads="1"/>
          </p:cNvSpPr>
          <p:nvPr>
            <p:ph idx="1"/>
          </p:nvPr>
        </p:nvSpPr>
        <p:spPr/>
        <p:txBody>
          <a:bodyPr/>
          <a:lstStyle/>
          <a:p>
            <a:r>
              <a:rPr lang="zh-CN" altLang="en-US" dirty="0" smtClean="0"/>
              <a:t>捉虫实践</a:t>
            </a:r>
            <a:r>
              <a:rPr lang="en-US" altLang="zh-CN" dirty="0" smtClean="0"/>
              <a:t>1</a:t>
            </a:r>
            <a:r>
              <a:rPr lang="zh-CN" altLang="en-US" dirty="0" smtClean="0"/>
              <a:t>：第二日问题需求，根据用户输入的日期，系统输出下一天的日期，其中年份的时间要求是（</a:t>
            </a:r>
            <a:r>
              <a:rPr lang="en-US" altLang="zh-CN" dirty="0" smtClean="0"/>
              <a:t>1800&lt;=Year&lt;=2050</a:t>
            </a:r>
            <a:r>
              <a:rPr lang="zh-CN" altLang="en-US" dirty="0" smtClean="0"/>
              <a:t>）</a:t>
            </a:r>
            <a:endParaRPr lang="zh-CN" altLang="en-US" dirty="0" smtClean="0"/>
          </a:p>
          <a:p>
            <a:pPr lvl="1"/>
            <a:r>
              <a:rPr lang="zh-CN" altLang="en-US" dirty="0" smtClean="0"/>
              <a:t>针对个体输入域</a:t>
            </a:r>
            <a:endParaRPr lang="zh-CN" altLang="en-US" dirty="0" smtClean="0"/>
          </a:p>
          <a:p>
            <a:pPr lvl="1"/>
            <a:r>
              <a:rPr lang="zh-CN" altLang="en-US" dirty="0" smtClean="0"/>
              <a:t>针对整体输入域</a:t>
            </a:r>
            <a:endParaRPr lang="en-US" altLang="zh-CN" dirty="0" smtClean="0"/>
          </a:p>
          <a:p>
            <a:pPr lvl="1"/>
            <a:r>
              <a:rPr lang="zh-CN" altLang="en-US" dirty="0" smtClean="0"/>
              <a:t>测试分析</a:t>
            </a:r>
            <a:endParaRPr lang="en-US" altLang="zh-CN"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68612" name="Rectangle 3"/>
          <p:cNvSpPr>
            <a:spLocks noGrp="1" noChangeArrowheads="1"/>
          </p:cNvSpPr>
          <p:nvPr>
            <p:ph idx="1"/>
          </p:nvPr>
        </p:nvSpPr>
        <p:spPr/>
        <p:txBody>
          <a:bodyPr/>
          <a:lstStyle/>
          <a:p>
            <a:r>
              <a:rPr lang="zh-CN" altLang="en-US" smtClean="0"/>
              <a:t>第一次测试尝试</a:t>
            </a:r>
            <a:endParaRPr lang="en-US" altLang="zh-CN" smtClean="0"/>
          </a:p>
          <a:p>
            <a:r>
              <a:rPr lang="zh-CN" altLang="en-US" smtClean="0"/>
              <a:t>等价划分</a:t>
            </a:r>
            <a:endParaRPr lang="zh-CN" altLang="en-US" smtClean="0"/>
          </a:p>
        </p:txBody>
      </p:sp>
      <p:graphicFrame>
        <p:nvGraphicFramePr>
          <p:cNvPr id="2" name="表格 1"/>
          <p:cNvGraphicFramePr>
            <a:graphicFrameLocks noGrp="1"/>
          </p:cNvGraphicFramePr>
          <p:nvPr/>
        </p:nvGraphicFramePr>
        <p:xfrm>
          <a:off x="695400" y="2852936"/>
          <a:ext cx="10153128" cy="2798048"/>
        </p:xfrm>
        <a:graphic>
          <a:graphicData uri="http://schemas.openxmlformats.org/drawingml/2006/table">
            <a:tbl>
              <a:tblPr firstRow="1" bandRow="1">
                <a:tableStyleId>{5C22544A-7EE6-4342-B048-85BDC9FD1C3A}</a:tableStyleId>
              </a:tblPr>
              <a:tblGrid>
                <a:gridCol w="1872208"/>
                <a:gridCol w="3744416"/>
                <a:gridCol w="1998222"/>
                <a:gridCol w="2538282"/>
              </a:tblGrid>
              <a:tr h="576064">
                <a:tc>
                  <a:txBody>
                    <a:bodyPr/>
                    <a:lstStyle/>
                    <a:p>
                      <a:pPr algn="ctr"/>
                      <a:r>
                        <a:rPr lang="zh-CN" altLang="en-US" sz="2400" b="1" dirty="0" smtClean="0"/>
                        <a:t>等价类</a:t>
                      </a:r>
                      <a:endParaRPr lang="zh-CN" altLang="en-US" sz="2400" b="1" dirty="0"/>
                    </a:p>
                  </a:txBody>
                  <a:tcPr>
                    <a:solidFill>
                      <a:srgbClr val="92D050"/>
                    </a:solidFill>
                  </a:tcPr>
                </a:tc>
                <a:tc>
                  <a:txBody>
                    <a:bodyPr/>
                    <a:lstStyle/>
                    <a:p>
                      <a:pPr algn="ctr"/>
                      <a:r>
                        <a:rPr lang="zh-CN" altLang="en-US" sz="2400" b="1" dirty="0" smtClean="0"/>
                        <a:t>年份</a:t>
                      </a:r>
                      <a:endParaRPr lang="zh-CN" altLang="en-US" sz="2400" b="1" dirty="0"/>
                    </a:p>
                  </a:txBody>
                  <a:tcPr>
                    <a:solidFill>
                      <a:srgbClr val="92D050"/>
                    </a:solidFill>
                  </a:tcPr>
                </a:tc>
                <a:tc>
                  <a:txBody>
                    <a:bodyPr/>
                    <a:lstStyle/>
                    <a:p>
                      <a:pPr algn="ctr"/>
                      <a:r>
                        <a:rPr lang="zh-CN" altLang="en-US" sz="2400" b="1" dirty="0" smtClean="0"/>
                        <a:t>月份</a:t>
                      </a:r>
                      <a:endParaRPr lang="zh-CN" altLang="en-US" sz="2400" b="1" dirty="0"/>
                    </a:p>
                  </a:txBody>
                  <a:tcPr>
                    <a:solidFill>
                      <a:srgbClr val="92D050"/>
                    </a:solidFill>
                  </a:tcPr>
                </a:tc>
                <a:tc>
                  <a:txBody>
                    <a:bodyPr/>
                    <a:lstStyle/>
                    <a:p>
                      <a:pPr algn="ctr"/>
                      <a:r>
                        <a:rPr lang="zh-CN" altLang="en-US" sz="2400" b="1" dirty="0" smtClean="0"/>
                        <a:t>日期</a:t>
                      </a:r>
                      <a:endParaRPr lang="zh-CN" altLang="en-US" sz="2400" b="1" dirty="0"/>
                    </a:p>
                  </a:txBody>
                  <a:tcPr>
                    <a:solidFill>
                      <a:srgbClr val="92D050"/>
                    </a:solidFill>
                  </a:tcPr>
                </a:tc>
              </a:tr>
              <a:tr h="576064">
                <a:tc>
                  <a:txBody>
                    <a:bodyPr/>
                    <a:lstStyle/>
                    <a:p>
                      <a:r>
                        <a:rPr lang="zh-CN" altLang="en-US" sz="2400" b="1" dirty="0" smtClean="0"/>
                        <a:t>有效等价类</a:t>
                      </a:r>
                      <a:endParaRPr lang="zh-CN" altLang="en-US" sz="2400" b="1" dirty="0"/>
                    </a:p>
                  </a:txBody>
                  <a:tcPr/>
                </a:tc>
                <a:tc>
                  <a:txBody>
                    <a:bodyPr/>
                    <a:lstStyle/>
                    <a:p>
                      <a:r>
                        <a:rPr lang="en-US" altLang="zh-CN" sz="2400" b="1" dirty="0" smtClean="0"/>
                        <a:t>Y1:1800&lt;=</a:t>
                      </a:r>
                      <a:r>
                        <a:rPr lang="zh-CN" altLang="en-US" sz="2400" b="1" dirty="0" smtClean="0"/>
                        <a:t>年份</a:t>
                      </a:r>
                      <a:r>
                        <a:rPr lang="en-US" altLang="zh-CN" sz="2400" b="1" dirty="0" smtClean="0"/>
                        <a:t>&lt;=2050</a:t>
                      </a:r>
                      <a:endParaRPr lang="zh-CN" altLang="en-US" sz="2400" b="1" dirty="0"/>
                    </a:p>
                  </a:txBody>
                  <a:tcPr/>
                </a:tc>
                <a:tc>
                  <a:txBody>
                    <a:bodyPr/>
                    <a:lstStyle/>
                    <a:p>
                      <a:r>
                        <a:rPr lang="en-US" altLang="zh-CN" sz="2400" b="1" dirty="0" smtClean="0"/>
                        <a:t>M1:</a:t>
                      </a:r>
                      <a:r>
                        <a:rPr lang="en-US" altLang="zh-CN" sz="2400" b="1" baseline="0" dirty="0" smtClean="0"/>
                        <a:t>1&lt;=</a:t>
                      </a:r>
                      <a:r>
                        <a:rPr lang="zh-CN" altLang="en-US" sz="2400" b="1" baseline="0" dirty="0" smtClean="0"/>
                        <a:t>月份</a:t>
                      </a:r>
                      <a:r>
                        <a:rPr lang="en-US" altLang="zh-CN" sz="2400" b="1" baseline="0" dirty="0" smtClean="0"/>
                        <a:t>&lt;=12</a:t>
                      </a:r>
                      <a:endParaRPr lang="zh-CN" altLang="en-US" sz="2400" b="1" dirty="0"/>
                    </a:p>
                  </a:txBody>
                  <a:tcPr/>
                </a:tc>
                <a:tc>
                  <a:txBody>
                    <a:bodyPr/>
                    <a:lstStyle/>
                    <a:p>
                      <a:r>
                        <a:rPr lang="en-US" altLang="zh-CN" sz="2400" b="1" dirty="0" smtClean="0"/>
                        <a:t>D1:1&lt;=</a:t>
                      </a:r>
                      <a:r>
                        <a:rPr lang="zh-CN" altLang="en-US" sz="2400" b="1" dirty="0" smtClean="0"/>
                        <a:t>日期</a:t>
                      </a:r>
                      <a:r>
                        <a:rPr lang="en-US" altLang="zh-CN" sz="2400" b="1" dirty="0" smtClean="0"/>
                        <a:t>&lt;=31</a:t>
                      </a:r>
                      <a:endParaRPr lang="zh-CN" altLang="en-US" sz="2400" b="1" dirty="0"/>
                    </a:p>
                  </a:txBody>
                  <a:tcPr/>
                </a:tc>
              </a:tr>
              <a:tr h="576064">
                <a:tc rowSpan="2">
                  <a:txBody>
                    <a:bodyPr/>
                    <a:lstStyle/>
                    <a:p>
                      <a:r>
                        <a:rPr lang="zh-CN" altLang="en-US" sz="2400" b="1" dirty="0" smtClean="0"/>
                        <a:t>无效等价类</a:t>
                      </a:r>
                      <a:endParaRPr lang="zh-CN" altLang="en-US" sz="2400" b="1" dirty="0"/>
                    </a:p>
                  </a:txBody>
                  <a:tcPr/>
                </a:tc>
                <a:tc>
                  <a:txBody>
                    <a:bodyPr/>
                    <a:lstStyle/>
                    <a:p>
                      <a:r>
                        <a:rPr lang="en-US" altLang="zh-CN" sz="2400" b="1" dirty="0" smtClean="0"/>
                        <a:t>Y2: </a:t>
                      </a:r>
                      <a:r>
                        <a:rPr lang="zh-CN" altLang="en-US" sz="2400" b="1" dirty="0" smtClean="0"/>
                        <a:t>年份</a:t>
                      </a:r>
                      <a:r>
                        <a:rPr lang="en-US" altLang="zh-CN" sz="2400" b="1" dirty="0" smtClean="0"/>
                        <a:t>&lt;1800</a:t>
                      </a:r>
                      <a:endParaRPr lang="zh-CN" altLang="en-US" sz="2400" b="1" dirty="0"/>
                    </a:p>
                  </a:txBody>
                  <a:tcPr/>
                </a:tc>
                <a:tc>
                  <a:txBody>
                    <a:bodyPr/>
                    <a:lstStyle/>
                    <a:p>
                      <a:r>
                        <a:rPr lang="en-US" altLang="zh-CN" sz="2400" b="1" dirty="0" smtClean="0"/>
                        <a:t>M2:</a:t>
                      </a:r>
                      <a:r>
                        <a:rPr lang="zh-CN" altLang="en-US" sz="2400" b="1" dirty="0" smtClean="0"/>
                        <a:t>月份</a:t>
                      </a:r>
                      <a:r>
                        <a:rPr lang="en-US" altLang="zh-CN" sz="2400" b="1" dirty="0" smtClean="0"/>
                        <a:t>&lt;1</a:t>
                      </a:r>
                      <a:endParaRPr lang="zh-CN" altLang="en-US" sz="2400" b="1" dirty="0"/>
                    </a:p>
                  </a:txBody>
                  <a:tcPr/>
                </a:tc>
                <a:tc>
                  <a:txBody>
                    <a:bodyPr/>
                    <a:lstStyle/>
                    <a:p>
                      <a:r>
                        <a:rPr lang="en-US" altLang="zh-CN" sz="2400" b="1" dirty="0" smtClean="0"/>
                        <a:t>D2: </a:t>
                      </a:r>
                      <a:r>
                        <a:rPr lang="zh-CN" altLang="en-US" sz="2400" b="1" dirty="0" smtClean="0"/>
                        <a:t>日期</a:t>
                      </a:r>
                      <a:r>
                        <a:rPr lang="en-US" altLang="zh-CN" sz="2400" b="1" dirty="0" smtClean="0"/>
                        <a:t>&lt;1</a:t>
                      </a:r>
                      <a:endParaRPr lang="zh-CN" altLang="en-US" sz="2400" b="1" dirty="0"/>
                    </a:p>
                  </a:txBody>
                  <a:tcPr/>
                </a:tc>
              </a:tr>
              <a:tr h="576064">
                <a:tc vMerge="1">
                  <a:tcPr/>
                </a:tc>
                <a:tc>
                  <a:txBody>
                    <a:bodyPr/>
                    <a:lstStyle/>
                    <a:p>
                      <a:r>
                        <a:rPr lang="en-US" altLang="zh-CN" sz="2400" b="1" dirty="0" smtClean="0"/>
                        <a:t>Y3:</a:t>
                      </a:r>
                      <a:r>
                        <a:rPr lang="zh-CN" altLang="en-US" sz="2400" b="1" dirty="0" smtClean="0"/>
                        <a:t>年份</a:t>
                      </a:r>
                      <a:r>
                        <a:rPr lang="en-US" altLang="zh-CN" sz="2400" b="1" dirty="0" smtClean="0"/>
                        <a:t>&gt;2050</a:t>
                      </a:r>
                      <a:endParaRPr lang="zh-CN" altLang="en-US" sz="2400" b="1" dirty="0"/>
                    </a:p>
                  </a:txBody>
                  <a:tcPr/>
                </a:tc>
                <a:tc>
                  <a:txBody>
                    <a:bodyPr/>
                    <a:lstStyle/>
                    <a:p>
                      <a:r>
                        <a:rPr lang="en-US" altLang="zh-CN" sz="2400" b="1" dirty="0" smtClean="0"/>
                        <a:t>M3:</a:t>
                      </a:r>
                      <a:r>
                        <a:rPr lang="zh-CN" altLang="en-US" sz="2400" b="1" dirty="0" smtClean="0"/>
                        <a:t>月份</a:t>
                      </a:r>
                      <a:r>
                        <a:rPr lang="en-US" altLang="zh-CN" sz="2400" b="1" dirty="0" smtClean="0"/>
                        <a:t>&gt;12</a:t>
                      </a:r>
                      <a:endParaRPr lang="zh-CN" altLang="en-US" sz="2400" b="1" dirty="0"/>
                    </a:p>
                  </a:txBody>
                  <a:tcPr/>
                </a:tc>
                <a:tc>
                  <a:txBody>
                    <a:bodyPr/>
                    <a:lstStyle/>
                    <a:p>
                      <a:r>
                        <a:rPr lang="en-US" altLang="zh-CN" sz="2400" b="1" dirty="0" smtClean="0"/>
                        <a:t>D3: </a:t>
                      </a:r>
                      <a:r>
                        <a:rPr lang="zh-CN" altLang="en-US" sz="2400" b="1" dirty="0" smtClean="0"/>
                        <a:t>日期</a:t>
                      </a:r>
                      <a:r>
                        <a:rPr lang="en-US" altLang="zh-CN" sz="2400" b="1" dirty="0" smtClean="0"/>
                        <a:t>&gt;31</a:t>
                      </a:r>
                      <a:endParaRPr lang="zh-CN" altLang="en-US" sz="2400" b="1" dirty="0"/>
                    </a:p>
                  </a:txBody>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69636" name="Rectangle 3"/>
          <p:cNvSpPr>
            <a:spLocks noGrp="1" noChangeArrowheads="1"/>
          </p:cNvSpPr>
          <p:nvPr>
            <p:ph idx="1"/>
          </p:nvPr>
        </p:nvSpPr>
        <p:spPr/>
        <p:txBody>
          <a:bodyPr/>
          <a:lstStyle/>
          <a:p>
            <a:pPr>
              <a:lnSpc>
                <a:spcPct val="100000"/>
              </a:lnSpc>
            </a:pPr>
            <a:r>
              <a:rPr lang="zh-CN" altLang="en-US" dirty="0" smtClean="0"/>
              <a:t>第一次尝试测试</a:t>
            </a:r>
            <a:endParaRPr lang="en-US" altLang="zh-CN" dirty="0" smtClean="0"/>
          </a:p>
          <a:p>
            <a:pPr>
              <a:lnSpc>
                <a:spcPct val="100000"/>
              </a:lnSpc>
            </a:pPr>
            <a:r>
              <a:rPr lang="zh-CN" altLang="en-US" dirty="0" smtClean="0"/>
              <a:t>无效等价类的测试用例</a:t>
            </a:r>
            <a:endParaRPr lang="zh-CN" altLang="en-US" dirty="0" smtClean="0"/>
          </a:p>
        </p:txBody>
      </p:sp>
      <p:pic>
        <p:nvPicPr>
          <p:cNvPr id="6963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376" y="2348880"/>
            <a:ext cx="11397217"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0660" name="Rectangle 3"/>
          <p:cNvSpPr>
            <a:spLocks noGrp="1" noChangeArrowheads="1"/>
          </p:cNvSpPr>
          <p:nvPr>
            <p:ph idx="1"/>
          </p:nvPr>
        </p:nvSpPr>
        <p:spPr/>
        <p:txBody>
          <a:bodyPr/>
          <a:lstStyle/>
          <a:p>
            <a:r>
              <a:rPr lang="zh-CN" altLang="en-US" dirty="0" smtClean="0"/>
              <a:t>第一次尝试测试</a:t>
            </a:r>
            <a:endParaRPr lang="en-US" altLang="zh-CN" dirty="0" smtClean="0"/>
          </a:p>
          <a:p>
            <a:r>
              <a:rPr lang="zh-CN" altLang="en-US" dirty="0" smtClean="0"/>
              <a:t>有效等价类的测试用例</a:t>
            </a:r>
            <a:endParaRPr lang="zh-CN" altLang="en-US" dirty="0" smtClean="0"/>
          </a:p>
        </p:txBody>
      </p:sp>
      <p:pic>
        <p:nvPicPr>
          <p:cNvPr id="706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560" y="2853055"/>
            <a:ext cx="11378565"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1684" name="Rectangle 3"/>
          <p:cNvSpPr>
            <a:spLocks noGrp="1" noChangeArrowheads="1"/>
          </p:cNvSpPr>
          <p:nvPr>
            <p:ph idx="1"/>
          </p:nvPr>
        </p:nvSpPr>
        <p:spPr/>
        <p:txBody>
          <a:bodyPr/>
          <a:lstStyle/>
          <a:p>
            <a:r>
              <a:rPr lang="zh-CN" altLang="en-US" dirty="0" smtClean="0"/>
              <a:t>第二次测试尝试</a:t>
            </a:r>
            <a:endParaRPr lang="en-US" altLang="zh-CN" dirty="0" smtClean="0"/>
          </a:p>
          <a:p>
            <a:r>
              <a:rPr lang="zh-CN" altLang="en-US" dirty="0" smtClean="0"/>
              <a:t>等价划分</a:t>
            </a:r>
            <a:endParaRPr lang="zh-CN" altLang="en-US" dirty="0" smtClean="0"/>
          </a:p>
        </p:txBody>
      </p:sp>
      <p:pic>
        <p:nvPicPr>
          <p:cNvPr id="716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2270" y="2708910"/>
            <a:ext cx="11471275" cy="295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t>为什么引入等价类划分法设计测试用例</a:t>
            </a:r>
            <a:endParaRPr lang="zh-CN" altLang="en-US" dirty="0"/>
          </a:p>
        </p:txBody>
      </p:sp>
      <p:pic>
        <p:nvPicPr>
          <p:cNvPr id="2" name="图片 1" descr="加法运算2"/>
          <p:cNvPicPr>
            <a:picLocks noChangeAspect="1"/>
          </p:cNvPicPr>
          <p:nvPr/>
        </p:nvPicPr>
        <p:blipFill>
          <a:blip r:embed="rId1"/>
          <a:stretch>
            <a:fillRect/>
          </a:stretch>
        </p:blipFill>
        <p:spPr>
          <a:xfrm>
            <a:off x="3790315" y="1989455"/>
            <a:ext cx="6050915" cy="3945890"/>
          </a:xfrm>
          <a:prstGeom prst="rect">
            <a:avLst/>
          </a:prstGeom>
        </p:spPr>
      </p:pic>
      <p:sp>
        <p:nvSpPr>
          <p:cNvPr id="7" name="内容占位符 6"/>
          <p:cNvSpPr>
            <a:spLocks noGrp="1"/>
          </p:cNvSpPr>
          <p:nvPr>
            <p:ph idx="1"/>
          </p:nvPr>
        </p:nvSpPr>
        <p:spPr/>
        <p:txBody>
          <a:bodyPr/>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0—99</a:t>
            </a:r>
            <a:r>
              <a:rPr lang="zh-CN" altLang="en-US" dirty="0">
                <a:solidFill>
                  <a:schemeClr val="tx1">
                    <a:lumMod val="95000"/>
                    <a:lumOff val="5000"/>
                  </a:schemeClr>
                </a:solidFill>
                <a:latin typeface="+mn-ea"/>
              </a:rPr>
              <a:t>之间整数的和</a:t>
            </a:r>
            <a:endParaRPr lang="zh-CN" altLang="en-US" dirty="0">
              <a:solidFill>
                <a:schemeClr val="tx1">
                  <a:lumMod val="95000"/>
                  <a:lumOff val="5000"/>
                </a:schemeClr>
              </a:solidFill>
              <a:latin typeface="+mn-ea"/>
            </a:endParaRPr>
          </a:p>
          <a:p>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2708" name="Rectangle 3"/>
          <p:cNvSpPr>
            <a:spLocks noGrp="1" noChangeArrowheads="1"/>
          </p:cNvSpPr>
          <p:nvPr>
            <p:ph idx="1"/>
          </p:nvPr>
        </p:nvSpPr>
        <p:spPr>
          <a:xfrm>
            <a:off x="695400" y="1320552"/>
            <a:ext cx="2016224" cy="4267200"/>
          </a:xfrm>
        </p:spPr>
        <p:txBody>
          <a:bodyPr/>
          <a:lstStyle/>
          <a:p>
            <a:r>
              <a:rPr lang="zh-CN" altLang="en-US" dirty="0" smtClean="0"/>
              <a:t>第二次测试尝试，有效等价类的测试用例</a:t>
            </a:r>
            <a:endParaRPr lang="zh-CN" altLang="en-US" dirty="0" smtClean="0"/>
          </a:p>
        </p:txBody>
      </p:sp>
      <p:pic>
        <p:nvPicPr>
          <p:cNvPr id="1054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7305" y="1268730"/>
            <a:ext cx="9365615" cy="453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3732" name="Rectangle 3"/>
          <p:cNvSpPr>
            <a:spLocks noGrp="1" noChangeArrowheads="1"/>
          </p:cNvSpPr>
          <p:nvPr>
            <p:ph idx="1"/>
          </p:nvPr>
        </p:nvSpPr>
        <p:spPr>
          <a:xfrm>
            <a:off x="695400" y="1320552"/>
            <a:ext cx="1872208" cy="4267200"/>
          </a:xfrm>
        </p:spPr>
        <p:txBody>
          <a:bodyPr/>
          <a:lstStyle/>
          <a:p>
            <a:r>
              <a:rPr lang="zh-CN" altLang="en-US" dirty="0" smtClean="0"/>
              <a:t>第二次测试尝试，有效等价类的测试用例（续）</a:t>
            </a:r>
            <a:endParaRPr lang="zh-CN" altLang="en-US" dirty="0" smtClean="0"/>
          </a:p>
        </p:txBody>
      </p:sp>
      <p:pic>
        <p:nvPicPr>
          <p:cNvPr id="1064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5550" y="1268730"/>
            <a:ext cx="9436735" cy="479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4756" name="Rectangle 3"/>
          <p:cNvSpPr>
            <a:spLocks noGrp="1" noChangeArrowheads="1"/>
          </p:cNvSpPr>
          <p:nvPr>
            <p:ph idx="1"/>
          </p:nvPr>
        </p:nvSpPr>
        <p:spPr/>
        <p:txBody>
          <a:bodyPr/>
          <a:lstStyle/>
          <a:p>
            <a:r>
              <a:rPr lang="zh-CN" altLang="en-US" smtClean="0"/>
              <a:t>第二次测试尝试</a:t>
            </a:r>
            <a:endParaRPr lang="en-US" altLang="zh-CN" smtClean="0"/>
          </a:p>
          <a:p>
            <a:r>
              <a:rPr lang="zh-CN" altLang="en-US" smtClean="0"/>
              <a:t>独立性假设导致的冗余</a:t>
            </a:r>
            <a:endParaRPr lang="zh-CN" altLang="en-US" smtClean="0"/>
          </a:p>
        </p:txBody>
      </p:sp>
      <p:pic>
        <p:nvPicPr>
          <p:cNvPr id="747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5780" name="Rectangle 3"/>
          <p:cNvSpPr>
            <a:spLocks noGrp="1" noChangeArrowheads="1"/>
          </p:cNvSpPr>
          <p:nvPr>
            <p:ph idx="1"/>
          </p:nvPr>
        </p:nvSpPr>
        <p:spPr>
          <a:xfrm>
            <a:off x="695400" y="1320552"/>
            <a:ext cx="1296144" cy="4267200"/>
          </a:xfrm>
        </p:spPr>
        <p:txBody>
          <a:bodyPr/>
          <a:lstStyle/>
          <a:p>
            <a:r>
              <a:rPr lang="zh-CN" altLang="en-US" dirty="0" smtClean="0"/>
              <a:t>针对整体输入域</a:t>
            </a:r>
            <a:endParaRPr lang="en-US" altLang="zh-CN" dirty="0" smtClean="0"/>
          </a:p>
        </p:txBody>
      </p:sp>
      <p:pic>
        <p:nvPicPr>
          <p:cNvPr id="757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605" y="1268730"/>
            <a:ext cx="10065385" cy="44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6804" name="Rectangle 3"/>
          <p:cNvSpPr>
            <a:spLocks noGrp="1" noChangeArrowheads="1"/>
          </p:cNvSpPr>
          <p:nvPr>
            <p:ph idx="1"/>
          </p:nvPr>
        </p:nvSpPr>
        <p:spPr/>
        <p:txBody>
          <a:bodyPr/>
          <a:lstStyle/>
          <a:p>
            <a:r>
              <a:rPr lang="zh-CN" altLang="en-US" smtClean="0"/>
              <a:t>针对整体输入域</a:t>
            </a:r>
            <a:endParaRPr lang="en-US" altLang="zh-CN" smtClean="0"/>
          </a:p>
        </p:txBody>
      </p:sp>
      <p:pic>
        <p:nvPicPr>
          <p:cNvPr id="768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8480" y="2132965"/>
            <a:ext cx="11000740" cy="295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smtClean="0"/>
              <a:t>评价测试用例的标准</a:t>
            </a:r>
            <a:endParaRPr lang="zh-CN" altLang="en-US" dirty="0" smtClean="0"/>
          </a:p>
        </p:txBody>
      </p:sp>
      <p:sp>
        <p:nvSpPr>
          <p:cNvPr id="3" name="内容占位符 2"/>
          <p:cNvSpPr>
            <a:spLocks noGrp="1"/>
          </p:cNvSpPr>
          <p:nvPr>
            <p:ph idx="1"/>
          </p:nvPr>
        </p:nvSpPr>
        <p:spPr>
          <a:xfrm>
            <a:off x="1055370" y="1268730"/>
            <a:ext cx="10114280" cy="4267200"/>
          </a:xfrm>
        </p:spPr>
        <p:txBody>
          <a:bodyPr/>
          <a:p>
            <a:r>
              <a:rPr lang="zh-CN" altLang="en-US" dirty="0" smtClean="0"/>
              <a:t>测试用例对被测对象的覆盖率         高 </a:t>
            </a:r>
            <a:endParaRPr lang="en-US" altLang="zh-CN" dirty="0" smtClean="0"/>
          </a:p>
          <a:p>
            <a:r>
              <a:rPr lang="zh-CN" altLang="en-US" dirty="0" smtClean="0"/>
              <a:t>测试用例冗余                                     低</a:t>
            </a:r>
            <a:endParaRPr lang="en-US" altLang="zh-CN" dirty="0" smtClean="0"/>
          </a:p>
          <a:p>
            <a:r>
              <a:rPr lang="zh-CN" altLang="en-US" dirty="0" smtClean="0"/>
              <a:t>测试用例数量                                     少</a:t>
            </a:r>
            <a:endParaRPr lang="en-US" altLang="zh-CN" dirty="0" smtClean="0"/>
          </a:p>
          <a:p>
            <a:r>
              <a:rPr lang="zh-CN" altLang="en-US" dirty="0" smtClean="0"/>
              <a:t>测试用例对缺陷定位能力                 强</a:t>
            </a:r>
            <a:endParaRPr lang="en-US" altLang="zh-CN" dirty="0" smtClean="0"/>
          </a:p>
          <a:p>
            <a:r>
              <a:rPr lang="zh-CN" altLang="en-US" dirty="0" smtClean="0"/>
              <a:t>测试用例设计的复杂度                     低</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7828" name="Rectangle 3"/>
          <p:cNvSpPr>
            <a:spLocks noGrp="1" noChangeArrowheads="1"/>
          </p:cNvSpPr>
          <p:nvPr>
            <p:ph idx="1"/>
          </p:nvPr>
        </p:nvSpPr>
        <p:spPr/>
        <p:txBody>
          <a:bodyPr/>
          <a:lstStyle/>
          <a:p>
            <a:r>
              <a:rPr lang="zh-CN" altLang="en-US" dirty="0" smtClean="0"/>
              <a:t>针对输出域的等价类测试</a:t>
            </a:r>
            <a:endParaRPr lang="en-US" altLang="zh-CN" dirty="0" smtClean="0"/>
          </a:p>
          <a:p>
            <a:pPr lvl="1"/>
            <a:r>
              <a:rPr lang="zh-CN" altLang="zh-CN" dirty="0" smtClean="0"/>
              <a:t>选择合适的输出域来划分等价类</a:t>
            </a:r>
            <a:endParaRPr lang="en-US" altLang="zh-CN" dirty="0" smtClean="0"/>
          </a:p>
          <a:p>
            <a:pPr lvl="1"/>
            <a:r>
              <a:rPr lang="zh-CN" altLang="zh-CN" dirty="0" smtClean="0"/>
              <a:t>针对选定的输出域划分等价类</a:t>
            </a:r>
            <a:endParaRPr lang="en-US" altLang="zh-CN" dirty="0" smtClean="0"/>
          </a:p>
          <a:p>
            <a:pPr lvl="1"/>
            <a:r>
              <a:rPr lang="zh-CN" altLang="zh-CN" dirty="0" smtClean="0"/>
              <a:t>根据划分的等价类设计测试用例</a:t>
            </a:r>
            <a:endParaRPr lang="zh-CN" altLang="en-US" dirty="0" smtClean="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t>怎样进行等价类划分</a:t>
            </a:r>
            <a:r>
              <a:rPr lang="en-US" altLang="zh-CN" dirty="0" smtClean="0"/>
              <a:t>—</a:t>
            </a:r>
            <a:r>
              <a:rPr lang="zh-CN" altLang="en-US" dirty="0" smtClean="0"/>
              <a:t>根据输出域设计测试用例</a:t>
            </a:r>
            <a:endParaRPr lang="zh-CN" altLang="en-US" dirty="0" smtClean="0"/>
          </a:p>
        </p:txBody>
      </p:sp>
      <p:sp>
        <p:nvSpPr>
          <p:cNvPr id="78852" name="Rectangle 3"/>
          <p:cNvSpPr>
            <a:spLocks noGrp="1" noChangeArrowheads="1"/>
          </p:cNvSpPr>
          <p:nvPr>
            <p:ph idx="1"/>
          </p:nvPr>
        </p:nvSpPr>
        <p:spPr/>
        <p:txBody>
          <a:bodyPr/>
          <a:lstStyle/>
          <a:p>
            <a:r>
              <a:rPr lang="zh-CN" altLang="en-US" dirty="0" smtClean="0"/>
              <a:t>捉虫实践</a:t>
            </a:r>
            <a:r>
              <a:rPr lang="en-US" altLang="zh-CN" dirty="0" smtClean="0"/>
              <a:t>2</a:t>
            </a:r>
            <a:r>
              <a:rPr lang="zh-CN" altLang="en-US" dirty="0" smtClean="0"/>
              <a:t>：佣金问题</a:t>
            </a:r>
            <a:r>
              <a:rPr lang="en-US" altLang="zh-CN" dirty="0" smtClean="0"/>
              <a:t>49</a:t>
            </a:r>
            <a:r>
              <a:rPr lang="zh-CN" altLang="en-US" dirty="0" smtClean="0"/>
              <a:t>页实例描述</a:t>
            </a:r>
            <a:endParaRPr lang="zh-CN" altLang="en-US" dirty="0" smtClean="0"/>
          </a:p>
          <a:p>
            <a:pPr lvl="1"/>
            <a:r>
              <a:rPr lang="zh-CN" altLang="en-US" dirty="0" smtClean="0"/>
              <a:t>输出域的选择</a:t>
            </a:r>
            <a:endParaRPr lang="en-US" altLang="zh-CN" dirty="0" smtClean="0"/>
          </a:p>
          <a:p>
            <a:pPr lvl="2"/>
            <a:r>
              <a:rPr lang="zh-CN" altLang="en-US" dirty="0" smtClean="0"/>
              <a:t>销售额？佣金？</a:t>
            </a:r>
            <a:endParaRPr lang="en-US" altLang="zh-CN" dirty="0" smtClean="0"/>
          </a:p>
          <a:p>
            <a:pPr lvl="1"/>
            <a:r>
              <a:rPr lang="zh-CN" altLang="en-US" dirty="0" smtClean="0"/>
              <a:t>等价划分和测试用例设计</a:t>
            </a:r>
            <a:endParaRPr lang="zh-CN" alt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根据输出域设计测试用例</a:t>
            </a:r>
            <a:endParaRPr lang="zh-CN" altLang="en-US" dirty="0" smtClean="0"/>
          </a:p>
        </p:txBody>
      </p:sp>
      <p:sp>
        <p:nvSpPr>
          <p:cNvPr id="79876" name="Rectangle 3"/>
          <p:cNvSpPr>
            <a:spLocks noGrp="1" noChangeArrowheads="1"/>
          </p:cNvSpPr>
          <p:nvPr>
            <p:ph idx="1"/>
          </p:nvPr>
        </p:nvSpPr>
        <p:spPr/>
        <p:txBody>
          <a:bodyPr/>
          <a:lstStyle/>
          <a:p>
            <a:r>
              <a:rPr lang="zh-CN" altLang="en-US" dirty="0" smtClean="0"/>
              <a:t>等价划分和测试用例设计</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输出域关注的重点：</a:t>
            </a:r>
            <a:r>
              <a:rPr lang="zh-CN" altLang="en-US" dirty="0" smtClean="0">
                <a:solidFill>
                  <a:srgbClr val="FF0000"/>
                </a:solidFill>
              </a:rPr>
              <a:t>有效输出</a:t>
            </a:r>
            <a:endParaRPr lang="zh-CN" altLang="en-US" dirty="0" smtClean="0">
              <a:solidFill>
                <a:srgbClr val="FF0000"/>
              </a:solidFill>
            </a:endParaRPr>
          </a:p>
        </p:txBody>
      </p:sp>
      <p:pic>
        <p:nvPicPr>
          <p:cNvPr id="798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570" y="2164715"/>
            <a:ext cx="10586720" cy="74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为什么引入等价类划分法</a:t>
            </a:r>
            <a:endParaRPr lang="en-US" altLang="zh-CN" dirty="0" smtClean="0"/>
          </a:p>
          <a:p>
            <a:pPr lvl="1"/>
            <a:r>
              <a:rPr lang="zh-CN" altLang="en-US" dirty="0" smtClean="0"/>
              <a:t>什么是等价类划分法</a:t>
            </a:r>
            <a:endParaRPr lang="en-US" altLang="zh-CN" dirty="0" smtClean="0"/>
          </a:p>
          <a:p>
            <a:pPr lvl="1"/>
            <a:r>
              <a:rPr lang="zh-CN" altLang="en-US" dirty="0" smtClean="0"/>
              <a:t>如何使用等价类划分法</a:t>
            </a:r>
            <a:endParaRPr lang="en-US" altLang="zh-CN" dirty="0" smtClean="0"/>
          </a:p>
          <a:p>
            <a:pPr lvl="1"/>
            <a:r>
              <a:rPr lang="zh-CN" altLang="en-US" dirty="0" smtClean="0">
                <a:solidFill>
                  <a:srgbClr val="FF0000"/>
                </a:solidFill>
              </a:rPr>
              <a:t>等价类测试用例设计步骤总结</a:t>
            </a:r>
            <a:endParaRPr lang="en-US" altLang="zh-CN" dirty="0" smtClean="0">
              <a:solidFill>
                <a:srgbClr val="FF0000"/>
              </a:solidFill>
            </a:endParaRPr>
          </a:p>
          <a:p>
            <a:pPr lvl="1"/>
            <a:endParaRPr lang="en-US" altLang="zh-C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1"/>
          <a:stretch>
            <a:fillRect/>
          </a:stretch>
        </p:blipFill>
        <p:spPr>
          <a:xfrm>
            <a:off x="834390" y="3607435"/>
            <a:ext cx="2583815" cy="2593975"/>
          </a:xfrm>
          <a:prstGeom prst="ellipse">
            <a:avLst/>
          </a:prstGeom>
          <a:ln>
            <a:noFill/>
          </a:ln>
          <a:effectLst>
            <a:softEdge rad="112500"/>
          </a:effectLst>
        </p:spPr>
      </p:pic>
      <p:sp>
        <p:nvSpPr>
          <p:cNvPr id="16" name="椭圆形标注 15"/>
          <p:cNvSpPr/>
          <p:nvPr/>
        </p:nvSpPr>
        <p:spPr>
          <a:xfrm>
            <a:off x="3699510" y="1988820"/>
            <a:ext cx="7200265" cy="2863850"/>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113" y="2471323"/>
            <a:ext cx="6262370" cy="2030095"/>
          </a:xfrm>
          <a:prstGeom prst="rect">
            <a:avLst/>
          </a:prstGeom>
          <a:noFill/>
        </p:spPr>
        <p:txBody>
          <a:bodyPr wrap="square" rtlCol="0">
            <a:spAutoFit/>
          </a:bodyPr>
          <a:lstStyle/>
          <a:p>
            <a:r>
              <a:rPr lang="en-US" altLang="zh-CN" b="1" dirty="0"/>
              <a:t>0+1    1+1    1+2    1+3   1+4   1+5   ……+99</a:t>
            </a:r>
            <a:endParaRPr lang="en-US" altLang="zh-CN" b="1" dirty="0"/>
          </a:p>
          <a:p>
            <a:r>
              <a:rPr lang="en-US" altLang="zh-CN" b="1" dirty="0"/>
              <a:t>2+1    2+2    2+3   2+4   2+5   ……</a:t>
            </a:r>
            <a:endParaRPr lang="en-US" altLang="zh-CN" b="1" dirty="0"/>
          </a:p>
          <a:p>
            <a:r>
              <a:rPr lang="en-US" altLang="zh-CN" b="1" dirty="0"/>
              <a:t>3+1    3+2    3+3   3+4   3+5   ……</a:t>
            </a:r>
            <a:endParaRPr lang="en-US" altLang="zh-CN" b="1" dirty="0"/>
          </a:p>
          <a:p>
            <a:r>
              <a:rPr lang="en-US" altLang="zh-CN" b="1" dirty="0"/>
              <a:t>4+1    4+2    4+3   4+4   4+5   ……</a:t>
            </a:r>
            <a:endParaRPr lang="en-US" altLang="zh-CN" b="1" dirty="0"/>
          </a:p>
          <a:p>
            <a:r>
              <a:rPr lang="en-US" altLang="zh-CN" b="1" dirty="0"/>
              <a:t>5+1    5+2    5+3   5+4   5+5   ……</a:t>
            </a:r>
            <a:endParaRPr lang="en-US" altLang="zh-CN" b="1" dirty="0"/>
          </a:p>
          <a:p>
            <a:r>
              <a:rPr lang="en-US" altLang="zh-CN" b="1" dirty="0"/>
              <a:t>……     …….   ……    ……   ……</a:t>
            </a:r>
            <a:endParaRPr lang="en-US" altLang="zh-CN" b="1" dirty="0"/>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r>
              <a:rPr lang="en-US" altLang="zh-CN" dirty="0"/>
              <a:t>-</a:t>
            </a:r>
            <a:r>
              <a:rPr lang="zh-CN" altLang="en-US" dirty="0"/>
              <a:t>穷举测试</a:t>
            </a:r>
            <a:endParaRPr lang="zh-CN" altLang="en-US" dirty="0"/>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0—99</a:t>
            </a:r>
            <a:r>
              <a:rPr lang="zh-CN" altLang="en-US" dirty="0">
                <a:solidFill>
                  <a:schemeClr val="tx1">
                    <a:lumMod val="95000"/>
                    <a:lumOff val="5000"/>
                  </a:schemeClr>
                </a:solidFill>
                <a:latin typeface="+mn-ea"/>
              </a:rPr>
              <a:t>之间整数的和</a:t>
            </a:r>
            <a:endParaRPr lang="zh-CN" altLang="en-US" dirty="0">
              <a:solidFill>
                <a:schemeClr val="tx1">
                  <a:lumMod val="95000"/>
                  <a:lumOff val="5000"/>
                </a:schemeClr>
              </a:solidFill>
              <a:latin typeface="+mn-ea"/>
            </a:endParaRPr>
          </a:p>
          <a:p>
            <a:endParaRPr lang="zh-CN"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等价类测试步骤总结</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 </a:t>
            </a:r>
            <a:r>
              <a:rPr lang="zh-CN" altLang="en-US" dirty="0" smtClean="0"/>
              <a:t>分析被测对象的输入域和输出域，若二者不相似，则针对输入域的等价类测试之后，还需要针对输出域进行等价类测试；</a:t>
            </a:r>
            <a:endParaRPr lang="en-US" altLang="zh-CN" dirty="0" smtClean="0"/>
          </a:p>
          <a:p>
            <a:pPr marL="0" indent="0">
              <a:buNone/>
            </a:pPr>
            <a:r>
              <a:rPr lang="en-US" altLang="zh-CN" dirty="0" smtClean="0"/>
              <a:t>2 </a:t>
            </a:r>
            <a:r>
              <a:rPr lang="zh-CN" altLang="en-US" dirty="0" smtClean="0"/>
              <a:t>分析被测对象的输入域，选择针对整体输入域，或在独立性假设下将整体输入域拆分多个个体域进行等价划分；</a:t>
            </a:r>
            <a:endParaRPr lang="en-US" altLang="zh-CN" dirty="0" smtClean="0"/>
          </a:p>
          <a:p>
            <a:pPr marL="0" indent="0">
              <a:buNone/>
            </a:pPr>
            <a:r>
              <a:rPr lang="en-US" altLang="zh-CN" dirty="0" smtClean="0"/>
              <a:t>3 </a:t>
            </a:r>
            <a:r>
              <a:rPr lang="zh-CN" altLang="en-US" dirty="0" smtClean="0"/>
              <a:t>若针对整体输入域划分有效和无效等价类，则对每个等价类设计一个测试用例，转第（</a:t>
            </a:r>
            <a:r>
              <a:rPr lang="en-US" altLang="zh-CN" dirty="0" smtClean="0"/>
              <a:t>7</a:t>
            </a:r>
            <a:r>
              <a:rPr lang="zh-CN" altLang="en-US" dirty="0" smtClean="0"/>
              <a:t>）步；</a:t>
            </a:r>
            <a:endParaRPr lang="en-US" altLang="zh-CN" dirty="0" smtClean="0"/>
          </a:p>
          <a:p>
            <a:pPr marL="0" indent="0">
              <a:buNone/>
            </a:pPr>
            <a:r>
              <a:rPr lang="en-US" altLang="zh-CN" dirty="0" smtClean="0"/>
              <a:t>4 </a:t>
            </a:r>
            <a:r>
              <a:rPr lang="zh-CN" altLang="en-US" dirty="0" smtClean="0"/>
              <a:t>若针对个体输入域划分有效和无效等价类，则执行第（</a:t>
            </a:r>
            <a:r>
              <a:rPr lang="en-US" altLang="zh-CN" dirty="0" smtClean="0"/>
              <a:t>5</a:t>
            </a:r>
            <a:r>
              <a:rPr lang="zh-CN" altLang="en-US" dirty="0" smtClean="0"/>
              <a:t>）步；</a:t>
            </a:r>
            <a:endParaRPr lang="en-US" altLang="zh-CN" dirty="0" smtClean="0"/>
          </a:p>
          <a:p>
            <a:pPr marL="0" indent="0">
              <a:buNone/>
            </a:pP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等价类测试步骤总结</a:t>
            </a:r>
            <a:endParaRPr lang="zh-CN" altLang="en-US" dirty="0"/>
          </a:p>
        </p:txBody>
      </p:sp>
      <p:sp>
        <p:nvSpPr>
          <p:cNvPr id="3" name="内容占位符 2"/>
          <p:cNvSpPr>
            <a:spLocks noGrp="1"/>
          </p:cNvSpPr>
          <p:nvPr>
            <p:ph idx="1"/>
          </p:nvPr>
        </p:nvSpPr>
        <p:spPr>
          <a:xfrm>
            <a:off x="767155" y="1105287"/>
            <a:ext cx="10668000" cy="4267200"/>
          </a:xfrm>
        </p:spPr>
        <p:txBody>
          <a:bodyPr/>
          <a:lstStyle/>
          <a:p>
            <a:pPr marL="0" indent="0">
              <a:buNone/>
            </a:pPr>
            <a:r>
              <a:rPr lang="en-US" altLang="zh-CN" dirty="0" smtClean="0"/>
              <a:t>1  </a:t>
            </a:r>
            <a:r>
              <a:rPr lang="zh-CN" altLang="en-US" dirty="0" smtClean="0"/>
              <a:t>分析</a:t>
            </a:r>
            <a:r>
              <a:rPr lang="zh-CN" altLang="en-US" dirty="0" smtClean="0">
                <a:solidFill>
                  <a:srgbClr val="FF0000"/>
                </a:solidFill>
              </a:rPr>
              <a:t>需求</a:t>
            </a:r>
            <a:r>
              <a:rPr lang="zh-CN" altLang="en-US" dirty="0" smtClean="0"/>
              <a:t>，确定根据</a:t>
            </a:r>
            <a:r>
              <a:rPr lang="zh-CN" altLang="en-US" dirty="0" smtClean="0">
                <a:solidFill>
                  <a:srgbClr val="FF0000"/>
                </a:solidFill>
              </a:rPr>
              <a:t>输入域或输出域</a:t>
            </a:r>
            <a:r>
              <a:rPr lang="zh-CN" altLang="en-US" dirty="0" smtClean="0"/>
              <a:t>划分等价类；</a:t>
            </a:r>
            <a:endParaRPr lang="en-US" altLang="zh-CN" dirty="0" smtClean="0"/>
          </a:p>
          <a:p>
            <a:pPr marL="0" indent="0">
              <a:buNone/>
            </a:pPr>
            <a:r>
              <a:rPr lang="en-US" altLang="zh-CN" dirty="0" smtClean="0"/>
              <a:t>2  </a:t>
            </a:r>
            <a:r>
              <a:rPr lang="zh-CN" altLang="en-US" dirty="0" smtClean="0"/>
              <a:t>分析输入域，选择针对</a:t>
            </a:r>
            <a:r>
              <a:rPr lang="zh-CN" altLang="en-US" dirty="0" smtClean="0">
                <a:solidFill>
                  <a:srgbClr val="FF0000"/>
                </a:solidFill>
              </a:rPr>
              <a:t>整体域或个体域</a:t>
            </a:r>
            <a:r>
              <a:rPr lang="zh-CN" altLang="en-US" dirty="0" smtClean="0"/>
              <a:t>进行等价划分；</a:t>
            </a:r>
            <a:endParaRPr lang="en-US" altLang="zh-CN" dirty="0" smtClean="0"/>
          </a:p>
          <a:p>
            <a:pPr marL="0" indent="0">
              <a:buNone/>
            </a:pPr>
            <a:r>
              <a:rPr lang="en-US" altLang="zh-CN" dirty="0" smtClean="0"/>
              <a:t>3  </a:t>
            </a:r>
            <a:r>
              <a:rPr lang="zh-CN" altLang="en-US" dirty="0" smtClean="0"/>
              <a:t>若针对整体输入域划分等价类，则每个等价类设计一个测试用例，转第（</a:t>
            </a:r>
            <a:r>
              <a:rPr lang="en-US" altLang="zh-CN" dirty="0" smtClean="0"/>
              <a:t>7</a:t>
            </a:r>
            <a:r>
              <a:rPr lang="zh-CN" altLang="en-US" dirty="0" smtClean="0"/>
              <a:t>）步；</a:t>
            </a:r>
            <a:endParaRPr lang="en-US" altLang="zh-CN" dirty="0" smtClean="0"/>
          </a:p>
          <a:p>
            <a:pPr marL="0" indent="0">
              <a:buNone/>
            </a:pPr>
            <a:r>
              <a:rPr lang="en-US" altLang="zh-CN" dirty="0" smtClean="0"/>
              <a:t>4  </a:t>
            </a:r>
            <a:r>
              <a:rPr lang="zh-CN" altLang="en-US" dirty="0" smtClean="0"/>
              <a:t>若针对个体输入域划分有效和无效等价类，则执行第（</a:t>
            </a:r>
            <a:r>
              <a:rPr lang="en-US" altLang="zh-CN" dirty="0" smtClean="0"/>
              <a:t>5</a:t>
            </a:r>
            <a:r>
              <a:rPr lang="zh-CN" altLang="en-US" dirty="0" smtClean="0"/>
              <a:t>）步；</a:t>
            </a:r>
            <a:endParaRPr lang="en-US" altLang="zh-CN" dirty="0" smtClean="0"/>
          </a:p>
          <a:p>
            <a:pPr marL="0" indent="0">
              <a:buNone/>
            </a:pPr>
            <a:r>
              <a:rPr lang="en-US" altLang="zh-CN" dirty="0" smtClean="0">
                <a:sym typeface="+mn-ea"/>
              </a:rPr>
              <a:t>5  </a:t>
            </a:r>
            <a:r>
              <a:rPr lang="zh-CN" altLang="en-US" dirty="0" smtClean="0">
                <a:sym typeface="+mn-ea"/>
              </a:rPr>
              <a:t>对于有效等价类，在</a:t>
            </a:r>
            <a:r>
              <a:rPr lang="zh-CN" altLang="en-US" dirty="0" smtClean="0">
                <a:solidFill>
                  <a:srgbClr val="FF0000"/>
                </a:solidFill>
                <a:sym typeface="+mn-ea"/>
              </a:rPr>
              <a:t>强组合</a:t>
            </a:r>
            <a:r>
              <a:rPr lang="en-US" altLang="zh-CN" dirty="0" smtClean="0">
                <a:solidFill>
                  <a:srgbClr val="FF0000"/>
                </a:solidFill>
                <a:sym typeface="+mn-ea"/>
              </a:rPr>
              <a:t>(</a:t>
            </a:r>
            <a:r>
              <a:rPr lang="zh-CN" altLang="en-US" dirty="0" smtClean="0">
                <a:solidFill>
                  <a:srgbClr val="FF0000"/>
                </a:solidFill>
                <a:sym typeface="+mn-ea"/>
              </a:rPr>
              <a:t>弱组合</a:t>
            </a:r>
            <a:r>
              <a:rPr lang="en-US" altLang="zh-CN" dirty="0" smtClean="0">
                <a:solidFill>
                  <a:srgbClr val="FF0000"/>
                </a:solidFill>
                <a:sym typeface="+mn-ea"/>
              </a:rPr>
              <a:t>)</a:t>
            </a:r>
            <a:r>
              <a:rPr lang="zh-CN" altLang="en-US" dirty="0" smtClean="0">
                <a:sym typeface="+mn-ea"/>
              </a:rPr>
              <a:t>方式下设计测试用例；</a:t>
            </a:r>
            <a:endParaRPr lang="zh-CN" altLang="en-US" dirty="0" smtClean="0">
              <a:sym typeface="+mn-ea"/>
            </a:endParaRPr>
          </a:p>
          <a:p>
            <a:pPr marL="0" indent="0">
              <a:buNone/>
            </a:pPr>
            <a:r>
              <a:rPr lang="en-US" altLang="zh-CN" dirty="0" smtClean="0">
                <a:sym typeface="+mn-ea"/>
              </a:rPr>
              <a:t>6  </a:t>
            </a:r>
            <a:r>
              <a:rPr lang="zh-CN" altLang="en-US" dirty="0" smtClean="0">
                <a:sym typeface="+mn-ea"/>
              </a:rPr>
              <a:t>对于无效等价类，基于</a:t>
            </a:r>
            <a:r>
              <a:rPr lang="zh-CN" altLang="en-US" dirty="0" smtClean="0">
                <a:solidFill>
                  <a:srgbClr val="FF0000"/>
                </a:solidFill>
                <a:sym typeface="+mn-ea"/>
              </a:rPr>
              <a:t>单缺陷假设</a:t>
            </a:r>
            <a:r>
              <a:rPr lang="zh-CN" altLang="en-US" dirty="0" smtClean="0">
                <a:sym typeface="+mn-ea"/>
              </a:rPr>
              <a:t>来设计测试用例；</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7  </a:t>
            </a:r>
            <a:r>
              <a:rPr lang="zh-CN" altLang="en-US" dirty="0" smtClean="0"/>
              <a:t>设计测试用例时，对于每个等价类，通常测试数据的选择是从该等价类中抽取一个正常值，即该取值范围内的一个较接近中值的数据即可，若输入条件是布尔型或逻辑型条件，则不存在典型数据的抽取问题；</a:t>
            </a:r>
            <a:endParaRPr lang="zh-CN" altLang="en-US" dirty="0" smtClean="0"/>
          </a:p>
          <a:p>
            <a:pPr marL="0" indent="0">
              <a:buNone/>
            </a:pPr>
            <a:r>
              <a:rPr lang="en-US" altLang="zh-CN" dirty="0">
                <a:sym typeface="+mn-ea"/>
              </a:rPr>
              <a:t>8  </a:t>
            </a:r>
            <a:r>
              <a:rPr lang="zh-CN" altLang="en-US" dirty="0">
                <a:sym typeface="+mn-ea"/>
              </a:rPr>
              <a:t>若需要针对输出域进行等价类测试，则选择合理的输出域进行等价划分，并补充测试用例</a:t>
            </a:r>
            <a:endParaRPr lang="zh-CN" altLang="en-US" dirty="0"/>
          </a:p>
          <a:p>
            <a:pPr marL="0" indent="0">
              <a:buNone/>
            </a:pPr>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等价类测试的注意事项：</a:t>
            </a:r>
            <a:endParaRPr lang="en-US" altLang="zh-CN" dirty="0" smtClean="0"/>
          </a:p>
          <a:p>
            <a:pPr marL="0" indent="0">
              <a:buNone/>
            </a:pPr>
            <a:r>
              <a:rPr lang="en-US" altLang="zh-CN" dirty="0" smtClean="0"/>
              <a:t>1  </a:t>
            </a:r>
            <a:r>
              <a:rPr lang="zh-CN" altLang="en-US" dirty="0" smtClean="0"/>
              <a:t>当等价划分不合理，将导致测试用例漏洞</a:t>
            </a:r>
            <a:endParaRPr lang="en-US" altLang="zh-CN" dirty="0" smtClean="0"/>
          </a:p>
          <a:p>
            <a:pPr marL="0" indent="0">
              <a:buNone/>
            </a:pPr>
            <a:r>
              <a:rPr lang="en-US" altLang="zh-CN" dirty="0" smtClean="0"/>
              <a:t>2  </a:t>
            </a:r>
            <a:r>
              <a:rPr lang="zh-CN" altLang="en-US" dirty="0" smtClean="0"/>
              <a:t>当输入条件之间存在关联时，若基于个体输入域进行测试，将导致测试用例冗余</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smtClean="0"/>
              <a:t> </a:t>
            </a:r>
            <a:r>
              <a:rPr lang="zh-CN" altLang="en-US" dirty="0" smtClean="0"/>
              <a:t>等价类测试</a:t>
            </a:r>
            <a:endParaRPr lang="zh-CN" altLang="en-US" dirty="0" smtClean="0"/>
          </a:p>
        </p:txBody>
      </p:sp>
      <p:sp>
        <p:nvSpPr>
          <p:cNvPr id="80900" name="Rectangle 3"/>
          <p:cNvSpPr>
            <a:spLocks noGrp="1" noChangeArrowheads="1"/>
          </p:cNvSpPr>
          <p:nvPr>
            <p:ph idx="1"/>
          </p:nvPr>
        </p:nvSpPr>
        <p:spPr/>
        <p:txBody>
          <a:bodyPr/>
          <a:lstStyle/>
          <a:p>
            <a:r>
              <a:rPr lang="zh-CN" altLang="en-US" smtClean="0"/>
              <a:t>小结</a:t>
            </a:r>
            <a:endParaRPr lang="en-US" altLang="zh-CN" smtClean="0"/>
          </a:p>
          <a:p>
            <a:pPr lvl="1"/>
            <a:r>
              <a:rPr lang="zh-CN" altLang="en-US" smtClean="0"/>
              <a:t>目标是从理论上追求测试的完备性和无冗余性</a:t>
            </a:r>
            <a:endParaRPr lang="en-US" altLang="zh-CN" smtClean="0"/>
          </a:p>
          <a:p>
            <a:pPr lvl="1"/>
            <a:r>
              <a:rPr lang="zh-CN" altLang="en-US" smtClean="0"/>
              <a:t>基于：独立性假设和单缺陷假设</a:t>
            </a:r>
            <a:endParaRPr lang="en-US" altLang="zh-CN" smtClean="0"/>
          </a:p>
          <a:p>
            <a:pPr lvl="1"/>
            <a:r>
              <a:rPr lang="zh-CN" altLang="en-US" smtClean="0"/>
              <a:t>当等价划分不合理</a:t>
            </a:r>
            <a:r>
              <a:rPr lang="en-US" altLang="en-US" smtClean="0"/>
              <a:t>(</a:t>
            </a:r>
            <a:r>
              <a:rPr lang="zh-CN" altLang="en-US" smtClean="0"/>
              <a:t>即存在漏洞时</a:t>
            </a:r>
            <a:r>
              <a:rPr lang="en-US" altLang="en-US" smtClean="0"/>
              <a:t>)</a:t>
            </a:r>
            <a:r>
              <a:rPr lang="zh-CN" altLang="en-US" smtClean="0"/>
              <a:t>，将导致测试用例的漏洞；</a:t>
            </a:r>
            <a:endParaRPr lang="zh-CN" altLang="en-US" smtClean="0"/>
          </a:p>
          <a:p>
            <a:pPr lvl="1"/>
            <a:r>
              <a:rPr lang="zh-CN" altLang="en-US" smtClean="0"/>
              <a:t>当输入条件之间存在关联时，若基于个体输入域进行测试，将导致测试用例的冗余</a:t>
            </a:r>
            <a:endParaRPr lang="zh-CN" altLang="en-US" smtClean="0"/>
          </a:p>
        </p:txBody>
      </p:sp>
      <p:sp>
        <p:nvSpPr>
          <p:cNvPr id="80898" name="灯片编号占位符 5"/>
          <p:cNvSpPr>
            <a:spLocks noGrp="1"/>
          </p:cNvSpPr>
          <p:nvPr>
            <p:ph type="sldNum" sz="quarter" idx="4294967295"/>
          </p:nvPr>
        </p:nvSpPr>
        <p:spPr>
          <a:xfrm>
            <a:off x="8610600" y="6356350"/>
            <a:ext cx="2743200" cy="365125"/>
          </a:xfrm>
          <a:prstGeom prst="rect">
            <a:avLst/>
          </a:prstGeo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D744FAC-38AC-4183-AB64-A86C87F5C174}"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dirty="0" smtClean="0"/>
              <a:t>等价类测试</a:t>
            </a:r>
            <a:endParaRPr lang="zh-CN" altLang="en-US" dirty="0"/>
          </a:p>
        </p:txBody>
      </p:sp>
      <p:sp>
        <p:nvSpPr>
          <p:cNvPr id="2" name="内容占位符 1"/>
          <p:cNvSpPr>
            <a:spLocks noGrp="1"/>
          </p:cNvSpPr>
          <p:nvPr>
            <p:ph idx="1"/>
          </p:nvPr>
        </p:nvSpPr>
        <p:spPr/>
        <p:txBody>
          <a:bodyPr/>
          <a:lstStyle/>
          <a:p>
            <a:r>
              <a:rPr lang="zh-CN" altLang="en-US" smtClean="0"/>
              <a:t>等价类满足如下条件：</a:t>
            </a:r>
            <a:endParaRPr lang="zh-CN" altLang="en-US" smtClean="0"/>
          </a:p>
          <a:p>
            <a:pPr lvl="1"/>
            <a:r>
              <a:rPr lang="zh-CN" altLang="en-US" smtClean="0">
                <a:sym typeface="+mn-ea"/>
              </a:rPr>
              <a:t>被测系统对该等价类中的每个数据的处理方式相同（保证等价）</a:t>
            </a:r>
            <a:endParaRPr lang="zh-CN" altLang="en-US" smtClean="0">
              <a:sym typeface="+mn-ea"/>
            </a:endParaRPr>
          </a:p>
          <a:p>
            <a:pPr lvl="1"/>
            <a:r>
              <a:rPr lang="zh-CN" altLang="en-US" smtClean="0">
                <a:sym typeface="+mn-ea"/>
              </a:rPr>
              <a:t>各等价类之间互不相交，即每个数据唯一隶属一个等价类（保证不冗余）</a:t>
            </a:r>
            <a:endParaRPr lang="zh-CN" altLang="en-US" smtClean="0"/>
          </a:p>
          <a:p>
            <a:pPr lvl="1"/>
            <a:r>
              <a:rPr lang="zh-CN" altLang="en-US" smtClean="0">
                <a:sym typeface="+mn-ea"/>
              </a:rPr>
              <a:t>所有等价类的并集是整个输入域（保证完备）</a:t>
            </a:r>
            <a:endParaRPr lang="en-US" altLang="zh-CN" smtClean="0"/>
          </a:p>
          <a:p>
            <a:pPr lvl="1"/>
            <a:endParaRPr lang="en-US" altLang="zh-CN" smtClean="0"/>
          </a:p>
          <a:p>
            <a:endParaRPr lang="zh-CN" alt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一：针对加法计算器中有效输入是</a:t>
            </a:r>
            <a:r>
              <a:rPr lang="en-US" altLang="zh-CN" dirty="0" smtClean="0"/>
              <a:t>0——99</a:t>
            </a:r>
            <a:r>
              <a:rPr lang="zh-CN" altLang="en-US" dirty="0" smtClean="0"/>
              <a:t>的整数，设计有效测试用例和无效测试用例</a:t>
            </a:r>
            <a:endParaRPr lang="en-US" altLang="zh-CN" dirty="0" smtClean="0"/>
          </a:p>
          <a:p>
            <a:pPr marL="0" indent="0">
              <a:buNone/>
            </a:pPr>
            <a:r>
              <a:rPr lang="zh-CN" altLang="en-US" dirty="0" smtClean="0"/>
              <a:t>二：针对</a:t>
            </a:r>
            <a:r>
              <a:rPr lang="en-US" altLang="zh-CN" dirty="0" smtClean="0"/>
              <a:t>Windows</a:t>
            </a:r>
            <a:r>
              <a:rPr lang="zh-CN" altLang="en-US" dirty="0" smtClean="0"/>
              <a:t>命名规则，设计测试用例</a:t>
            </a:r>
            <a:endParaRPr lang="en-US" altLang="zh-CN" dirty="0" smtClean="0"/>
          </a:p>
          <a:p>
            <a:pPr lvl="1"/>
            <a:r>
              <a:rPr lang="zh-CN" altLang="en-US" dirty="0" smtClean="0"/>
              <a:t>文件名</a:t>
            </a:r>
            <a:r>
              <a:rPr lang="zh-CN" altLang="en-US" dirty="0"/>
              <a:t>可以包含除、</a:t>
            </a:r>
            <a:r>
              <a:rPr lang="en-US" altLang="zh-CN" dirty="0"/>
              <a:t>/:*?”&lt; </a:t>
            </a:r>
            <a:r>
              <a:rPr lang="en-US" altLang="zh-CN" dirty="0" smtClean="0"/>
              <a:t>&gt;</a:t>
            </a:r>
            <a:r>
              <a:rPr lang="zh-CN" altLang="en-US" dirty="0" smtClean="0"/>
              <a:t>和</a:t>
            </a:r>
            <a:r>
              <a:rPr lang="en-US" altLang="zh-CN" dirty="0"/>
              <a:t>|</a:t>
            </a:r>
            <a:r>
              <a:rPr lang="zh-CN" altLang="en-US" dirty="0" smtClean="0"/>
              <a:t>之外</a:t>
            </a:r>
            <a:endParaRPr lang="en-US" altLang="zh-CN" dirty="0" smtClean="0"/>
          </a:p>
          <a:p>
            <a:pPr marL="471170" lvl="1" indent="0">
              <a:buNone/>
            </a:pPr>
            <a:r>
              <a:rPr lang="zh-CN" altLang="en-US" dirty="0" smtClean="0"/>
              <a:t>的</a:t>
            </a:r>
            <a:r>
              <a:rPr lang="zh-CN" altLang="en-US" dirty="0"/>
              <a:t>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pic>
        <p:nvPicPr>
          <p:cNvPr id="5" name="内容占位符 3"/>
          <p:cNvPicPr>
            <a:picLocks noChangeAspect="1"/>
          </p:cNvPicPr>
          <p:nvPr/>
        </p:nvPicPr>
        <p:blipFill>
          <a:blip r:embed="rId1"/>
          <a:stretch>
            <a:fillRect/>
          </a:stretch>
        </p:blipFill>
        <p:spPr bwMode="auto">
          <a:xfrm>
            <a:off x="7680176" y="2204864"/>
            <a:ext cx="410445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184232" y="4509120"/>
            <a:ext cx="1885950" cy="32956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lstStyle/>
          <a:p>
            <a:r>
              <a:rPr lang="zh-CN" altLang="en-US" dirty="0" smtClean="0"/>
              <a:t>为什么引入等价类划分</a:t>
            </a:r>
            <a:endParaRPr lang="en-US" altLang="zh-CN" dirty="0" smtClean="0"/>
          </a:p>
          <a:p>
            <a:pPr lvl="1"/>
            <a:r>
              <a:rPr lang="zh-CN" altLang="en-US" dirty="0" smtClean="0"/>
              <a:t>避免测试工作量过大，并且测试不合理</a:t>
            </a:r>
            <a:endParaRPr lang="en-US" altLang="zh-CN" dirty="0" smtClean="0"/>
          </a:p>
          <a:p>
            <a:r>
              <a:rPr lang="zh-CN" altLang="en-US" dirty="0" smtClean="0"/>
              <a:t>什么是等价类划分</a:t>
            </a:r>
            <a:endParaRPr lang="en-US" altLang="zh-CN" dirty="0" smtClean="0"/>
          </a:p>
          <a:p>
            <a:pPr lvl="1"/>
            <a:r>
              <a:rPr lang="zh-CN" altLang="en-US" dirty="0" smtClean="0"/>
              <a:t>依据需求对输入的范围进行细分，然后再分出的每一个区域内选取一个</a:t>
            </a:r>
            <a:r>
              <a:rPr lang="zh-CN" altLang="en-US" dirty="0" smtClean="0">
                <a:solidFill>
                  <a:srgbClr val="FF0000"/>
                </a:solidFill>
              </a:rPr>
              <a:t>有代表性</a:t>
            </a:r>
            <a:r>
              <a:rPr lang="zh-CN" altLang="en-US" dirty="0" smtClean="0"/>
              <a:t>的测试数据开展测试</a:t>
            </a:r>
            <a:endParaRPr lang="en-US" altLang="zh-CN" dirty="0" smtClean="0"/>
          </a:p>
          <a:p>
            <a:pPr lvl="1"/>
            <a:endParaRPr lang="en-US" altLang="zh-CN" dirty="0"/>
          </a:p>
        </p:txBody>
      </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lstStyle/>
          <a:p>
            <a:r>
              <a:rPr lang="zh-CN" altLang="en-US" dirty="0" smtClean="0"/>
              <a:t>怎样进行等价类划分</a:t>
            </a:r>
            <a:endParaRPr lang="en-US" altLang="zh-CN" dirty="0" smtClean="0"/>
          </a:p>
          <a:p>
            <a:pPr lvl="1"/>
            <a:r>
              <a:rPr lang="zh-CN" altLang="en-US" dirty="0" smtClean="0"/>
              <a:t>强组合方式</a:t>
            </a:r>
            <a:endParaRPr lang="en-US" altLang="zh-CN" dirty="0" smtClean="0"/>
          </a:p>
          <a:p>
            <a:pPr lvl="1"/>
            <a:r>
              <a:rPr lang="zh-CN" altLang="en-US" dirty="0" smtClean="0"/>
              <a:t>弱组合方式</a:t>
            </a:r>
            <a:endParaRPr lang="en-US" altLang="zh-CN" dirty="0" smtClean="0"/>
          </a:p>
          <a:p>
            <a:pPr lvl="1"/>
            <a:endParaRPr lang="en-US" altLang="zh-CN" dirty="0"/>
          </a:p>
        </p:txBody>
      </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latin typeface="黑体" panose="02010609060101010101" pitchFamily="49" charset="-122"/>
                <a:ea typeface="黑体" panose="02010609060101010101" pitchFamily="49" charset="-122"/>
              </a:rPr>
              <a:t>Question</a:t>
            </a:r>
            <a:endParaRPr lang="zh-CN" altLang="en-US" sz="44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为什么引入等价类划分法</a:t>
            </a:r>
            <a:endParaRPr lang="en-US" altLang="zh-CN" dirty="0" smtClean="0"/>
          </a:p>
          <a:p>
            <a:pPr lvl="1"/>
            <a:r>
              <a:rPr lang="zh-CN" altLang="en-US" dirty="0" smtClean="0">
                <a:solidFill>
                  <a:srgbClr val="FF0000"/>
                </a:solidFill>
              </a:rPr>
              <a:t>什么是等价类划分法</a:t>
            </a:r>
            <a:endParaRPr lang="en-US" altLang="zh-CN" dirty="0" smtClean="0">
              <a:solidFill>
                <a:srgbClr val="FF0000"/>
              </a:solidFill>
            </a:endParaRPr>
          </a:p>
          <a:p>
            <a:pPr lvl="1"/>
            <a:r>
              <a:rPr lang="zh-CN" altLang="en-US" dirty="0" smtClean="0"/>
              <a:t>如何使用等价类划分法</a:t>
            </a:r>
            <a:endParaRPr lang="en-US" altLang="zh-CN" dirty="0" smtClean="0"/>
          </a:p>
          <a:p>
            <a:pPr lvl="1"/>
            <a:r>
              <a:rPr lang="zh-CN" altLang="en-US" dirty="0" smtClean="0"/>
              <a:t>等价类测试用例设计步骤总结</a:t>
            </a:r>
            <a:endParaRPr lang="en-US" altLang="zh-CN" dirty="0" smtClean="0"/>
          </a:p>
          <a:p>
            <a:pPr lvl="1"/>
            <a:endParaRPr lang="en-US" altLang="zh-C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smtClean="0"/>
              <a:t>什么是等价类测试</a:t>
            </a:r>
            <a:endParaRPr lang="zh-CN" altLang="en-US" dirty="0" smtClean="0"/>
          </a:p>
        </p:txBody>
      </p:sp>
      <p:sp>
        <p:nvSpPr>
          <p:cNvPr id="50180" name="Rectangle 3"/>
          <p:cNvSpPr>
            <a:spLocks noGrp="1" noChangeArrowheads="1"/>
          </p:cNvSpPr>
          <p:nvPr>
            <p:ph idx="1"/>
          </p:nvPr>
        </p:nvSpPr>
        <p:spPr/>
        <p:txBody>
          <a:bodyPr/>
          <a:lstStyle/>
          <a:p>
            <a:r>
              <a:rPr lang="zh-CN" altLang="en-US" dirty="0" smtClean="0"/>
              <a:t>定义：</a:t>
            </a:r>
            <a:r>
              <a:rPr lang="zh-CN" altLang="en-US" dirty="0"/>
              <a:t>依据需求对输入的范围进行</a:t>
            </a:r>
            <a:r>
              <a:rPr lang="zh-CN" altLang="en-US" dirty="0">
                <a:solidFill>
                  <a:srgbClr val="FF0000"/>
                </a:solidFill>
              </a:rPr>
              <a:t>细分</a:t>
            </a:r>
            <a:r>
              <a:rPr lang="zh-CN" altLang="en-US" dirty="0"/>
              <a:t>，然后再分出的每一个</a:t>
            </a:r>
            <a:r>
              <a:rPr lang="zh-CN" altLang="en-US" dirty="0">
                <a:solidFill>
                  <a:srgbClr val="FF0000"/>
                </a:solidFill>
              </a:rPr>
              <a:t>区域</a:t>
            </a:r>
            <a:r>
              <a:rPr lang="zh-CN" altLang="en-US" dirty="0"/>
              <a:t>内选取一个</a:t>
            </a:r>
            <a:r>
              <a:rPr lang="zh-CN" altLang="en-US" dirty="0">
                <a:solidFill>
                  <a:srgbClr val="FF0000"/>
                </a:solidFill>
              </a:rPr>
              <a:t>有代表性</a:t>
            </a:r>
            <a:r>
              <a:rPr lang="zh-CN" altLang="en-US" dirty="0"/>
              <a:t>的测试数据开展</a:t>
            </a:r>
            <a:r>
              <a:rPr lang="zh-CN" altLang="en-US" dirty="0" smtClean="0"/>
              <a:t>测试</a:t>
            </a:r>
            <a:endParaRPr lang="en-US" altLang="zh-CN" dirty="0" smtClean="0"/>
          </a:p>
        </p:txBody>
      </p:sp>
      <p:sp>
        <p:nvSpPr>
          <p:cNvPr id="2" name="内容占位符 1"/>
          <p:cNvSpPr>
            <a:spLocks noGrp="1"/>
          </p:cNvSpPr>
          <p:nvPr/>
        </p:nvSpPr>
        <p:spPr>
          <a:xfrm>
            <a:off x="695325" y="2595880"/>
            <a:ext cx="10668000" cy="336296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smtClean="0"/>
              <a:t>等价类满足如下条件：</a:t>
            </a:r>
            <a:endParaRPr lang="zh-CN" altLang="en-US" smtClean="0"/>
          </a:p>
          <a:p>
            <a:pPr lvl="1"/>
            <a:r>
              <a:rPr lang="zh-CN" altLang="en-US" smtClean="0">
                <a:sym typeface="+mn-ea"/>
              </a:rPr>
              <a:t>被测系统对该等价类中的每个数据的处理方式相同（保证等价）</a:t>
            </a:r>
            <a:endParaRPr lang="zh-CN" altLang="en-US" smtClean="0">
              <a:sym typeface="+mn-ea"/>
            </a:endParaRPr>
          </a:p>
          <a:p>
            <a:pPr lvl="1"/>
            <a:r>
              <a:rPr lang="zh-CN" altLang="en-US" smtClean="0">
                <a:sym typeface="+mn-ea"/>
              </a:rPr>
              <a:t>各等价类之间互不相交，即每个数据唯一隶属一个等价类（保证不冗余）</a:t>
            </a:r>
            <a:endParaRPr lang="zh-CN" altLang="en-US" smtClean="0"/>
          </a:p>
          <a:p>
            <a:pPr lvl="1"/>
            <a:r>
              <a:rPr lang="zh-CN" altLang="en-US" smtClean="0">
                <a:sym typeface="+mn-ea"/>
              </a:rPr>
              <a:t>所有等价类的并集是整个输入域（保证完备）</a:t>
            </a:r>
            <a:endParaRPr lang="en-US" altLang="zh-CN" smtClean="0"/>
          </a:p>
          <a:p>
            <a:pPr lvl="1"/>
            <a:endParaRPr lang="en-US" altLang="zh-CN" smtClean="0"/>
          </a:p>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等价类划分的原理</a:t>
            </a:r>
            <a:endParaRPr lang="zh-CN" altLang="en-US" dirty="0"/>
          </a:p>
        </p:txBody>
      </p:sp>
      <p:sp>
        <p:nvSpPr>
          <p:cNvPr id="3" name="内容占位符 2"/>
          <p:cNvSpPr>
            <a:spLocks noGrp="1"/>
          </p:cNvSpPr>
          <p:nvPr>
            <p:ph idx="1"/>
          </p:nvPr>
        </p:nvSpPr>
        <p:spPr/>
        <p:txBody>
          <a:bodyPr/>
          <a:lstStyle/>
          <a:p>
            <a:r>
              <a:rPr lang="zh-CN" altLang="en-US" dirty="0"/>
              <a:t>通过等价划分满足测试的完备性和无冗余性</a:t>
            </a:r>
            <a:endParaRPr lang="zh-CN" altLang="en-US" dirty="0"/>
          </a:p>
          <a:p>
            <a:endParaRPr lang="zh-CN" altLang="en-US"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408" y="227687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9606857" y="3717032"/>
            <a:ext cx="2592288" cy="232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smtClean="0"/>
              <a:t>分而不交</a:t>
            </a:r>
            <a:endParaRPr lang="en-US" altLang="zh-CN" kern="0" dirty="0" smtClean="0"/>
          </a:p>
          <a:p>
            <a:r>
              <a:rPr lang="zh-CN" altLang="en-US" kern="0" dirty="0" smtClean="0"/>
              <a:t>合而不变</a:t>
            </a:r>
            <a:endParaRPr lang="en-US" altLang="zh-CN" kern="0" dirty="0" smtClean="0"/>
          </a:p>
          <a:p>
            <a:r>
              <a:rPr lang="zh-CN" altLang="en-US" kern="0" dirty="0" smtClean="0"/>
              <a:t>类内等价</a:t>
            </a:r>
            <a:endParaRPr lang="zh-CN" altLang="en-US" kern="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为什么引入等价类划分法</a:t>
            </a:r>
            <a:endParaRPr lang="en-US" altLang="zh-CN" dirty="0" smtClean="0"/>
          </a:p>
          <a:p>
            <a:pPr lvl="1"/>
            <a:r>
              <a:rPr lang="zh-CN" altLang="en-US" dirty="0" smtClean="0"/>
              <a:t>什么是等价类划分法</a:t>
            </a:r>
            <a:endParaRPr lang="en-US" altLang="zh-CN" dirty="0" smtClean="0"/>
          </a:p>
          <a:p>
            <a:pPr lvl="1"/>
            <a:r>
              <a:rPr lang="zh-CN" altLang="en-US" dirty="0" smtClean="0">
                <a:solidFill>
                  <a:srgbClr val="FF0000"/>
                </a:solidFill>
              </a:rPr>
              <a:t>如何使用等价类划分法</a:t>
            </a:r>
            <a:endParaRPr lang="en-US" altLang="zh-CN" dirty="0" smtClean="0">
              <a:solidFill>
                <a:srgbClr val="FF0000"/>
              </a:solidFill>
            </a:endParaRPr>
          </a:p>
          <a:p>
            <a:pPr lvl="1"/>
            <a:r>
              <a:rPr lang="zh-CN" altLang="en-US" dirty="0" smtClean="0"/>
              <a:t>等价类测试用例设计步骤总结</a:t>
            </a:r>
            <a:endParaRPr lang="en-US" altLang="zh-CN" dirty="0" smtClean="0"/>
          </a:p>
          <a:p>
            <a:pPr lvl="1"/>
            <a:endParaRPr lang="en-US" altLang="zh-C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smtClean="0"/>
              <a:t>怎样进行等价类测试</a:t>
            </a:r>
            <a:endParaRPr lang="zh-CN" altLang="en-US" dirty="0" smtClean="0"/>
          </a:p>
        </p:txBody>
      </p:sp>
      <p:sp>
        <p:nvSpPr>
          <p:cNvPr id="51204" name="Rectangle 3"/>
          <p:cNvSpPr>
            <a:spLocks noGrp="1" noChangeArrowheads="1"/>
          </p:cNvSpPr>
          <p:nvPr>
            <p:ph idx="1"/>
          </p:nvPr>
        </p:nvSpPr>
        <p:spPr>
          <a:xfrm>
            <a:off x="695400" y="603002"/>
            <a:ext cx="10668000" cy="4267200"/>
          </a:xfrm>
        </p:spPr>
        <p:txBody>
          <a:bodyPr/>
          <a:lstStyle/>
          <a:p>
            <a:pPr marL="0" indent="0">
              <a:buNone/>
            </a:pPr>
            <a:endParaRPr lang="en-US" altLang="zh-CN" dirty="0" smtClean="0"/>
          </a:p>
          <a:p>
            <a:r>
              <a:rPr lang="zh-CN" altLang="en-US" dirty="0" smtClean="0"/>
              <a:t>怎样划分有效等价类和无效等价类？</a:t>
            </a:r>
            <a:endParaRPr lang="en-US" altLang="zh-CN" dirty="0" smtClean="0"/>
          </a:p>
          <a:p>
            <a:r>
              <a:rPr lang="zh-CN" altLang="en-US" dirty="0" smtClean="0"/>
              <a:t>怎样针对有效等价类</a:t>
            </a:r>
            <a:r>
              <a:rPr lang="zh-CN" altLang="en-US" dirty="0" smtClean="0">
                <a:sym typeface="+mn-ea"/>
              </a:rPr>
              <a:t>设计</a:t>
            </a:r>
            <a:r>
              <a:rPr lang="zh-CN" altLang="en-US" dirty="0" smtClean="0"/>
              <a:t>测试用例？</a:t>
            </a:r>
            <a:endParaRPr lang="en-US" altLang="zh-CN" dirty="0" smtClean="0"/>
          </a:p>
          <a:p>
            <a:r>
              <a:rPr lang="zh-CN" altLang="en-US" dirty="0" smtClean="0"/>
              <a:t>怎样针对无效等价类</a:t>
            </a:r>
            <a:r>
              <a:rPr lang="zh-CN" altLang="en-US" dirty="0" smtClean="0">
                <a:sym typeface="+mn-ea"/>
              </a:rPr>
              <a:t>设计</a:t>
            </a:r>
            <a:r>
              <a:rPr lang="zh-CN" altLang="en-US" dirty="0" smtClean="0"/>
              <a:t>测试用例？</a:t>
            </a: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anim calcmode="lin" valueType="num">
                                      <p:cBhvr additive="base">
                                        <p:cTn id="7"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2" end="2"/>
                                            </p:txEl>
                                          </p:spTgt>
                                        </p:tgtEl>
                                        <p:attrNameLst>
                                          <p:attrName>style.visibility</p:attrName>
                                        </p:attrNameLst>
                                      </p:cBhvr>
                                      <p:to>
                                        <p:strVal val="visible"/>
                                      </p:to>
                                    </p:set>
                                    <p:anim calcmode="lin" valueType="num">
                                      <p:cBhvr additive="base">
                                        <p:cTn id="13"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3" end="3"/>
                                            </p:txEl>
                                          </p:spTgt>
                                        </p:tgtEl>
                                        <p:attrNameLst>
                                          <p:attrName>style.visibility</p:attrName>
                                        </p:attrNameLst>
                                      </p:cBhvr>
                                      <p:to>
                                        <p:strVal val="visible"/>
                                      </p:to>
                                    </p:set>
                                    <p:anim calcmode="lin" valueType="num">
                                      <p:cBhvr additive="base">
                                        <p:cTn id="19"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3609</Words>
  <Application>WPS 演示</Application>
  <PresentationFormat>宽屏</PresentationFormat>
  <Paragraphs>386</Paragraphs>
  <Slides>49</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宋体</vt:lpstr>
      <vt:lpstr>Wingdings</vt:lpstr>
      <vt:lpstr>Verdana</vt:lpstr>
      <vt:lpstr>Times New Roman</vt:lpstr>
      <vt:lpstr>华文隶书</vt:lpstr>
      <vt:lpstr>微软雅黑</vt:lpstr>
      <vt:lpstr>Arial Unicode MS</vt:lpstr>
      <vt:lpstr>楷体</vt:lpstr>
      <vt:lpstr>黑体</vt:lpstr>
      <vt:lpstr>Profile</vt:lpstr>
      <vt:lpstr>软件测试实用教程 ——方法与实践</vt:lpstr>
      <vt:lpstr>等价类划分法设计测试用例</vt:lpstr>
      <vt:lpstr>为什么引入等价类划分法设计测试用例</vt:lpstr>
      <vt:lpstr>为什么引入等价类划分法-穷举测试</vt:lpstr>
      <vt:lpstr>等价类划分法设计测试用例</vt:lpstr>
      <vt:lpstr>什么是等价类测试</vt:lpstr>
      <vt:lpstr>等价类划分的原理</vt:lpstr>
      <vt:lpstr>等价类划分法设计测试用例</vt:lpstr>
      <vt:lpstr>怎样进行等价类测试</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怎样进行等价类划分—根据输出域设计测试用例</vt:lpstr>
      <vt:lpstr>怎样进行等价类划分—根据输出域设计测试用例</vt:lpstr>
      <vt:lpstr>等价类划分法设计测试用例</vt:lpstr>
      <vt:lpstr>等价类测试步骤总结</vt:lpstr>
      <vt:lpstr>等价类测试步骤总结</vt:lpstr>
      <vt:lpstr>等价类测试步骤总结</vt:lpstr>
      <vt:lpstr>等价类测试步骤总结</vt:lpstr>
      <vt:lpstr> 等价类测试</vt:lpstr>
      <vt:lpstr>等价类测试</vt:lpstr>
      <vt:lpstr>练习</vt:lpstr>
      <vt:lpstr>内容总结</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136</cp:revision>
  <dcterms:created xsi:type="dcterms:W3CDTF">2008-07-27T05:17:00Z</dcterms:created>
  <dcterms:modified xsi:type="dcterms:W3CDTF">2017-10-13T01:12:08Z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