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9"/>
  </p:handoutMasterIdLst>
  <p:sldIdLst>
    <p:sldId id="256" r:id="rId3"/>
    <p:sldId id="333" r:id="rId4"/>
    <p:sldId id="320" r:id="rId5"/>
    <p:sldId id="321" r:id="rId7"/>
    <p:sldId id="322" r:id="rId8"/>
    <p:sldId id="323" r:id="rId9"/>
    <p:sldId id="334" r:id="rId10"/>
    <p:sldId id="324" r:id="rId11"/>
    <p:sldId id="325" r:id="rId12"/>
    <p:sldId id="326" r:id="rId13"/>
    <p:sldId id="327" r:id="rId14"/>
    <p:sldId id="329" r:id="rId15"/>
    <p:sldId id="330" r:id="rId16"/>
    <p:sldId id="331" r:id="rId17"/>
    <p:sldId id="346" r:id="rId18"/>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2C2"/>
    <a:srgbClr val="F6E7E7"/>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270" y="-72"/>
      </p:cViewPr>
      <p:guideLst>
        <p:guide orient="horz" pos="2078"/>
        <p:guide pos="3843"/>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5" Type="http://schemas.openxmlformats.org/officeDocument/2006/relationships/hyperlink" Target="http://baike.baidu.com/view/1659.htm" TargetMode="External"/><Relationship Id="rId4" Type="http://schemas.openxmlformats.org/officeDocument/2006/relationships/hyperlink" Target="http://baike.baidu.com/view/190611.htm" TargetMode="External"/><Relationship Id="rId3" Type="http://schemas.openxmlformats.org/officeDocument/2006/relationships/hyperlink" Target="http://baike.baidu.com/view/16563.htm"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
                <a:srgbClr val="993300"/>
              </a:buClr>
              <a:buSzPct val="80000"/>
              <a:buFont typeface="Wingdings" panose="05000000000000000000" pitchFamily="2" charset="2"/>
              <a:buChar char="l"/>
              <a:defRPr/>
            </a:pPr>
            <a:r>
              <a:rPr lang="zh-CN" altLang="en-US" dirty="0" smtClean="0"/>
              <a:t>软件开发模型是软件开发的全部过程、活动、任务和管理的</a:t>
            </a:r>
            <a:r>
              <a:rPr lang="zh-CN" altLang="en-US" dirty="0" smtClean="0">
                <a:solidFill>
                  <a:srgbClr val="FF0000"/>
                </a:solidFill>
              </a:rPr>
              <a:t>结构框架</a:t>
            </a:r>
            <a:r>
              <a:rPr lang="zh-CN" altLang="en-US" dirty="0" smtClean="0"/>
              <a:t>。</a:t>
            </a:r>
            <a:r>
              <a:rPr lang="zh-CN" altLang="zh-CN" dirty="0" smtClean="0"/>
              <a:t>它给出了软件开发活动</a:t>
            </a:r>
            <a:r>
              <a:rPr lang="zh-CN" altLang="zh-CN" dirty="0" smtClean="0">
                <a:solidFill>
                  <a:srgbClr val="FF0000"/>
                </a:solidFill>
              </a:rPr>
              <a:t>各阶段之间的关系</a:t>
            </a:r>
            <a:r>
              <a:rPr lang="zh-CN" altLang="zh-CN" dirty="0" smtClean="0"/>
              <a:t>。</a:t>
            </a:r>
            <a:r>
              <a:rPr lang="zh-CN" altLang="en-US" dirty="0" smtClean="0"/>
              <a:t>能够</a:t>
            </a:r>
            <a:r>
              <a:rPr lang="zh-CN" altLang="en-US" sz="1200" b="1" dirty="0" smtClean="0">
                <a:latin typeface="华文中宋" panose="02010600040101010101" pitchFamily="2" charset="-122"/>
                <a:ea typeface="华文中宋" panose="02010600040101010101" pitchFamily="2" charset="-122"/>
              </a:rPr>
              <a:t>清晰、直观地表达软件开发全过程</a:t>
            </a:r>
            <a:endParaRPr lang="en-US" altLang="zh-CN" dirty="0" smtClean="0"/>
          </a:p>
          <a:p>
            <a:pPr eaLnBrk="1" hangingPunct="1">
              <a:buClr>
                <a:srgbClr val="993300"/>
              </a:buClr>
              <a:buSzPct val="80000"/>
              <a:buFont typeface="Wingdings" panose="05000000000000000000" pitchFamily="2" charset="2"/>
              <a:buNone/>
            </a:pPr>
            <a:endParaRPr lang="en-US" altLang="zh-CN" dirty="0" smtClean="0"/>
          </a:p>
          <a:p>
            <a:pPr eaLnBrk="1" hangingPunct="1">
              <a:buClr>
                <a:srgbClr val="993300"/>
              </a:buClr>
              <a:buSzPct val="80000"/>
              <a:buFont typeface="Wingdings" panose="05000000000000000000" pitchFamily="2" charset="2"/>
              <a:buNone/>
            </a:pPr>
            <a:r>
              <a:rPr lang="zh-CN" altLang="en-US" dirty="0" smtClean="0"/>
              <a:t>那类比学习，何为测试模型呢？</a:t>
            </a:r>
            <a:endParaRPr lang="en-US" altLang="zh-CN" dirty="0" smtClean="0"/>
          </a:p>
          <a:p>
            <a:pPr eaLnBrk="1" hangingPunct="1">
              <a:buClr>
                <a:srgbClr val="993300"/>
              </a:buClr>
              <a:buSzPct val="80000"/>
              <a:buFont typeface="Wingdings" panose="05000000000000000000" pitchFamily="2" charset="2"/>
              <a:buNone/>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hlinkClick r:id="rId3" action="ppaction://hlinkfile"/>
              </a:rPr>
              <a:t>软件测试</a:t>
            </a:r>
            <a:r>
              <a:rPr lang="zh-CN" altLang="en-US" dirty="0" smtClean="0"/>
              <a:t>和</a:t>
            </a:r>
            <a:r>
              <a:rPr lang="zh-CN" altLang="en-US" dirty="0" smtClean="0">
                <a:hlinkClick r:id="rId4" action="ppaction://hlinkfile"/>
              </a:rPr>
              <a:t>软件开发</a:t>
            </a:r>
            <a:r>
              <a:rPr lang="zh-CN" altLang="en-US" dirty="0" smtClean="0"/>
              <a:t>一样，都遵循</a:t>
            </a:r>
            <a:r>
              <a:rPr lang="zh-CN" altLang="en-US" dirty="0" smtClean="0">
                <a:hlinkClick r:id="rId5" action="ppaction://hlinkfile"/>
              </a:rPr>
              <a:t>软件工程</a:t>
            </a:r>
            <a:r>
              <a:rPr lang="zh-CN" altLang="en-US" dirty="0" smtClean="0"/>
              <a:t>原理，遵循管理学原理 。测试专家通过实践总结出了很多很好的测试模型。测试模型实质是将测试活动进行了抽象，明确了测试与开发之间的关系，是测试管理的重要参考依据。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这一页的规则有些不能理解，这和三个原则冲突吗？</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00CA8D71-C3EC-4BA8-8391-4F5BE00376FA}"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624104" y="116957"/>
            <a:ext cx="10467355"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50232" y="895982"/>
            <a:ext cx="10506546"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620" y="6527802"/>
            <a:ext cx="465713"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fld>
            <a:endParaRPr lang="zh-CN" altLang="zh-CN" b="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83" y="9526"/>
            <a:ext cx="10516635"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81" y="860425"/>
            <a:ext cx="10630947"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F3F84FD-A9EF-411A-AD41-005FD50D6B7A}"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软件测试基础</a:t>
            </a:r>
            <a:endParaRPr lang="en-US" altLang="zh-CN"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zh-CN" altLang="en-US" sz="4400" b="1" smtClean="0">
                <a:latin typeface="华文隶书" panose="02010800040101010101" pitchFamily="2" charset="-122"/>
                <a:ea typeface="华文隶书" panose="02010800040101010101" pitchFamily="2" charset="-122"/>
              </a:rPr>
              <a:t>第三章</a:t>
            </a:r>
            <a:r>
              <a:rPr lang="en-US" altLang="zh-CN" sz="4400" b="1" smtClean="0">
                <a:latin typeface="华文隶书" panose="02010800040101010101" pitchFamily="2" charset="-122"/>
                <a:ea typeface="华文隶书" panose="02010800040101010101" pitchFamily="2" charset="-122"/>
              </a:rPr>
              <a:t>  </a:t>
            </a:r>
            <a:r>
              <a:rPr lang="zh-CN" altLang="en-US" sz="4400" b="1" smtClean="0">
                <a:latin typeface="华文隶书" panose="02010800040101010101" pitchFamily="2" charset="-122"/>
                <a:ea typeface="华文隶书" panose="02010800040101010101" pitchFamily="2" charset="-122"/>
              </a:rPr>
              <a:t>黑盒测试技术</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94080" y="1798320"/>
          <a:ext cx="10541635" cy="4317365"/>
        </p:xfrm>
        <a:graphic>
          <a:graphicData uri="http://schemas.openxmlformats.org/drawingml/2006/table">
            <a:tbl>
              <a:tblPr firstRow="1" bandRow="1">
                <a:tableStyleId>{9DCAF9ED-07DC-4A11-8D7F-57B35C25682E}</a:tableStyleId>
              </a:tblPr>
              <a:tblGrid>
                <a:gridCol w="1473200"/>
                <a:gridCol w="7653020"/>
                <a:gridCol w="1415415"/>
              </a:tblGrid>
              <a:tr h="822960">
                <a:tc>
                  <a:txBody>
                    <a:bodyPr/>
                    <a:lstStyle/>
                    <a:p>
                      <a:pPr marL="0" algn="ctr" defTabSz="914400" rtl="0" eaLnBrk="1" latinLnBrk="0" hangingPunct="1"/>
                      <a:r>
                        <a:rPr lang="zh-CN" altLang="en-US" sz="2400" b="1" kern="1200" dirty="0" smtClean="0">
                          <a:solidFill>
                            <a:schemeClr val="tx1"/>
                          </a:solidFill>
                          <a:latin typeface="+mn-ea"/>
                          <a:ea typeface="+mn-ea"/>
                          <a:cs typeface="+mn-cs"/>
                        </a:rPr>
                        <a:t>要测试的输入值</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选择测试的理由</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预期输出（元）</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marL="0" algn="ctr" defTabSz="914400" rtl="0" eaLnBrk="1" latinLnBrk="0" hangingPunct="1"/>
                      <a:r>
                        <a:rPr lang="en-US" altLang="zh-CN" sz="2400" b="1" kern="1200" dirty="0" smtClean="0">
                          <a:solidFill>
                            <a:schemeClr val="tx1"/>
                          </a:solidFill>
                          <a:latin typeface="+mn-ea"/>
                          <a:ea typeface="+mn-ea"/>
                          <a:cs typeface="+mn-cs"/>
                        </a:rPr>
                        <a:t>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第一个计价段的开始</a:t>
                      </a:r>
                      <a:endParaRPr lang="en-US" altLang="zh-CN"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06730">
                <a:tc>
                  <a:txBody>
                    <a:bodyPr/>
                    <a:p>
                      <a:pPr marL="0" algn="ctr" defTabSz="914400" rtl="0" eaLnBrk="1" latinLnBrk="0" hangingPunct="1">
                        <a:buNone/>
                      </a:pPr>
                      <a:r>
                        <a:rPr lang="en-US" altLang="zh-CN" sz="2400" b="1" kern="1200" dirty="0">
                          <a:solidFill>
                            <a:schemeClr val="tx1"/>
                          </a:solidFill>
                          <a:latin typeface="+mn-ea"/>
                          <a:ea typeface="+mn-ea"/>
                          <a:cs typeface="+mn-cs"/>
                        </a:rPr>
                        <a:t>2</a:t>
                      </a:r>
                      <a:endParaRPr lang="en-US" altLang="zh-CN"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algn="ctr" defTabSz="914400" rtl="0" eaLnBrk="1" latinLnBrk="0" hangingPunct="1">
                        <a:buNone/>
                      </a:pPr>
                      <a:r>
                        <a:rPr lang="zh-CN" altLang="en-US" sz="2400" b="1" kern="1200" dirty="0">
                          <a:solidFill>
                            <a:schemeClr val="tx1"/>
                          </a:solidFill>
                          <a:latin typeface="+mn-ea"/>
                          <a:ea typeface="+mn-ea"/>
                          <a:cs typeface="+mn-cs"/>
                        </a:rPr>
                        <a:t>正好高于第一个计价段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algn="ctr" defTabSz="914400" rtl="0" eaLnBrk="1" latinLnBrk="0" hangingPunct="1">
                        <a:buNone/>
                      </a:pPr>
                      <a:r>
                        <a:rPr lang="en-US" altLang="zh-CN" sz="2400" b="1" kern="1200" dirty="0">
                          <a:solidFill>
                            <a:schemeClr val="tx1"/>
                          </a:solidFill>
                          <a:latin typeface="+mn-ea"/>
                          <a:ea typeface="+mn-ea"/>
                          <a:cs typeface="+mn-cs"/>
                        </a:rPr>
                        <a:t>10.00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3400">
                <a:tc>
                  <a:txBody>
                    <a:bodyPr/>
                    <a:lstStyle/>
                    <a:p>
                      <a:pPr marL="0" algn="ctr" defTabSz="914400" rtl="0" eaLnBrk="1" latinLnBrk="0" hangingPunct="1"/>
                      <a:r>
                        <a:rPr lang="en-US" altLang="zh-CN" sz="2400" b="1" kern="1200" dirty="0">
                          <a:solidFill>
                            <a:schemeClr val="tx1"/>
                          </a:solidFill>
                          <a:latin typeface="+mn-ea"/>
                          <a:ea typeface="+mn-ea"/>
                          <a:cs typeface="+mn-cs"/>
                        </a:rPr>
                        <a:t>5</a:t>
                      </a:r>
                      <a:endParaRPr lang="en-US" altLang="zh-CN"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正好高于第一个计价段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25.00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48895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9</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正好低于第二个计价段，或正好在第一个计价段的末尾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45.00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10</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488950">
                <a:tc>
                  <a:txBody>
                    <a:bodyPr/>
                    <a:lstStyle/>
                    <a:p>
                      <a:pPr marL="0" algn="ctr" defTabSz="914400" rtl="0" eaLnBrk="1" latinLnBrk="0" hangingPunct="1"/>
                      <a:r>
                        <a:rPr lang="en-US" altLang="zh-CN" sz="2400" b="1" kern="1200" dirty="0" smtClean="0">
                          <a:solidFill>
                            <a:schemeClr val="tx1"/>
                          </a:solidFill>
                          <a:latin typeface="+mn-ea"/>
                          <a:ea typeface="+mn-ea"/>
                          <a:cs typeface="+mn-cs"/>
                        </a:rPr>
                        <a:t>11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54.75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1975">
                <a:tc>
                  <a:txBody>
                    <a:bodyPr/>
                    <a:lstStyle/>
                    <a:p>
                      <a:pPr marL="0" algn="ctr" defTabSz="914400" rtl="0" eaLnBrk="1" latinLnBrk="0" hangingPunct="1"/>
                      <a:r>
                        <a:rPr lang="en-US" altLang="zh-CN" sz="2400" b="1" kern="1200" dirty="0" smtClean="0">
                          <a:solidFill>
                            <a:schemeClr val="tx1"/>
                          </a:solidFill>
                          <a:latin typeface="+mn-ea"/>
                          <a:ea typeface="+mn-ea"/>
                          <a:cs typeface="+mn-cs"/>
                        </a:rPr>
                        <a:t>16</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73.75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bl>
          </a:graphicData>
        </a:graphic>
      </p:graphicFrame>
      <p:sp>
        <p:nvSpPr>
          <p:cNvPr id="14" name="标题 13"/>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边界值分析法使用</a:t>
            </a:r>
            <a:endParaRPr lang="zh-CN" altLang="en-US" sz="3600" b="1" dirty="0">
              <a:latin typeface="宋体" panose="02010600030101010101" pitchFamily="2" charset="-122"/>
              <a:ea typeface="宋体" panose="02010600030101010101" pitchFamily="2" charset="-122"/>
              <a:sym typeface="+mn-ea"/>
            </a:endParaRP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p:nvPr/>
        </p:nvGraphicFramePr>
        <p:xfrm>
          <a:off x="897890" y="1841500"/>
          <a:ext cx="10462895" cy="4149090"/>
        </p:xfrm>
        <a:graphic>
          <a:graphicData uri="http://schemas.openxmlformats.org/drawingml/2006/table">
            <a:tbl>
              <a:tblPr firstRow="1" bandRow="1">
                <a:tableStyleId>{D27102A9-8310-4765-A935-A1911B00CA55}</a:tableStyleId>
              </a:tblPr>
              <a:tblGrid>
                <a:gridCol w="1403350"/>
                <a:gridCol w="7693660"/>
                <a:gridCol w="1365885"/>
              </a:tblGrid>
              <a:tr h="603885">
                <a:tc>
                  <a:txBody>
                    <a:bodyPr/>
                    <a:lstStyle/>
                    <a:p>
                      <a:pPr marL="0" algn="ctr" defTabSz="914400" rtl="0" eaLnBrk="1" latinLnBrk="0" hangingPunct="1"/>
                      <a:r>
                        <a:rPr lang="en-US" altLang="zh-CN" sz="2400" b="1" kern="1200" dirty="0" smtClean="0">
                          <a:solidFill>
                            <a:schemeClr val="tx1"/>
                          </a:solidFill>
                          <a:latin typeface="+mn-ea"/>
                          <a:ea typeface="+mn-ea"/>
                          <a:cs typeface="+mn-cs"/>
                        </a:rPr>
                        <a:t>19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正好低于第三个计价段，或正好在第二个计价段的末尾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92.75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790">
                <a:tc>
                  <a:txBody>
                    <a:bodyPr/>
                    <a:lstStyle/>
                    <a:p>
                      <a:pPr marL="0" algn="ctr" defTabSz="914400" rtl="0" eaLnBrk="1" latinLnBrk="0" hangingPunct="1"/>
                      <a:r>
                        <a:rPr lang="en-US" altLang="zh-CN" sz="2400" b="1" kern="1200" dirty="0" smtClean="0">
                          <a:solidFill>
                            <a:schemeClr val="tx1"/>
                          </a:solidFill>
                          <a:latin typeface="+mn-ea"/>
                          <a:ea typeface="+mn-ea"/>
                          <a:cs typeface="+mn-cs"/>
                        </a:rPr>
                        <a:t>20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97.50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3250">
                <a:tc>
                  <a:txBody>
                    <a:bodyPr/>
                    <a:lstStyle/>
                    <a:p>
                      <a:pPr marL="0" algn="ctr" defTabSz="914400" rtl="0" eaLnBrk="1" latinLnBrk="0" hangingPunct="1"/>
                      <a:r>
                        <a:rPr lang="en-US" altLang="zh-CN" sz="2400" b="1" kern="1200" dirty="0" smtClean="0">
                          <a:solidFill>
                            <a:schemeClr val="tx1"/>
                          </a:solidFill>
                          <a:latin typeface="+mn-ea"/>
                          <a:ea typeface="+mn-ea"/>
                          <a:cs typeface="+mn-cs"/>
                        </a:rPr>
                        <a:t>21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正好高于第二个计价段，正好进入第三个计价段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102.00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0065">
                <a:tc>
                  <a:txBody>
                    <a:bodyPr/>
                    <a:lstStyle/>
                    <a:p>
                      <a:pPr marL="0" algn="ctr" defTabSz="914400" rtl="0" eaLnBrk="1" latinLnBrk="0" hangingPunct="1"/>
                      <a:r>
                        <a:rPr lang="en-US" altLang="zh-CN" sz="2400" b="1" kern="1200" dirty="0" smtClean="0">
                          <a:solidFill>
                            <a:schemeClr val="tx1"/>
                          </a:solidFill>
                          <a:latin typeface="+mn-ea"/>
                          <a:ea typeface="+mn-ea"/>
                          <a:cs typeface="+mn-cs"/>
                        </a:rPr>
                        <a:t>27</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129.00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6730">
                <a:tc>
                  <a:txBody>
                    <a:bodyPr/>
                    <a:lstStyle/>
                    <a:p>
                      <a:pPr marL="0" algn="ctr" defTabSz="914400" rtl="0" eaLnBrk="1" latinLnBrk="0" hangingPunct="1"/>
                      <a:r>
                        <a:rPr lang="en-US" altLang="zh-CN" sz="2400" b="1" kern="1200" dirty="0" smtClean="0">
                          <a:solidFill>
                            <a:schemeClr val="tx1"/>
                          </a:solidFill>
                          <a:latin typeface="+mn-ea"/>
                          <a:ea typeface="+mn-ea"/>
                          <a:cs typeface="+mn-cs"/>
                        </a:rPr>
                        <a:t>29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正好低于第四个计价段，或正好在第三个计价段的末尾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138.00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正好高于第四个计价段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146.50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790">
                <a:tc>
                  <a:txBody>
                    <a:bodyPr/>
                    <a:lstStyle/>
                    <a:p>
                      <a:pPr marL="0" algn="ctr" defTabSz="914400" rtl="0" eaLnBrk="1" latinLnBrk="0" hangingPunct="1"/>
                      <a:r>
                        <a:rPr lang="en-US" altLang="zh-CN" sz="2400" b="1" kern="1200" dirty="0" smtClean="0">
                          <a:solidFill>
                            <a:schemeClr val="tx1"/>
                          </a:solidFill>
                          <a:latin typeface="+mn-ea"/>
                          <a:ea typeface="+mn-ea"/>
                          <a:cs typeface="+mn-cs"/>
                        </a:rPr>
                        <a:t>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高出第四个计价段底线很多</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182.50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标题 13"/>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边界值分析法使用</a:t>
            </a:r>
            <a:endParaRPr lang="zh-CN" altLang="en-US" sz="3600" b="1" dirty="0">
              <a:latin typeface="宋体" panose="02010600030101010101" pitchFamily="2" charset="-122"/>
              <a:ea typeface="宋体" panose="02010600030101010101" pitchFamily="2" charset="-122"/>
              <a:sym typeface="+mn-ea"/>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latin typeface="+mn-lt"/>
                <a:ea typeface="+mn-ea"/>
              </a:rPr>
              <a:t>边界值实例分析一</a:t>
            </a:r>
            <a:endParaRPr lang="en-US" altLang="zh-CN" sz="3400" b="1" dirty="0">
              <a:latin typeface="+mn-lt"/>
              <a:ea typeface="+mn-ea"/>
            </a:endParaRPr>
          </a:p>
          <a:p>
            <a:pPr lvl="1" algn="just" eaLnBrk="1" hangingPunct="1"/>
            <a:r>
              <a:rPr lang="zh-CN" altLang="en-US" sz="2800" b="1" dirty="0">
                <a:latin typeface="+mn-lt"/>
                <a:ea typeface="+mn-ea"/>
              </a:rPr>
              <a:t>定义一个函数，含有三个参数，</a:t>
            </a:r>
            <a:r>
              <a:rPr lang="en-US" altLang="zh-CN" sz="2800" b="1" dirty="0" err="1">
                <a:latin typeface="+mn-lt"/>
                <a:ea typeface="+mn-ea"/>
              </a:rPr>
              <a:t>year,month,day</a:t>
            </a:r>
            <a:r>
              <a:rPr lang="en-US" altLang="zh-CN" sz="2800" b="1" dirty="0">
                <a:latin typeface="+mn-lt"/>
                <a:ea typeface="+mn-ea"/>
              </a:rPr>
              <a:t>,</a:t>
            </a:r>
            <a:endParaRPr lang="en-US" altLang="zh-CN" sz="2800" b="1" dirty="0">
              <a:latin typeface="+mn-lt"/>
              <a:ea typeface="+mn-ea"/>
            </a:endParaRPr>
          </a:p>
          <a:p>
            <a:pPr lvl="1" algn="just" eaLnBrk="1" hangingPunct="1"/>
            <a:r>
              <a:rPr lang="zh-CN" altLang="en-US" sz="2800" b="1" dirty="0">
                <a:latin typeface="+mn-lt"/>
                <a:ea typeface="+mn-ea"/>
              </a:rPr>
              <a:t>其中</a:t>
            </a:r>
            <a:r>
              <a:rPr lang="en-US" altLang="zh-CN" sz="2800" b="1" dirty="0">
                <a:latin typeface="+mn-lt"/>
                <a:ea typeface="+mn-ea"/>
              </a:rPr>
              <a:t>1920&lt;=year&lt;=2050,</a:t>
            </a:r>
            <a:r>
              <a:rPr lang="zh-CN" altLang="en-US" sz="2800" b="1" dirty="0">
                <a:latin typeface="+mn-lt"/>
                <a:ea typeface="+mn-ea"/>
              </a:rPr>
              <a:t>使用边界值分析法，对输入数据进行设计。</a:t>
            </a:r>
            <a:endParaRPr lang="en-US" altLang="zh-CN" sz="2800" b="1" dirty="0">
              <a:latin typeface="+mn-lt"/>
              <a:ea typeface="+mn-ea"/>
            </a:endParaRPr>
          </a:p>
          <a:p>
            <a:endParaRPr lang="zh-CN" altLang="en-US" dirty="0"/>
          </a:p>
        </p:txBody>
      </p:sp>
      <p:sp>
        <p:nvSpPr>
          <p:cNvPr id="14" name="标题 13"/>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边界值分析法使用</a:t>
            </a:r>
            <a:endParaRPr lang="zh-CN" altLang="en-US" sz="3600" b="1" dirty="0">
              <a:latin typeface="宋体" panose="02010600030101010101" pitchFamily="2" charset="-122"/>
              <a:ea typeface="宋体" panose="02010600030101010101" pitchFamily="2" charset="-122"/>
              <a:sym typeface="+mn-ea"/>
            </a:endParaRPr>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en-US" sz="3400" b="1" dirty="0">
                <a:latin typeface="+mn-lt"/>
                <a:ea typeface="+mn-ea"/>
              </a:rPr>
              <a:t>边界值实例分析二</a:t>
            </a:r>
            <a:endParaRPr lang="en-US" altLang="zh-CN" sz="3400" b="1" dirty="0">
              <a:latin typeface="+mn-lt"/>
              <a:ea typeface="+mn-ea"/>
            </a:endParaRPr>
          </a:p>
          <a:p>
            <a:pPr lvl="1" algn="just" eaLnBrk="1" hangingPunct="1"/>
            <a:r>
              <a:rPr lang="zh-CN" altLang="en-US" sz="2800" b="1" dirty="0" smtClean="0">
                <a:latin typeface="+mn-lt"/>
                <a:ea typeface="+mn-ea"/>
              </a:rPr>
              <a:t>预定</a:t>
            </a:r>
            <a:r>
              <a:rPr lang="zh-CN" altLang="en-US" sz="2800" b="1" dirty="0">
                <a:latin typeface="+mn-lt"/>
                <a:ea typeface="+mn-ea"/>
              </a:rPr>
              <a:t>机票系统中，可以购买成人、儿童和婴儿票，其中儿童票的年龄规定是</a:t>
            </a:r>
            <a:r>
              <a:rPr lang="en-US" altLang="zh-CN" sz="2800" b="1" dirty="0">
                <a:latin typeface="+mn-lt"/>
                <a:ea typeface="+mn-ea"/>
              </a:rPr>
              <a:t>2-12</a:t>
            </a:r>
            <a:r>
              <a:rPr lang="zh-CN" altLang="en-US" sz="2800" b="1" dirty="0">
                <a:latin typeface="+mn-lt"/>
                <a:ea typeface="+mn-ea"/>
              </a:rPr>
              <a:t>周岁，婴儿票的年龄规定是</a:t>
            </a:r>
            <a:r>
              <a:rPr lang="en-US" altLang="zh-CN" sz="2800" b="1" dirty="0">
                <a:latin typeface="+mn-lt"/>
                <a:ea typeface="+mn-ea"/>
              </a:rPr>
              <a:t>0-2</a:t>
            </a:r>
            <a:r>
              <a:rPr lang="zh-CN" altLang="en-US" sz="2800" b="1" dirty="0">
                <a:latin typeface="+mn-lt"/>
                <a:ea typeface="+mn-ea"/>
              </a:rPr>
              <a:t>周岁，请分别列出儿童和婴儿年龄的边界值。</a:t>
            </a:r>
            <a:endParaRPr lang="zh-CN" altLang="en-US" sz="2800" b="1" dirty="0">
              <a:latin typeface="+mn-lt"/>
              <a:ea typeface="+mn-ea"/>
            </a:endParaRPr>
          </a:p>
          <a:p>
            <a:endParaRPr lang="zh-CN" altLang="en-US" dirty="0"/>
          </a:p>
        </p:txBody>
      </p:sp>
      <p:sp>
        <p:nvSpPr>
          <p:cNvPr id="14" name="标题 13"/>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边界值分析法使用</a:t>
            </a:r>
            <a:endParaRPr lang="zh-CN" altLang="en-US" sz="3600" b="1" dirty="0">
              <a:latin typeface="宋体" panose="02010600030101010101" pitchFamily="2" charset="-122"/>
              <a:ea typeface="宋体" panose="02010600030101010101" pitchFamily="2" charset="-122"/>
              <a:sym typeface="+mn-ea"/>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sz="3600" b="1" kern="1200" dirty="0">
                <a:latin typeface="宋体" panose="02010600030101010101" pitchFamily="2" charset="-122"/>
                <a:ea typeface="宋体" panose="02010600030101010101" pitchFamily="2" charset="-122"/>
              </a:rPr>
              <a:t>内容总结</a:t>
            </a:r>
            <a:endParaRPr lang="zh-CN" altLang="en-US" sz="3600" b="1" kern="12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eaLnBrk="1" hangingPunct="1"/>
            <a:r>
              <a:rPr lang="zh-CN" altLang="en-US" sz="3400" b="1" dirty="0"/>
              <a:t>为什么引入边界值分析法</a:t>
            </a:r>
            <a:endParaRPr lang="en-US" altLang="zh-CN" sz="3400" b="1" dirty="0"/>
          </a:p>
          <a:p>
            <a:pPr lvl="1" eaLnBrk="1" hangingPunct="1"/>
            <a:r>
              <a:rPr lang="zh-CN" altLang="en-US" b="1" dirty="0"/>
              <a:t>边界值是容易出现问题的地方</a:t>
            </a:r>
            <a:endParaRPr lang="en-US" altLang="zh-CN" b="1" dirty="0"/>
          </a:p>
          <a:p>
            <a:pPr eaLnBrk="1" hangingPunct="1"/>
            <a:r>
              <a:rPr lang="zh-CN" altLang="en-US" sz="3400" b="1" dirty="0"/>
              <a:t>边界值定义</a:t>
            </a:r>
            <a:endParaRPr lang="en-US" altLang="zh-CN" sz="3400" b="1" dirty="0"/>
          </a:p>
          <a:p>
            <a:pPr lvl="1" eaLnBrk="1" hangingPunct="1"/>
            <a:r>
              <a:rPr lang="zh-CN" altLang="en-US" b="1" dirty="0"/>
              <a:t>刚刚等于，刚刚小于和刚刚大于</a:t>
            </a:r>
            <a:endParaRPr lang="en-US" altLang="zh-CN" b="1" dirty="0"/>
          </a:p>
          <a:p>
            <a:pPr eaLnBrk="1" hangingPunct="1"/>
            <a:r>
              <a:rPr lang="zh-CN" altLang="en-US" sz="3400" b="1" dirty="0"/>
              <a:t>边界值方法的使用</a:t>
            </a:r>
            <a:endParaRPr lang="en-US" altLang="zh-CN" sz="3400" b="1" dirty="0"/>
          </a:p>
          <a:p>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766309" y="2887980"/>
            <a:ext cx="10669050" cy="1216025"/>
          </a:xfrm>
        </p:spPr>
        <p:txBody>
          <a:bodyPr/>
          <a:lstStyle/>
          <a:p>
            <a:pPr algn="ctr"/>
            <a:r>
              <a:rPr lang="zh-CN" altLang="en-US" sz="4800" b="1" smtClean="0">
                <a:latin typeface="宋体" panose="02010600030101010101" pitchFamily="2" charset="-122"/>
                <a:ea typeface="宋体" panose="02010600030101010101" pitchFamily="2" charset="-122"/>
              </a:rPr>
              <a:t>谢 谢</a:t>
            </a:r>
            <a:endParaRPr lang="zh-CN" altLang="en-US" sz="4800" b="1" smtClean="0">
              <a:latin typeface="宋体" panose="02010600030101010101" pitchFamily="2" charset="-122"/>
              <a:ea typeface="宋体" panose="02010600030101010101" pitchFamily="2" charset="-122"/>
            </a:endParaRPr>
          </a:p>
        </p:txBody>
      </p:sp>
      <p:sp>
        <p:nvSpPr>
          <p:cNvPr id="1474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67E3E2C-221F-4D7E-91A8-AF486AD69B14}"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FE39F64-A1D4-4C6E-BAC3-DB3E303ED693}" type="slidenum">
              <a:rPr lang="en-US" altLang="zh-CN" smtClean="0"/>
            </a:fld>
            <a:endParaRPr lang="en-US" altLang="zh-CN" smtClean="0"/>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endParaRPr lang="zh-CN" altLang="en-US" sz="3400" b="1" dirty="0"/>
          </a:p>
          <a:p>
            <a:pPr lvl="1" eaLnBrk="1" hangingPunct="1">
              <a:lnSpc>
                <a:spcPct val="150000"/>
              </a:lnSpc>
              <a:defRPr/>
            </a:pPr>
            <a:r>
              <a:rPr lang="zh-CN" altLang="en-US" b="1" dirty="0"/>
              <a:t>为什么进行边界值分析</a:t>
            </a:r>
            <a:endParaRPr lang="en-US" altLang="zh-CN" b="1" dirty="0"/>
          </a:p>
          <a:p>
            <a:pPr lvl="1" eaLnBrk="1" hangingPunct="1">
              <a:lnSpc>
                <a:spcPct val="150000"/>
              </a:lnSpc>
              <a:defRPr/>
            </a:pPr>
            <a:r>
              <a:rPr lang="zh-CN" altLang="en-US" b="1" dirty="0"/>
              <a:t>边界值分析概述</a:t>
            </a:r>
            <a:endParaRPr lang="en-US" altLang="zh-CN" b="1" dirty="0"/>
          </a:p>
          <a:p>
            <a:pPr lvl="1" eaLnBrk="1" hangingPunct="1">
              <a:lnSpc>
                <a:spcPct val="150000"/>
              </a:lnSpc>
              <a:defRPr/>
            </a:pPr>
            <a:r>
              <a:rPr lang="zh-CN" altLang="en-US" b="1" dirty="0"/>
              <a:t>边界值分析的使用</a:t>
            </a:r>
            <a:endParaRPr lang="en-US" altLang="zh-CN" b="1" dirty="0"/>
          </a:p>
          <a:p>
            <a:pPr marL="471170" lvl="1" indent="0" eaLnBrk="1" hangingPunct="1">
              <a:lnSpc>
                <a:spcPct val="150000"/>
              </a:lnSpc>
              <a:buNone/>
              <a:defRPr/>
            </a:pPr>
            <a:endParaRPr lang="en-US" altLang="zh-CN" sz="2400" b="1" dirty="0">
              <a:solidFill>
                <a:schemeClr val="tx1">
                  <a:lumMod val="10000"/>
                </a:schemeClr>
              </a:solidFill>
              <a:latin typeface="楷体" panose="02010609060101010101" pitchFamily="49" charset="-122"/>
              <a:ea typeface="楷体" panose="02010609060101010101" pitchFamily="49" charset="-122"/>
            </a:endParaRPr>
          </a:p>
        </p:txBody>
      </p:sp>
      <p:sp>
        <p:nvSpPr>
          <p:cNvPr id="3" name="Rectangle 2"/>
          <p:cNvSpPr>
            <a:spLocks noGrp="1" noChangeArrowheads="1"/>
          </p:cNvSpPr>
          <p:nvPr>
            <p:ph type="title"/>
          </p:nvPr>
        </p:nvSpPr>
        <p:spPr/>
        <p:txBody>
          <a:bodyPr/>
          <a:p>
            <a:pPr eaLnBrk="1" hangingPunct="1"/>
            <a:r>
              <a:rPr lang="en-US" altLang="zh-CN" b="1" smtClean="0">
                <a:latin typeface="黑体" panose="02010609060101010101" pitchFamily="2" charset="-122"/>
                <a:ea typeface="黑体" panose="02010609060101010101" pitchFamily="2" charset="-122"/>
              </a:rPr>
              <a:t>3.2</a:t>
            </a:r>
            <a:r>
              <a:rPr lang="zh-CN" altLang="en-US" b="1" smtClean="0">
                <a:latin typeface="黑体" panose="02010609060101010101" pitchFamily="2" charset="-122"/>
                <a:ea typeface="黑体" panose="02010609060101010101" pitchFamily="2" charset="-122"/>
              </a:rPr>
              <a:t>  边界值分析</a:t>
            </a:r>
            <a:endParaRPr lang="en-US" altLang="zh-CN" b="1" smtClean="0">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为什么进行边界值分析</a:t>
            </a:r>
            <a:endParaRPr lang="zh-CN" altLang="en-US" sz="3600" b="1" dirty="0">
              <a:latin typeface="宋体" panose="02010600030101010101" pitchFamily="2" charset="-122"/>
              <a:ea typeface="宋体" panose="02010600030101010101" pitchFamily="2" charset="-122"/>
              <a:sym typeface="+mn-ea"/>
            </a:endParaRPr>
          </a:p>
        </p:txBody>
      </p:sp>
      <p:sp>
        <p:nvSpPr>
          <p:cNvPr id="3" name="内容占位符 2"/>
          <p:cNvSpPr>
            <a:spLocks noGrp="1"/>
          </p:cNvSpPr>
          <p:nvPr>
            <p:ph idx="1"/>
          </p:nvPr>
        </p:nvSpPr>
        <p:spPr/>
        <p:txBody>
          <a:bodyPr>
            <a:normAutofit/>
          </a:bodyPr>
          <a:lstStyle/>
          <a:p>
            <a:endParaRPr lang="en-US" altLang="zh-CN" dirty="0" smtClean="0"/>
          </a:p>
          <a:p>
            <a:endParaRPr lang="en-US" altLang="zh-CN" dirty="0" smtClean="0"/>
          </a:p>
          <a:p>
            <a:endParaRPr lang="en-US" altLang="zh-CN" dirty="0"/>
          </a:p>
          <a:p>
            <a:endParaRPr lang="en-US" altLang="zh-CN" dirty="0" smtClean="0"/>
          </a:p>
        </p:txBody>
      </p:sp>
      <p:pic>
        <p:nvPicPr>
          <p:cNvPr id="6" name="Picture 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19640" y="882015"/>
            <a:ext cx="4201795" cy="5793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为什么进行边界值分析</a:t>
            </a:r>
            <a:endParaRPr lang="zh-CN" altLang="en-US" sz="3600" b="1" dirty="0">
              <a:latin typeface="宋体" panose="02010600030101010101" pitchFamily="2" charset="-122"/>
              <a:ea typeface="宋体" panose="02010600030101010101" pitchFamily="2" charset="-122"/>
              <a:sym typeface="+mn-ea"/>
            </a:endParaRPr>
          </a:p>
        </p:txBody>
      </p:sp>
      <p:pic>
        <p:nvPicPr>
          <p:cNvPr id="1026" name="Picture 2" descr="C:\Users\pc\Desktop\M(F2J`V9DUYOC0WW~E$4(}B.png"/>
          <p:cNvPicPr>
            <a:picLocks noChangeAspect="1" noChangeArrowheads="1"/>
          </p:cNvPicPr>
          <p:nvPr/>
        </p:nvPicPr>
        <p:blipFill>
          <a:blip r:embed="rId1"/>
          <a:srcRect/>
          <a:stretch>
            <a:fillRect/>
          </a:stretch>
        </p:blipFill>
        <p:spPr bwMode="auto">
          <a:xfrm>
            <a:off x="2376488" y="1743075"/>
            <a:ext cx="6815137" cy="2209800"/>
          </a:xfrm>
          <a:prstGeom prst="rect">
            <a:avLst/>
          </a:prstGeom>
          <a:noFill/>
          <a:effectLst>
            <a:outerShdw blurRad="50800" dist="38100" dir="2700000" algn="tl" rotWithShape="0">
              <a:prstClr val="black">
                <a:alpha val="40000"/>
              </a:prstClr>
            </a:outerShdw>
          </a:effectLst>
        </p:spPr>
      </p:pic>
      <p:sp>
        <p:nvSpPr>
          <p:cNvPr id="13" name="TextBox 12"/>
          <p:cNvSpPr txBox="1"/>
          <p:nvPr/>
        </p:nvSpPr>
        <p:spPr>
          <a:xfrm>
            <a:off x="2569845" y="4375150"/>
            <a:ext cx="5810250" cy="830997"/>
          </a:xfrm>
          <a:prstGeom prst="rect">
            <a:avLst/>
          </a:prstGeom>
          <a:noFill/>
        </p:spPr>
        <p:txBody>
          <a:bodyPr wrap="square" rtlCol="0">
            <a:spAutoFit/>
          </a:bodyPr>
          <a:p>
            <a:r>
              <a:rPr lang="en-US" altLang="zh-CN" sz="4800" b="1" dirty="0" err="1" smtClean="0">
                <a:latin typeface="楷体" panose="02010609060101010101" pitchFamily="49" charset="-122"/>
                <a:ea typeface="楷体" panose="02010609060101010101" pitchFamily="49" charset="-122"/>
              </a:rPr>
              <a:t>arr</a:t>
            </a:r>
            <a:r>
              <a:rPr lang="en-US" altLang="zh-CN" sz="4800" b="1" dirty="0" smtClean="0">
                <a:latin typeface="楷体" panose="02010609060101010101" pitchFamily="49" charset="-122"/>
                <a:ea typeface="楷体" panose="02010609060101010101" pitchFamily="49" charset="-122"/>
              </a:rPr>
              <a:t>[3] = ?</a:t>
            </a:r>
            <a:endParaRPr lang="zh-CN" altLang="en-US" sz="4800"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650" y="1200785"/>
            <a:ext cx="10669270" cy="3886200"/>
          </a:xfrm>
        </p:spPr>
        <p:txBody>
          <a:bodyPr/>
          <a:lstStyle/>
          <a:p>
            <a:pPr marL="471170" lvl="1" indent="0" algn="just" eaLnBrk="1" hangingPunct="1">
              <a:buNone/>
            </a:pPr>
            <a:endParaRPr lang="en-US" altLang="zh-CN" sz="3100" b="1" dirty="0">
              <a:latin typeface="宋体" panose="02010600030101010101" pitchFamily="2" charset="-122"/>
              <a:ea typeface="宋体" panose="02010600030101010101" pitchFamily="2" charset="-122"/>
            </a:endParaRPr>
          </a:p>
          <a:p>
            <a:r>
              <a:rPr lang="zh-CN" altLang="en-US" sz="3100" b="1" dirty="0">
                <a:solidFill>
                  <a:srgbClr val="FF0000"/>
                </a:solidFill>
                <a:latin typeface="宋体" panose="02010600030101010101" pitchFamily="2" charset="-122"/>
                <a:ea typeface="宋体" panose="02010600030101010101" pitchFamily="2" charset="-122"/>
                <a:sym typeface="+mn-ea"/>
              </a:rPr>
              <a:t>边界值分析法</a:t>
            </a:r>
            <a:r>
              <a:rPr lang="zh-CN" altLang="en-US" sz="3100" b="1" dirty="0">
                <a:latin typeface="宋体" panose="02010600030101010101" pitchFamily="2" charset="-122"/>
                <a:ea typeface="宋体" panose="02010600030101010101" pitchFamily="2" charset="-122"/>
                <a:sym typeface="+mn-ea"/>
              </a:rPr>
              <a:t>是对输入或输出的</a:t>
            </a:r>
            <a:r>
              <a:rPr lang="zh-CN" altLang="en-US" sz="3100" b="1" dirty="0">
                <a:solidFill>
                  <a:srgbClr val="FF0000"/>
                </a:solidFill>
                <a:latin typeface="宋体" panose="02010600030101010101" pitchFamily="2" charset="-122"/>
                <a:ea typeface="宋体" panose="02010600030101010101" pitchFamily="2" charset="-122"/>
                <a:sym typeface="+mn-ea"/>
              </a:rPr>
              <a:t>边界值</a:t>
            </a:r>
            <a:r>
              <a:rPr lang="zh-CN" altLang="en-US" sz="3100" b="1" dirty="0">
                <a:latin typeface="宋体" panose="02010600030101010101" pitchFamily="2" charset="-122"/>
                <a:ea typeface="宋体" panose="02010600030101010101" pitchFamily="2" charset="-122"/>
                <a:sym typeface="+mn-ea"/>
              </a:rPr>
              <a:t>进行测试的一种测试方法。</a:t>
            </a:r>
            <a:endParaRPr lang="zh-CN" altLang="en-US" sz="3100" b="1" dirty="0">
              <a:latin typeface="宋体" panose="02010600030101010101" pitchFamily="2" charset="-122"/>
              <a:ea typeface="宋体" panose="02010600030101010101" pitchFamily="2" charset="-122"/>
              <a:sym typeface="+mn-ea"/>
            </a:endParaRPr>
          </a:p>
          <a:p>
            <a:endParaRPr lang="zh-CN" altLang="en-US" sz="3100" b="1" dirty="0">
              <a:latin typeface="宋体" panose="02010600030101010101" pitchFamily="2" charset="-122"/>
              <a:ea typeface="宋体" panose="02010600030101010101" pitchFamily="2" charset="-122"/>
              <a:sym typeface="+mn-ea"/>
            </a:endParaRPr>
          </a:p>
          <a:p>
            <a:endParaRPr lang="zh-CN" altLang="en-US" sz="3100" b="1" dirty="0">
              <a:latin typeface="宋体" panose="02010600030101010101" pitchFamily="2" charset="-122"/>
              <a:ea typeface="宋体" panose="02010600030101010101" pitchFamily="2" charset="-122"/>
              <a:sym typeface="+mn-ea"/>
            </a:endParaRPr>
          </a:p>
          <a:p>
            <a:endParaRPr lang="zh-CN" altLang="en-US" sz="3100" b="1" dirty="0">
              <a:latin typeface="宋体" panose="02010600030101010101" pitchFamily="2" charset="-122"/>
              <a:ea typeface="宋体" panose="02010600030101010101" pitchFamily="2" charset="-122"/>
              <a:sym typeface="+mn-ea"/>
            </a:endParaRPr>
          </a:p>
          <a:p>
            <a:endParaRPr lang="zh-CN" altLang="en-US" sz="3100" b="1" dirty="0">
              <a:latin typeface="宋体" panose="02010600030101010101" pitchFamily="2" charset="-122"/>
              <a:ea typeface="宋体" panose="02010600030101010101" pitchFamily="2" charset="-122"/>
              <a:sym typeface="+mn-ea"/>
            </a:endParaRPr>
          </a:p>
          <a:p>
            <a:endParaRPr lang="zh-CN" altLang="en-US" sz="3100" b="1" dirty="0">
              <a:latin typeface="宋体" panose="02010600030101010101" pitchFamily="2" charset="-122"/>
              <a:ea typeface="宋体" panose="02010600030101010101" pitchFamily="2" charset="-122"/>
              <a:sym typeface="+mn-ea"/>
            </a:endParaRPr>
          </a:p>
          <a:p>
            <a:pPr lvl="1"/>
            <a:r>
              <a:rPr lang="zh-CN" altLang="en-US" sz="2685" b="1" dirty="0" smtClean="0">
                <a:latin typeface="宋体" panose="02010600030101010101" pitchFamily="2" charset="-122"/>
                <a:ea typeface="宋体" panose="02010600030101010101" pitchFamily="2" charset="-122"/>
                <a:sym typeface="+mn-ea"/>
              </a:rPr>
              <a:t>通常</a:t>
            </a:r>
            <a:r>
              <a:rPr lang="zh-CN" altLang="en-US" sz="2685" b="1" dirty="0">
                <a:latin typeface="宋体" panose="02010600030101010101" pitchFamily="2" charset="-122"/>
                <a:ea typeface="宋体" panose="02010600030101010101" pitchFamily="2" charset="-122"/>
                <a:sym typeface="+mn-ea"/>
              </a:rPr>
              <a:t>边界值分析法是作为对等价类划分法的补充。</a:t>
            </a:r>
            <a:endParaRPr lang="zh-CN" altLang="en-US" sz="2685" dirty="0">
              <a:latin typeface="宋体" panose="02010600030101010101" pitchFamily="2" charset="-122"/>
              <a:ea typeface="宋体" panose="02010600030101010101" pitchFamily="2" charset="-122"/>
            </a:endParaRPr>
          </a:p>
        </p:txBody>
      </p:sp>
      <p:sp>
        <p:nvSpPr>
          <p:cNvPr id="4" name="椭圆 3"/>
          <p:cNvSpPr/>
          <p:nvPr/>
        </p:nvSpPr>
        <p:spPr bwMode="auto">
          <a:xfrm>
            <a:off x="3112735" y="2640965"/>
            <a:ext cx="2321560" cy="2228850"/>
          </a:xfrm>
          <a:prstGeom prst="ellipse">
            <a:avLst/>
          </a:prstGeom>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grpSp>
        <p:nvGrpSpPr>
          <p:cNvPr id="5" name="组合 4"/>
          <p:cNvGrpSpPr/>
          <p:nvPr/>
        </p:nvGrpSpPr>
        <p:grpSpPr>
          <a:xfrm>
            <a:off x="2550760" y="4795520"/>
            <a:ext cx="4689475" cy="768350"/>
            <a:chOff x="2986088" y="5221119"/>
            <a:chExt cx="5363517" cy="1258402"/>
          </a:xfrm>
        </p:grpSpPr>
        <p:cxnSp>
          <p:nvCxnSpPr>
            <p:cNvPr id="6" name="直接连接符 5"/>
            <p:cNvCxnSpPr/>
            <p:nvPr/>
          </p:nvCxnSpPr>
          <p:spPr bwMode="auto">
            <a:xfrm flipV="1">
              <a:off x="2986088" y="5362832"/>
              <a:ext cx="5363517" cy="42863"/>
            </a:xfrm>
            <a:prstGeom prst="line">
              <a:avLst/>
            </a:prstGeom>
            <a:ln w="5715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bwMode="auto">
            <a:xfrm>
              <a:off x="3628886" y="5277833"/>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bwMode="auto">
            <a:xfrm>
              <a:off x="6284208" y="5221119"/>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3111006" y="5624640"/>
              <a:ext cx="1091586" cy="854881"/>
            </a:xfrm>
            <a:prstGeom prst="rect">
              <a:avLst/>
            </a:prstGeom>
            <a:noFill/>
          </p:spPr>
          <p:txBody>
            <a:bodyPr wrap="square" rtlCol="0">
              <a:spAutoFit/>
            </a:bodyPr>
            <a:lstStyle/>
            <a:p>
              <a:r>
                <a:rPr lang="en-US" altLang="zh-CN" sz="2800" b="1" dirty="0" smtClean="0"/>
                <a:t>-20</a:t>
              </a:r>
              <a:endParaRPr lang="zh-CN" altLang="en-US" sz="2800" b="1" dirty="0"/>
            </a:p>
          </p:txBody>
        </p:sp>
        <p:sp>
          <p:nvSpPr>
            <p:cNvPr id="10" name="文本框 9"/>
            <p:cNvSpPr txBox="1"/>
            <p:nvPr/>
          </p:nvSpPr>
          <p:spPr>
            <a:xfrm>
              <a:off x="5949159" y="5567690"/>
              <a:ext cx="1114425" cy="854881"/>
            </a:xfrm>
            <a:prstGeom prst="rect">
              <a:avLst/>
            </a:prstGeom>
            <a:noFill/>
          </p:spPr>
          <p:txBody>
            <a:bodyPr wrap="square" rtlCol="0">
              <a:spAutoFit/>
            </a:bodyPr>
            <a:lstStyle/>
            <a:p>
              <a:r>
                <a:rPr lang="en-US" altLang="zh-CN" sz="2800" b="1" dirty="0" smtClean="0"/>
                <a:t>30</a:t>
              </a:r>
              <a:endParaRPr lang="zh-CN" altLang="en-US" sz="2800" b="1" dirty="0"/>
            </a:p>
          </p:txBody>
        </p:sp>
      </p:grpSp>
      <p:sp>
        <p:nvSpPr>
          <p:cNvPr id="11" name="圆角矩形 10"/>
          <p:cNvSpPr/>
          <p:nvPr/>
        </p:nvSpPr>
        <p:spPr>
          <a:xfrm>
            <a:off x="7470775" y="2667000"/>
            <a:ext cx="3183255" cy="2128520"/>
          </a:xfrm>
          <a:prstGeom prst="roundRect">
            <a:avLst/>
          </a:prstGeom>
          <a:solidFill>
            <a:srgbClr val="FFC2C2"/>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边界</a:t>
            </a:r>
            <a:r>
              <a:rPr lang="en-US" altLang="zh-CN" sz="2800" b="1" dirty="0" smtClean="0">
                <a:solidFill>
                  <a:schemeClr val="tx1"/>
                </a:solidFill>
                <a:latin typeface="楷体" panose="02010609060101010101" pitchFamily="49" charset="-122"/>
                <a:ea typeface="楷体" panose="02010609060101010101" pitchFamily="49" charset="-122"/>
              </a:rPr>
              <a:t>3</a:t>
            </a:r>
            <a:r>
              <a:rPr lang="zh-CN" altLang="en-US" sz="2800" b="1" dirty="0" smtClean="0">
                <a:solidFill>
                  <a:schemeClr val="tx1"/>
                </a:solidFill>
                <a:latin typeface="楷体" panose="02010609060101010101" pitchFamily="49" charset="-122"/>
                <a:ea typeface="楷体" panose="02010609060101010101" pitchFamily="49" charset="-122"/>
              </a:rPr>
              <a:t>原则</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&lt;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a:solidFill>
                  <a:schemeClr val="tx1"/>
                </a:solidFill>
                <a:latin typeface="楷体" panose="02010609060101010101" pitchFamily="49" charset="-122"/>
                <a:ea typeface="楷体" panose="02010609060101010101" pitchFamily="49" charset="-122"/>
              </a:rPr>
              <a:t>&gt;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zh-CN" altLang="en-US" sz="2800" dirty="0">
              <a:solidFill>
                <a:schemeClr val="tx1"/>
              </a:solidFill>
              <a:latin typeface="楷体" panose="02010609060101010101" pitchFamily="49" charset="-122"/>
              <a:ea typeface="楷体" panose="02010609060101010101" pitchFamily="49" charset="-122"/>
            </a:endParaRPr>
          </a:p>
        </p:txBody>
      </p:sp>
      <p:sp>
        <p:nvSpPr>
          <p:cNvPr id="14" name="标题 13"/>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边界值分析概述</a:t>
            </a:r>
            <a:endParaRPr lang="zh-CN" altLang="en-US" sz="3600" b="1" dirty="0">
              <a:latin typeface="宋体" panose="02010600030101010101" pitchFamily="2" charset="-122"/>
              <a:ea typeface="宋体" panose="02010600030101010101" pitchFamily="2" charset="-122"/>
              <a:sym typeface="+mn-ea"/>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600" b="1" dirty="0" smtClean="0">
                <a:latin typeface="+mn-lt"/>
                <a:ea typeface="+mn-ea"/>
              </a:rPr>
              <a:t>如果程序的规格说明中规定：</a:t>
            </a:r>
            <a:r>
              <a:rPr lang="en-US" altLang="zh-CN" sz="2600" b="1" dirty="0" smtClean="0">
                <a:latin typeface="+mn-lt"/>
                <a:ea typeface="+mn-ea"/>
              </a:rPr>
              <a:t>“</a:t>
            </a:r>
            <a:r>
              <a:rPr lang="zh-CN" altLang="en-US" sz="2600" b="1" dirty="0" smtClean="0">
                <a:latin typeface="+mn-lt"/>
                <a:ea typeface="+mn-ea"/>
              </a:rPr>
              <a:t>重量在</a:t>
            </a:r>
            <a:r>
              <a:rPr lang="en-US" altLang="zh-CN" sz="2600" b="1" dirty="0" smtClean="0">
                <a:latin typeface="+mn-lt"/>
                <a:ea typeface="+mn-ea"/>
              </a:rPr>
              <a:t>10.00</a:t>
            </a:r>
            <a:r>
              <a:rPr lang="zh-CN" altLang="en-US" sz="2600" b="1" dirty="0" smtClean="0">
                <a:latin typeface="+mn-lt"/>
                <a:ea typeface="+mn-ea"/>
              </a:rPr>
              <a:t>公斤至</a:t>
            </a:r>
            <a:r>
              <a:rPr lang="en-US" altLang="zh-CN" sz="2600" b="1" dirty="0" smtClean="0">
                <a:latin typeface="+mn-lt"/>
                <a:ea typeface="+mn-ea"/>
              </a:rPr>
              <a:t>50.00</a:t>
            </a:r>
            <a:r>
              <a:rPr lang="zh-CN" altLang="en-US" sz="2600" b="1" dirty="0" smtClean="0">
                <a:latin typeface="+mn-lt"/>
                <a:ea typeface="+mn-ea"/>
              </a:rPr>
              <a:t>公斤范围内的邮件，其邮费计算公式为</a:t>
            </a:r>
            <a:r>
              <a:rPr lang="en-US" altLang="zh-CN" sz="2600" b="1" dirty="0" smtClean="0">
                <a:latin typeface="+mn-lt"/>
                <a:ea typeface="+mn-ea"/>
              </a:rPr>
              <a:t>……"</a:t>
            </a:r>
            <a:r>
              <a:rPr lang="zh-CN" altLang="en-US" sz="2600" b="1" dirty="0" smtClean="0">
                <a:latin typeface="+mn-lt"/>
                <a:ea typeface="+mn-ea"/>
              </a:rPr>
              <a:t>。</a:t>
            </a:r>
            <a:endParaRPr lang="en-US" altLang="zh-CN" sz="2600" b="1" dirty="0" smtClean="0">
              <a:latin typeface="+mn-lt"/>
              <a:ea typeface="+mn-ea"/>
            </a:endParaRPr>
          </a:p>
          <a:p>
            <a:pPr marL="471170" lvl="1" indent="0" algn="just" eaLnBrk="1" hangingPunct="1">
              <a:lnSpc>
                <a:spcPct val="100000"/>
              </a:lnSpc>
              <a:buNone/>
            </a:pPr>
            <a:r>
              <a:rPr lang="en-US" altLang="zh-CN" sz="2600" b="1" dirty="0" smtClean="0">
                <a:latin typeface="+mn-lt"/>
                <a:ea typeface="+mn-ea"/>
              </a:rPr>
              <a:t>	</a:t>
            </a:r>
            <a:r>
              <a:rPr lang="zh-CN" altLang="en-US" sz="2600" b="1" dirty="0" smtClean="0">
                <a:latin typeface="+mn-lt"/>
                <a:ea typeface="+mn-ea"/>
              </a:rPr>
              <a:t>应</a:t>
            </a:r>
            <a:r>
              <a:rPr lang="zh-CN" altLang="en-US" sz="2600" b="1" dirty="0">
                <a:latin typeface="+mn-lt"/>
                <a:ea typeface="+mn-ea"/>
              </a:rPr>
              <a:t>取</a:t>
            </a:r>
            <a:r>
              <a:rPr lang="en-US" altLang="zh-CN" sz="2600" b="1" dirty="0">
                <a:solidFill>
                  <a:srgbClr val="FF0000"/>
                </a:solidFill>
                <a:latin typeface="+mn-lt"/>
                <a:ea typeface="+mn-ea"/>
              </a:rPr>
              <a:t>10</a:t>
            </a:r>
            <a:r>
              <a:rPr lang="zh-CN" altLang="en-US" sz="2600" b="1" dirty="0">
                <a:solidFill>
                  <a:srgbClr val="FF0000"/>
                </a:solidFill>
                <a:latin typeface="+mn-lt"/>
                <a:ea typeface="+mn-ea"/>
              </a:rPr>
              <a:t>  </a:t>
            </a:r>
            <a:r>
              <a:rPr lang="en-US" altLang="zh-CN" sz="2600" b="1" dirty="0">
                <a:solidFill>
                  <a:srgbClr val="FF0000"/>
                </a:solidFill>
                <a:latin typeface="+mn-lt"/>
                <a:ea typeface="+mn-ea"/>
              </a:rPr>
              <a:t>50</a:t>
            </a:r>
            <a:r>
              <a:rPr lang="zh-CN" altLang="en-US" sz="2600" b="1" dirty="0">
                <a:solidFill>
                  <a:srgbClr val="FF0000"/>
                </a:solidFill>
                <a:latin typeface="+mn-lt"/>
                <a:ea typeface="+mn-ea"/>
              </a:rPr>
              <a:t> </a:t>
            </a:r>
            <a:r>
              <a:rPr lang="zh-CN" altLang="en-US" sz="2600" b="1" dirty="0">
                <a:latin typeface="+mn-lt"/>
                <a:ea typeface="+mn-ea"/>
                <a:sym typeface="+mn-ea"/>
              </a:rPr>
              <a:t>，</a:t>
            </a:r>
            <a:r>
              <a:rPr lang="en-US" altLang="zh-CN" sz="2600" b="1" dirty="0">
                <a:solidFill>
                  <a:srgbClr val="FF0000"/>
                </a:solidFill>
                <a:latin typeface="+mn-lt"/>
                <a:ea typeface="+mn-ea"/>
              </a:rPr>
              <a:t>10.01  50.01</a:t>
            </a:r>
            <a:r>
              <a:rPr lang="zh-CN" altLang="en-US" sz="2600" b="1" dirty="0">
                <a:latin typeface="+mn-lt"/>
                <a:ea typeface="+mn-ea"/>
                <a:sym typeface="+mn-ea"/>
              </a:rPr>
              <a:t>，</a:t>
            </a:r>
            <a:r>
              <a:rPr lang="en-US" altLang="zh-CN" sz="2600" b="1" dirty="0">
                <a:solidFill>
                  <a:srgbClr val="FF0000"/>
                </a:solidFill>
                <a:latin typeface="+mn-lt"/>
                <a:ea typeface="+mn-ea"/>
              </a:rPr>
              <a:t>9.99  49.99 </a:t>
            </a:r>
            <a:endParaRPr lang="en-US" altLang="zh-CN" sz="2600" b="1" dirty="0">
              <a:latin typeface="+mn-lt"/>
              <a:ea typeface="+mn-ea"/>
            </a:endParaRPr>
          </a:p>
          <a:p>
            <a:pPr lvl="1" algn="just" eaLnBrk="1" hangingPunct="1">
              <a:lnSpc>
                <a:spcPct val="100000"/>
              </a:lnSpc>
            </a:pPr>
            <a:r>
              <a:rPr lang="zh-CN" altLang="en-US" sz="2600" b="1" dirty="0">
                <a:latin typeface="+mn-lt"/>
                <a:ea typeface="+mn-ea"/>
              </a:rPr>
              <a:t>一个输入文件应包括</a:t>
            </a:r>
            <a:r>
              <a:rPr lang="en-US" altLang="zh-CN" sz="2600" b="1" dirty="0">
                <a:latin typeface="+mn-lt"/>
                <a:ea typeface="+mn-ea"/>
              </a:rPr>
              <a:t>1~255</a:t>
            </a:r>
            <a:r>
              <a:rPr lang="zh-CN" altLang="en-US" sz="2600" b="1" dirty="0">
                <a:latin typeface="+mn-lt"/>
                <a:ea typeface="+mn-ea"/>
              </a:rPr>
              <a:t>个记录。</a:t>
            </a:r>
            <a:endParaRPr lang="zh-CN" altLang="en-US" sz="2600" b="1" dirty="0">
              <a:latin typeface="+mn-lt"/>
              <a:ea typeface="+mn-ea"/>
            </a:endParaRPr>
          </a:p>
          <a:p>
            <a:pPr marL="471170" lvl="1" indent="0" algn="just" eaLnBrk="1" hangingPunct="1">
              <a:lnSpc>
                <a:spcPct val="100000"/>
              </a:lnSpc>
              <a:buNone/>
            </a:pPr>
            <a:r>
              <a:rPr lang="en-US" altLang="zh-CN" sz="2600" b="1" dirty="0">
                <a:latin typeface="+mn-lt"/>
                <a:ea typeface="+mn-ea"/>
              </a:rPr>
              <a:t>	</a:t>
            </a:r>
            <a:r>
              <a:rPr lang="zh-CN" altLang="en-US" sz="2600" b="1" dirty="0">
                <a:latin typeface="+mn-lt"/>
                <a:ea typeface="+mn-ea"/>
              </a:rPr>
              <a:t>可取</a:t>
            </a:r>
            <a:r>
              <a:rPr lang="en-US" altLang="zh-CN" sz="2600" b="1" dirty="0">
                <a:solidFill>
                  <a:srgbClr val="FF0000"/>
                </a:solidFill>
                <a:latin typeface="+mn-lt"/>
                <a:ea typeface="+mn-ea"/>
              </a:rPr>
              <a:t>1  255</a:t>
            </a:r>
            <a:r>
              <a:rPr lang="zh-CN" altLang="en-US" sz="2600" b="1" dirty="0">
                <a:latin typeface="+mn-lt"/>
                <a:ea typeface="+mn-ea"/>
              </a:rPr>
              <a:t>，</a:t>
            </a:r>
            <a:r>
              <a:rPr lang="en-US" altLang="zh-CN" sz="2600" b="1" dirty="0">
                <a:solidFill>
                  <a:srgbClr val="FF0000"/>
                </a:solidFill>
                <a:latin typeface="+mn-lt"/>
                <a:ea typeface="+mn-ea"/>
              </a:rPr>
              <a:t>0  </a:t>
            </a:r>
            <a:r>
              <a:rPr lang="en-US" altLang="zh-CN" sz="2600" b="1" dirty="0">
                <a:solidFill>
                  <a:srgbClr val="FF0000"/>
                </a:solidFill>
                <a:latin typeface="+mn-lt"/>
                <a:ea typeface="+mn-ea"/>
                <a:sym typeface="+mn-ea"/>
              </a:rPr>
              <a:t>254</a:t>
            </a:r>
            <a:r>
              <a:rPr lang="zh-CN" altLang="en-US" sz="2600" b="1" dirty="0">
                <a:solidFill>
                  <a:schemeClr val="tx1"/>
                </a:solidFill>
                <a:latin typeface="+mn-lt"/>
                <a:ea typeface="+mn-ea"/>
              </a:rPr>
              <a:t>，</a:t>
            </a:r>
            <a:r>
              <a:rPr lang="en-US" altLang="zh-CN" sz="2600" b="1" dirty="0">
                <a:solidFill>
                  <a:srgbClr val="FF0000"/>
                </a:solidFill>
                <a:latin typeface="+mn-lt"/>
                <a:ea typeface="+mn-ea"/>
              </a:rPr>
              <a:t>256  2</a:t>
            </a:r>
            <a:endParaRPr lang="en-US" altLang="zh-CN" sz="2600" b="1" dirty="0">
              <a:latin typeface="+mn-lt"/>
              <a:ea typeface="+mn-ea"/>
            </a:endParaRPr>
          </a:p>
          <a:p>
            <a:pPr lvl="1" algn="just" eaLnBrk="1" hangingPunct="1">
              <a:lnSpc>
                <a:spcPct val="100000"/>
              </a:lnSpc>
            </a:pPr>
            <a:r>
              <a:rPr lang="zh-CN" altLang="en-US" sz="2600" b="1" dirty="0">
                <a:latin typeface="+mn-lt"/>
                <a:ea typeface="+mn-ea"/>
              </a:rPr>
              <a:t>某程序的规格说明要求计算出</a:t>
            </a:r>
            <a:r>
              <a:rPr lang="en-US" altLang="zh-CN" sz="2600" b="1" dirty="0">
                <a:latin typeface="+mn-lt"/>
                <a:ea typeface="+mn-ea"/>
              </a:rPr>
              <a:t>“</a:t>
            </a:r>
            <a:r>
              <a:rPr lang="zh-CN" altLang="en-US" sz="2600" b="1" dirty="0">
                <a:latin typeface="+mn-lt"/>
                <a:ea typeface="+mn-ea"/>
              </a:rPr>
              <a:t>每月保险金扣除额为</a:t>
            </a:r>
            <a:r>
              <a:rPr lang="en-US" altLang="zh-CN" sz="2600" b="1" dirty="0">
                <a:latin typeface="+mn-lt"/>
                <a:ea typeface="+mn-ea"/>
              </a:rPr>
              <a:t>0</a:t>
            </a:r>
            <a:r>
              <a:rPr lang="zh-CN" altLang="en-US" sz="2600" b="1" dirty="0">
                <a:latin typeface="+mn-lt"/>
                <a:ea typeface="+mn-ea"/>
              </a:rPr>
              <a:t>至</a:t>
            </a:r>
            <a:r>
              <a:rPr lang="en-US" altLang="zh-CN" sz="2600" b="1" dirty="0">
                <a:latin typeface="+mn-lt"/>
                <a:ea typeface="+mn-ea"/>
              </a:rPr>
              <a:t>1165.25</a:t>
            </a:r>
            <a:r>
              <a:rPr lang="zh-CN" altLang="en-US" sz="2600" b="1" dirty="0">
                <a:latin typeface="+mn-lt"/>
                <a:ea typeface="+mn-ea"/>
              </a:rPr>
              <a:t>元</a:t>
            </a:r>
            <a:r>
              <a:rPr lang="en-US" altLang="zh-CN" sz="2600" b="1" dirty="0">
                <a:latin typeface="+mn-lt"/>
                <a:ea typeface="+mn-ea"/>
              </a:rPr>
              <a:t>”</a:t>
            </a:r>
            <a:r>
              <a:rPr lang="zh-CN" altLang="en-US" sz="2600" b="1" dirty="0">
                <a:latin typeface="+mn-lt"/>
                <a:ea typeface="+mn-ea"/>
              </a:rPr>
              <a:t>。</a:t>
            </a:r>
            <a:endParaRPr lang="en-US" altLang="zh-CN" sz="2600" b="1" dirty="0">
              <a:latin typeface="+mn-lt"/>
              <a:ea typeface="+mn-ea"/>
            </a:endParaRPr>
          </a:p>
          <a:p>
            <a:pPr marL="471170" lvl="1" indent="0" algn="l" eaLnBrk="1" hangingPunct="1">
              <a:lnSpc>
                <a:spcPct val="100000"/>
              </a:lnSpc>
              <a:buNone/>
            </a:pPr>
            <a:r>
              <a:rPr lang="en-US" altLang="zh-CN" sz="2600" b="1" dirty="0">
                <a:latin typeface="+mn-lt"/>
                <a:ea typeface="+mn-ea"/>
              </a:rPr>
              <a:t>	</a:t>
            </a:r>
            <a:r>
              <a:rPr lang="zh-CN" altLang="en-US" sz="2600" b="1" dirty="0">
                <a:latin typeface="+mn-lt"/>
                <a:ea typeface="+mn-ea"/>
              </a:rPr>
              <a:t>可取</a:t>
            </a:r>
            <a:r>
              <a:rPr lang="en-US" altLang="zh-CN" sz="2600" b="1" dirty="0">
                <a:solidFill>
                  <a:srgbClr val="FF0000"/>
                </a:solidFill>
                <a:latin typeface="+mn-lt"/>
                <a:ea typeface="+mn-ea"/>
              </a:rPr>
              <a:t>0.00  1165.25</a:t>
            </a:r>
            <a:r>
              <a:rPr lang="zh-CN" altLang="en-US" sz="2600" b="1" dirty="0">
                <a:solidFill>
                  <a:schemeClr val="tx1"/>
                </a:solidFill>
                <a:latin typeface="+mn-lt"/>
                <a:ea typeface="+mn-ea"/>
              </a:rPr>
              <a:t>，</a:t>
            </a:r>
            <a:r>
              <a:rPr lang="en-US" altLang="zh-CN" sz="2600" b="1" dirty="0">
                <a:solidFill>
                  <a:srgbClr val="FF0000"/>
                </a:solidFill>
                <a:latin typeface="+mn-lt"/>
                <a:ea typeface="+mn-ea"/>
              </a:rPr>
              <a:t>-0.01  </a:t>
            </a:r>
            <a:r>
              <a:rPr lang="en-US" altLang="zh-CN" sz="2600" b="1" dirty="0">
                <a:solidFill>
                  <a:srgbClr val="FF0000"/>
                </a:solidFill>
                <a:latin typeface="+mn-lt"/>
                <a:ea typeface="+mn-ea"/>
                <a:sym typeface="+mn-ea"/>
              </a:rPr>
              <a:t>1165.24</a:t>
            </a:r>
            <a:r>
              <a:rPr lang="en-US" altLang="zh-CN" sz="2600" b="1" dirty="0">
                <a:latin typeface="+mn-lt"/>
                <a:ea typeface="+mn-ea"/>
              </a:rPr>
              <a:t> </a:t>
            </a:r>
            <a:r>
              <a:rPr lang="zh-CN" altLang="en-US" sz="2600" b="1" dirty="0">
                <a:latin typeface="+mn-lt"/>
                <a:ea typeface="+mn-ea"/>
              </a:rPr>
              <a:t>，</a:t>
            </a:r>
            <a:r>
              <a:rPr lang="en-US" altLang="zh-CN" sz="2600" b="1" dirty="0">
                <a:solidFill>
                  <a:srgbClr val="FF0000"/>
                </a:solidFill>
                <a:latin typeface="+mn-lt"/>
                <a:ea typeface="+mn-ea"/>
              </a:rPr>
              <a:t>1165.26  0.01</a:t>
            </a:r>
            <a:endParaRPr lang="en-US" altLang="zh-CN" sz="2600" b="1" dirty="0">
              <a:solidFill>
                <a:srgbClr val="FF0000"/>
              </a:solidFill>
              <a:latin typeface="+mn-lt"/>
              <a:ea typeface="+mn-ea"/>
            </a:endParaRPr>
          </a:p>
          <a:p>
            <a:endParaRPr lang="zh-CN" altLang="en-US" sz="2600" dirty="0"/>
          </a:p>
        </p:txBody>
      </p:sp>
      <p:sp>
        <p:nvSpPr>
          <p:cNvPr id="14" name="标题 13"/>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边界值分析概述</a:t>
            </a:r>
            <a:endParaRPr lang="zh-CN" altLang="en-US" sz="3600" b="1" dirty="0">
              <a:latin typeface="宋体" panose="02010600030101010101" pitchFamily="2" charset="-122"/>
              <a:ea typeface="宋体" panose="02010600030101010101" pitchFamily="2" charset="-122"/>
              <a:sym typeface="+mn-ea"/>
            </a:endParaRP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650" y="1752600"/>
            <a:ext cx="10680065" cy="4267200"/>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边界的确定</a:t>
            </a:r>
            <a:endParaRPr lang="en-US" altLang="zh-CN" sz="3100" b="1" dirty="0">
              <a:latin typeface="+mn-lt"/>
              <a:ea typeface="+mn-ea"/>
              <a:cs typeface="+mn-cs"/>
            </a:endParaRPr>
          </a:p>
          <a:p>
            <a:pPr lvl="1" algn="just" eaLnBrk="1" hangingPunct="1">
              <a:lnSpc>
                <a:spcPct val="100000"/>
              </a:lnSpc>
            </a:pPr>
            <a:r>
              <a:rPr lang="zh-CN" altLang="en-US" b="1" dirty="0" smtClean="0">
                <a:latin typeface="+mn-lt"/>
                <a:ea typeface="+mn-ea"/>
              </a:rPr>
              <a:t>如果</a:t>
            </a:r>
            <a:r>
              <a:rPr lang="zh-CN" altLang="en-US" b="1" dirty="0">
                <a:latin typeface="+mn-lt"/>
                <a:ea typeface="+mn-ea"/>
              </a:rPr>
              <a:t>输入条件规定了值的范围，则应取刚达到这个范围的边界值以及刚刚超过这个范围边界的值作为测试输入数据。</a:t>
            </a:r>
            <a:endParaRPr lang="zh-CN" altLang="en-US" b="1" dirty="0">
              <a:latin typeface="+mn-lt"/>
              <a:ea typeface="+mn-ea"/>
            </a:endParaRPr>
          </a:p>
          <a:p>
            <a:pPr lvl="1" algn="just" eaLnBrk="1" hangingPunct="1">
              <a:lnSpc>
                <a:spcPct val="100000"/>
              </a:lnSpc>
            </a:pPr>
            <a:r>
              <a:rPr lang="zh-CN" altLang="en-US" b="1" dirty="0" smtClean="0">
                <a:latin typeface="+mn-lt"/>
                <a:ea typeface="+mn-ea"/>
              </a:rPr>
              <a:t>如果</a:t>
            </a:r>
            <a:r>
              <a:rPr lang="zh-CN" altLang="en-US" b="1" dirty="0">
                <a:latin typeface="+mn-lt"/>
                <a:ea typeface="+mn-ea"/>
              </a:rPr>
              <a:t>输入条件规定了值的个数，则用最大个数、最小个数和比最大个数多</a:t>
            </a:r>
            <a:r>
              <a:rPr lang="en-US" altLang="zh-CN" b="1" dirty="0">
                <a:latin typeface="+mn-lt"/>
                <a:ea typeface="+mn-ea"/>
              </a:rPr>
              <a:t>1</a:t>
            </a:r>
            <a:r>
              <a:rPr lang="zh-CN" altLang="en-US" b="1" dirty="0">
                <a:latin typeface="+mn-lt"/>
                <a:ea typeface="+mn-ea"/>
              </a:rPr>
              <a:t>个、比最小个数少</a:t>
            </a:r>
            <a:r>
              <a:rPr lang="en-US" altLang="zh-CN" b="1" dirty="0">
                <a:latin typeface="+mn-lt"/>
                <a:ea typeface="+mn-ea"/>
              </a:rPr>
              <a:t>1</a:t>
            </a:r>
            <a:r>
              <a:rPr lang="zh-CN" altLang="en-US" b="1" dirty="0">
                <a:latin typeface="+mn-lt"/>
                <a:ea typeface="+mn-ea"/>
              </a:rPr>
              <a:t>个的数作为测试数据。</a:t>
            </a:r>
            <a:endParaRPr lang="en-US" altLang="zh-CN" b="1" dirty="0">
              <a:latin typeface="+mn-lt"/>
              <a:ea typeface="+mn-ea"/>
            </a:endParaRPr>
          </a:p>
          <a:p>
            <a:pPr lvl="1" algn="just" eaLnBrk="1" hangingPunct="1">
              <a:lnSpc>
                <a:spcPct val="100000"/>
              </a:lnSpc>
            </a:pPr>
            <a:r>
              <a:rPr lang="zh-CN" altLang="en-US" b="1" dirty="0" smtClean="0">
                <a:latin typeface="+mn-lt"/>
                <a:ea typeface="+mn-ea"/>
              </a:rPr>
              <a:t>如果</a:t>
            </a:r>
            <a:r>
              <a:rPr lang="zh-CN" altLang="en-US" b="1" dirty="0">
                <a:latin typeface="+mn-lt"/>
                <a:ea typeface="+mn-ea"/>
              </a:rPr>
              <a:t>程序的规格说明给出的输入域或输出域是有序集合 （如有序表、顺序文件等），则应选取集合中的第一个和最后一个元素作为测试用例。</a:t>
            </a:r>
            <a:endParaRPr lang="en-US" altLang="zh-CN" b="1" dirty="0">
              <a:latin typeface="+mn-lt"/>
              <a:ea typeface="+mn-ea"/>
            </a:endParaRPr>
          </a:p>
          <a:p>
            <a:pPr lvl="1" algn="just" eaLnBrk="1" hangingPunct="1">
              <a:lnSpc>
                <a:spcPct val="100000"/>
              </a:lnSpc>
            </a:pPr>
            <a:r>
              <a:rPr lang="zh-CN" altLang="en-US" b="1" dirty="0" smtClean="0">
                <a:latin typeface="+mn-lt"/>
                <a:ea typeface="+mn-ea"/>
              </a:rPr>
              <a:t>如果</a:t>
            </a:r>
            <a:r>
              <a:rPr lang="zh-CN" altLang="en-US" b="1" dirty="0">
                <a:latin typeface="+mn-lt"/>
                <a:ea typeface="+mn-ea"/>
              </a:rPr>
              <a:t>程序中使用了一个内部数据结构，则应当选择这个内部数据结构边界上的值作为测试用例。</a:t>
            </a:r>
            <a:endParaRPr lang="zh-CN" altLang="en-US" dirty="0"/>
          </a:p>
        </p:txBody>
      </p:sp>
      <p:sp>
        <p:nvSpPr>
          <p:cNvPr id="14" name="标题 13"/>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边界值分析概述</a:t>
            </a:r>
            <a:endParaRPr lang="zh-CN" altLang="en-US" sz="3600" b="1" dirty="0">
              <a:latin typeface="宋体" panose="02010600030101010101" pitchFamily="2" charset="-122"/>
              <a:ea typeface="宋体" panose="02010600030101010101" pitchFamily="2" charset="-122"/>
              <a:sym typeface="+mn-ea"/>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469900" lvl="1" indent="-469900" algn="just" eaLnBrk="1" hangingPunct="1">
              <a:buFont typeface="Wingdings" panose="05000000000000000000" pitchFamily="2" charset="2"/>
              <a:buChar char="o"/>
            </a:pPr>
            <a:r>
              <a:rPr lang="zh-CN" altLang="en-US" sz="3100" b="1" dirty="0" smtClean="0">
                <a:latin typeface="+mn-lt"/>
                <a:ea typeface="+mn-ea"/>
              </a:rPr>
              <a:t>一家</a:t>
            </a:r>
            <a:r>
              <a:rPr lang="zh-CN" altLang="en-US" sz="3100" b="1" dirty="0">
                <a:latin typeface="+mn-lt"/>
                <a:ea typeface="+mn-ea"/>
              </a:rPr>
              <a:t>商店，它为购买不同数量商品的客户报出不同的价格，即按购买量的不同“分段”计价。</a:t>
            </a:r>
            <a:endParaRPr lang="zh-CN" altLang="en-US" sz="3100" b="1" dirty="0">
              <a:latin typeface="+mn-lt"/>
              <a:ea typeface="+mn-ea"/>
            </a:endParaRPr>
          </a:p>
        </p:txBody>
      </p:sp>
      <p:graphicFrame>
        <p:nvGraphicFramePr>
          <p:cNvPr id="5" name="表格 4"/>
          <p:cNvGraphicFramePr>
            <a:graphicFrameLocks noGrp="1"/>
          </p:cNvGraphicFramePr>
          <p:nvPr/>
        </p:nvGraphicFramePr>
        <p:xfrm>
          <a:off x="883285" y="3298825"/>
          <a:ext cx="10451465" cy="2667635"/>
        </p:xfrm>
        <a:graphic>
          <a:graphicData uri="http://schemas.openxmlformats.org/drawingml/2006/table">
            <a:tbl>
              <a:tblPr firstRow="1" bandRow="1">
                <a:tableStyleId>{5FD0F851-EC5A-4D38-B0AD-8093EC10F338}</a:tableStyleId>
              </a:tblPr>
              <a:tblGrid>
                <a:gridCol w="6827520"/>
                <a:gridCol w="3623945"/>
              </a:tblGrid>
              <a:tr h="504056">
                <a:tc>
                  <a:txBody>
                    <a:bodyPr/>
                    <a:lstStyle/>
                    <a:p>
                      <a:pPr algn="ctr"/>
                      <a:r>
                        <a:rPr lang="zh-CN" altLang="en-US" sz="2400" b="1" dirty="0" smtClean="0">
                          <a:latin typeface="+mn-ea"/>
                          <a:ea typeface="+mn-ea"/>
                        </a:rPr>
                        <a:t>购买数量</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400" b="1" dirty="0" smtClean="0">
                          <a:latin typeface="+mn-ea"/>
                          <a:ea typeface="+mn-ea"/>
                        </a:rPr>
                        <a:t>单价（元）</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4056">
                <a:tc>
                  <a:txBody>
                    <a:bodyPr/>
                    <a:lstStyle/>
                    <a:p>
                      <a:pPr algn="ctr"/>
                      <a:r>
                        <a:rPr lang="zh-CN" altLang="en-US" sz="2400" b="1" dirty="0" smtClean="0">
                          <a:latin typeface="+mn-ea"/>
                          <a:ea typeface="+mn-ea"/>
                        </a:rPr>
                        <a:t>头</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r>
                        <a:rPr lang="zh-CN" altLang="en-US" sz="2400" b="1" dirty="0" smtClean="0">
                          <a:latin typeface="+mn-ea"/>
                          <a:ea typeface="+mn-ea"/>
                        </a:rPr>
                        <a:t>即从第</a:t>
                      </a:r>
                      <a:r>
                        <a:rPr lang="en-US" altLang="zh-CN" sz="2400" b="1" dirty="0" smtClean="0">
                          <a:latin typeface="+mn-ea"/>
                          <a:ea typeface="+mn-ea"/>
                        </a:rPr>
                        <a:t>1</a:t>
                      </a:r>
                      <a:r>
                        <a:rPr lang="zh-CN" altLang="en-US" sz="2400" b="1" dirty="0" smtClean="0">
                          <a:latin typeface="+mn-ea"/>
                          <a:ea typeface="+mn-ea"/>
                        </a:rPr>
                        <a:t>件到第</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b="1" dirty="0" smtClean="0">
                          <a:latin typeface="+mn-ea"/>
                          <a:ea typeface="+mn-ea"/>
                        </a:rPr>
                        <a:t>5.00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80390">
                <a:tc>
                  <a:txBody>
                    <a:bodyPr/>
                    <a:lstStyle/>
                    <a:p>
                      <a:pPr algn="ctr"/>
                      <a:r>
                        <a:rPr lang="zh-CN" altLang="en-US" sz="2400" b="1" dirty="0" smtClean="0">
                          <a:latin typeface="+mn-ea"/>
                          <a:ea typeface="+mn-ea"/>
                        </a:rPr>
                        <a:t>第二个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11</a:t>
                      </a:r>
                      <a:r>
                        <a:rPr lang="zh-CN" altLang="en-US" sz="2400" b="1" dirty="0" smtClean="0">
                          <a:latin typeface="+mn-ea"/>
                          <a:ea typeface="+mn-ea"/>
                        </a:rPr>
                        <a:t>件到第</a:t>
                      </a:r>
                      <a:r>
                        <a:rPr lang="en-US" altLang="zh-CN" sz="2400" b="1" dirty="0" smtClean="0">
                          <a:latin typeface="+mn-ea"/>
                          <a:ea typeface="+mn-ea"/>
                        </a:rPr>
                        <a:t>20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dirty="0" smtClean="0">
                          <a:latin typeface="+mn-ea"/>
                          <a:ea typeface="+mn-ea"/>
                        </a:rPr>
                        <a:t>4.75</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186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b="1" dirty="0" smtClean="0">
                          <a:latin typeface="+mn-ea"/>
                          <a:ea typeface="+mn-ea"/>
                        </a:rPr>
                        <a:t>第三个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21</a:t>
                      </a:r>
                      <a:r>
                        <a:rPr lang="zh-CN" altLang="en-US" sz="2400" b="1" dirty="0" smtClean="0">
                          <a:latin typeface="+mn-ea"/>
                          <a:ea typeface="+mn-ea"/>
                        </a:rPr>
                        <a:t>件到第</a:t>
                      </a:r>
                      <a:r>
                        <a:rPr lang="en-US" altLang="zh-CN" sz="2400" b="1" dirty="0" smtClean="0">
                          <a:latin typeface="+mn-ea"/>
                          <a:ea typeface="+mn-ea"/>
                        </a:rPr>
                        <a:t>30</a:t>
                      </a:r>
                      <a:r>
                        <a:rPr lang="zh-CN" altLang="en-US" sz="2400" b="1" dirty="0" smtClean="0">
                          <a:latin typeface="+mn-ea"/>
                          <a:ea typeface="+mn-ea"/>
                        </a:rPr>
                        <a:t>件）</a:t>
                      </a:r>
                      <a:endParaRPr lang="zh-CN" altLang="en-US" sz="2400" b="1" dirty="0" smtClean="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400" b="1" dirty="0" smtClean="0">
                          <a:latin typeface="+mn-ea"/>
                          <a:ea typeface="+mn-ea"/>
                        </a:rPr>
                        <a:t>4.50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26989">
                <a:tc>
                  <a:txBody>
                    <a:bodyPr/>
                    <a:lstStyle/>
                    <a:p>
                      <a:pPr algn="ctr"/>
                      <a:r>
                        <a:rPr lang="zh-CN" altLang="en-US" sz="2400" b="1" dirty="0" smtClean="0">
                          <a:latin typeface="+mn-ea"/>
                          <a:ea typeface="+mn-ea"/>
                        </a:rPr>
                        <a:t>超过</a:t>
                      </a:r>
                      <a:r>
                        <a:rPr lang="en-US" altLang="zh-CN" sz="2400" b="1" dirty="0" smtClean="0">
                          <a:latin typeface="+mn-ea"/>
                          <a:ea typeface="+mn-ea"/>
                        </a:rPr>
                        <a:t>30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dirty="0" smtClean="0">
                          <a:latin typeface="+mn-ea"/>
                          <a:ea typeface="+mn-ea"/>
                        </a:rPr>
                        <a:t>4.00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标题 13"/>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边界值分析法使用</a:t>
            </a:r>
            <a:endParaRPr lang="zh-CN" altLang="en-US" sz="3600" b="1" dirty="0">
              <a:latin typeface="宋体" panose="02010600030101010101" pitchFamily="2" charset="-122"/>
              <a:ea typeface="宋体" panose="02010600030101010101" pitchFamily="2" charset="-122"/>
              <a:sym typeface="+mn-ea"/>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650" y="1752600"/>
            <a:ext cx="10958830" cy="4267200"/>
          </a:xfrm>
        </p:spPr>
        <p:txBody>
          <a:bodyPr/>
          <a:lstStyle/>
          <a:p>
            <a:pPr marL="469900" lvl="1" indent="-469900" algn="just" eaLnBrk="1" hangingPunct="1">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r>
              <a:rPr lang="zh-CN" altLang="en-US" sz="2400" b="1" dirty="0">
                <a:latin typeface="+mn-lt"/>
                <a:ea typeface="+mn-ea"/>
              </a:rPr>
              <a:t>买 </a:t>
            </a:r>
            <a:r>
              <a:rPr lang="en-US" altLang="zh-CN" sz="2400" b="1" dirty="0">
                <a:latin typeface="+mn-lt"/>
                <a:ea typeface="+mn-ea"/>
              </a:rPr>
              <a:t>5 </a:t>
            </a:r>
            <a:r>
              <a:rPr lang="zh-CN" altLang="en-US" sz="2400" b="1" dirty="0">
                <a:latin typeface="+mn-lt"/>
                <a:ea typeface="+mn-ea"/>
              </a:rPr>
              <a:t>件， 需要支付：</a:t>
            </a:r>
            <a:r>
              <a:rPr lang="en-US" altLang="zh-CN" sz="2400" b="1" dirty="0">
                <a:latin typeface="+mn-lt"/>
                <a:ea typeface="+mn-ea"/>
              </a:rPr>
              <a:t>5*5=25</a:t>
            </a:r>
            <a:endParaRPr lang="en-US" altLang="zh-CN" sz="2400" b="1" dirty="0">
              <a:latin typeface="+mn-lt"/>
              <a:ea typeface="+mn-ea"/>
            </a:endParaRPr>
          </a:p>
          <a:p>
            <a:pPr lvl="1"/>
            <a:r>
              <a:rPr lang="zh-CN" altLang="en-US" sz="2400" b="1" dirty="0">
                <a:latin typeface="+mn-lt"/>
                <a:ea typeface="+mn-ea"/>
              </a:rPr>
              <a:t>买 </a:t>
            </a:r>
            <a:r>
              <a:rPr lang="en-US" altLang="zh-CN" sz="2400" b="1" dirty="0">
                <a:latin typeface="+mn-lt"/>
                <a:ea typeface="+mn-ea"/>
              </a:rPr>
              <a:t>16 </a:t>
            </a:r>
            <a:r>
              <a:rPr lang="zh-CN" altLang="en-US" sz="2400" b="1" dirty="0">
                <a:latin typeface="+mn-lt"/>
                <a:ea typeface="+mn-ea"/>
              </a:rPr>
              <a:t>件，需要支付：</a:t>
            </a:r>
            <a:r>
              <a:rPr lang="en-US" altLang="zh-CN" sz="2400" b="1" dirty="0">
                <a:latin typeface="+mn-lt"/>
                <a:ea typeface="+mn-ea"/>
              </a:rPr>
              <a:t>10*5+6*4.75=73.75</a:t>
            </a:r>
            <a:endParaRPr lang="en-US" altLang="zh-CN" sz="2400" b="1" dirty="0">
              <a:latin typeface="+mn-lt"/>
              <a:ea typeface="+mn-ea"/>
            </a:endParaRPr>
          </a:p>
          <a:p>
            <a:pPr lvl="1"/>
            <a:r>
              <a:rPr lang="zh-CN" altLang="en-US" sz="2400" b="1" dirty="0">
                <a:latin typeface="+mn-lt"/>
                <a:ea typeface="+mn-ea"/>
              </a:rPr>
              <a:t>买 </a:t>
            </a:r>
            <a:r>
              <a:rPr lang="en-US" altLang="zh-CN" sz="2400" b="1" dirty="0">
                <a:latin typeface="+mn-lt"/>
                <a:ea typeface="+mn-ea"/>
              </a:rPr>
              <a:t>27 </a:t>
            </a:r>
            <a:r>
              <a:rPr lang="zh-CN" altLang="en-US" sz="2400" b="1" dirty="0">
                <a:latin typeface="+mn-lt"/>
                <a:ea typeface="+mn-ea"/>
              </a:rPr>
              <a:t>件，需要支付：</a:t>
            </a:r>
            <a:r>
              <a:rPr lang="en-US" altLang="zh-CN" sz="2400" b="1" dirty="0">
                <a:latin typeface="+mn-lt"/>
                <a:ea typeface="+mn-ea"/>
              </a:rPr>
              <a:t>10*5+10*4.75+7*4.5=129</a:t>
            </a:r>
            <a:endParaRPr lang="en-US" altLang="zh-CN" sz="2400" b="1" dirty="0">
              <a:latin typeface="+mn-lt"/>
              <a:ea typeface="+mn-ea"/>
            </a:endParaRPr>
          </a:p>
          <a:p>
            <a:pPr lvl="1"/>
            <a:r>
              <a:rPr lang="zh-CN" altLang="en-US" sz="2400" b="1" dirty="0">
                <a:latin typeface="+mn-lt"/>
                <a:ea typeface="+mn-ea"/>
              </a:rPr>
              <a:t>买 </a:t>
            </a:r>
            <a:r>
              <a:rPr lang="en-US" altLang="zh-CN" sz="2400" b="1" dirty="0">
                <a:latin typeface="+mn-lt"/>
                <a:ea typeface="+mn-ea"/>
              </a:rPr>
              <a:t>50 </a:t>
            </a:r>
            <a:r>
              <a:rPr lang="zh-CN" altLang="en-US" sz="2400" b="1" dirty="0">
                <a:latin typeface="+mn-lt"/>
                <a:ea typeface="+mn-ea"/>
              </a:rPr>
              <a:t>件，需要支付：</a:t>
            </a:r>
            <a:r>
              <a:rPr lang="en-US" altLang="zh-CN" sz="2400" b="1" dirty="0">
                <a:latin typeface="+mn-lt"/>
                <a:ea typeface="+mn-ea"/>
              </a:rPr>
              <a:t>10*5+10*4.75+10*4.5+20*4=182.50</a:t>
            </a:r>
            <a:endParaRPr lang="en-US" altLang="zh-CN" sz="2400" b="1" dirty="0">
              <a:latin typeface="+mn-lt"/>
              <a:ea typeface="+mn-ea"/>
            </a:endParaRPr>
          </a:p>
        </p:txBody>
      </p:sp>
      <p:sp>
        <p:nvSpPr>
          <p:cNvPr id="14" name="标题 13"/>
          <p:cNvSpPr>
            <a:spLocks noGrp="1"/>
          </p:cNvSpPr>
          <p:nvPr>
            <p:ph type="title"/>
          </p:nvPr>
        </p:nvSpPr>
        <p:spPr/>
        <p:txBody>
          <a:bodyPr/>
          <a:p>
            <a:r>
              <a:rPr lang="zh-CN" altLang="en-US" sz="3600" b="1" dirty="0">
                <a:latin typeface="宋体" panose="02010600030101010101" pitchFamily="2" charset="-122"/>
                <a:ea typeface="宋体" panose="02010600030101010101" pitchFamily="2" charset="-122"/>
                <a:sym typeface="+mn-ea"/>
              </a:rPr>
              <a:t>边界值分析法使用</a:t>
            </a:r>
            <a:endParaRPr lang="zh-CN" altLang="en-US" sz="3600" b="1" dirty="0">
              <a:latin typeface="宋体" panose="02010600030101010101" pitchFamily="2" charset="-122"/>
              <a:ea typeface="宋体" panose="02010600030101010101" pitchFamily="2" charset="-122"/>
              <a:sym typeface="+mn-ea"/>
            </a:endParaRP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1472</Words>
  <Application>WPS 演示</Application>
  <PresentationFormat>全屏显示(4:3)</PresentationFormat>
  <Paragraphs>226</Paragraphs>
  <Slides>15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Verdana</vt:lpstr>
      <vt:lpstr>Times New Roman</vt:lpstr>
      <vt:lpstr>楷体</vt:lpstr>
      <vt:lpstr>华文隶书</vt:lpstr>
      <vt:lpstr>黑体</vt:lpstr>
      <vt:lpstr>华文中宋</vt:lpstr>
      <vt:lpstr>微软雅黑</vt:lpstr>
      <vt:lpstr>Arial Unicode MS</vt:lpstr>
      <vt:lpstr>Profile</vt:lpstr>
      <vt:lpstr>软件测试基础</vt:lpstr>
      <vt:lpstr>3.2  边界值分析</vt:lpstr>
      <vt:lpstr>为什么进行边界值分析</vt:lpstr>
      <vt:lpstr>为什么进行边界值分析</vt:lpstr>
      <vt:lpstr>边界值分析概述</vt:lpstr>
      <vt:lpstr>边界值分析概述</vt:lpstr>
      <vt:lpstr>边界值分析概述</vt:lpstr>
      <vt:lpstr>边界值分析法使用</vt:lpstr>
      <vt:lpstr>边界值分析法使用</vt:lpstr>
      <vt:lpstr>边界值分析法使用</vt:lpstr>
      <vt:lpstr>边界值分析法使用</vt:lpstr>
      <vt:lpstr>边界值分析法使用</vt:lpstr>
      <vt:lpstr>边界值分析法使用</vt:lpstr>
      <vt:lpstr>内容总结</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105</cp:revision>
  <dcterms:created xsi:type="dcterms:W3CDTF">2008-07-27T05:17:00Z</dcterms:created>
  <dcterms:modified xsi:type="dcterms:W3CDTF">2017-10-13T01:03:51Z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