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397" r:id="rId5"/>
    <p:sldId id="398" r:id="rId6"/>
    <p:sldId id="399" r:id="rId7"/>
    <p:sldId id="400" r:id="rId8"/>
    <p:sldId id="401" r:id="rId9"/>
    <p:sldId id="447" r:id="rId10"/>
    <p:sldId id="403" r:id="rId11"/>
    <p:sldId id="404" r:id="rId12"/>
    <p:sldId id="406" r:id="rId13"/>
    <p:sldId id="407" r:id="rId14"/>
    <p:sldId id="442" r:id="rId15"/>
    <p:sldId id="408" r:id="rId16"/>
    <p:sldId id="443" r:id="rId17"/>
    <p:sldId id="409" r:id="rId18"/>
    <p:sldId id="410" r:id="rId19"/>
    <p:sldId id="412" r:id="rId20"/>
    <p:sldId id="444" r:id="rId21"/>
    <p:sldId id="413" r:id="rId22"/>
    <p:sldId id="446" r:id="rId23"/>
    <p:sldId id="415" r:id="rId24"/>
    <p:sldId id="416" r:id="rId25"/>
    <p:sldId id="417" r:id="rId26"/>
    <p:sldId id="418" r:id="rId27"/>
    <p:sldId id="419" r:id="rId28"/>
    <p:sldId id="421" r:id="rId29"/>
    <p:sldId id="422" r:id="rId30"/>
    <p:sldId id="448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316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3874" autoAdjust="0"/>
  </p:normalViewPr>
  <p:slideViewPr>
    <p:cSldViewPr>
      <p:cViewPr varScale="1">
        <p:scale>
          <a:sx n="57" d="100"/>
          <a:sy n="57" d="100"/>
        </p:scale>
        <p:origin x="90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Relationship Id="rId3" Type="http://schemas.openxmlformats.org/officeDocument/2006/relationships/hyperlink" Target="http://baike.baidu.com/view/16563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以个体输入域为被测对象时，需分别针对每个输入条件的输入域</a:t>
            </a:r>
            <a:r>
              <a:rPr lang="en-US" altLang="en-US" dirty="0" smtClean="0"/>
              <a:t>(</a:t>
            </a:r>
            <a:r>
              <a:rPr lang="zh-CN" altLang="en-US" dirty="0" smtClean="0"/>
              <a:t>即每个个体输入域</a:t>
            </a:r>
            <a:r>
              <a:rPr lang="en-US" altLang="en-US" dirty="0" smtClean="0"/>
              <a:t>)</a:t>
            </a:r>
            <a:r>
              <a:rPr lang="zh-CN" altLang="en-US" dirty="0" smtClean="0"/>
              <a:t>分别确定其边界点</a:t>
            </a:r>
            <a:endParaRPr lang="en-US" altLang="zh-CN" dirty="0" smtClean="0"/>
          </a:p>
          <a:p>
            <a:r>
              <a:rPr lang="zh-CN" altLang="en-US" dirty="0" smtClean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并基于所有输入条件的所有边界点及其邻域来设计测试用例。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对于每个输入条件的每个边界点</a:t>
            </a:r>
            <a:r>
              <a:rPr lang="en-US" altLang="en-US" dirty="0" smtClean="0"/>
              <a:t>(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，需在该点附近确定大小为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的邻域</a:t>
            </a:r>
            <a:endParaRPr lang="en-US" altLang="zh-CN" dirty="0" smtClean="0"/>
          </a:p>
          <a:p>
            <a:r>
              <a:rPr lang="zh-CN" altLang="en-US" dirty="0" smtClean="0"/>
              <a:t>注意：这里的“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”是指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单位长度</a:t>
            </a:r>
            <a:r>
              <a:rPr lang="zh-CN" altLang="en-US" dirty="0" smtClean="0"/>
              <a:t>，并未数字意义上的“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斤，单价下降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个以上，销售提成，发生变化，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邻域内的测试数据较多，导致的测试负担重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  <a:endParaRPr lang="zh-CN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不利于缺陷的隔离和定位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  <a:endParaRPr lang="en-US" altLang="zh-CN" b="1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199-2-1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6 =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en-US" altLang="zh-CN" b="1" dirty="0" smtClean="0"/>
              <a:t>1314</a:t>
            </a:r>
            <a:endParaRPr lang="en-US" altLang="zh-CN" b="1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96752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测试用例对缺陷定位能力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608168" y="1196752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多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3253" b="4000"/>
          <a:stretch>
            <a:fillRect/>
          </a:stretch>
        </p:blipFill>
        <p:spPr bwMode="auto">
          <a:xfrm>
            <a:off x="4264722" y="34477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测试用例对缺陷定位能力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960096" y="1412776"/>
            <a:ext cx="460851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247" y="1269266"/>
            <a:ext cx="551743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/>
              <a:t>边界值分析定义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sz="2800" dirty="0"/>
              <a:t>为什么引入边界值分析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/>
              <a:t>边界值分析</a:t>
            </a:r>
            <a:r>
              <a:rPr lang="zh-CN" altLang="en-US" sz="2800" b="1" dirty="0"/>
              <a:t>的使用</a:t>
            </a:r>
            <a:endParaRPr lang="en-US" altLang="zh-CN" sz="2800" b="1" dirty="0"/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典型值法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测试用例对缺陷定位能力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104112" y="1412776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无冗余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高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>
            <a:fillRect/>
          </a:stretch>
        </p:blipFill>
        <p:spPr bwMode="auto">
          <a:xfrm>
            <a:off x="4727848" y="476672"/>
            <a:ext cx="7056783" cy="54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两个输入条件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</a:t>
            </a:r>
            <a:r>
              <a:rPr lang="zh-CN" altLang="en-US" dirty="0" smtClean="0">
                <a:sym typeface="Wingdings" panose="05000000000000000000" pitchFamily="2" charset="2"/>
              </a:rPr>
              <a:t>，每个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输入条件各有</a:t>
            </a:r>
            <a:r>
              <a:rPr lang="en-US" altLang="zh-CN" dirty="0" err="1" smtClean="0">
                <a:sym typeface="Wingdings" panose="05000000000000000000" pitchFamily="2" charset="2"/>
              </a:rPr>
              <a:t>nx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 smtClean="0">
                <a:sym typeface="Wingdings" panose="05000000000000000000" pitchFamily="2" charset="2"/>
              </a:rPr>
              <a:t>ny</a:t>
            </a:r>
            <a:r>
              <a:rPr lang="zh-CN" altLang="en-US" dirty="0" smtClean="0">
                <a:sym typeface="Wingdings" panose="05000000000000000000" pitchFamily="2" charset="2"/>
              </a:rPr>
              <a:t>个边界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点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BVT-x </a:t>
            </a:r>
            <a:r>
              <a:rPr lang="en-US" altLang="zh-CN" dirty="0" smtClean="0"/>
              <a:t>= 3nx(</a:t>
            </a:r>
            <a:r>
              <a:rPr lang="en-US" altLang="zh-CN" dirty="0" err="1" smtClean="0"/>
              <a:t>ny</a:t>
            </a:r>
            <a:r>
              <a:rPr lang="en-US" altLang="zh-CN" dirty="0" smtClean="0"/>
              <a:t> 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BVT-y </a:t>
            </a:r>
            <a:r>
              <a:rPr lang="en-US" altLang="zh-CN" dirty="0"/>
              <a:t>= </a:t>
            </a:r>
            <a:r>
              <a:rPr lang="en-US" altLang="zh-CN" dirty="0" smtClean="0"/>
              <a:t>3ny(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 </a:t>
            </a:r>
            <a:r>
              <a:rPr lang="en-US" altLang="zh-CN" dirty="0"/>
              <a:t>= 3nx(</a:t>
            </a:r>
            <a:r>
              <a:rPr lang="en-US" altLang="zh-CN" dirty="0" err="1"/>
              <a:t>ny</a:t>
            </a:r>
            <a:r>
              <a:rPr lang="en-US" altLang="zh-CN" dirty="0"/>
              <a:t> - 1) 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3ny(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BVT(Build Verification Test)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  <a:endParaRPr lang="zh-CN" altLang="en-US" sz="26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3068955"/>
            <a:ext cx="1157478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3431540" y="849630"/>
            <a:ext cx="8635365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冗余和漏洞都较为严重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  <a:endParaRPr lang="zh-CN" altLang="en-US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348880"/>
            <a:ext cx="115956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如何选择合适的输出域来寻找边界点；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被测对象的边界及边界附近设计测试用例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针对输出域的测试用例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780928"/>
            <a:ext cx="88471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7802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  <a:endParaRPr lang="zh-CN" altLang="en-US" dirty="0"/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为什么进行边界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值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465" y="1320800"/>
            <a:ext cx="8386445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 ;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创建包含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个元素的数组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=0;i&lt;11;i++){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 \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n”,a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输入域（被测数据）的确定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15" y="1320800"/>
            <a:ext cx="1124648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  <a:endParaRPr lang="zh-CN" altLang="en-US" dirty="0"/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  <a:endParaRPr lang="zh-CN" altLang="en-US" dirty="0"/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  <a:endParaRPr lang="zh-CN" altLang="en-US" dirty="0"/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2618</Words>
  <Application>WPS 演示</Application>
  <PresentationFormat>宽屏</PresentationFormat>
  <Paragraphs>284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Verdana</vt:lpstr>
      <vt:lpstr>Times New Roman</vt:lpstr>
      <vt:lpstr>华文隶书</vt:lpstr>
      <vt:lpstr>黑体</vt:lpstr>
      <vt:lpstr>楷体</vt:lpstr>
      <vt:lpstr>华文中宋</vt:lpstr>
      <vt:lpstr>Consolas</vt:lpstr>
      <vt:lpstr>微软雅黑</vt:lpstr>
      <vt:lpstr>Arial Unicode MS</vt:lpstr>
      <vt:lpstr>华文新魏</vt:lpstr>
      <vt:lpstr>Profile</vt:lpstr>
      <vt:lpstr>软件测试实用教程 ——方法与实践</vt:lpstr>
      <vt:lpstr>目 录</vt:lpstr>
      <vt:lpstr>边界值分析法设计测试用例定义</vt:lpstr>
      <vt:lpstr>  为什么进行边界值测试</vt:lpstr>
      <vt:lpstr>为什么进行边界值测试</vt:lpstr>
      <vt:lpstr> 边界值分析—测试难点</vt:lpstr>
      <vt:lpstr>输入域的确定</vt:lpstr>
      <vt:lpstr>边界值分析—边界的确定</vt:lpstr>
      <vt:lpstr>边界值分析—边界的确定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205</cp:revision>
  <dcterms:created xsi:type="dcterms:W3CDTF">2008-07-27T05:17:00Z</dcterms:created>
  <dcterms:modified xsi:type="dcterms:W3CDTF">2017-10-20T01:32:21Z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