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30"/>
  </p:handoutMasterIdLst>
  <p:sldIdLst>
    <p:sldId id="256" r:id="rId3"/>
    <p:sldId id="524" r:id="rId5"/>
    <p:sldId id="539" r:id="rId6"/>
    <p:sldId id="526" r:id="rId7"/>
    <p:sldId id="527" r:id="rId8"/>
    <p:sldId id="540" r:id="rId9"/>
    <p:sldId id="528" r:id="rId10"/>
    <p:sldId id="541" r:id="rId11"/>
    <p:sldId id="542" r:id="rId12"/>
    <p:sldId id="530" r:id="rId13"/>
    <p:sldId id="531" r:id="rId14"/>
    <p:sldId id="532" r:id="rId15"/>
    <p:sldId id="533" r:id="rId16"/>
    <p:sldId id="535" r:id="rId17"/>
    <p:sldId id="536" r:id="rId18"/>
    <p:sldId id="537" r:id="rId19"/>
    <p:sldId id="543" r:id="rId20"/>
    <p:sldId id="544" r:id="rId21"/>
    <p:sldId id="545" r:id="rId22"/>
    <p:sldId id="546" r:id="rId23"/>
    <p:sldId id="547" r:id="rId24"/>
    <p:sldId id="551" r:id="rId25"/>
    <p:sldId id="550" r:id="rId26"/>
    <p:sldId id="548" r:id="rId27"/>
    <p:sldId id="538" r:id="rId28"/>
    <p:sldId id="549" r:id="rId29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33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94414" autoAdjust="0"/>
  </p:normalViewPr>
  <p:slideViewPr>
    <p:cSldViewPr showGuides="1">
      <p:cViewPr varScale="1">
        <p:scale>
          <a:sx n="70" d="100"/>
          <a:sy n="70" d="100"/>
        </p:scale>
        <p:origin x="120" y="66"/>
      </p:cViewPr>
      <p:guideLst>
        <p:guide orient="horz" pos="255"/>
        <p:guide pos="165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484" y="-78"/>
      </p:cViewPr>
      <p:guideLst>
        <p:guide orient="horz" pos="2901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BE119F4-F7CC-4430-A1DB-88C455E8BC26}" type="slidenum">
              <a:rPr lang="en-US" altLang="zh-CN"/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675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75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6DBFBB8-2C88-4EF5-ACA0-AB33D3C579D0}" type="slidenum">
              <a:rPr lang="en-US" altLang="zh-CN"/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楷体" panose="02010609060101010101" pitchFamily="49" charset="-122"/>
              </a:rPr>
              <a:t>条件桩</a:t>
            </a:r>
            <a:r>
              <a:rPr lang="zh-CN" altLang="en-US" dirty="0" smtClean="0">
                <a:solidFill>
                  <a:srgbClr val="5F5E5C"/>
                </a:solidFill>
                <a:latin typeface="楷体" panose="02010609060101010101" pitchFamily="49" charset="-122"/>
              </a:rPr>
              <a:t>（</a:t>
            </a:r>
            <a:r>
              <a:rPr lang="en-US" altLang="zh-CN" dirty="0" smtClean="0">
                <a:solidFill>
                  <a:srgbClr val="5F5E5C"/>
                </a:solidFill>
                <a:latin typeface="楷体" panose="02010609060101010101" pitchFamily="49" charset="-122"/>
              </a:rPr>
              <a:t>Condition Stub</a:t>
            </a:r>
            <a:r>
              <a:rPr lang="zh-CN" altLang="en-US" dirty="0" smtClean="0">
                <a:solidFill>
                  <a:srgbClr val="5F5E5C"/>
                </a:solidFill>
                <a:latin typeface="楷体" panose="02010609060101010101" pitchFamily="49" charset="-122"/>
              </a:rPr>
              <a:t>）：列出了问题的所有条件。通常认为列出的条件的次序无关紧要。</a:t>
            </a:r>
            <a:endParaRPr lang="zh-CN" altLang="en-US" dirty="0" smtClean="0">
              <a:solidFill>
                <a:srgbClr val="5F5E5C"/>
              </a:solidFill>
              <a:latin typeface="楷体" panose="02010609060101010101" pitchFamily="49" charset="-122"/>
            </a:endParaRPr>
          </a:p>
          <a:p>
            <a:r>
              <a:rPr lang="zh-CN" altLang="en-US" dirty="0" smtClean="0">
                <a:solidFill>
                  <a:srgbClr val="FF0000"/>
                </a:solidFill>
                <a:latin typeface="楷体" panose="02010609060101010101" pitchFamily="49" charset="-122"/>
              </a:rPr>
              <a:t>动作桩</a:t>
            </a:r>
            <a:r>
              <a:rPr lang="zh-CN" altLang="en-US" dirty="0" smtClean="0">
                <a:solidFill>
                  <a:srgbClr val="5F5E5C"/>
                </a:solidFill>
                <a:latin typeface="楷体" panose="02010609060101010101" pitchFamily="49" charset="-122"/>
              </a:rPr>
              <a:t>（</a:t>
            </a:r>
            <a:r>
              <a:rPr lang="en-US" altLang="zh-CN" dirty="0" smtClean="0">
                <a:solidFill>
                  <a:srgbClr val="5F5E5C"/>
                </a:solidFill>
                <a:latin typeface="楷体" panose="02010609060101010101" pitchFamily="49" charset="-122"/>
              </a:rPr>
              <a:t>Action Stub</a:t>
            </a:r>
            <a:r>
              <a:rPr lang="zh-CN" altLang="en-US" dirty="0" smtClean="0">
                <a:solidFill>
                  <a:srgbClr val="5F5E5C"/>
                </a:solidFill>
                <a:latin typeface="楷体" panose="02010609060101010101" pitchFamily="49" charset="-122"/>
              </a:rPr>
              <a:t>）：列出了问题规定可能采取的操作。这些操作的排列顺序没有约束。</a:t>
            </a:r>
            <a:endParaRPr lang="zh-CN" altLang="en-US" dirty="0" smtClean="0">
              <a:solidFill>
                <a:srgbClr val="5F5E5C"/>
              </a:solidFill>
              <a:latin typeface="楷体" panose="02010609060101010101" pitchFamily="49" charset="-122"/>
            </a:endParaRPr>
          </a:p>
          <a:p>
            <a:r>
              <a:rPr lang="zh-CN" altLang="en-US" dirty="0" smtClean="0">
                <a:solidFill>
                  <a:srgbClr val="FF0000"/>
                </a:solidFill>
                <a:latin typeface="楷体" panose="02010609060101010101" pitchFamily="49" charset="-122"/>
              </a:rPr>
              <a:t>条件项</a:t>
            </a:r>
            <a:r>
              <a:rPr lang="zh-CN" altLang="en-US" dirty="0" smtClean="0">
                <a:solidFill>
                  <a:srgbClr val="5F5E5C"/>
                </a:solidFill>
                <a:latin typeface="楷体" panose="02010609060101010101" pitchFamily="49" charset="-122"/>
              </a:rPr>
              <a:t>（</a:t>
            </a:r>
            <a:r>
              <a:rPr lang="en-US" altLang="zh-CN" dirty="0" smtClean="0">
                <a:solidFill>
                  <a:srgbClr val="5F5E5C"/>
                </a:solidFill>
                <a:latin typeface="楷体" panose="02010609060101010101" pitchFamily="49" charset="-122"/>
              </a:rPr>
              <a:t>Condition Entry</a:t>
            </a:r>
            <a:r>
              <a:rPr lang="zh-CN" altLang="en-US" dirty="0" smtClean="0">
                <a:solidFill>
                  <a:srgbClr val="5F5E5C"/>
                </a:solidFill>
                <a:latin typeface="楷体" panose="02010609060101010101" pitchFamily="49" charset="-122"/>
              </a:rPr>
              <a:t>）：列出针对它左列条件的取值。在所有可能情况下的真假值。</a:t>
            </a:r>
            <a:endParaRPr lang="zh-CN" altLang="en-US" dirty="0" smtClean="0">
              <a:solidFill>
                <a:srgbClr val="5F5E5C"/>
              </a:solidFill>
              <a:latin typeface="楷体" panose="02010609060101010101" pitchFamily="49" charset="-122"/>
            </a:endParaRPr>
          </a:p>
          <a:p>
            <a:r>
              <a:rPr lang="zh-CN" altLang="en-US" dirty="0" smtClean="0">
                <a:solidFill>
                  <a:srgbClr val="FF0000"/>
                </a:solidFill>
                <a:latin typeface="楷体" panose="02010609060101010101" pitchFamily="49" charset="-122"/>
              </a:rPr>
              <a:t>动作项</a:t>
            </a:r>
            <a:r>
              <a:rPr lang="zh-CN" altLang="en-US" dirty="0" smtClean="0">
                <a:solidFill>
                  <a:srgbClr val="5F5E5C"/>
                </a:solidFill>
                <a:latin typeface="楷体" panose="02010609060101010101" pitchFamily="49" charset="-122"/>
              </a:rPr>
              <a:t>（</a:t>
            </a:r>
            <a:r>
              <a:rPr lang="en-US" altLang="zh-CN" dirty="0" smtClean="0">
                <a:solidFill>
                  <a:srgbClr val="5F5E5C"/>
                </a:solidFill>
                <a:latin typeface="楷体" panose="02010609060101010101" pitchFamily="49" charset="-122"/>
              </a:rPr>
              <a:t>Action Entry</a:t>
            </a:r>
            <a:r>
              <a:rPr lang="zh-CN" altLang="en-US" dirty="0" smtClean="0">
                <a:solidFill>
                  <a:srgbClr val="5F5E5C"/>
                </a:solidFill>
                <a:latin typeface="楷体" panose="02010609060101010101" pitchFamily="49" charset="-122"/>
              </a:rPr>
              <a:t>）：列出在条件项的各种取值情况下应该采取的动作。</a:t>
            </a:r>
            <a:endParaRPr lang="en-US" altLang="zh-CN" dirty="0" smtClean="0">
              <a:solidFill>
                <a:srgbClr val="5F5E5C"/>
              </a:solidFill>
              <a:latin typeface="楷体" panose="02010609060101010101" pitchFamily="49" charset="-122"/>
            </a:endParaRPr>
          </a:p>
          <a:p>
            <a:r>
              <a:rPr lang="zh-CN" altLang="en-US" dirty="0" smtClean="0">
                <a:solidFill>
                  <a:srgbClr val="FF0000"/>
                </a:solidFill>
                <a:latin typeface="楷体" panose="02010609060101010101" pitchFamily="49" charset="-122"/>
              </a:rPr>
              <a:t>规则</a:t>
            </a:r>
            <a:r>
              <a:rPr lang="zh-CN" altLang="en-US" dirty="0" smtClean="0">
                <a:latin typeface="楷体" panose="02010609060101010101" pitchFamily="49" charset="-122"/>
              </a:rPr>
              <a:t>（</a:t>
            </a:r>
            <a:r>
              <a:rPr lang="en-US" altLang="zh-CN" dirty="0" smtClean="0">
                <a:latin typeface="楷体" panose="02010609060101010101" pitchFamily="49" charset="-122"/>
              </a:rPr>
              <a:t>rule</a:t>
            </a:r>
            <a:r>
              <a:rPr lang="zh-CN" altLang="en-US" dirty="0" smtClean="0">
                <a:latin typeface="楷体" panose="02010609060101010101" pitchFamily="49" charset="-122"/>
              </a:rPr>
              <a:t>）</a:t>
            </a:r>
            <a:r>
              <a:rPr lang="zh-CN" altLang="en-US" dirty="0" smtClean="0">
                <a:solidFill>
                  <a:srgbClr val="5F5E5C"/>
                </a:solidFill>
                <a:latin typeface="楷体" panose="02010609060101010101" pitchFamily="49" charset="-122"/>
              </a:rPr>
              <a:t>：决策表中</a:t>
            </a:r>
            <a:r>
              <a:rPr lang="zh-CN" altLang="en-US" b="0" dirty="0" smtClean="0"/>
              <a:t>右部的每一列（条件项和对应的动作项）都是一条规则</a:t>
            </a:r>
            <a:endParaRPr lang="zh-CN" altLang="en-US" dirty="0" smtClean="0">
              <a:solidFill>
                <a:srgbClr val="5F5E5C"/>
              </a:solidFill>
              <a:latin typeface="楷体" panose="02010609060101010101" pitchFamily="49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059E4-5EE4-4D75-A261-4421B84AC4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b="1" dirty="0" smtClean="0"/>
              <a:t>这里假定，</a:t>
            </a:r>
            <a:r>
              <a:rPr lang="en-US" altLang="zh-CN" b="1" dirty="0" smtClean="0"/>
              <a:t>“</a:t>
            </a:r>
            <a:r>
              <a:rPr lang="zh-CN" altLang="en-US" b="1" dirty="0" smtClean="0"/>
              <a:t>维修记录不全</a:t>
            </a:r>
            <a:r>
              <a:rPr lang="en-US" altLang="zh-CN" b="1" dirty="0" smtClean="0"/>
              <a:t>”</a:t>
            </a:r>
            <a:r>
              <a:rPr lang="zh-CN" altLang="en-US" b="1" dirty="0" smtClean="0"/>
              <a:t>和</a:t>
            </a:r>
            <a:r>
              <a:rPr lang="en-US" altLang="zh-CN" b="1" dirty="0" smtClean="0"/>
              <a:t>“</a:t>
            </a:r>
            <a:r>
              <a:rPr lang="zh-CN" altLang="en-US" b="1" dirty="0" smtClean="0"/>
              <a:t>优先维修处理</a:t>
            </a:r>
            <a:r>
              <a:rPr lang="en-US" altLang="zh-CN" b="1" dirty="0" smtClean="0"/>
              <a:t>”</a:t>
            </a:r>
            <a:r>
              <a:rPr lang="zh-CN" altLang="en-US" b="1" dirty="0" smtClean="0"/>
              <a:t>均已在别处有更严格的定义。</a:t>
            </a:r>
            <a:endParaRPr lang="en-US" altLang="zh-CN" b="1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/>
              <a:t>前两个条件</a:t>
            </a:r>
            <a:r>
              <a:rPr lang="zh-CN" altLang="en-US" baseline="0" dirty="0" smtClean="0"/>
              <a:t>  同时成立  或者  第三个条件成立  都可以</a:t>
            </a:r>
            <a:endParaRPr lang="en-US" altLang="zh-CN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altLang="zh-CN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baseline="0" dirty="0" smtClean="0"/>
              <a:t>首先阅读需求，发现条件之间存在一些 组合关系  并不是孤立存在的  </a:t>
            </a:r>
            <a:endParaRPr lang="en-US" altLang="zh-CN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baseline="0" dirty="0" smtClean="0"/>
              <a:t>这时候就可以考虑采用 “决策表法”</a:t>
            </a:r>
            <a:endParaRPr lang="zh-CN" altLang="en-US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）列出所有的条件桩和动作桩 （条件桩：</a:t>
            </a:r>
            <a:r>
              <a:rPr lang="en-US" altLang="zh-CN" dirty="0" smtClean="0"/>
              <a:t>1 2 3  </a:t>
            </a:r>
            <a:r>
              <a:rPr lang="zh-CN" altLang="en-US" dirty="0" smtClean="0"/>
              <a:t>动作桩：隐含了“作其他处理”）  如图所示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）然后考虑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059E4-5EE4-4D75-A261-4421B84AC4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 smtClean="0"/>
              <a:t>3</a:t>
            </a:r>
            <a:r>
              <a:rPr lang="zh-CN" altLang="en-US" dirty="0" smtClean="0"/>
              <a:t>）填入条件项。可从最后</a:t>
            </a:r>
            <a:r>
              <a:rPr lang="en-US" altLang="zh-CN" dirty="0" smtClean="0"/>
              <a:t>1</a:t>
            </a:r>
            <a:r>
              <a:rPr lang="zh-CN" altLang="en-US" dirty="0" smtClean="0"/>
              <a:t>行条件项开始，逐行向上填满。如第三行是：</a:t>
            </a:r>
            <a:r>
              <a:rPr lang="en-US" altLang="zh-CN" dirty="0" smtClean="0"/>
              <a:t> Y n Y n Y n Y n</a:t>
            </a:r>
            <a:r>
              <a:rPr lang="zh-CN" altLang="en-US" dirty="0" smtClean="0"/>
              <a:t>，第二行是：</a:t>
            </a:r>
            <a:r>
              <a:rPr lang="en-US" altLang="zh-CN" dirty="0" smtClean="0"/>
              <a:t> Y </a:t>
            </a:r>
            <a:r>
              <a:rPr lang="en-US" altLang="zh-CN" dirty="0" err="1" smtClean="0"/>
              <a:t>Y</a:t>
            </a:r>
            <a:r>
              <a:rPr lang="en-US" altLang="zh-CN" dirty="0" smtClean="0"/>
              <a:t> n </a:t>
            </a:r>
            <a:r>
              <a:rPr lang="en-US" altLang="zh-CN" dirty="0" err="1" smtClean="0"/>
              <a:t>n</a:t>
            </a:r>
            <a:r>
              <a:rPr lang="en-US" altLang="zh-CN" dirty="0" smtClean="0"/>
              <a:t> Y </a:t>
            </a:r>
            <a:r>
              <a:rPr lang="en-US" altLang="zh-CN" dirty="0" err="1" smtClean="0"/>
              <a:t>Y</a:t>
            </a:r>
            <a:r>
              <a:rPr lang="en-US" altLang="zh-CN" dirty="0" smtClean="0"/>
              <a:t> n </a:t>
            </a:r>
            <a:r>
              <a:rPr lang="en-US" altLang="zh-CN" dirty="0" err="1" smtClean="0"/>
              <a:t>n</a:t>
            </a:r>
            <a:r>
              <a:rPr lang="zh-CN" altLang="en-US" dirty="0" smtClean="0"/>
              <a:t>等等。</a:t>
            </a:r>
            <a:r>
              <a:rPr lang="en-US" altLang="zh-CN" dirty="0" smtClean="0"/>
              <a:t>  </a:t>
            </a:r>
            <a:endParaRPr lang="zh-CN" altLang="en-US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059E4-5EE4-4D75-A261-4421B84AC4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 smtClean="0"/>
              <a:t>3</a:t>
            </a:r>
            <a:r>
              <a:rPr lang="zh-CN" altLang="en-US" dirty="0" smtClean="0"/>
              <a:t>）填入条件项。可从最后</a:t>
            </a:r>
            <a:r>
              <a:rPr lang="en-US" altLang="zh-CN" dirty="0" smtClean="0"/>
              <a:t>1</a:t>
            </a:r>
            <a:r>
              <a:rPr lang="zh-CN" altLang="en-US" dirty="0" smtClean="0"/>
              <a:t>行条件项开始，逐行向上填满。如第三行是：</a:t>
            </a:r>
            <a:r>
              <a:rPr lang="en-US" altLang="zh-CN" dirty="0" smtClean="0"/>
              <a:t> Y n Y n Y n Y n</a:t>
            </a:r>
            <a:r>
              <a:rPr lang="zh-CN" altLang="en-US" dirty="0" smtClean="0"/>
              <a:t>，第二行是：</a:t>
            </a:r>
            <a:r>
              <a:rPr lang="en-US" altLang="zh-CN" dirty="0" smtClean="0"/>
              <a:t> Y </a:t>
            </a:r>
            <a:r>
              <a:rPr lang="en-US" altLang="zh-CN" dirty="0" err="1" smtClean="0"/>
              <a:t>Y</a:t>
            </a:r>
            <a:r>
              <a:rPr lang="en-US" altLang="zh-CN" dirty="0" smtClean="0"/>
              <a:t> n </a:t>
            </a:r>
            <a:r>
              <a:rPr lang="en-US" altLang="zh-CN" dirty="0" err="1" smtClean="0"/>
              <a:t>n</a:t>
            </a:r>
            <a:r>
              <a:rPr lang="en-US" altLang="zh-CN" dirty="0" smtClean="0"/>
              <a:t> Y </a:t>
            </a:r>
            <a:r>
              <a:rPr lang="en-US" altLang="zh-CN" dirty="0" err="1" smtClean="0"/>
              <a:t>Y</a:t>
            </a:r>
            <a:r>
              <a:rPr lang="en-US" altLang="zh-CN" dirty="0" smtClean="0"/>
              <a:t> n </a:t>
            </a:r>
            <a:r>
              <a:rPr lang="en-US" altLang="zh-CN" dirty="0" err="1" smtClean="0"/>
              <a:t>n</a:t>
            </a:r>
            <a:r>
              <a:rPr lang="zh-CN" altLang="en-US" dirty="0" smtClean="0"/>
              <a:t>等等。</a:t>
            </a:r>
            <a:r>
              <a:rPr lang="en-US" altLang="zh-CN" dirty="0" smtClean="0"/>
              <a:t>  </a:t>
            </a:r>
            <a:endParaRPr lang="zh-CN" altLang="en-US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059E4-5EE4-4D75-A261-4421B84AC4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914400" y="2132856"/>
            <a:ext cx="10363200" cy="109538"/>
          </a:xfrm>
          <a:custGeom>
            <a:avLst/>
            <a:gdLst>
              <a:gd name="T0" fmla="*/ 0 w 1000"/>
              <a:gd name="T1" fmla="*/ 0 h 1000"/>
              <a:gd name="T2" fmla="*/ 4803343 w 1000"/>
              <a:gd name="T3" fmla="*/ 0 h 1000"/>
              <a:gd name="T4" fmla="*/ 4803343 w 1000"/>
              <a:gd name="T5" fmla="*/ 109538 h 1000"/>
              <a:gd name="T6" fmla="*/ 0 w 1000"/>
              <a:gd name="T7" fmla="*/ 109538 h 1000"/>
              <a:gd name="T8" fmla="*/ 0 w 1000"/>
              <a:gd name="T9" fmla="*/ 0 h 1000"/>
              <a:gd name="T10" fmla="*/ 777240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3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46313" y="761256"/>
            <a:ext cx="103632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3429000"/>
            <a:ext cx="934720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9D5A50-F480-4E46-95E7-D0B4288BA79C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  <p:transition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3FF7F8-154B-4D0A-BF3C-6472E2EB5401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  <p:transition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1FE9ED-E41B-4993-8722-08A68182A6AF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  <p:transition>
    <p:blinds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65118" y="304800"/>
            <a:ext cx="2669116" cy="5715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55651" y="304800"/>
            <a:ext cx="7806267" cy="5715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0FBCB0-EB75-4744-AB94-B5CA9DF67A6E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  <p:transition>
    <p:blinds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6233" y="304801"/>
            <a:ext cx="10668000" cy="1216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755651" y="1752600"/>
            <a:ext cx="5232400" cy="4267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1251" y="1752600"/>
            <a:ext cx="5232400" cy="4267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D9B90C-8D6C-44F7-ACFA-2BD1EE647654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  <p:transition>
    <p:blinds dir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6299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6299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6299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6299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6299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6299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6299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525"/>
            <a:ext cx="10515600" cy="7524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5500" y="860424"/>
            <a:ext cx="10629900" cy="573087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525"/>
            <a:ext cx="10515600" cy="7524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5500" y="860424"/>
            <a:ext cx="10629900" cy="573087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525"/>
            <a:ext cx="10515600" cy="7524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5500" y="860424"/>
            <a:ext cx="10629900" cy="573087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525"/>
            <a:ext cx="10515600" cy="7524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5500" y="860424"/>
            <a:ext cx="10629900" cy="573087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525"/>
            <a:ext cx="10515600" cy="7524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5500" y="860424"/>
            <a:ext cx="10629900" cy="573087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525"/>
            <a:ext cx="10515600" cy="7524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5500" y="860424"/>
            <a:ext cx="10629900" cy="573087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525"/>
            <a:ext cx="10515600" cy="7524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5500" y="860424"/>
            <a:ext cx="10629900" cy="573087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525"/>
            <a:ext cx="10515600" cy="7524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5500" y="860424"/>
            <a:ext cx="10629900" cy="573087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>
              <a:defRPr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>
              <a:defRPr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>
              <a:defRPr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>
              <a:defRPr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525"/>
            <a:ext cx="10515600" cy="7524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5500" y="860424"/>
            <a:ext cx="10629900" cy="573087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525"/>
            <a:ext cx="10515600" cy="7524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5500" y="860424"/>
            <a:ext cx="10629900" cy="573087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525"/>
            <a:ext cx="10515600" cy="7524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5500" y="860424"/>
            <a:ext cx="10629900" cy="573087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525"/>
            <a:ext cx="10515600" cy="7524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5500" y="860424"/>
            <a:ext cx="10629900" cy="573087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525"/>
            <a:ext cx="10515600" cy="7524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5500" y="860424"/>
            <a:ext cx="10629900" cy="573087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525"/>
            <a:ext cx="10515600" cy="7524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5500" y="860424"/>
            <a:ext cx="10629900" cy="573087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525"/>
            <a:ext cx="10515600" cy="7524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5500" y="860424"/>
            <a:ext cx="10629900" cy="573087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525"/>
            <a:ext cx="10515600" cy="7524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5500" y="860424"/>
            <a:ext cx="10629900" cy="573087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525"/>
            <a:ext cx="10515600" cy="7524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5500" y="860424"/>
            <a:ext cx="10629900" cy="573087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525"/>
            <a:ext cx="10515600" cy="7524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5500" y="860424"/>
            <a:ext cx="10629900" cy="573087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2FBA93-7C77-4D32-BA8C-F7EFDB1910E6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  <p:transition>
    <p:blinds dir="vert"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525"/>
            <a:ext cx="10515600" cy="7524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5500" y="860424"/>
            <a:ext cx="10629900" cy="573087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525"/>
            <a:ext cx="10515600" cy="7524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5500" y="860424"/>
            <a:ext cx="10629900" cy="573087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525"/>
            <a:ext cx="10515600" cy="7524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5500" y="860424"/>
            <a:ext cx="10629900" cy="573087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525"/>
            <a:ext cx="10515600" cy="7524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5500" y="860424"/>
            <a:ext cx="10629900" cy="573087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blinds dir="vert"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第一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588" y="0"/>
            <a:ext cx="10515600" cy="6778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7901" y="853126"/>
            <a:ext cx="10542445" cy="5670503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588" y="0"/>
            <a:ext cx="10515600" cy="6778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7901" y="853126"/>
            <a:ext cx="10542445" cy="5670503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588" y="0"/>
            <a:ext cx="10515600" cy="6778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7901" y="853126"/>
            <a:ext cx="10542445" cy="5670503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588" y="0"/>
            <a:ext cx="10515600" cy="6778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7901" y="853126"/>
            <a:ext cx="10542445" cy="5670503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1" y="1752600"/>
            <a:ext cx="52324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1251" y="1752600"/>
            <a:ext cx="52324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100CE9-0662-4089-B8E8-68467DB42791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  <p:transition>
    <p:blinds dir="vert"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588" y="0"/>
            <a:ext cx="10515600" cy="6778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7901" y="853126"/>
            <a:ext cx="10542445" cy="5670503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588" y="0"/>
            <a:ext cx="10515600" cy="6778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7901" y="853126"/>
            <a:ext cx="10542445" cy="5670503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588" y="0"/>
            <a:ext cx="10515600" cy="6778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7901" y="853126"/>
            <a:ext cx="10542445" cy="5670503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588" y="0"/>
            <a:ext cx="10515600" cy="6778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7901" y="853126"/>
            <a:ext cx="10542445" cy="5670503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588" y="0"/>
            <a:ext cx="10515600" cy="6778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7901" y="853126"/>
            <a:ext cx="10542445" cy="5670503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EF245F-F9E4-4F3E-81FB-EEF687345EF1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209603-DA32-4E08-B993-D56C85C4BB77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A3A36E-5E1C-48CB-9C0F-D595A43F278E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  <p:transition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7E3919-B6BD-497D-AE80-1DDDF0F10E89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  <p:transition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5" Type="http://schemas.openxmlformats.org/officeDocument/2006/relationships/theme" Target="../theme/theme1.xml"/><Relationship Id="rId54" Type="http://schemas.openxmlformats.org/officeDocument/2006/relationships/slideLayout" Target="../slideLayouts/slideLayout54.xml"/><Relationship Id="rId53" Type="http://schemas.openxmlformats.org/officeDocument/2006/relationships/slideLayout" Target="../slideLayouts/slideLayout53.xml"/><Relationship Id="rId52" Type="http://schemas.openxmlformats.org/officeDocument/2006/relationships/slideLayout" Target="../slideLayouts/slideLayout52.xml"/><Relationship Id="rId51" Type="http://schemas.openxmlformats.org/officeDocument/2006/relationships/slideLayout" Target="../slideLayouts/slideLayout51.xml"/><Relationship Id="rId50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.xml"/><Relationship Id="rId49" Type="http://schemas.openxmlformats.org/officeDocument/2006/relationships/slideLayout" Target="../slideLayouts/slideLayout4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4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4584" y="260648"/>
            <a:ext cx="10668000" cy="828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5400" y="1320552"/>
            <a:ext cx="10668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95400" y="1124744"/>
            <a:ext cx="10610851" cy="109537"/>
          </a:xfrm>
          <a:custGeom>
            <a:avLst/>
            <a:gdLst>
              <a:gd name="T0" fmla="*/ 0 w 1000"/>
              <a:gd name="T1" fmla="*/ 0 h 1000"/>
              <a:gd name="T2" fmla="*/ 4655511 w 1000"/>
              <a:gd name="T3" fmla="*/ 0 h 1000"/>
              <a:gd name="T4" fmla="*/ 4655511 w 1000"/>
              <a:gd name="T5" fmla="*/ 109537 h 1000"/>
              <a:gd name="T6" fmla="*/ 0 w 1000"/>
              <a:gd name="T7" fmla="*/ 109537 h 1000"/>
              <a:gd name="T8" fmla="*/ 0 w 1000"/>
              <a:gd name="T9" fmla="*/ 0 h 1000"/>
              <a:gd name="T10" fmla="*/ 7958138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95400" y="5949280"/>
            <a:ext cx="105664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  <p:sldLayoutId id="2147483697" r:id="rId49"/>
    <p:sldLayoutId id="2147483698" r:id="rId50"/>
    <p:sldLayoutId id="2147483699" r:id="rId51"/>
    <p:sldLayoutId id="2147483700" r:id="rId52"/>
    <p:sldLayoutId id="2147483701" r:id="rId53"/>
    <p:sldLayoutId id="2147483702" r:id="rId54"/>
  </p:sldLayoutIdLst>
  <p:transition>
    <p:blinds dir="vert"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baseline="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9pPr>
    </p:titleStyle>
    <p:bodyStyle>
      <a:lvl1pPr marL="469900" indent="-4699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800" b="1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1pPr>
      <a:lvl2pPr marL="908050" indent="-43688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 b="1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marL="1304925" indent="-395605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400" b="1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marL="1694180" indent="-38735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 b="1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marL="2094230" indent="-398780" algn="l" rtl="0" eaLnBrk="0" fontAlgn="base" hangingPunct="0">
        <a:lnSpc>
          <a:spcPct val="15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b="1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25514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6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8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30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zh-CN" altLang="en-US" sz="6000" b="1">
                <a:ea typeface="华文隶书" panose="02010800040101010101" pitchFamily="2" charset="-122"/>
              </a:rPr>
              <a:t>软件测试实用教程</a:t>
            </a:r>
            <a:br>
              <a:rPr lang="en-US" altLang="zh-CN" sz="6000" b="1" dirty="0">
                <a:ea typeface="华文隶书" panose="02010800040101010101" pitchFamily="2" charset="-122"/>
              </a:rPr>
            </a:br>
            <a:r>
              <a:rPr lang="en-US" altLang="zh-CN" sz="6000" b="1" dirty="0">
                <a:ea typeface="华文隶书" panose="02010800040101010101" pitchFamily="2" charset="-122"/>
              </a:rPr>
              <a:t>——</a:t>
            </a:r>
            <a:r>
              <a:rPr lang="zh-CN" altLang="en-US" sz="6000" b="1">
                <a:ea typeface="华文隶书" panose="02010800040101010101" pitchFamily="2" charset="-122"/>
              </a:rPr>
              <a:t>方法与实践</a:t>
            </a:r>
            <a:endParaRPr lang="zh-CN" altLang="en-US" sz="6000" b="1">
              <a:ea typeface="华文隶书" panose="02010800040101010101" pitchFamily="2" charset="-122"/>
            </a:endParaRP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ctr" eaLnBrk="1" hangingPunct="1"/>
            <a:r>
              <a:rPr lang="en-US" altLang="zh-CN" sz="4400" dirty="0" err="1" smtClean="0">
                <a:latin typeface="华文隶书" panose="02010800040101010101" pitchFamily="2" charset="-122"/>
                <a:ea typeface="华文隶书" panose="02010800040101010101" pitchFamily="2" charset="-122"/>
              </a:rPr>
              <a:t>PartII</a:t>
            </a:r>
            <a:r>
              <a:rPr lang="en-US" altLang="zh-CN" sz="4400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    </a:t>
            </a:r>
            <a:r>
              <a:rPr lang="zh-CN" altLang="en-US" sz="4400" dirty="0">
                <a:latin typeface="华文隶书" panose="02010800040101010101" pitchFamily="2" charset="-122"/>
                <a:ea typeface="华文隶书" panose="02010800040101010101" pitchFamily="2" charset="-122"/>
              </a:rPr>
              <a:t>软件测试技术</a:t>
            </a:r>
            <a:endParaRPr lang="zh-CN" altLang="en-US" sz="44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pPr algn="ctr" eaLnBrk="1" hangingPunct="1"/>
            <a:endParaRPr lang="zh-CN" altLang="en-US" sz="4400" b="1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146709"/>
            <a:ext cx="3514286" cy="666667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怎样画出决策表</a:t>
            </a:r>
            <a:r>
              <a:rPr lang="en-US" altLang="zh-CN" smtClean="0"/>
              <a:t>—</a:t>
            </a:r>
            <a:r>
              <a:rPr lang="zh-CN" altLang="en-US" smtClean="0"/>
              <a:t>简化决策表</a:t>
            </a:r>
            <a:endParaRPr lang="zh-CN" altLang="en-US" dirty="0"/>
          </a:p>
        </p:txBody>
      </p:sp>
      <p:sp>
        <p:nvSpPr>
          <p:cNvPr id="105" name="内容占位符 2"/>
          <p:cNvSpPr>
            <a:spLocks noGrp="1"/>
          </p:cNvSpPr>
          <p:nvPr>
            <p:ph idx="1"/>
          </p:nvPr>
        </p:nvSpPr>
        <p:spPr>
          <a:xfrm>
            <a:off x="695400" y="1320552"/>
            <a:ext cx="4104456" cy="4267200"/>
          </a:xfrm>
        </p:spPr>
        <p:txBody>
          <a:bodyPr/>
          <a:lstStyle/>
          <a:p>
            <a:r>
              <a:rPr lang="zh-CN" altLang="en-US" dirty="0" smtClean="0"/>
              <a:t>化简规则：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输出相同</a:t>
            </a:r>
            <a:r>
              <a:rPr lang="zh-CN" altLang="en-US" dirty="0" smtClean="0"/>
              <a:t>：欲化简的多个测试用例的输出结果应相同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输入相似</a:t>
            </a:r>
            <a:r>
              <a:rPr lang="zh-CN" altLang="en-US" dirty="0" smtClean="0"/>
              <a:t>：仅有一个输入条件的值可以不相同</a:t>
            </a:r>
            <a:endParaRPr lang="zh-CN" altLang="en-US" dirty="0" smtClean="0"/>
          </a:p>
          <a:p>
            <a:endParaRPr lang="zh-CN" altLang="en-US" dirty="0"/>
          </a:p>
        </p:txBody>
      </p:sp>
      <p:graphicFrame>
        <p:nvGraphicFramePr>
          <p:cNvPr id="104" name="表格 103"/>
          <p:cNvGraphicFramePr>
            <a:graphicFrameLocks noGrp="1"/>
          </p:cNvGraphicFramePr>
          <p:nvPr/>
        </p:nvGraphicFramePr>
        <p:xfrm>
          <a:off x="5015880" y="1412776"/>
          <a:ext cx="6408711" cy="4345593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3060703"/>
                <a:gridCol w="990782"/>
                <a:gridCol w="1178613"/>
                <a:gridCol w="1178613"/>
              </a:tblGrid>
              <a:tr h="49337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条件桩</a:t>
                      </a:r>
                      <a:endParaRPr kumimoji="0" lang="zh-CN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条件项</a:t>
                      </a:r>
                      <a:endParaRPr kumimoji="0" lang="zh-CN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996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订购单金额是否大</a:t>
                      </a: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于</a:t>
                      </a: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500</a:t>
                      </a: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元</a:t>
                      </a:r>
                      <a:endParaRPr lang="zh-CN" altLang="en-US" sz="2800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 smtClean="0">
                          <a:latin typeface="+mj-ea"/>
                          <a:ea typeface="+mj-ea"/>
                        </a:rPr>
                        <a:t>—</a:t>
                      </a:r>
                      <a:endParaRPr lang="zh-CN" altLang="en-US" sz="2800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 smtClean="0">
                          <a:latin typeface="+mj-ea"/>
                          <a:ea typeface="+mj-ea"/>
                        </a:rPr>
                        <a:t>1</a:t>
                      </a:r>
                      <a:endParaRPr lang="zh-CN" altLang="en-US" sz="2800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 smtClean="0">
                          <a:latin typeface="+mj-ea"/>
                          <a:ea typeface="+mj-ea"/>
                        </a:rPr>
                        <a:t>0</a:t>
                      </a:r>
                      <a:endParaRPr lang="zh-CN" altLang="en-US" sz="2800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3374">
                <a:tc>
                  <a:txBody>
                    <a:bodyPr/>
                    <a:lstStyle/>
                    <a:p>
                      <a:r>
                        <a:rPr lang="zh-CN" altLang="en-US" sz="2800" b="1" dirty="0" smtClean="0">
                          <a:latin typeface="+mj-ea"/>
                          <a:ea typeface="+mj-ea"/>
                        </a:rPr>
                        <a:t>订购单是否未过期</a:t>
                      </a:r>
                      <a:endParaRPr lang="zh-CN" altLang="en-US" sz="2800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 smtClean="0">
                          <a:latin typeface="+mj-ea"/>
                          <a:ea typeface="+mj-ea"/>
                        </a:rPr>
                        <a:t>1</a:t>
                      </a:r>
                      <a:endParaRPr lang="zh-CN" altLang="en-US" sz="2800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 smtClean="0">
                          <a:latin typeface="+mj-ea"/>
                          <a:ea typeface="+mj-ea"/>
                        </a:rPr>
                        <a:t>0</a:t>
                      </a:r>
                      <a:endParaRPr lang="zh-CN" altLang="en-US" sz="2800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 smtClean="0">
                          <a:latin typeface="+mj-ea"/>
                          <a:ea typeface="+mj-ea"/>
                        </a:rPr>
                        <a:t>0</a:t>
                      </a:r>
                      <a:endParaRPr lang="zh-CN" altLang="en-US" sz="2800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3374">
                <a:tc gridSpan="4">
                  <a:txBody>
                    <a:bodyPr/>
                    <a:lstStyle/>
                    <a:p>
                      <a:endParaRPr lang="zh-CN" altLang="en-US" sz="2800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493374">
                <a:tc>
                  <a:txBody>
                    <a:bodyPr/>
                    <a:lstStyle/>
                    <a:p>
                      <a:r>
                        <a:rPr lang="zh-CN" altLang="en-US" sz="2800" b="1" dirty="0" smtClean="0">
                          <a:latin typeface="+mj-ea"/>
                          <a:ea typeface="+mj-ea"/>
                        </a:rPr>
                        <a:t>发出批准单</a:t>
                      </a:r>
                      <a:endParaRPr lang="zh-CN" altLang="en-US" sz="2800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X</a:t>
                      </a:r>
                      <a:endParaRPr lang="zh-CN" altLang="en-US" sz="2800" b="1" dirty="0" smtClean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800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X</a:t>
                      </a:r>
                      <a:endParaRPr lang="zh-CN" altLang="en-US" sz="2800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3374">
                <a:tc>
                  <a:txBody>
                    <a:bodyPr/>
                    <a:lstStyle/>
                    <a:p>
                      <a:r>
                        <a:rPr lang="zh-CN" altLang="en-US" sz="2800" b="1" dirty="0" smtClean="0">
                          <a:latin typeface="+mj-ea"/>
                          <a:ea typeface="+mj-ea"/>
                        </a:rPr>
                        <a:t>发出提货单</a:t>
                      </a:r>
                      <a:endParaRPr lang="zh-CN" altLang="en-US" sz="2800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X</a:t>
                      </a:r>
                      <a:endParaRPr kumimoji="0" lang="zh-CN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800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X</a:t>
                      </a:r>
                      <a:endParaRPr lang="zh-CN" altLang="en-US" sz="2800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09913">
                <a:tc>
                  <a:txBody>
                    <a:bodyPr/>
                    <a:lstStyle/>
                    <a:p>
                      <a:r>
                        <a:rPr lang="zh-CN" altLang="en-US" sz="2800" b="1" dirty="0" smtClean="0">
                          <a:latin typeface="+mj-ea"/>
                          <a:ea typeface="+mj-ea"/>
                        </a:rPr>
                        <a:t>发出通知单</a:t>
                      </a:r>
                      <a:endParaRPr lang="zh-CN" altLang="en-US" sz="2800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800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X</a:t>
                      </a:r>
                      <a:endParaRPr lang="zh-CN" altLang="en-US" sz="2800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将决策表转化成测试用例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343472" y="1628800"/>
          <a:ext cx="8999940" cy="2511973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4499970"/>
                <a:gridCol w="4499970"/>
              </a:tblGrid>
              <a:tr h="5656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>
                          <a:latin typeface="+mj-ea"/>
                          <a:ea typeface="+mj-ea"/>
                        </a:rPr>
                        <a:t>输入条件</a:t>
                      </a:r>
                      <a:endParaRPr lang="zh-CN" altLang="en-US" sz="2800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>
                          <a:latin typeface="+mj-ea"/>
                          <a:ea typeface="+mj-ea"/>
                        </a:rPr>
                        <a:t>预期结果</a:t>
                      </a:r>
                      <a:endParaRPr lang="zh-CN" altLang="en-US" sz="2800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10014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800" b="1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输入订购金额小于</a:t>
                      </a:r>
                      <a:r>
                        <a:rPr lang="en-US" altLang="zh-CN" sz="2800" b="1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500</a:t>
                      </a:r>
                      <a:r>
                        <a:rPr lang="zh-CN" altLang="en-US" sz="2800" b="1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，订购单过期的订单</a:t>
                      </a:r>
                      <a:endParaRPr lang="zh-CN" altLang="en-US" sz="2800" b="1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800" b="1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发出批准单、出货单和通知单</a:t>
                      </a:r>
                      <a:endParaRPr lang="zh-CN" altLang="en-US" sz="2800" b="1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8824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800" b="1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输入订单金额大于</a:t>
                      </a:r>
                      <a:r>
                        <a:rPr lang="en-US" altLang="zh-CN" sz="2800" b="1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500</a:t>
                      </a:r>
                      <a:r>
                        <a:rPr lang="zh-CN" altLang="en-US" sz="2800" b="1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，订购单过期的订单</a:t>
                      </a:r>
                      <a:endParaRPr lang="zh-CN" altLang="en-US" sz="2800" b="1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800" b="1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不发批准单</a:t>
                      </a:r>
                      <a:endParaRPr lang="en-US" altLang="zh-CN" sz="2800" b="1" kern="1200" dirty="0" smtClean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zh-CN" altLang="en-US" sz="2800" b="1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339850" y="4138930"/>
          <a:ext cx="9003665" cy="9448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4495165"/>
                <a:gridCol w="4508500"/>
              </a:tblGrid>
              <a:tr h="788243">
                <a:tc>
                  <a:txBody>
                    <a:bodyPr/>
                    <a:lstStyle/>
                    <a:p>
                      <a:r>
                        <a:rPr lang="zh-CN" altLang="en-US" sz="28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输入订单金额任意，订购单过期的订单</a:t>
                      </a:r>
                      <a:endParaRPr lang="zh-CN" altLang="en-US" sz="2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8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发出批准单和出货单</a:t>
                      </a:r>
                      <a:endParaRPr lang="en-US" altLang="zh-CN" sz="2800" dirty="0" smtClean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endParaRPr lang="zh-CN" altLang="en-US" sz="2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总结使用决策表法设计用例的步骤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分析条件和动作</a:t>
            </a:r>
            <a:endParaRPr lang="en-US" altLang="zh-CN" dirty="0" smtClean="0"/>
          </a:p>
          <a:p>
            <a:r>
              <a:rPr lang="zh-CN" altLang="en-US" dirty="0" smtClean="0"/>
              <a:t>生成决策表</a:t>
            </a:r>
            <a:endParaRPr lang="en-US" altLang="zh-CN" dirty="0" smtClean="0"/>
          </a:p>
          <a:p>
            <a:r>
              <a:rPr lang="zh-CN" altLang="en-US" dirty="0" smtClean="0"/>
              <a:t>简化决策表</a:t>
            </a:r>
            <a:endParaRPr lang="en-US" altLang="zh-CN" dirty="0" smtClean="0"/>
          </a:p>
          <a:p>
            <a:r>
              <a:rPr lang="zh-CN" altLang="en-US" dirty="0" smtClean="0"/>
              <a:t>转成测试用例</a:t>
            </a:r>
            <a:endParaRPr lang="zh-CN" alt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什么情况适合使用决策表法设计测试用例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在程序中，若输入输出较多，且相互制约的条件较多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6240016" y="1412776"/>
          <a:ext cx="5419678" cy="326737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96566"/>
                <a:gridCol w="4423112"/>
              </a:tblGrid>
              <a:tr h="653475">
                <a:tc rowSpan="3">
                  <a:txBody>
                    <a:bodyPr/>
                    <a:lstStyle/>
                    <a:p>
                      <a:endParaRPr lang="en-US" altLang="zh-CN" sz="2800" b="1" dirty="0" smtClean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  <a:p>
                      <a:r>
                        <a:rPr lang="zh-CN" altLang="en-US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条</a:t>
                      </a:r>
                      <a:endParaRPr lang="en-US" altLang="zh-CN" sz="2800" b="1" dirty="0" smtClean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  <a:p>
                      <a:r>
                        <a:rPr lang="zh-CN" altLang="en-US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件</a:t>
                      </a:r>
                      <a:endParaRPr lang="zh-CN" altLang="en-US" sz="28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功率大于</a:t>
                      </a:r>
                      <a:r>
                        <a:rPr lang="en-US" altLang="zh-CN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50</a:t>
                      </a:r>
                      <a:r>
                        <a:rPr lang="zh-CN" altLang="en-US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马力吗</a:t>
                      </a:r>
                      <a:endParaRPr lang="zh-CN" altLang="en-US" sz="28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</a:tr>
              <a:tr h="653475">
                <a:tc vMerge="1"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维修记录不全吗</a:t>
                      </a:r>
                      <a:endParaRPr lang="zh-CN" altLang="en-US" sz="28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</a:tr>
              <a:tr h="653475">
                <a:tc vMerge="1"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运行超过</a:t>
                      </a:r>
                      <a:r>
                        <a:rPr lang="en-US" altLang="zh-CN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10</a:t>
                      </a:r>
                      <a:r>
                        <a:rPr lang="zh-CN" altLang="en-US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年吗</a:t>
                      </a:r>
                      <a:endParaRPr lang="zh-CN" altLang="en-US" sz="28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</a:tr>
              <a:tr h="653475">
                <a:tc rowSpan="2">
                  <a:txBody>
                    <a:bodyPr/>
                    <a:lstStyle/>
                    <a:p>
                      <a:r>
                        <a:rPr lang="zh-CN" altLang="en-US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动</a:t>
                      </a:r>
                      <a:endParaRPr lang="en-US" altLang="zh-CN" sz="2800" b="1" dirty="0" smtClean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  <a:p>
                      <a:r>
                        <a:rPr lang="zh-CN" altLang="en-US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作</a:t>
                      </a:r>
                      <a:endParaRPr lang="zh-CN" altLang="en-US" sz="28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进行优先处理</a:t>
                      </a:r>
                      <a:endParaRPr lang="zh-CN" altLang="en-US" sz="28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</a:tr>
              <a:tr h="653475">
                <a:tc vMerge="1"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作其他处理</a:t>
                      </a:r>
                      <a:endParaRPr lang="zh-CN" altLang="en-US" sz="28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727894" y="232441"/>
            <a:ext cx="10668000" cy="82813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latin typeface="+mj-ea"/>
                <a:ea typeface="+mj-ea"/>
              </a:rPr>
              <a:t>实例一：需求与</a:t>
            </a:r>
            <a:r>
              <a:rPr lang="zh-CN" altLang="en-US" dirty="0" smtClean="0">
                <a:solidFill>
                  <a:schemeClr val="tx1"/>
                </a:solidFill>
                <a:latin typeface="+mj-ea"/>
                <a:ea typeface="+mj-ea"/>
              </a:rPr>
              <a:t>思路</a:t>
            </a:r>
            <a:endParaRPr lang="zh-CN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767408" y="1340768"/>
            <a:ext cx="5400600" cy="3384376"/>
          </a:xfrm>
        </p:spPr>
        <p:txBody>
          <a:bodyPr/>
          <a:lstStyle/>
          <a:p>
            <a:pPr lvl="1"/>
            <a:r>
              <a:rPr lang="zh-CN" altLang="en-US" sz="2800" dirty="0" smtClean="0">
                <a:solidFill>
                  <a:srgbClr val="5F5E5C"/>
                </a:solidFill>
                <a:latin typeface="+mj-ea"/>
                <a:ea typeface="+mj-ea"/>
              </a:rPr>
              <a:t>“</a:t>
            </a:r>
            <a:r>
              <a:rPr lang="en-US" altLang="zh-CN" sz="2800" dirty="0">
                <a:latin typeface="+mj-ea"/>
                <a:ea typeface="+mj-ea"/>
              </a:rPr>
              <a:t>……</a:t>
            </a:r>
            <a:r>
              <a:rPr lang="zh-CN" altLang="en-US" sz="2800" dirty="0">
                <a:latin typeface="+mj-ea"/>
                <a:ea typeface="+mj-ea"/>
              </a:rPr>
              <a:t>对‘功率大于</a:t>
            </a:r>
            <a:r>
              <a:rPr lang="en-US" altLang="zh-CN" sz="2800" dirty="0">
                <a:latin typeface="+mj-ea"/>
                <a:ea typeface="+mj-ea"/>
              </a:rPr>
              <a:t>50</a:t>
            </a:r>
            <a:r>
              <a:rPr lang="zh-CN" altLang="en-US" sz="2800" dirty="0">
                <a:latin typeface="+mj-ea"/>
                <a:ea typeface="+mj-ea"/>
              </a:rPr>
              <a:t>马力的机器且维修记录不全</a:t>
            </a:r>
            <a:r>
              <a:rPr lang="en-US" altLang="zh-CN" sz="2800" dirty="0">
                <a:latin typeface="+mj-ea"/>
                <a:ea typeface="+mj-ea"/>
              </a:rPr>
              <a:t>’</a:t>
            </a:r>
            <a:r>
              <a:rPr lang="zh-CN" altLang="en-US" sz="2800" dirty="0">
                <a:latin typeface="+mj-ea"/>
                <a:ea typeface="+mj-ea"/>
              </a:rPr>
              <a:t>或‘已运行</a:t>
            </a:r>
            <a:r>
              <a:rPr lang="en-US" altLang="zh-CN" sz="2800" dirty="0">
                <a:latin typeface="+mj-ea"/>
                <a:ea typeface="+mj-ea"/>
              </a:rPr>
              <a:t>10</a:t>
            </a:r>
            <a:r>
              <a:rPr lang="zh-CN" altLang="en-US" sz="2800" dirty="0">
                <a:latin typeface="+mj-ea"/>
                <a:ea typeface="+mj-ea"/>
              </a:rPr>
              <a:t>年以上</a:t>
            </a:r>
            <a:r>
              <a:rPr lang="en-US" altLang="zh-CN" sz="2800" dirty="0">
                <a:latin typeface="+mj-ea"/>
                <a:ea typeface="+mj-ea"/>
              </a:rPr>
              <a:t>’</a:t>
            </a:r>
            <a:r>
              <a:rPr lang="zh-CN" altLang="en-US" sz="2800" dirty="0">
                <a:latin typeface="+mj-ea"/>
                <a:ea typeface="+mj-ea"/>
              </a:rPr>
              <a:t>的机器，应给予优先的维修处理</a:t>
            </a:r>
            <a:r>
              <a:rPr lang="en-US" altLang="zh-CN" sz="2800" dirty="0">
                <a:latin typeface="+mj-ea"/>
                <a:ea typeface="+mj-ea"/>
              </a:rPr>
              <a:t>……” </a:t>
            </a:r>
            <a:r>
              <a:rPr lang="zh-CN" altLang="en-US" sz="2800" dirty="0">
                <a:latin typeface="+mj-ea"/>
                <a:ea typeface="+mj-ea"/>
              </a:rPr>
              <a:t>。请建立</a:t>
            </a:r>
            <a:r>
              <a:rPr lang="zh-CN" altLang="en-US" sz="2800" dirty="0" smtClean="0">
                <a:latin typeface="+mj-ea"/>
                <a:ea typeface="+mj-ea"/>
              </a:rPr>
              <a:t>决策表</a:t>
            </a:r>
            <a:endParaRPr lang="en-US" altLang="zh-CN" sz="2800" dirty="0">
              <a:latin typeface="+mj-ea"/>
              <a:ea typeface="+mj-ea"/>
            </a:endParaRPr>
          </a:p>
        </p:txBody>
      </p:sp>
      <p:sp>
        <p:nvSpPr>
          <p:cNvPr id="9" name="内容占位符 2"/>
          <p:cNvSpPr txBox="1"/>
          <p:nvPr/>
        </p:nvSpPr>
        <p:spPr bwMode="auto">
          <a:xfrm>
            <a:off x="623392" y="4581128"/>
            <a:ext cx="8928992" cy="1388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469900" indent="-4699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800" b="1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908050" indent="-43688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 b="1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04925" indent="-39560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400" b="1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94180" indent="-38735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 b="1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94230" indent="-398780" algn="l" rtl="0" eaLnBrk="0" fontAlgn="base" hangingPunct="0">
              <a:lnSpc>
                <a:spcPct val="15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514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6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8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30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/>
            <a:r>
              <a:rPr lang="zh-CN" altLang="en-US" sz="2800" kern="0" dirty="0" smtClean="0">
                <a:latin typeface="+mj-ea"/>
              </a:rPr>
              <a:t>分析：</a:t>
            </a:r>
            <a:endParaRPr lang="zh-CN" altLang="en-US" sz="2800" kern="0" dirty="0" smtClean="0">
              <a:latin typeface="+mj-ea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800" kern="0" dirty="0" smtClean="0">
                <a:latin typeface="+mj-ea"/>
              </a:rPr>
              <a:t>1</a:t>
            </a:r>
            <a:r>
              <a:rPr lang="zh-CN" altLang="en-US" sz="2800" kern="0" dirty="0" smtClean="0">
                <a:latin typeface="+mj-ea"/>
              </a:rPr>
              <a:t>）列出所有的条件桩和动作桩</a:t>
            </a:r>
            <a:endParaRPr lang="zh-CN" altLang="en-US" kern="0" dirty="0" smtClean="0">
              <a:latin typeface="+mj-ea"/>
            </a:endParaRPr>
          </a:p>
          <a:p>
            <a:endParaRPr lang="zh-CN" altLang="en-US" kern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404949" y="1753739"/>
          <a:ext cx="10659605" cy="3763494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1111234"/>
                <a:gridCol w="4431763"/>
                <a:gridCol w="639576"/>
                <a:gridCol w="639576"/>
                <a:gridCol w="639576"/>
                <a:gridCol w="639576"/>
                <a:gridCol w="639576"/>
                <a:gridCol w="639576"/>
                <a:gridCol w="639576"/>
                <a:gridCol w="639576"/>
              </a:tblGrid>
              <a:tr h="627249">
                <a:tc gridSpan="2"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>
                          <a:solidFill>
                            <a:srgbClr val="0070C0"/>
                          </a:solidFill>
                          <a:latin typeface="+mj-ea"/>
                          <a:ea typeface="+mj-ea"/>
                        </a:rPr>
                        <a:t> </a:t>
                      </a:r>
                      <a:endParaRPr lang="zh-CN" sz="2600" b="1" kern="100" dirty="0">
                        <a:solidFill>
                          <a:srgbClr val="0070C0"/>
                        </a:solidFill>
                        <a:latin typeface="+mj-ea"/>
                        <a:ea typeface="+mj-ea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99CCFF"/>
                    </a:solidFill>
                  </a:tcPr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+mj-ea"/>
                          <a:ea typeface="+mj-ea"/>
                        </a:rPr>
                        <a:t>1</a:t>
                      </a:r>
                      <a:endParaRPr lang="zh-CN" sz="26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+mj-ea"/>
                        <a:ea typeface="+mj-ea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+mj-ea"/>
                          <a:ea typeface="+mj-ea"/>
                        </a:rPr>
                        <a:t>2</a:t>
                      </a:r>
                      <a:endParaRPr lang="zh-CN" sz="26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+mj-ea"/>
                        <a:ea typeface="+mj-ea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+mj-ea"/>
                          <a:ea typeface="+mj-ea"/>
                        </a:rPr>
                        <a:t>3</a:t>
                      </a:r>
                      <a:endParaRPr lang="zh-CN" sz="26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+mj-ea"/>
                        <a:ea typeface="+mj-ea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+mj-ea"/>
                          <a:ea typeface="+mj-ea"/>
                        </a:rPr>
                        <a:t>4</a:t>
                      </a:r>
                      <a:endParaRPr lang="zh-CN" sz="26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+mj-ea"/>
                        <a:ea typeface="+mj-ea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+mj-ea"/>
                          <a:ea typeface="+mj-ea"/>
                        </a:rPr>
                        <a:t>5</a:t>
                      </a:r>
                      <a:endParaRPr lang="zh-CN" sz="26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+mj-ea"/>
                        <a:ea typeface="+mj-ea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+mj-ea"/>
                          <a:ea typeface="+mj-ea"/>
                        </a:rPr>
                        <a:t>6</a:t>
                      </a:r>
                      <a:endParaRPr lang="zh-CN" sz="26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+mj-ea"/>
                        <a:ea typeface="+mj-ea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+mj-ea"/>
                          <a:ea typeface="+mj-ea"/>
                        </a:rPr>
                        <a:t>7</a:t>
                      </a:r>
                      <a:endParaRPr lang="zh-CN" sz="26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+mj-ea"/>
                        <a:ea typeface="+mj-ea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+mj-ea"/>
                          <a:ea typeface="+mj-ea"/>
                        </a:rPr>
                        <a:t>8</a:t>
                      </a:r>
                      <a:endParaRPr lang="zh-CN" sz="26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+mj-ea"/>
                        <a:ea typeface="+mj-ea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99CCFF"/>
                    </a:solidFill>
                  </a:tcPr>
                </a:tc>
              </a:tr>
              <a:tr h="627249">
                <a:tc rowSpan="3">
                  <a:txBody>
                    <a:bodyPr/>
                    <a:lstStyle/>
                    <a:p>
                      <a:pPr algn="ctr"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zh-CN" sz="26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+mj-ea"/>
                          <a:ea typeface="+mj-ea"/>
                        </a:rPr>
                        <a:t>条</a:t>
                      </a:r>
                      <a:endParaRPr lang="zh-CN" sz="26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+mj-ea"/>
                        <a:ea typeface="+mj-ea"/>
                      </a:endParaRPr>
                    </a:p>
                    <a:p>
                      <a:pPr algn="ctr"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zh-CN" sz="26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+mj-ea"/>
                          <a:ea typeface="+mj-ea"/>
                        </a:rPr>
                        <a:t>件</a:t>
                      </a:r>
                      <a:endParaRPr lang="zh-CN" sz="26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+mj-ea"/>
                        <a:ea typeface="+mj-ea"/>
                        <a:cs typeface="Times New Roman" panose="02020603050405020304"/>
                      </a:endParaRPr>
                    </a:p>
                  </a:txBody>
                  <a:tcPr marL="68544" marR="68544" marT="0" marB="0" anchor="ctr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zh-CN" sz="26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+mj-ea"/>
                          <a:ea typeface="+mj-ea"/>
                        </a:rPr>
                        <a:t>功率大于</a:t>
                      </a:r>
                      <a:r>
                        <a:rPr lang="en-US" sz="26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+mj-ea"/>
                          <a:ea typeface="+mj-ea"/>
                        </a:rPr>
                        <a:t>50</a:t>
                      </a:r>
                      <a:r>
                        <a:rPr lang="zh-CN" sz="26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+mj-ea"/>
                          <a:ea typeface="+mj-ea"/>
                        </a:rPr>
                        <a:t>马力吗？</a:t>
                      </a:r>
                      <a:endParaRPr lang="zh-CN" sz="26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+mj-ea"/>
                        <a:ea typeface="+mj-ea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 smtClean="0">
                          <a:solidFill>
                            <a:srgbClr val="0070C0"/>
                          </a:solidFill>
                          <a:latin typeface="+mj-ea"/>
                          <a:ea typeface="+mj-ea"/>
                        </a:rPr>
                        <a:t>1</a:t>
                      </a:r>
                      <a:endParaRPr lang="zh-CN" sz="2600" b="1" kern="100" dirty="0">
                        <a:solidFill>
                          <a:srgbClr val="0070C0"/>
                        </a:solidFill>
                        <a:latin typeface="+mj-ea"/>
                        <a:ea typeface="+mj-ea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altLang="zh-CN" sz="2600" b="1" kern="100" dirty="0" smtClean="0">
                          <a:solidFill>
                            <a:srgbClr val="0070C0"/>
                          </a:solidFill>
                          <a:latin typeface="+mj-ea"/>
                          <a:ea typeface="+mj-ea"/>
                          <a:cs typeface="Times New Roman" panose="02020603050405020304"/>
                        </a:rPr>
                        <a:t>1</a:t>
                      </a:r>
                      <a:endParaRPr lang="zh-CN" sz="2600" b="1" kern="100" dirty="0">
                        <a:solidFill>
                          <a:srgbClr val="0070C0"/>
                        </a:solidFill>
                        <a:latin typeface="+mj-ea"/>
                        <a:ea typeface="+mj-ea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 smtClean="0">
                          <a:solidFill>
                            <a:srgbClr val="0070C0"/>
                          </a:solidFill>
                          <a:latin typeface="+mj-ea"/>
                          <a:ea typeface="+mj-ea"/>
                        </a:rPr>
                        <a:t>1</a:t>
                      </a:r>
                      <a:endParaRPr lang="zh-CN" sz="2600" b="1" kern="100" dirty="0">
                        <a:solidFill>
                          <a:srgbClr val="0070C0"/>
                        </a:solidFill>
                        <a:latin typeface="+mj-ea"/>
                        <a:ea typeface="+mj-ea"/>
                        <a:cs typeface="Times New Roman" panose="02020603050405020304"/>
                      </a:endParaRPr>
                    </a:p>
                  </a:txBody>
                  <a:tcPr marL="68544" marR="68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 smtClean="0">
                          <a:solidFill>
                            <a:srgbClr val="0070C0"/>
                          </a:solidFill>
                          <a:latin typeface="+mj-ea"/>
                          <a:ea typeface="+mj-ea"/>
                        </a:rPr>
                        <a:t>1</a:t>
                      </a:r>
                      <a:endParaRPr lang="zh-CN" sz="2600" b="1" kern="100" dirty="0">
                        <a:solidFill>
                          <a:srgbClr val="0070C0"/>
                        </a:solidFill>
                        <a:latin typeface="+mj-ea"/>
                        <a:ea typeface="+mj-ea"/>
                        <a:cs typeface="Times New Roman" panose="02020603050405020304"/>
                      </a:endParaRPr>
                    </a:p>
                  </a:txBody>
                  <a:tcPr marL="68544" marR="68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 smtClean="0">
                          <a:solidFill>
                            <a:srgbClr val="0070C0"/>
                          </a:solidFill>
                          <a:latin typeface="+mj-ea"/>
                          <a:ea typeface="+mj-ea"/>
                        </a:rPr>
                        <a:t>0</a:t>
                      </a:r>
                      <a:endParaRPr lang="zh-CN" sz="2600" b="1" kern="100" dirty="0">
                        <a:solidFill>
                          <a:srgbClr val="0070C0"/>
                        </a:solidFill>
                        <a:latin typeface="+mj-ea"/>
                        <a:ea typeface="+mj-ea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 smtClean="0">
                          <a:solidFill>
                            <a:srgbClr val="0070C0"/>
                          </a:solidFill>
                          <a:latin typeface="+mj-ea"/>
                          <a:ea typeface="+mj-ea"/>
                        </a:rPr>
                        <a:t>0</a:t>
                      </a:r>
                      <a:endParaRPr lang="zh-CN" sz="2600" b="1" kern="100" dirty="0">
                        <a:solidFill>
                          <a:srgbClr val="0070C0"/>
                        </a:solidFill>
                        <a:latin typeface="+mj-ea"/>
                        <a:ea typeface="+mj-ea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 smtClean="0">
                          <a:solidFill>
                            <a:srgbClr val="0070C0"/>
                          </a:solidFill>
                          <a:latin typeface="+mj-ea"/>
                          <a:ea typeface="+mj-ea"/>
                        </a:rPr>
                        <a:t>0</a:t>
                      </a:r>
                      <a:endParaRPr lang="zh-CN" sz="2600" b="1" kern="100" dirty="0">
                        <a:solidFill>
                          <a:srgbClr val="0070C0"/>
                        </a:solidFill>
                        <a:latin typeface="+mj-ea"/>
                        <a:ea typeface="+mj-ea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 smtClean="0">
                          <a:solidFill>
                            <a:srgbClr val="0070C0"/>
                          </a:solidFill>
                          <a:latin typeface="+mj-ea"/>
                          <a:ea typeface="+mj-ea"/>
                        </a:rPr>
                        <a:t>0</a:t>
                      </a:r>
                      <a:endParaRPr lang="zh-CN" sz="2600" b="1" kern="100" dirty="0">
                        <a:solidFill>
                          <a:srgbClr val="0070C0"/>
                        </a:solidFill>
                        <a:latin typeface="+mj-ea"/>
                        <a:ea typeface="+mj-ea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FFC000"/>
                    </a:solidFill>
                  </a:tcPr>
                </a:tc>
              </a:tr>
              <a:tr h="627249">
                <a:tc vMerge="1"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zh-CN" sz="26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+mj-ea"/>
                          <a:ea typeface="+mj-ea"/>
                        </a:rPr>
                        <a:t>维修记录不全吗？</a:t>
                      </a:r>
                      <a:endParaRPr lang="zh-CN" sz="26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+mj-ea"/>
                        <a:ea typeface="+mj-ea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 smtClean="0">
                          <a:solidFill>
                            <a:srgbClr val="0070C0"/>
                          </a:solidFill>
                          <a:latin typeface="+mj-ea"/>
                          <a:ea typeface="+mj-ea"/>
                        </a:rPr>
                        <a:t>1</a:t>
                      </a:r>
                      <a:endParaRPr lang="zh-CN" sz="2600" b="1" kern="100" dirty="0">
                        <a:solidFill>
                          <a:srgbClr val="0070C0"/>
                        </a:solidFill>
                        <a:latin typeface="+mj-ea"/>
                        <a:ea typeface="+mj-ea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 smtClean="0">
                          <a:solidFill>
                            <a:srgbClr val="0070C0"/>
                          </a:solidFill>
                          <a:latin typeface="+mj-ea"/>
                          <a:ea typeface="+mj-ea"/>
                        </a:rPr>
                        <a:t>1</a:t>
                      </a:r>
                      <a:endParaRPr lang="zh-CN" sz="2600" b="1" kern="100" dirty="0">
                        <a:solidFill>
                          <a:srgbClr val="0070C0"/>
                        </a:solidFill>
                        <a:latin typeface="+mj-ea"/>
                        <a:ea typeface="+mj-ea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 smtClean="0">
                          <a:solidFill>
                            <a:srgbClr val="0070C0"/>
                          </a:solidFill>
                          <a:latin typeface="+mj-ea"/>
                          <a:ea typeface="+mj-ea"/>
                        </a:rPr>
                        <a:t>0</a:t>
                      </a:r>
                      <a:endParaRPr lang="zh-CN" sz="2600" b="1" kern="100" dirty="0">
                        <a:solidFill>
                          <a:srgbClr val="0070C0"/>
                        </a:solidFill>
                        <a:latin typeface="+mj-ea"/>
                        <a:ea typeface="+mj-ea"/>
                        <a:cs typeface="Times New Roman" panose="02020603050405020304"/>
                      </a:endParaRPr>
                    </a:p>
                  </a:txBody>
                  <a:tcPr marL="68544" marR="68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 smtClean="0">
                          <a:solidFill>
                            <a:srgbClr val="0070C0"/>
                          </a:solidFill>
                          <a:latin typeface="+mj-ea"/>
                          <a:ea typeface="+mj-ea"/>
                        </a:rPr>
                        <a:t>0</a:t>
                      </a:r>
                      <a:endParaRPr lang="zh-CN" sz="2600" b="1" kern="100" dirty="0">
                        <a:solidFill>
                          <a:srgbClr val="0070C0"/>
                        </a:solidFill>
                        <a:latin typeface="+mj-ea"/>
                        <a:ea typeface="+mj-ea"/>
                        <a:cs typeface="Times New Roman" panose="02020603050405020304"/>
                      </a:endParaRPr>
                    </a:p>
                  </a:txBody>
                  <a:tcPr marL="68544" marR="68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 smtClean="0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1</a:t>
                      </a:r>
                      <a:endParaRPr lang="zh-CN" sz="2600" b="1" kern="100" dirty="0">
                        <a:solidFill>
                          <a:srgbClr val="FF0000"/>
                        </a:solidFill>
                        <a:latin typeface="+mj-ea"/>
                        <a:ea typeface="+mj-ea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 smtClean="0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1</a:t>
                      </a:r>
                      <a:endParaRPr lang="zh-CN" sz="2600" b="1" kern="100" dirty="0">
                        <a:solidFill>
                          <a:srgbClr val="FF0000"/>
                        </a:solidFill>
                        <a:latin typeface="+mj-ea"/>
                        <a:ea typeface="+mj-ea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 smtClean="0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0</a:t>
                      </a:r>
                      <a:endParaRPr lang="zh-CN" sz="2600" b="1" kern="100" dirty="0">
                        <a:solidFill>
                          <a:srgbClr val="FF0000"/>
                        </a:solidFill>
                        <a:latin typeface="+mj-ea"/>
                        <a:ea typeface="+mj-ea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 smtClean="0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0</a:t>
                      </a:r>
                      <a:endParaRPr lang="zh-CN" sz="2600" b="1" kern="100" dirty="0">
                        <a:solidFill>
                          <a:srgbClr val="FF0000"/>
                        </a:solidFill>
                        <a:latin typeface="+mj-ea"/>
                        <a:ea typeface="+mj-ea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FFC000"/>
                    </a:solidFill>
                  </a:tcPr>
                </a:tc>
              </a:tr>
              <a:tr h="627249">
                <a:tc vMerge="1"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zh-CN" sz="26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+mj-ea"/>
                          <a:ea typeface="+mj-ea"/>
                        </a:rPr>
                        <a:t>运行超过</a:t>
                      </a:r>
                      <a:r>
                        <a:rPr lang="en-US" sz="26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+mj-ea"/>
                          <a:ea typeface="+mj-ea"/>
                        </a:rPr>
                        <a:t>10</a:t>
                      </a:r>
                      <a:r>
                        <a:rPr lang="zh-CN" sz="26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+mj-ea"/>
                          <a:ea typeface="+mj-ea"/>
                        </a:rPr>
                        <a:t>年吗？</a:t>
                      </a:r>
                      <a:endParaRPr lang="zh-CN" sz="26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+mj-ea"/>
                        <a:ea typeface="+mj-ea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 smtClean="0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1</a:t>
                      </a:r>
                      <a:endParaRPr lang="zh-CN" sz="2600" b="1" kern="100" dirty="0">
                        <a:solidFill>
                          <a:srgbClr val="FF0000"/>
                        </a:solidFill>
                        <a:latin typeface="+mj-ea"/>
                        <a:ea typeface="+mj-ea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 smtClean="0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0</a:t>
                      </a:r>
                      <a:endParaRPr lang="zh-CN" sz="2600" b="1" kern="100" dirty="0">
                        <a:solidFill>
                          <a:srgbClr val="FF0000"/>
                        </a:solidFill>
                        <a:latin typeface="+mj-ea"/>
                        <a:ea typeface="+mj-ea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 smtClean="0">
                          <a:solidFill>
                            <a:srgbClr val="0070C0"/>
                          </a:solidFill>
                          <a:latin typeface="+mj-ea"/>
                          <a:ea typeface="+mj-ea"/>
                        </a:rPr>
                        <a:t>1</a:t>
                      </a:r>
                      <a:endParaRPr lang="zh-CN" sz="2600" b="1" kern="100" dirty="0">
                        <a:solidFill>
                          <a:srgbClr val="0070C0"/>
                        </a:solidFill>
                        <a:latin typeface="+mj-ea"/>
                        <a:ea typeface="+mj-ea"/>
                        <a:cs typeface="Times New Roman" panose="02020603050405020304"/>
                      </a:endParaRPr>
                    </a:p>
                  </a:txBody>
                  <a:tcPr marL="68544" marR="68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 smtClean="0">
                          <a:solidFill>
                            <a:srgbClr val="0070C0"/>
                          </a:solidFill>
                          <a:latin typeface="+mj-ea"/>
                          <a:ea typeface="+mj-ea"/>
                        </a:rPr>
                        <a:t>0</a:t>
                      </a:r>
                      <a:endParaRPr lang="zh-CN" sz="2600" b="1" kern="100" dirty="0">
                        <a:solidFill>
                          <a:srgbClr val="0070C0"/>
                        </a:solidFill>
                        <a:latin typeface="+mj-ea"/>
                        <a:ea typeface="+mj-ea"/>
                        <a:cs typeface="Times New Roman" panose="02020603050405020304"/>
                      </a:endParaRPr>
                    </a:p>
                  </a:txBody>
                  <a:tcPr marL="68544" marR="68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 smtClean="0">
                          <a:solidFill>
                            <a:srgbClr val="0070C0"/>
                          </a:solidFill>
                          <a:latin typeface="+mj-ea"/>
                          <a:ea typeface="+mj-ea"/>
                        </a:rPr>
                        <a:t>1</a:t>
                      </a:r>
                      <a:endParaRPr lang="zh-CN" sz="2600" b="1" kern="100" dirty="0">
                        <a:solidFill>
                          <a:srgbClr val="0070C0"/>
                        </a:solidFill>
                        <a:latin typeface="+mj-ea"/>
                        <a:ea typeface="+mj-ea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 smtClean="0">
                          <a:solidFill>
                            <a:srgbClr val="0070C0"/>
                          </a:solidFill>
                          <a:latin typeface="+mj-ea"/>
                          <a:ea typeface="+mj-ea"/>
                        </a:rPr>
                        <a:t>0</a:t>
                      </a:r>
                      <a:endParaRPr lang="zh-CN" sz="2600" b="1" kern="100" dirty="0">
                        <a:solidFill>
                          <a:srgbClr val="0070C0"/>
                        </a:solidFill>
                        <a:latin typeface="+mj-ea"/>
                        <a:ea typeface="+mj-ea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 smtClean="0">
                          <a:solidFill>
                            <a:srgbClr val="0070C0"/>
                          </a:solidFill>
                          <a:latin typeface="+mj-ea"/>
                          <a:ea typeface="+mj-ea"/>
                        </a:rPr>
                        <a:t>1</a:t>
                      </a:r>
                      <a:endParaRPr lang="zh-CN" sz="2600" b="1" kern="100" dirty="0">
                        <a:solidFill>
                          <a:srgbClr val="0070C0"/>
                        </a:solidFill>
                        <a:latin typeface="+mj-ea"/>
                        <a:ea typeface="+mj-ea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 smtClean="0">
                          <a:solidFill>
                            <a:srgbClr val="0070C0"/>
                          </a:solidFill>
                          <a:latin typeface="+mj-ea"/>
                          <a:ea typeface="+mj-ea"/>
                        </a:rPr>
                        <a:t>0</a:t>
                      </a:r>
                      <a:endParaRPr lang="zh-CN" sz="2600" b="1" kern="100" dirty="0">
                        <a:solidFill>
                          <a:srgbClr val="0070C0"/>
                        </a:solidFill>
                        <a:latin typeface="+mj-ea"/>
                        <a:ea typeface="+mj-ea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FFC000"/>
                    </a:solidFill>
                  </a:tcPr>
                </a:tc>
              </a:tr>
              <a:tr h="627249">
                <a:tc rowSpan="2">
                  <a:txBody>
                    <a:bodyPr/>
                    <a:lstStyle/>
                    <a:p>
                      <a:pPr algn="ctr"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zh-CN" sz="26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+mj-ea"/>
                          <a:ea typeface="+mj-ea"/>
                        </a:rPr>
                        <a:t>动</a:t>
                      </a:r>
                      <a:endParaRPr lang="zh-CN" sz="26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+mj-ea"/>
                        <a:ea typeface="+mj-ea"/>
                      </a:endParaRPr>
                    </a:p>
                    <a:p>
                      <a:pPr algn="ctr"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zh-CN" sz="26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+mj-ea"/>
                          <a:ea typeface="+mj-ea"/>
                        </a:rPr>
                        <a:t>作</a:t>
                      </a:r>
                      <a:endParaRPr lang="zh-CN" sz="26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+mj-ea"/>
                        <a:ea typeface="+mj-ea"/>
                        <a:cs typeface="Times New Roman" panose="02020603050405020304"/>
                      </a:endParaRPr>
                    </a:p>
                  </a:txBody>
                  <a:tcPr marL="68544" marR="68544" marT="0" marB="0" anchor="ctr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zh-CN" sz="26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+mj-ea"/>
                          <a:ea typeface="+mj-ea"/>
                        </a:rPr>
                        <a:t>进行优先处理</a:t>
                      </a:r>
                      <a:endParaRPr lang="zh-CN" sz="26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+mj-ea"/>
                        <a:ea typeface="+mj-ea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 smtClean="0">
                          <a:solidFill>
                            <a:srgbClr val="0070C0"/>
                          </a:solidFill>
                          <a:latin typeface="+mj-ea"/>
                          <a:ea typeface="+mj-ea"/>
                        </a:rPr>
                        <a:t>1</a:t>
                      </a:r>
                      <a:endParaRPr lang="zh-CN" sz="2600" b="1" kern="100" dirty="0">
                        <a:solidFill>
                          <a:srgbClr val="0070C0"/>
                        </a:solidFill>
                        <a:latin typeface="+mj-ea"/>
                        <a:ea typeface="+mj-ea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 smtClean="0">
                          <a:solidFill>
                            <a:srgbClr val="0070C0"/>
                          </a:solidFill>
                          <a:latin typeface="+mj-ea"/>
                          <a:ea typeface="+mj-ea"/>
                        </a:rPr>
                        <a:t>1</a:t>
                      </a:r>
                      <a:endParaRPr lang="zh-CN" sz="2600" b="1" kern="100" dirty="0">
                        <a:solidFill>
                          <a:srgbClr val="0070C0"/>
                        </a:solidFill>
                        <a:latin typeface="+mj-ea"/>
                        <a:ea typeface="+mj-ea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 smtClean="0">
                          <a:solidFill>
                            <a:srgbClr val="0070C0"/>
                          </a:solidFill>
                          <a:latin typeface="+mj-ea"/>
                          <a:ea typeface="+mj-ea"/>
                        </a:rPr>
                        <a:t>1</a:t>
                      </a:r>
                      <a:endParaRPr lang="zh-CN" sz="2600" b="1" kern="100" dirty="0">
                        <a:solidFill>
                          <a:srgbClr val="0070C0"/>
                        </a:solidFill>
                        <a:latin typeface="+mj-ea"/>
                        <a:ea typeface="+mj-ea"/>
                        <a:cs typeface="Times New Roman" panose="02020603050405020304"/>
                      </a:endParaRPr>
                    </a:p>
                  </a:txBody>
                  <a:tcPr marL="68544" marR="68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>
                          <a:solidFill>
                            <a:srgbClr val="0070C0"/>
                          </a:solidFill>
                          <a:latin typeface="+mj-ea"/>
                          <a:ea typeface="+mj-ea"/>
                        </a:rPr>
                        <a:t> </a:t>
                      </a:r>
                      <a:endParaRPr lang="zh-CN" sz="2600" b="1" kern="100" dirty="0">
                        <a:solidFill>
                          <a:srgbClr val="0070C0"/>
                        </a:solidFill>
                        <a:latin typeface="+mj-ea"/>
                        <a:ea typeface="+mj-ea"/>
                        <a:cs typeface="Times New Roman" panose="02020603050405020304"/>
                      </a:endParaRPr>
                    </a:p>
                  </a:txBody>
                  <a:tcPr marL="68544" marR="68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 smtClean="0">
                          <a:solidFill>
                            <a:srgbClr val="0070C0"/>
                          </a:solidFill>
                          <a:latin typeface="+mj-ea"/>
                          <a:ea typeface="+mj-ea"/>
                        </a:rPr>
                        <a:t>1</a:t>
                      </a:r>
                      <a:endParaRPr lang="zh-CN" sz="2600" b="1" kern="100" dirty="0">
                        <a:solidFill>
                          <a:srgbClr val="0070C0"/>
                        </a:solidFill>
                        <a:latin typeface="+mj-ea"/>
                        <a:ea typeface="+mj-ea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>
                          <a:solidFill>
                            <a:srgbClr val="0070C0"/>
                          </a:solidFill>
                          <a:latin typeface="+mj-ea"/>
                          <a:ea typeface="+mj-ea"/>
                        </a:rPr>
                        <a:t> </a:t>
                      </a:r>
                      <a:endParaRPr lang="zh-CN" sz="2600" b="1" kern="100" dirty="0">
                        <a:solidFill>
                          <a:srgbClr val="0070C0"/>
                        </a:solidFill>
                        <a:latin typeface="+mj-ea"/>
                        <a:ea typeface="+mj-ea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 smtClean="0">
                          <a:solidFill>
                            <a:srgbClr val="0070C0"/>
                          </a:solidFill>
                          <a:latin typeface="+mj-ea"/>
                          <a:ea typeface="+mj-ea"/>
                        </a:rPr>
                        <a:t>1</a:t>
                      </a:r>
                      <a:endParaRPr lang="zh-CN" sz="2600" b="1" kern="100" dirty="0">
                        <a:solidFill>
                          <a:srgbClr val="0070C0"/>
                        </a:solidFill>
                        <a:latin typeface="+mj-ea"/>
                        <a:ea typeface="+mj-ea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>
                          <a:solidFill>
                            <a:srgbClr val="0070C0"/>
                          </a:solidFill>
                          <a:latin typeface="+mj-ea"/>
                          <a:ea typeface="+mj-ea"/>
                        </a:rPr>
                        <a:t> </a:t>
                      </a:r>
                      <a:endParaRPr lang="zh-CN" sz="2600" b="1" kern="100" dirty="0">
                        <a:solidFill>
                          <a:srgbClr val="0070C0"/>
                        </a:solidFill>
                        <a:latin typeface="+mj-ea"/>
                        <a:ea typeface="+mj-ea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FFC000"/>
                    </a:solidFill>
                  </a:tcPr>
                </a:tc>
              </a:tr>
              <a:tr h="627249">
                <a:tc vMerge="1"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zh-CN" sz="26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+mj-ea"/>
                          <a:ea typeface="+mj-ea"/>
                        </a:rPr>
                        <a:t>作其他处理</a:t>
                      </a:r>
                      <a:endParaRPr lang="zh-CN" sz="26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+mj-ea"/>
                        <a:ea typeface="+mj-ea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>
                          <a:solidFill>
                            <a:srgbClr val="0070C0"/>
                          </a:solidFill>
                          <a:latin typeface="+mj-ea"/>
                          <a:ea typeface="+mj-ea"/>
                        </a:rPr>
                        <a:t> </a:t>
                      </a:r>
                      <a:endParaRPr lang="zh-CN" sz="2600" b="1" kern="100" dirty="0">
                        <a:solidFill>
                          <a:srgbClr val="0070C0"/>
                        </a:solidFill>
                        <a:latin typeface="+mj-ea"/>
                        <a:ea typeface="+mj-ea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>
                          <a:solidFill>
                            <a:srgbClr val="0070C0"/>
                          </a:solidFill>
                          <a:latin typeface="+mj-ea"/>
                          <a:ea typeface="+mj-ea"/>
                        </a:rPr>
                        <a:t> </a:t>
                      </a:r>
                      <a:endParaRPr lang="zh-CN" sz="2600" b="1" kern="100" dirty="0">
                        <a:solidFill>
                          <a:srgbClr val="0070C0"/>
                        </a:solidFill>
                        <a:latin typeface="+mj-ea"/>
                        <a:ea typeface="+mj-ea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>
                          <a:solidFill>
                            <a:srgbClr val="0070C0"/>
                          </a:solidFill>
                          <a:latin typeface="+mj-ea"/>
                          <a:ea typeface="+mj-ea"/>
                        </a:rPr>
                        <a:t> </a:t>
                      </a:r>
                      <a:endParaRPr lang="zh-CN" sz="2600" b="1" kern="100" dirty="0">
                        <a:solidFill>
                          <a:srgbClr val="0070C0"/>
                        </a:solidFill>
                        <a:latin typeface="+mj-ea"/>
                        <a:ea typeface="+mj-ea"/>
                        <a:cs typeface="Times New Roman" panose="02020603050405020304"/>
                      </a:endParaRPr>
                    </a:p>
                  </a:txBody>
                  <a:tcPr marL="68544" marR="68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 smtClean="0">
                          <a:solidFill>
                            <a:srgbClr val="0070C0"/>
                          </a:solidFill>
                          <a:latin typeface="+mj-ea"/>
                          <a:ea typeface="+mj-ea"/>
                        </a:rPr>
                        <a:t>1</a:t>
                      </a:r>
                      <a:endParaRPr lang="zh-CN" sz="2600" b="1" kern="100" dirty="0">
                        <a:solidFill>
                          <a:srgbClr val="0070C0"/>
                        </a:solidFill>
                        <a:latin typeface="+mj-ea"/>
                        <a:ea typeface="+mj-ea"/>
                        <a:cs typeface="Times New Roman" panose="02020603050405020304"/>
                      </a:endParaRPr>
                    </a:p>
                  </a:txBody>
                  <a:tcPr marL="68544" marR="68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>
                          <a:solidFill>
                            <a:srgbClr val="0070C0"/>
                          </a:solidFill>
                          <a:latin typeface="+mj-ea"/>
                          <a:ea typeface="+mj-ea"/>
                        </a:rPr>
                        <a:t> </a:t>
                      </a:r>
                      <a:endParaRPr lang="zh-CN" sz="2600" b="1" kern="100" dirty="0">
                        <a:solidFill>
                          <a:srgbClr val="0070C0"/>
                        </a:solidFill>
                        <a:latin typeface="+mj-ea"/>
                        <a:ea typeface="+mj-ea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 smtClean="0">
                          <a:solidFill>
                            <a:srgbClr val="0070C0"/>
                          </a:solidFill>
                          <a:latin typeface="+mj-ea"/>
                          <a:ea typeface="+mj-ea"/>
                        </a:rPr>
                        <a:t>1</a:t>
                      </a:r>
                      <a:endParaRPr lang="zh-CN" altLang="en-US" sz="2600" b="1" kern="100" dirty="0">
                        <a:solidFill>
                          <a:srgbClr val="0070C0"/>
                        </a:solidFill>
                        <a:latin typeface="+mj-ea"/>
                        <a:ea typeface="+mj-ea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 smtClean="0">
                          <a:solidFill>
                            <a:srgbClr val="0070C0"/>
                          </a:solidFill>
                          <a:latin typeface="+mj-ea"/>
                          <a:ea typeface="+mj-ea"/>
                        </a:rPr>
                        <a:t> </a:t>
                      </a:r>
                      <a:endParaRPr lang="zh-CN" sz="2600" b="1" kern="100" dirty="0">
                        <a:solidFill>
                          <a:srgbClr val="0070C0"/>
                        </a:solidFill>
                        <a:latin typeface="+mj-ea"/>
                        <a:ea typeface="+mj-ea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 smtClean="0">
                          <a:solidFill>
                            <a:srgbClr val="0070C0"/>
                          </a:solidFill>
                          <a:latin typeface="+mj-ea"/>
                          <a:ea typeface="+mj-ea"/>
                        </a:rPr>
                        <a:t>1</a:t>
                      </a:r>
                      <a:endParaRPr lang="zh-CN" altLang="en-US" sz="2600" b="1" kern="100" dirty="0">
                        <a:solidFill>
                          <a:srgbClr val="0070C0"/>
                        </a:solidFill>
                        <a:latin typeface="+mj-ea"/>
                        <a:ea typeface="+mj-ea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695400" y="0"/>
            <a:ext cx="10668000" cy="82813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latin typeface="+mj-ea"/>
                <a:ea typeface="+mj-ea"/>
              </a:rPr>
              <a:t>实例一：</a:t>
            </a:r>
            <a:r>
              <a:rPr lang="zh-CN" altLang="en-US" dirty="0" smtClean="0">
                <a:solidFill>
                  <a:schemeClr val="tx1"/>
                </a:solidFill>
                <a:latin typeface="+mj-ea"/>
                <a:ea typeface="+mj-ea"/>
              </a:rPr>
              <a:t>解析</a:t>
            </a:r>
            <a:endParaRPr lang="zh-CN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479376" y="1124744"/>
            <a:ext cx="10668000" cy="42672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rgbClr val="5F5E5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dirty="0">
                <a:solidFill>
                  <a:srgbClr val="5F5E5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）列出决策表</a:t>
            </a:r>
            <a:endParaRPr lang="zh-CN" altLang="en-US" sz="1800" dirty="0"/>
          </a:p>
          <a:p>
            <a:endParaRPr lang="zh-CN" alt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96308" y="843984"/>
            <a:ext cx="10723606" cy="938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None/>
            </a:pPr>
            <a:r>
              <a:rPr lang="en-US" altLang="zh-CN" sz="2800" b="1" dirty="0" smtClean="0">
                <a:solidFill>
                  <a:srgbClr val="5F5E5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endParaRPr lang="zh-CN" altLang="en-US" sz="2800" b="1" dirty="0">
              <a:solidFill>
                <a:srgbClr val="5F5E5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/>
              <a:t> </a:t>
            </a:r>
            <a:endParaRPr lang="zh-CN" altLang="en-US" sz="1800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444137" y="1978926"/>
          <a:ext cx="11325497" cy="3951611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1934683"/>
                <a:gridCol w="4608934"/>
                <a:gridCol w="1006712"/>
                <a:gridCol w="1006712"/>
                <a:gridCol w="1006712"/>
                <a:gridCol w="1006712"/>
                <a:gridCol w="755032"/>
              </a:tblGrid>
              <a:tr h="750276">
                <a:tc gridSpan="2"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+mj-ea"/>
                          <a:ea typeface="+mj-ea"/>
                        </a:rPr>
                        <a:t> </a:t>
                      </a:r>
                      <a:endParaRPr lang="zh-CN" sz="28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+mj-ea"/>
                        <a:ea typeface="+mj-ea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99CCFF"/>
                    </a:solidFill>
                  </a:tcPr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+mj-ea"/>
                          <a:ea typeface="+mj-ea"/>
                        </a:rPr>
                        <a:t>1</a:t>
                      </a:r>
                      <a:endParaRPr lang="zh-CN" sz="28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+mj-ea"/>
                        <a:ea typeface="+mj-ea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+mj-ea"/>
                          <a:ea typeface="+mj-ea"/>
                        </a:rPr>
                        <a:t>2</a:t>
                      </a:r>
                      <a:endParaRPr lang="zh-CN" sz="28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+mj-ea"/>
                        <a:ea typeface="+mj-ea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+mj-ea"/>
                          <a:ea typeface="+mj-ea"/>
                        </a:rPr>
                        <a:t>3</a:t>
                      </a:r>
                      <a:endParaRPr lang="zh-CN" sz="28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+mj-ea"/>
                        <a:ea typeface="+mj-ea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+mj-ea"/>
                          <a:ea typeface="+mj-ea"/>
                        </a:rPr>
                        <a:t>4</a:t>
                      </a:r>
                      <a:endParaRPr lang="zh-CN" sz="28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+mj-ea"/>
                        <a:ea typeface="+mj-ea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+mj-ea"/>
                          <a:ea typeface="+mj-ea"/>
                        </a:rPr>
                        <a:t>5</a:t>
                      </a:r>
                      <a:endParaRPr lang="zh-CN" sz="28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+mj-ea"/>
                        <a:ea typeface="+mj-ea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99CCFF"/>
                    </a:solidFill>
                  </a:tcPr>
                </a:tc>
              </a:tr>
              <a:tr h="640267">
                <a:tc rowSpan="3">
                  <a:txBody>
                    <a:bodyPr/>
                    <a:lstStyle/>
                    <a:p>
                      <a:pPr algn="ctr"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zh-CN" sz="2800" b="1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条</a:t>
                      </a:r>
                      <a:endParaRPr lang="zh-CN" sz="2800" b="1" kern="100" dirty="0">
                        <a:solidFill>
                          <a:sysClr val="windowText" lastClr="000000"/>
                        </a:solidFill>
                        <a:latin typeface="+mj-ea"/>
                        <a:ea typeface="+mj-ea"/>
                      </a:endParaRPr>
                    </a:p>
                    <a:p>
                      <a:pPr algn="ctr"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zh-CN" sz="2800" b="1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件</a:t>
                      </a:r>
                      <a:endParaRPr lang="zh-CN" sz="2800" b="1" kern="100" dirty="0">
                        <a:solidFill>
                          <a:sysClr val="windowText" lastClr="000000"/>
                        </a:solidFill>
                        <a:latin typeface="+mj-ea"/>
                        <a:ea typeface="+mj-ea"/>
                        <a:cs typeface="Times New Roman" panose="02020603050405020304"/>
                      </a:endParaRPr>
                    </a:p>
                  </a:txBody>
                  <a:tcPr marL="68544" marR="68544" marT="0" marB="0" anchor="ctr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zh-CN" sz="28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+mj-ea"/>
                          <a:ea typeface="+mj-ea"/>
                        </a:rPr>
                        <a:t>功率大于</a:t>
                      </a:r>
                      <a:r>
                        <a:rPr lang="en-US" sz="28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+mj-ea"/>
                          <a:ea typeface="+mj-ea"/>
                        </a:rPr>
                        <a:t>50</a:t>
                      </a:r>
                      <a:r>
                        <a:rPr lang="zh-CN" sz="28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+mj-ea"/>
                          <a:ea typeface="+mj-ea"/>
                        </a:rPr>
                        <a:t>马力吗？</a:t>
                      </a:r>
                      <a:endParaRPr lang="zh-CN" sz="28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+mj-ea"/>
                        <a:ea typeface="+mj-ea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+mj-ea"/>
                          <a:ea typeface="+mj-ea"/>
                        </a:rPr>
                        <a:t>1</a:t>
                      </a:r>
                      <a:endParaRPr lang="zh-CN" sz="28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+mj-ea"/>
                        <a:ea typeface="+mj-ea"/>
                        <a:cs typeface="Times New Roman" panose="02020603050405020304"/>
                      </a:endParaRPr>
                    </a:p>
                  </a:txBody>
                  <a:tcPr marL="68544" marR="68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+mj-ea"/>
                          <a:ea typeface="+mj-ea"/>
                        </a:rPr>
                        <a:t>1</a:t>
                      </a:r>
                      <a:endParaRPr lang="zh-CN" sz="28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+mj-ea"/>
                        <a:ea typeface="+mj-ea"/>
                        <a:cs typeface="Times New Roman" panose="02020603050405020304"/>
                      </a:endParaRPr>
                    </a:p>
                  </a:txBody>
                  <a:tcPr marL="68544" marR="68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+mj-ea"/>
                          <a:ea typeface="+mj-ea"/>
                        </a:rPr>
                        <a:t>1</a:t>
                      </a:r>
                      <a:endParaRPr lang="zh-CN" sz="28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+mj-ea"/>
                        <a:ea typeface="+mj-ea"/>
                        <a:cs typeface="Times New Roman" panose="02020603050405020304"/>
                      </a:endParaRPr>
                    </a:p>
                  </a:txBody>
                  <a:tcPr marL="68544" marR="68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+mj-ea"/>
                          <a:ea typeface="+mj-ea"/>
                        </a:rPr>
                        <a:t>0</a:t>
                      </a:r>
                      <a:endParaRPr lang="zh-CN" sz="28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+mj-ea"/>
                        <a:ea typeface="+mj-ea"/>
                        <a:cs typeface="Times New Roman" panose="02020603050405020304"/>
                      </a:endParaRPr>
                    </a:p>
                  </a:txBody>
                  <a:tcPr marL="68544" marR="68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+mj-ea"/>
                          <a:ea typeface="+mj-ea"/>
                        </a:rPr>
                        <a:t>0</a:t>
                      </a:r>
                      <a:endParaRPr lang="zh-CN" sz="28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+mj-ea"/>
                        <a:ea typeface="+mj-ea"/>
                        <a:cs typeface="Times New Roman" panose="02020603050405020304"/>
                      </a:endParaRPr>
                    </a:p>
                  </a:txBody>
                  <a:tcPr marL="68544" marR="68544" marT="0" marB="0"/>
                </a:tc>
              </a:tr>
              <a:tr h="640267">
                <a:tc vMerge="1"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zh-CN" sz="28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+mj-ea"/>
                          <a:ea typeface="+mj-ea"/>
                        </a:rPr>
                        <a:t>维修记录不全吗？</a:t>
                      </a:r>
                      <a:endParaRPr lang="zh-CN" sz="28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+mj-ea"/>
                        <a:ea typeface="+mj-ea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+mj-ea"/>
                          <a:ea typeface="+mj-ea"/>
                        </a:rPr>
                        <a:t>1</a:t>
                      </a:r>
                      <a:endParaRPr lang="zh-CN" sz="28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+mj-ea"/>
                        <a:ea typeface="+mj-ea"/>
                        <a:cs typeface="Times New Roman" panose="02020603050405020304"/>
                      </a:endParaRPr>
                    </a:p>
                  </a:txBody>
                  <a:tcPr marL="68544" marR="68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+mj-ea"/>
                          <a:ea typeface="+mj-ea"/>
                        </a:rPr>
                        <a:t>0</a:t>
                      </a:r>
                      <a:endParaRPr lang="zh-CN" sz="28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+mj-ea"/>
                        <a:ea typeface="+mj-ea"/>
                        <a:cs typeface="Times New Roman" panose="02020603050405020304"/>
                      </a:endParaRPr>
                    </a:p>
                  </a:txBody>
                  <a:tcPr marL="68544" marR="68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+mj-ea"/>
                          <a:ea typeface="+mj-ea"/>
                        </a:rPr>
                        <a:t>0</a:t>
                      </a:r>
                      <a:endParaRPr lang="zh-CN" sz="28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+mj-ea"/>
                        <a:ea typeface="+mj-ea"/>
                        <a:cs typeface="Times New Roman" panose="02020603050405020304"/>
                      </a:endParaRPr>
                    </a:p>
                  </a:txBody>
                  <a:tcPr marL="68544" marR="68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+mj-ea"/>
                          <a:ea typeface="+mj-ea"/>
                        </a:rPr>
                        <a:t>-</a:t>
                      </a:r>
                      <a:endParaRPr lang="zh-CN" sz="28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+mj-ea"/>
                        <a:ea typeface="+mj-ea"/>
                        <a:cs typeface="Times New Roman" panose="02020603050405020304"/>
                      </a:endParaRPr>
                    </a:p>
                  </a:txBody>
                  <a:tcPr marL="68544" marR="68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+mj-ea"/>
                          <a:ea typeface="+mj-ea"/>
                        </a:rPr>
                        <a:t>-</a:t>
                      </a:r>
                      <a:endParaRPr lang="zh-CN" sz="28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+mj-ea"/>
                        <a:ea typeface="+mj-ea"/>
                        <a:cs typeface="Times New Roman" panose="02020603050405020304"/>
                      </a:endParaRPr>
                    </a:p>
                  </a:txBody>
                  <a:tcPr marL="68544" marR="68544" marT="0" marB="0"/>
                </a:tc>
              </a:tr>
              <a:tr h="640267">
                <a:tc vMerge="1"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zh-CN" sz="28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+mj-ea"/>
                          <a:ea typeface="+mj-ea"/>
                        </a:rPr>
                        <a:t>运行超过</a:t>
                      </a:r>
                      <a:r>
                        <a:rPr lang="en-US" sz="28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+mj-ea"/>
                          <a:ea typeface="+mj-ea"/>
                        </a:rPr>
                        <a:t>10</a:t>
                      </a:r>
                      <a:r>
                        <a:rPr lang="zh-CN" sz="28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+mj-ea"/>
                          <a:ea typeface="+mj-ea"/>
                        </a:rPr>
                        <a:t>年吗？</a:t>
                      </a:r>
                      <a:endParaRPr lang="zh-CN" sz="28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+mj-ea"/>
                        <a:ea typeface="+mj-ea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+mj-ea"/>
                          <a:ea typeface="+mj-ea"/>
                        </a:rPr>
                        <a:t>-</a:t>
                      </a:r>
                      <a:endParaRPr lang="zh-CN" sz="2800" b="1" kern="100">
                        <a:solidFill>
                          <a:schemeClr val="tx1">
                            <a:lumMod val="10000"/>
                          </a:schemeClr>
                        </a:solidFill>
                        <a:latin typeface="+mj-ea"/>
                        <a:ea typeface="+mj-ea"/>
                        <a:cs typeface="Times New Roman" panose="02020603050405020304"/>
                      </a:endParaRPr>
                    </a:p>
                  </a:txBody>
                  <a:tcPr marL="68544" marR="68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+mj-ea"/>
                          <a:ea typeface="+mj-ea"/>
                        </a:rPr>
                        <a:t>1</a:t>
                      </a:r>
                      <a:endParaRPr lang="zh-CN" sz="28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+mj-ea"/>
                        <a:ea typeface="+mj-ea"/>
                        <a:cs typeface="Times New Roman" panose="02020603050405020304"/>
                      </a:endParaRPr>
                    </a:p>
                  </a:txBody>
                  <a:tcPr marL="68544" marR="68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+mj-ea"/>
                          <a:ea typeface="+mj-ea"/>
                        </a:rPr>
                        <a:t>0</a:t>
                      </a:r>
                      <a:endParaRPr lang="zh-CN" sz="28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+mj-ea"/>
                        <a:ea typeface="+mj-ea"/>
                        <a:cs typeface="Times New Roman" panose="02020603050405020304"/>
                      </a:endParaRPr>
                    </a:p>
                  </a:txBody>
                  <a:tcPr marL="68544" marR="68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+mj-ea"/>
                          <a:ea typeface="+mj-ea"/>
                        </a:rPr>
                        <a:t>1</a:t>
                      </a:r>
                      <a:endParaRPr lang="zh-CN" sz="28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+mj-ea"/>
                        <a:ea typeface="+mj-ea"/>
                        <a:cs typeface="Times New Roman" panose="02020603050405020304"/>
                      </a:endParaRPr>
                    </a:p>
                  </a:txBody>
                  <a:tcPr marL="68544" marR="68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+mj-ea"/>
                          <a:ea typeface="+mj-ea"/>
                        </a:rPr>
                        <a:t>0</a:t>
                      </a:r>
                      <a:endParaRPr lang="zh-CN" sz="28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+mj-ea"/>
                        <a:ea typeface="+mj-ea"/>
                        <a:cs typeface="Times New Roman" panose="02020603050405020304"/>
                      </a:endParaRPr>
                    </a:p>
                  </a:txBody>
                  <a:tcPr marL="68544" marR="68544" marT="0" marB="0"/>
                </a:tc>
              </a:tr>
              <a:tr h="640267">
                <a:tc rowSpan="2">
                  <a:txBody>
                    <a:bodyPr/>
                    <a:lstStyle/>
                    <a:p>
                      <a:pPr algn="ctr"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zh-CN" sz="2800" b="1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动</a:t>
                      </a:r>
                      <a:endParaRPr lang="zh-CN" sz="2800" b="1" kern="100" dirty="0">
                        <a:solidFill>
                          <a:sysClr val="windowText" lastClr="000000"/>
                        </a:solidFill>
                        <a:latin typeface="+mj-ea"/>
                        <a:ea typeface="+mj-ea"/>
                      </a:endParaRPr>
                    </a:p>
                    <a:p>
                      <a:pPr algn="ctr"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zh-CN" sz="2800" b="1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作</a:t>
                      </a:r>
                      <a:endParaRPr lang="zh-CN" sz="2800" b="1" kern="100" dirty="0">
                        <a:solidFill>
                          <a:sysClr val="windowText" lastClr="000000"/>
                        </a:solidFill>
                        <a:latin typeface="+mj-ea"/>
                        <a:ea typeface="+mj-ea"/>
                        <a:cs typeface="Times New Roman" panose="02020603050405020304"/>
                      </a:endParaRPr>
                    </a:p>
                  </a:txBody>
                  <a:tcPr marL="68544" marR="68544" marT="0" marB="0" anchor="ctr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zh-CN" sz="28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+mj-ea"/>
                          <a:ea typeface="+mj-ea"/>
                        </a:rPr>
                        <a:t>进行优先处理</a:t>
                      </a:r>
                      <a:endParaRPr lang="zh-CN" sz="28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+mj-ea"/>
                        <a:ea typeface="+mj-ea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+mj-ea"/>
                          <a:ea typeface="+mj-ea"/>
                        </a:rPr>
                        <a:t>1</a:t>
                      </a:r>
                      <a:endParaRPr lang="zh-CN" sz="28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+mj-ea"/>
                        <a:ea typeface="+mj-ea"/>
                        <a:cs typeface="Times New Roman" panose="02020603050405020304"/>
                      </a:endParaRPr>
                    </a:p>
                  </a:txBody>
                  <a:tcPr marL="68544" marR="68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+mj-ea"/>
                          <a:ea typeface="+mj-ea"/>
                        </a:rPr>
                        <a:t>1</a:t>
                      </a:r>
                      <a:endParaRPr lang="zh-CN" sz="28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+mj-ea"/>
                        <a:ea typeface="+mj-ea"/>
                        <a:cs typeface="Times New Roman" panose="02020603050405020304"/>
                      </a:endParaRPr>
                    </a:p>
                  </a:txBody>
                  <a:tcPr marL="68544" marR="68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+mj-ea"/>
                          <a:ea typeface="+mj-ea"/>
                        </a:rPr>
                        <a:t> </a:t>
                      </a:r>
                      <a:endParaRPr lang="zh-CN" sz="28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+mj-ea"/>
                        <a:ea typeface="+mj-ea"/>
                        <a:cs typeface="Times New Roman" panose="02020603050405020304"/>
                      </a:endParaRPr>
                    </a:p>
                  </a:txBody>
                  <a:tcPr marL="68544" marR="68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+mj-ea"/>
                          <a:ea typeface="+mj-ea"/>
                        </a:rPr>
                        <a:t>1</a:t>
                      </a:r>
                      <a:endParaRPr lang="zh-CN" sz="28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+mj-ea"/>
                        <a:ea typeface="+mj-ea"/>
                        <a:cs typeface="Times New Roman" panose="02020603050405020304"/>
                      </a:endParaRPr>
                    </a:p>
                  </a:txBody>
                  <a:tcPr marL="68544" marR="68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+mj-ea"/>
                          <a:ea typeface="+mj-ea"/>
                        </a:rPr>
                        <a:t> </a:t>
                      </a:r>
                      <a:endParaRPr lang="zh-CN" sz="28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+mj-ea"/>
                        <a:ea typeface="+mj-ea"/>
                        <a:cs typeface="Times New Roman" panose="02020603050405020304"/>
                      </a:endParaRPr>
                    </a:p>
                  </a:txBody>
                  <a:tcPr marL="68544" marR="68544" marT="0" marB="0"/>
                </a:tc>
              </a:tr>
              <a:tr h="640267">
                <a:tc vMerge="1"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zh-CN" sz="28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+mj-ea"/>
                          <a:ea typeface="+mj-ea"/>
                        </a:rPr>
                        <a:t>作其他处理</a:t>
                      </a:r>
                      <a:endParaRPr lang="zh-CN" sz="28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+mj-ea"/>
                        <a:ea typeface="+mj-ea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+mj-ea"/>
                          <a:ea typeface="+mj-ea"/>
                        </a:rPr>
                        <a:t> </a:t>
                      </a:r>
                      <a:endParaRPr lang="zh-CN" sz="28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+mj-ea"/>
                        <a:ea typeface="+mj-ea"/>
                        <a:cs typeface="Times New Roman" panose="02020603050405020304"/>
                      </a:endParaRPr>
                    </a:p>
                  </a:txBody>
                  <a:tcPr marL="68544" marR="68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+mj-ea"/>
                          <a:ea typeface="+mj-ea"/>
                        </a:rPr>
                        <a:t> </a:t>
                      </a:r>
                      <a:endParaRPr lang="zh-CN" sz="2800" b="1" kern="100">
                        <a:solidFill>
                          <a:schemeClr val="tx1">
                            <a:lumMod val="10000"/>
                          </a:schemeClr>
                        </a:solidFill>
                        <a:latin typeface="+mj-ea"/>
                        <a:ea typeface="+mj-ea"/>
                        <a:cs typeface="Times New Roman" panose="02020603050405020304"/>
                      </a:endParaRPr>
                    </a:p>
                  </a:txBody>
                  <a:tcPr marL="68544" marR="68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+mj-ea"/>
                          <a:ea typeface="+mj-ea"/>
                        </a:rPr>
                        <a:t>1</a:t>
                      </a:r>
                      <a:endParaRPr lang="zh-CN" altLang="en-US" sz="28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+mj-ea"/>
                        <a:ea typeface="+mj-ea"/>
                        <a:cs typeface="Times New Roman" panose="02020603050405020304"/>
                      </a:endParaRPr>
                    </a:p>
                  </a:txBody>
                  <a:tcPr marL="68544" marR="68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+mj-ea"/>
                          <a:ea typeface="+mj-ea"/>
                        </a:rPr>
                        <a:t> </a:t>
                      </a:r>
                      <a:endParaRPr lang="zh-CN" sz="28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+mj-ea"/>
                        <a:ea typeface="+mj-ea"/>
                        <a:cs typeface="Times New Roman" panose="02020603050405020304"/>
                      </a:endParaRPr>
                    </a:p>
                  </a:txBody>
                  <a:tcPr marL="68544" marR="68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+mj-ea"/>
                          <a:ea typeface="+mj-ea"/>
                        </a:rPr>
                        <a:t>1</a:t>
                      </a:r>
                      <a:endParaRPr lang="zh-CN" altLang="en-US" sz="28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+mj-ea"/>
                        <a:ea typeface="+mj-ea"/>
                        <a:cs typeface="Times New Roman" panose="02020603050405020304"/>
                      </a:endParaRPr>
                    </a:p>
                  </a:txBody>
                  <a:tcPr marL="68544" marR="68544" marT="0" marB="0"/>
                </a:tc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263352" y="6093296"/>
            <a:ext cx="1072360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CN" sz="2800" b="1" dirty="0" smtClean="0">
                <a:latin typeface="+mj-ea"/>
                <a:ea typeface="+mj-ea"/>
              </a:rPr>
              <a:t>4</a:t>
            </a:r>
            <a:r>
              <a:rPr lang="zh-CN" altLang="en-US" sz="2800" b="1" dirty="0" smtClean="0">
                <a:latin typeface="+mj-ea"/>
                <a:ea typeface="+mj-ea"/>
              </a:rPr>
              <a:t>）得到相应测试用例</a:t>
            </a:r>
            <a:r>
              <a:rPr lang="en-US" altLang="zh-CN" sz="1800" dirty="0" smtClean="0">
                <a:latin typeface="+mj-ea"/>
                <a:ea typeface="+mj-ea"/>
              </a:rPr>
              <a:t> </a:t>
            </a:r>
            <a:endParaRPr lang="zh-CN" altLang="en-US" sz="1800" dirty="0">
              <a:latin typeface="+mj-ea"/>
              <a:ea typeface="+mj-ea"/>
            </a:endParaRPr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695400" y="260648"/>
            <a:ext cx="10668000" cy="82813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实例一：</a:t>
            </a:r>
            <a:r>
              <a:rPr lang="zh-CN" altLang="en-US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解析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479376" y="1340768"/>
            <a:ext cx="10668000" cy="42672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800" dirty="0" smtClean="0">
                <a:solidFill>
                  <a:srgbClr val="5F5E5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800" dirty="0">
                <a:solidFill>
                  <a:srgbClr val="5F5E5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lang="zh-CN" altLang="en-US" sz="2800" dirty="0">
                <a:latin typeface="+mj-ea"/>
                <a:ea typeface="+mj-ea"/>
              </a:rPr>
              <a:t>合并相似规则后得到图</a:t>
            </a:r>
            <a:endParaRPr lang="en-US" altLang="zh-CN" sz="2800" dirty="0">
              <a:latin typeface="+mj-ea"/>
              <a:ea typeface="+mj-ea"/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基于决策表的测试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根据</a:t>
            </a:r>
            <a:r>
              <a:rPr lang="en-US" altLang="zh-CN" dirty="0" err="1" smtClean="0"/>
              <a:t>NextDate</a:t>
            </a:r>
            <a:r>
              <a:rPr lang="zh-CN" altLang="en-US" dirty="0" smtClean="0"/>
              <a:t>函数需求，使用决策表法设计测试用例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" y="2204720"/>
            <a:ext cx="11993245" cy="308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715" y="0"/>
            <a:ext cx="10976610" cy="671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blinds dir="vert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基于决策表的测试</a:t>
            </a:r>
            <a:endParaRPr lang="zh-CN" altLang="en-US" dirty="0" smtClean="0"/>
          </a:p>
        </p:txBody>
      </p:sp>
      <p:sp>
        <p:nvSpPr>
          <p:cNvPr id="9114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化简后的结果</a:t>
            </a:r>
            <a:endParaRPr lang="en-US" altLang="zh-CN"/>
          </a:p>
        </p:txBody>
      </p:sp>
      <p:pic>
        <p:nvPicPr>
          <p:cNvPr id="9114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55" y="2060575"/>
            <a:ext cx="11550650" cy="4681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根据需求写出测试用例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5400" y="1124744"/>
            <a:ext cx="10668000" cy="4267200"/>
          </a:xfrm>
        </p:spPr>
        <p:txBody>
          <a:bodyPr/>
          <a:lstStyle/>
          <a:p>
            <a:pPr marL="228600" lvl="0" indent="-228600" eaLnBrk="1" fontAlgn="auto" hangingPunct="1">
              <a:spcBef>
                <a:spcPts val="10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</a:pPr>
            <a:r>
              <a:rPr lang="zh-CN" altLang="en-US" kern="1200" dirty="0">
                <a:solidFill>
                  <a:prstClr val="black"/>
                </a:solidFill>
                <a:latin typeface="+mj-ea"/>
                <a:ea typeface="+mj-ea"/>
              </a:rPr>
              <a:t>某公司订购单的检查：</a:t>
            </a:r>
            <a:r>
              <a:rPr lang="zh-CN" altLang="en-US" kern="1200" dirty="0">
                <a:solidFill>
                  <a:srgbClr val="FF0000"/>
                </a:solidFill>
                <a:latin typeface="+mj-ea"/>
                <a:ea typeface="+mj-ea"/>
              </a:rPr>
              <a:t>如果</a:t>
            </a:r>
            <a:r>
              <a:rPr lang="zh-CN" altLang="en-US" kern="1200" dirty="0">
                <a:solidFill>
                  <a:prstClr val="black"/>
                </a:solidFill>
                <a:latin typeface="+mj-ea"/>
                <a:ea typeface="+mj-ea"/>
              </a:rPr>
              <a:t>金额超过</a:t>
            </a:r>
            <a:r>
              <a:rPr lang="en-US" altLang="zh-CN" kern="1200" dirty="0">
                <a:solidFill>
                  <a:prstClr val="black"/>
                </a:solidFill>
                <a:latin typeface="+mj-ea"/>
                <a:ea typeface="+mj-ea"/>
              </a:rPr>
              <a:t>500</a:t>
            </a:r>
            <a:r>
              <a:rPr lang="zh-CN" altLang="en-US" kern="1200" dirty="0">
                <a:solidFill>
                  <a:prstClr val="black"/>
                </a:solidFill>
                <a:latin typeface="+mj-ea"/>
                <a:ea typeface="+mj-ea"/>
              </a:rPr>
              <a:t>元，又未过期，</a:t>
            </a:r>
            <a:r>
              <a:rPr lang="zh-CN" altLang="en-US" kern="1200" dirty="0">
                <a:solidFill>
                  <a:srgbClr val="FF0000"/>
                </a:solidFill>
                <a:latin typeface="+mj-ea"/>
                <a:ea typeface="+mj-ea"/>
              </a:rPr>
              <a:t>则</a:t>
            </a:r>
            <a:r>
              <a:rPr lang="zh-CN" altLang="en-US" kern="1200" dirty="0">
                <a:solidFill>
                  <a:prstClr val="black"/>
                </a:solidFill>
                <a:latin typeface="+mj-ea"/>
                <a:ea typeface="+mj-ea"/>
              </a:rPr>
              <a:t>发出批准单和提货单；</a:t>
            </a:r>
            <a:r>
              <a:rPr lang="zh-CN" altLang="en-US" kern="1200" dirty="0">
                <a:solidFill>
                  <a:srgbClr val="FF0000"/>
                </a:solidFill>
                <a:latin typeface="+mj-ea"/>
                <a:ea typeface="+mj-ea"/>
              </a:rPr>
              <a:t>如果</a:t>
            </a:r>
            <a:r>
              <a:rPr lang="zh-CN" altLang="en-US" kern="1200" dirty="0">
                <a:solidFill>
                  <a:prstClr val="black"/>
                </a:solidFill>
                <a:latin typeface="+mj-ea"/>
                <a:ea typeface="+mj-ea"/>
              </a:rPr>
              <a:t>金额超过</a:t>
            </a:r>
            <a:r>
              <a:rPr lang="en-US" altLang="zh-CN" kern="1200" dirty="0">
                <a:solidFill>
                  <a:prstClr val="black"/>
                </a:solidFill>
                <a:latin typeface="+mj-ea"/>
                <a:ea typeface="+mj-ea"/>
              </a:rPr>
              <a:t>500</a:t>
            </a:r>
            <a:r>
              <a:rPr lang="zh-CN" altLang="en-US" kern="1200" dirty="0">
                <a:solidFill>
                  <a:prstClr val="black"/>
                </a:solidFill>
                <a:latin typeface="+mj-ea"/>
                <a:ea typeface="+mj-ea"/>
              </a:rPr>
              <a:t>元，但过期了，</a:t>
            </a:r>
            <a:r>
              <a:rPr lang="zh-CN" altLang="en-US" kern="1200" dirty="0">
                <a:solidFill>
                  <a:srgbClr val="FF0000"/>
                </a:solidFill>
                <a:latin typeface="+mj-ea"/>
                <a:ea typeface="+mj-ea"/>
              </a:rPr>
              <a:t>则</a:t>
            </a:r>
            <a:r>
              <a:rPr lang="zh-CN" altLang="en-US" kern="1200" dirty="0">
                <a:solidFill>
                  <a:prstClr val="black"/>
                </a:solidFill>
                <a:latin typeface="+mj-ea"/>
                <a:ea typeface="+mj-ea"/>
              </a:rPr>
              <a:t>不发批准单；</a:t>
            </a:r>
            <a:r>
              <a:rPr lang="zh-CN" altLang="en-US" kern="1200" dirty="0">
                <a:solidFill>
                  <a:srgbClr val="FF0000"/>
                </a:solidFill>
                <a:latin typeface="+mj-ea"/>
                <a:ea typeface="+mj-ea"/>
              </a:rPr>
              <a:t>如果</a:t>
            </a:r>
            <a:r>
              <a:rPr lang="zh-CN" altLang="en-US" kern="1200" dirty="0">
                <a:solidFill>
                  <a:prstClr val="black"/>
                </a:solidFill>
                <a:latin typeface="+mj-ea"/>
                <a:ea typeface="+mj-ea"/>
              </a:rPr>
              <a:t>金额低于</a:t>
            </a:r>
            <a:r>
              <a:rPr lang="en-US" altLang="zh-CN" kern="1200" dirty="0">
                <a:solidFill>
                  <a:prstClr val="black"/>
                </a:solidFill>
                <a:latin typeface="+mj-ea"/>
                <a:ea typeface="+mj-ea"/>
              </a:rPr>
              <a:t>500</a:t>
            </a:r>
            <a:r>
              <a:rPr lang="zh-CN" altLang="en-US" kern="1200" dirty="0">
                <a:solidFill>
                  <a:prstClr val="black"/>
                </a:solidFill>
                <a:latin typeface="+mj-ea"/>
                <a:ea typeface="+mj-ea"/>
              </a:rPr>
              <a:t>元，</a:t>
            </a:r>
            <a:r>
              <a:rPr lang="zh-CN" altLang="en-US" kern="1200" dirty="0">
                <a:solidFill>
                  <a:srgbClr val="FF0000"/>
                </a:solidFill>
                <a:latin typeface="+mj-ea"/>
                <a:ea typeface="+mj-ea"/>
              </a:rPr>
              <a:t>则</a:t>
            </a:r>
            <a:r>
              <a:rPr lang="zh-CN" altLang="en-US" kern="1200" dirty="0">
                <a:solidFill>
                  <a:prstClr val="black"/>
                </a:solidFill>
                <a:latin typeface="+mj-ea"/>
                <a:ea typeface="+mj-ea"/>
              </a:rPr>
              <a:t>不论是否过期都发出批准单和提货单，在过期的情况下还需要发出通知单</a:t>
            </a:r>
            <a:endParaRPr lang="en-US" altLang="zh-CN" kern="1200" dirty="0">
              <a:solidFill>
                <a:prstClr val="black"/>
              </a:solidFill>
              <a:latin typeface="+mj-ea"/>
              <a:ea typeface="+mj-ea"/>
            </a:endParaRPr>
          </a:p>
          <a:p>
            <a:pPr marL="228600" lvl="0" indent="-228600" eaLnBrk="1" fontAlgn="auto" hangingPunct="1">
              <a:spcBef>
                <a:spcPts val="10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</a:pPr>
            <a:r>
              <a:rPr lang="zh-CN" altLang="en-US" kern="1200" dirty="0">
                <a:solidFill>
                  <a:prstClr val="black"/>
                </a:solidFill>
                <a:latin typeface="+mj-ea"/>
                <a:ea typeface="+mj-ea"/>
              </a:rPr>
              <a:t>使用等价类</a:t>
            </a:r>
            <a:r>
              <a:rPr lang="zh-CN" altLang="en-US" kern="1200" dirty="0" smtClean="0">
                <a:solidFill>
                  <a:prstClr val="black"/>
                </a:solidFill>
                <a:latin typeface="+mj-ea"/>
                <a:ea typeface="+mj-ea"/>
              </a:rPr>
              <a:t>？</a:t>
            </a:r>
            <a:endParaRPr lang="en-US" altLang="zh-CN" kern="1200" dirty="0" smtClean="0">
              <a:solidFill>
                <a:prstClr val="black"/>
              </a:solidFill>
              <a:latin typeface="+mj-ea"/>
              <a:ea typeface="+mj-ea"/>
            </a:endParaRPr>
          </a:p>
          <a:p>
            <a:pPr marL="228600" lvl="0" indent="-228600" eaLnBrk="1" fontAlgn="auto" hangingPunct="1">
              <a:spcBef>
                <a:spcPts val="10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</a:pPr>
            <a:r>
              <a:rPr lang="zh-CN" altLang="en-US" kern="1200" dirty="0" smtClean="0">
                <a:solidFill>
                  <a:prstClr val="black"/>
                </a:solidFill>
                <a:latin typeface="+mj-ea"/>
                <a:ea typeface="+mj-ea"/>
              </a:rPr>
              <a:t>边界</a:t>
            </a:r>
            <a:r>
              <a:rPr lang="zh-CN" altLang="en-US" kern="1200" dirty="0">
                <a:solidFill>
                  <a:prstClr val="black"/>
                </a:solidFill>
                <a:latin typeface="+mj-ea"/>
                <a:ea typeface="+mj-ea"/>
              </a:rPr>
              <a:t>值？</a:t>
            </a:r>
            <a:endParaRPr lang="en-US" altLang="zh-CN" kern="1200" dirty="0">
              <a:solidFill>
                <a:prstClr val="black"/>
              </a:solidFill>
              <a:latin typeface="+mj-ea"/>
              <a:ea typeface="+mj-ea"/>
            </a:endParaRPr>
          </a:p>
          <a:p>
            <a:pPr marL="228600" lvl="0" indent="-228600" eaLnBrk="1" fontAlgn="auto" hangingPunct="1">
              <a:spcBef>
                <a:spcPts val="10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</a:pPr>
            <a:r>
              <a:rPr lang="zh-CN" altLang="en-US" kern="1200" dirty="0">
                <a:solidFill>
                  <a:srgbClr val="FF0000"/>
                </a:solidFill>
                <a:latin typeface="+mj-ea"/>
                <a:ea typeface="+mj-ea"/>
              </a:rPr>
              <a:t>决策表</a:t>
            </a:r>
            <a:r>
              <a:rPr lang="zh-CN" altLang="en-US" kern="1200" dirty="0" smtClean="0">
                <a:solidFill>
                  <a:prstClr val="black"/>
                </a:solidFill>
                <a:latin typeface="+mj-ea"/>
                <a:ea typeface="+mj-ea"/>
              </a:rPr>
              <a:t>法</a:t>
            </a:r>
            <a:endParaRPr lang="zh-CN" altLang="en-US" kern="1200" dirty="0">
              <a:solidFill>
                <a:prstClr val="black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基于决策表的测试</a:t>
            </a:r>
            <a:endParaRPr lang="zh-CN" altLang="en-US" dirty="0" smtClean="0"/>
          </a:p>
        </p:txBody>
      </p:sp>
      <p:sp>
        <p:nvSpPr>
          <p:cNvPr id="9216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第二次测试尝试</a:t>
            </a:r>
            <a:endParaRPr lang="en-US" altLang="zh-CN"/>
          </a:p>
        </p:txBody>
      </p:sp>
      <p:pic>
        <p:nvPicPr>
          <p:cNvPr id="9216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75" y="2714625"/>
            <a:ext cx="11873865" cy="277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基于决策表的测试</a:t>
            </a:r>
            <a:endParaRPr lang="zh-CN" altLang="en-US" dirty="0" smtClean="0"/>
          </a:p>
        </p:txBody>
      </p:sp>
      <p:sp>
        <p:nvSpPr>
          <p:cNvPr id="9318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第二次测试尝试</a:t>
            </a:r>
            <a:endParaRPr lang="en-US" altLang="zh-CN"/>
          </a:p>
        </p:txBody>
      </p:sp>
      <p:pic>
        <p:nvPicPr>
          <p:cNvPr id="9319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35" y="2060575"/>
            <a:ext cx="12000230" cy="4570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392" y="188640"/>
            <a:ext cx="10668000" cy="504056"/>
          </a:xfrm>
        </p:spPr>
        <p:txBody>
          <a:bodyPr/>
          <a:lstStyle/>
          <a:p>
            <a:r>
              <a:rPr lang="zh-CN" altLang="en-US" dirty="0" smtClean="0"/>
              <a:t>测试用例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36245" y="764540"/>
          <a:ext cx="11369675" cy="58883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9710"/>
                <a:gridCol w="2431415"/>
                <a:gridCol w="3450590"/>
                <a:gridCol w="3997960"/>
              </a:tblGrid>
              <a:tr h="451485"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+mj-ea"/>
                          <a:ea typeface="+mj-ea"/>
                        </a:rPr>
                        <a:t>ID</a:t>
                      </a:r>
                      <a:endParaRPr lang="zh-CN" altLang="en-US" sz="2200" b="1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200" b="1" dirty="0" smtClean="0">
                          <a:latin typeface="+mj-ea"/>
                          <a:ea typeface="+mj-ea"/>
                        </a:rPr>
                        <a:t>输入数据</a:t>
                      </a:r>
                      <a:endParaRPr lang="zh-CN" altLang="en-US" sz="2200" b="1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200" b="1" dirty="0" smtClean="0">
                          <a:latin typeface="+mj-ea"/>
                          <a:ea typeface="+mj-ea"/>
                        </a:rPr>
                        <a:t>预期输出</a:t>
                      </a:r>
                      <a:endParaRPr lang="zh-CN" altLang="en-US" sz="2200" b="1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200" b="1" dirty="0" smtClean="0">
                          <a:latin typeface="+mj-ea"/>
                          <a:ea typeface="+mj-ea"/>
                        </a:rPr>
                        <a:t>备注</a:t>
                      </a:r>
                      <a:endParaRPr lang="zh-CN" altLang="en-US" sz="2200" b="1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450850"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+mj-ea"/>
                          <a:ea typeface="+mj-ea"/>
                        </a:rPr>
                        <a:t>001</a:t>
                      </a:r>
                      <a:endParaRPr lang="zh-CN" altLang="en-US" sz="2200" b="1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+mj-ea"/>
                          <a:ea typeface="+mj-ea"/>
                        </a:rPr>
                        <a:t>2007-7-13</a:t>
                      </a:r>
                      <a:endParaRPr lang="zh-CN" altLang="en-US" sz="2200" b="1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200" b="1" dirty="0" smtClean="0">
                          <a:latin typeface="+mj-ea"/>
                          <a:ea typeface="+mj-ea"/>
                        </a:rPr>
                        <a:t>2007-7-14</a:t>
                      </a:r>
                      <a:endParaRPr lang="zh-CN" altLang="en-US" sz="2200" b="1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+mj-ea"/>
                          <a:ea typeface="+mj-ea"/>
                        </a:rPr>
                        <a:t>31</a:t>
                      </a:r>
                      <a:r>
                        <a:rPr lang="zh-CN" altLang="en-US" sz="2200" b="1" dirty="0" smtClean="0">
                          <a:latin typeface="+mj-ea"/>
                          <a:ea typeface="+mj-ea"/>
                        </a:rPr>
                        <a:t>天月份的普通日期</a:t>
                      </a:r>
                      <a:endParaRPr lang="zh-CN" altLang="en-US" sz="2200" b="1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451485"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+mj-ea"/>
                          <a:ea typeface="+mj-ea"/>
                        </a:rPr>
                        <a:t>002</a:t>
                      </a:r>
                      <a:endParaRPr lang="zh-CN" altLang="en-US" sz="2200" b="1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+mj-ea"/>
                          <a:ea typeface="+mj-ea"/>
                        </a:rPr>
                        <a:t>2000-7-31</a:t>
                      </a:r>
                      <a:endParaRPr lang="zh-CN" altLang="en-US" sz="2200" b="1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+mj-ea"/>
                          <a:ea typeface="+mj-ea"/>
                        </a:rPr>
                        <a:t>2000-8-1</a:t>
                      </a:r>
                      <a:endParaRPr lang="zh-CN" altLang="en-US" sz="2200" b="1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+mj-ea"/>
                          <a:ea typeface="+mj-ea"/>
                        </a:rPr>
                        <a:t>31</a:t>
                      </a:r>
                      <a:r>
                        <a:rPr lang="zh-CN" altLang="en-US" sz="2200" b="1" dirty="0" smtClean="0">
                          <a:latin typeface="+mj-ea"/>
                          <a:ea typeface="+mj-ea"/>
                        </a:rPr>
                        <a:t>天月份的月末</a:t>
                      </a:r>
                      <a:endParaRPr lang="zh-CN" altLang="en-US" sz="2200" b="1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450850"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+mj-ea"/>
                          <a:ea typeface="+mj-ea"/>
                        </a:rPr>
                        <a:t>003</a:t>
                      </a:r>
                      <a:endParaRPr lang="zh-CN" altLang="en-US" sz="2200" b="1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+mj-ea"/>
                          <a:ea typeface="+mj-ea"/>
                        </a:rPr>
                        <a:t>2000-6-13</a:t>
                      </a:r>
                      <a:endParaRPr lang="zh-CN" altLang="en-US" sz="2200" b="1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+mj-ea"/>
                          <a:ea typeface="+mj-ea"/>
                        </a:rPr>
                        <a:t>2000-6-14</a:t>
                      </a:r>
                      <a:endParaRPr lang="zh-CN" altLang="en-US" sz="2200" b="1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+mj-ea"/>
                          <a:ea typeface="+mj-ea"/>
                        </a:rPr>
                        <a:t>30</a:t>
                      </a:r>
                      <a:r>
                        <a:rPr lang="zh-CN" altLang="en-US" sz="2200" b="1" dirty="0" smtClean="0">
                          <a:latin typeface="+mj-ea"/>
                          <a:ea typeface="+mj-ea"/>
                        </a:rPr>
                        <a:t>天月份的普通日期</a:t>
                      </a:r>
                      <a:endParaRPr lang="zh-CN" altLang="en-US" sz="2200" b="1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451485"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+mj-ea"/>
                          <a:ea typeface="+mj-ea"/>
                        </a:rPr>
                        <a:t>004</a:t>
                      </a:r>
                      <a:endParaRPr lang="zh-CN" altLang="en-US" sz="2200" b="1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+mj-ea"/>
                          <a:ea typeface="+mj-ea"/>
                        </a:rPr>
                        <a:t>2000-6-30</a:t>
                      </a:r>
                      <a:endParaRPr lang="zh-CN" altLang="en-US" sz="2200" b="1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+mj-ea"/>
                          <a:ea typeface="+mj-ea"/>
                        </a:rPr>
                        <a:t>2000-7-1</a:t>
                      </a:r>
                      <a:endParaRPr lang="zh-CN" altLang="en-US" sz="2200" b="1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+mj-ea"/>
                          <a:ea typeface="+mj-ea"/>
                        </a:rPr>
                        <a:t>30</a:t>
                      </a:r>
                      <a:r>
                        <a:rPr lang="zh-CN" altLang="en-US" sz="2200" b="1" dirty="0" smtClean="0">
                          <a:latin typeface="+mj-ea"/>
                          <a:ea typeface="+mj-ea"/>
                        </a:rPr>
                        <a:t>天月份的月末</a:t>
                      </a:r>
                      <a:endParaRPr lang="zh-CN" altLang="en-US" sz="2200" b="1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450850"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+mj-ea"/>
                          <a:ea typeface="+mj-ea"/>
                        </a:rPr>
                        <a:t>005</a:t>
                      </a:r>
                      <a:endParaRPr lang="zh-CN" altLang="en-US" sz="2200" b="1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+mj-ea"/>
                          <a:ea typeface="+mj-ea"/>
                        </a:rPr>
                        <a:t>2000-6-31</a:t>
                      </a:r>
                      <a:endParaRPr lang="zh-CN" altLang="en-US" sz="2200" b="1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200" b="1" dirty="0" smtClean="0">
                          <a:latin typeface="+mj-ea"/>
                          <a:ea typeface="+mj-ea"/>
                        </a:rPr>
                        <a:t>提示“该日期不存在”</a:t>
                      </a:r>
                      <a:endParaRPr lang="zh-CN" altLang="en-US" sz="2200" b="1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200" b="1" dirty="0" smtClean="0">
                          <a:latin typeface="+mj-ea"/>
                          <a:ea typeface="+mj-ea"/>
                        </a:rPr>
                        <a:t>无效日期</a:t>
                      </a:r>
                      <a:endParaRPr lang="zh-CN" altLang="en-US" sz="2200" b="1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451485"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+mj-ea"/>
                          <a:ea typeface="+mj-ea"/>
                        </a:rPr>
                        <a:t>006</a:t>
                      </a:r>
                      <a:endParaRPr lang="zh-CN" altLang="en-US" sz="2200" b="1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+mj-ea"/>
                          <a:ea typeface="+mj-ea"/>
                        </a:rPr>
                        <a:t>2000-2-13</a:t>
                      </a:r>
                      <a:endParaRPr lang="zh-CN" altLang="en-US" sz="2200" b="1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+mj-ea"/>
                          <a:ea typeface="+mj-ea"/>
                        </a:rPr>
                        <a:t>2000-2-14</a:t>
                      </a:r>
                      <a:endParaRPr lang="zh-CN" altLang="en-US" sz="2200" b="1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+mj-ea"/>
                          <a:ea typeface="+mj-ea"/>
                        </a:rPr>
                        <a:t>2</a:t>
                      </a:r>
                      <a:r>
                        <a:rPr lang="zh-CN" altLang="en-US" sz="2200" b="1" dirty="0" smtClean="0">
                          <a:latin typeface="+mj-ea"/>
                          <a:ea typeface="+mj-ea"/>
                        </a:rPr>
                        <a:t>月普通日期</a:t>
                      </a:r>
                      <a:endParaRPr lang="zh-CN" altLang="en-US" sz="2200" b="1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450850"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+mj-ea"/>
                          <a:ea typeface="+mj-ea"/>
                        </a:rPr>
                        <a:t>007</a:t>
                      </a:r>
                      <a:endParaRPr lang="zh-CN" altLang="en-US" sz="2200" b="1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+mj-ea"/>
                          <a:ea typeface="+mj-ea"/>
                        </a:rPr>
                        <a:t>2000-2-28</a:t>
                      </a:r>
                      <a:endParaRPr lang="zh-CN" altLang="en-US" sz="2200" b="1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+mj-ea"/>
                          <a:ea typeface="+mj-ea"/>
                        </a:rPr>
                        <a:t>2000-2-29</a:t>
                      </a:r>
                      <a:endParaRPr lang="zh-CN" altLang="en-US" sz="2200" b="1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+mj-ea"/>
                          <a:ea typeface="+mj-ea"/>
                        </a:rPr>
                        <a:t>2</a:t>
                      </a:r>
                      <a:r>
                        <a:rPr lang="zh-CN" altLang="en-US" sz="2200" b="1" dirty="0" smtClean="0">
                          <a:latin typeface="+mj-ea"/>
                          <a:ea typeface="+mj-ea"/>
                        </a:rPr>
                        <a:t>月月末日期</a:t>
                      </a:r>
                      <a:endParaRPr lang="zh-CN" altLang="en-US" sz="2200" b="1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451485"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+mj-ea"/>
                          <a:ea typeface="+mj-ea"/>
                        </a:rPr>
                        <a:t>008</a:t>
                      </a:r>
                      <a:endParaRPr lang="zh-CN" altLang="en-US" sz="2200" b="1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+mj-ea"/>
                          <a:ea typeface="+mj-ea"/>
                        </a:rPr>
                        <a:t>1925-2-28</a:t>
                      </a:r>
                      <a:endParaRPr lang="zh-CN" altLang="en-US" sz="2200" b="1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+mj-ea"/>
                          <a:ea typeface="+mj-ea"/>
                        </a:rPr>
                        <a:t>1925-3-1</a:t>
                      </a:r>
                      <a:endParaRPr lang="zh-CN" altLang="en-US" sz="2200" b="1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200" b="1" dirty="0" smtClean="0">
                          <a:latin typeface="+mj-ea"/>
                          <a:ea typeface="+mj-ea"/>
                        </a:rPr>
                        <a:t>非闰年</a:t>
                      </a:r>
                      <a:r>
                        <a:rPr lang="en-US" altLang="zh-CN" sz="2200" b="1" dirty="0" smtClean="0">
                          <a:latin typeface="+mj-ea"/>
                          <a:ea typeface="+mj-ea"/>
                        </a:rPr>
                        <a:t>2</a:t>
                      </a:r>
                      <a:r>
                        <a:rPr lang="zh-CN" altLang="en-US" sz="2200" b="1" dirty="0" smtClean="0">
                          <a:latin typeface="+mj-ea"/>
                          <a:ea typeface="+mj-ea"/>
                        </a:rPr>
                        <a:t>月末</a:t>
                      </a:r>
                      <a:endParaRPr lang="zh-CN" altLang="en-US" sz="2200" b="1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450850"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+mj-ea"/>
                          <a:ea typeface="+mj-ea"/>
                        </a:rPr>
                        <a:t>009</a:t>
                      </a:r>
                      <a:endParaRPr lang="zh-CN" altLang="en-US" sz="2200" b="1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+mj-ea"/>
                          <a:ea typeface="+mj-ea"/>
                        </a:rPr>
                        <a:t>2000-2-29</a:t>
                      </a:r>
                      <a:endParaRPr lang="zh-CN" altLang="en-US" sz="2200" b="1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+mj-ea"/>
                          <a:ea typeface="+mj-ea"/>
                        </a:rPr>
                        <a:t>2000-3-1</a:t>
                      </a:r>
                      <a:endParaRPr lang="zh-CN" altLang="en-US" sz="2200" b="1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200" b="1" dirty="0" smtClean="0">
                          <a:latin typeface="+mj-ea"/>
                          <a:ea typeface="+mj-ea"/>
                        </a:rPr>
                        <a:t>闰年</a:t>
                      </a:r>
                      <a:r>
                        <a:rPr lang="en-US" altLang="zh-CN" sz="2200" b="1" dirty="0" smtClean="0">
                          <a:latin typeface="+mj-ea"/>
                          <a:ea typeface="+mj-ea"/>
                        </a:rPr>
                        <a:t>2</a:t>
                      </a:r>
                      <a:r>
                        <a:rPr lang="zh-CN" altLang="en-US" sz="2200" b="1" dirty="0" smtClean="0">
                          <a:latin typeface="+mj-ea"/>
                          <a:ea typeface="+mj-ea"/>
                        </a:rPr>
                        <a:t>月末</a:t>
                      </a:r>
                      <a:endParaRPr lang="zh-CN" altLang="en-US" sz="2200" b="1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474345"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+mj-ea"/>
                          <a:ea typeface="+mj-ea"/>
                        </a:rPr>
                        <a:t>010</a:t>
                      </a:r>
                      <a:endParaRPr lang="zh-CN" altLang="en-US" sz="2200" b="1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+mj-ea"/>
                          <a:ea typeface="+mj-ea"/>
                        </a:rPr>
                        <a:t>1925-2-29</a:t>
                      </a:r>
                      <a:endParaRPr lang="zh-CN" altLang="en-US" sz="2200" b="1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200" b="1" dirty="0" smtClean="0">
                          <a:latin typeface="+mj-ea"/>
                          <a:ea typeface="+mj-ea"/>
                        </a:rPr>
                        <a:t>提示“该日期不存在”</a:t>
                      </a:r>
                      <a:endParaRPr lang="zh-CN" altLang="en-US" sz="2200" b="1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200" b="1" dirty="0" smtClean="0">
                          <a:latin typeface="+mj-ea"/>
                          <a:ea typeface="+mj-ea"/>
                        </a:rPr>
                        <a:t>无效日期</a:t>
                      </a:r>
                      <a:endParaRPr lang="zh-CN" altLang="en-US" sz="2200" b="1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450850"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+mj-ea"/>
                          <a:ea typeface="+mj-ea"/>
                        </a:rPr>
                        <a:t>011</a:t>
                      </a:r>
                      <a:endParaRPr lang="zh-CN" altLang="en-US" sz="2200" b="1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+mj-ea"/>
                          <a:ea typeface="+mj-ea"/>
                        </a:rPr>
                        <a:t>2000-2-30</a:t>
                      </a:r>
                      <a:endParaRPr lang="zh-CN" altLang="en-US" sz="2200" b="1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200" b="1" dirty="0" smtClean="0">
                          <a:latin typeface="+mj-ea"/>
                          <a:ea typeface="+mj-ea"/>
                        </a:rPr>
                        <a:t>提示“该日期不存在”</a:t>
                      </a:r>
                      <a:endParaRPr lang="zh-CN" altLang="en-US" sz="2200" b="1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200" b="1" dirty="0" smtClean="0">
                          <a:latin typeface="+mj-ea"/>
                          <a:ea typeface="+mj-ea"/>
                        </a:rPr>
                        <a:t>无效日期</a:t>
                      </a:r>
                      <a:endParaRPr lang="zh-CN" altLang="en-US" sz="2200" b="1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451485"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+mj-ea"/>
                          <a:ea typeface="+mj-ea"/>
                        </a:rPr>
                        <a:t>012</a:t>
                      </a:r>
                      <a:endParaRPr lang="zh-CN" altLang="en-US" sz="2200" b="1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+mj-ea"/>
                          <a:ea typeface="+mj-ea"/>
                        </a:rPr>
                        <a:t>2000-12-31</a:t>
                      </a:r>
                      <a:endParaRPr lang="zh-CN" altLang="en-US" sz="2200" b="1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+mj-ea"/>
                          <a:ea typeface="+mj-ea"/>
                        </a:rPr>
                        <a:t>2001-1-1</a:t>
                      </a:r>
                      <a:endParaRPr lang="zh-CN" altLang="en-US" sz="2200" b="1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200" b="1" dirty="0" smtClean="0">
                          <a:latin typeface="+mj-ea"/>
                          <a:ea typeface="+mj-ea"/>
                        </a:rPr>
                        <a:t>年末日期</a:t>
                      </a:r>
                      <a:endParaRPr lang="zh-CN" altLang="en-US" sz="2200" b="1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blinds dir="vert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基于决策表的总结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基于决策表的测试不仅包含不存在的日期，还包括多个针对普通日期的测试，且无法继续化简</a:t>
            </a:r>
            <a:endParaRPr lang="en-US" altLang="zh-CN" dirty="0" smtClean="0"/>
          </a:p>
          <a:p>
            <a:r>
              <a:rPr lang="zh-CN" altLang="en-US" dirty="0" smtClean="0"/>
              <a:t>基于决策表的测试尽管能在一定程度上</a:t>
            </a:r>
            <a:r>
              <a:rPr lang="zh-CN" altLang="en-US" dirty="0" smtClean="0">
                <a:solidFill>
                  <a:srgbClr val="FF0000"/>
                </a:solidFill>
              </a:rPr>
              <a:t>消除测试冗余</a:t>
            </a:r>
            <a:r>
              <a:rPr lang="zh-CN" altLang="en-US" dirty="0" smtClean="0"/>
              <a:t>，但仍会受到各输入条件的等价划分的限制，并不保证达到</a:t>
            </a:r>
            <a:r>
              <a:rPr lang="zh-CN" altLang="en-US" dirty="0" smtClean="0">
                <a:solidFill>
                  <a:srgbClr val="FF0000"/>
                </a:solidFill>
              </a:rPr>
              <a:t>完全无冗余</a:t>
            </a:r>
            <a:endParaRPr lang="zh-CN" altLang="en-US" dirty="0" smtClean="0">
              <a:solidFill>
                <a:srgbClr val="FF0000"/>
              </a:solidFill>
            </a:endParaRPr>
          </a:p>
          <a:p>
            <a:endParaRPr lang="en-US" altLang="zh-CN" dirty="0" smtClean="0"/>
          </a:p>
          <a:p>
            <a:pPr lvl="1"/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基于决策表的测试</a:t>
            </a:r>
            <a:endParaRPr lang="zh-CN" altLang="en-US" dirty="0" smtClean="0"/>
          </a:p>
        </p:txBody>
      </p:sp>
      <p:sp>
        <p:nvSpPr>
          <p:cNvPr id="9421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什么是决策表</a:t>
            </a:r>
            <a:endParaRPr lang="en-US" altLang="zh-CN" dirty="0"/>
          </a:p>
          <a:p>
            <a:r>
              <a:rPr lang="zh-CN" altLang="en-US" dirty="0"/>
              <a:t> 决策表中的概念：条件桩、条件项、动作桩、动作项、规则</a:t>
            </a:r>
            <a:endParaRPr lang="en-US" altLang="zh-CN" dirty="0"/>
          </a:p>
          <a:p>
            <a:r>
              <a:rPr lang="zh-CN" altLang="en-US" dirty="0" smtClean="0"/>
              <a:t>怎样</a:t>
            </a:r>
            <a:r>
              <a:rPr lang="zh-CN" altLang="en-US" dirty="0"/>
              <a:t>使用</a:t>
            </a:r>
            <a:r>
              <a:rPr lang="zh-CN" altLang="en-US" dirty="0" smtClean="0"/>
              <a:t>决策表设计测试用例</a:t>
            </a:r>
            <a:endParaRPr lang="en-US" altLang="zh-CN" dirty="0" smtClean="0"/>
          </a:p>
          <a:p>
            <a:r>
              <a:rPr lang="zh-CN" altLang="en-US" dirty="0" smtClean="0"/>
              <a:t>使用总结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4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4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4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4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4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4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42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42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补充练习</a:t>
            </a:r>
            <a:endParaRPr lang="zh-CN" alt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>
          <a:xfrm>
            <a:off x="695325" y="1320800"/>
            <a:ext cx="11089005" cy="5334000"/>
          </a:xfrm>
        </p:spPr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0" indent="0">
              <a:lnSpc>
                <a:spcPct val="130000"/>
              </a:lnSpc>
              <a:buNone/>
            </a:pPr>
            <a:r>
              <a:rPr lang="en-US" altLang="zh-CN" dirty="0" smtClean="0"/>
              <a:t>1 </a:t>
            </a:r>
            <a:r>
              <a:rPr lang="zh-CN" altLang="zh-CN" dirty="0" smtClean="0"/>
              <a:t>计算出差补助为</a:t>
            </a:r>
            <a:r>
              <a:rPr lang="en-US" altLang="zh-CN" dirty="0" smtClean="0"/>
              <a:t>:</a:t>
            </a:r>
            <a:endParaRPr lang="zh-CN" altLang="zh-CN" dirty="0" smtClean="0"/>
          </a:p>
          <a:p>
            <a:pPr marL="0" lvl="0" indent="0">
              <a:lnSpc>
                <a:spcPct val="130000"/>
              </a:lnSpc>
              <a:buNone/>
            </a:pPr>
            <a:r>
              <a:rPr lang="zh-CN" altLang="zh-CN" dirty="0" smtClean="0"/>
              <a:t>       当员工办理长期出差时，不论是否出差，出差到哪里，每月固定补助</a:t>
            </a:r>
            <a:r>
              <a:rPr lang="en-US" altLang="zh-CN" dirty="0" smtClean="0"/>
              <a:t>1000</a:t>
            </a:r>
            <a:r>
              <a:rPr lang="zh-CN" altLang="zh-CN" dirty="0" smtClean="0"/>
              <a:t>元。</a:t>
            </a:r>
            <a:endParaRPr lang="zh-CN" altLang="zh-CN" dirty="0" smtClean="0"/>
          </a:p>
          <a:p>
            <a:pPr marL="0" lvl="0" indent="0">
              <a:lnSpc>
                <a:spcPct val="130000"/>
              </a:lnSpc>
              <a:buNone/>
            </a:pPr>
            <a:r>
              <a:rPr lang="zh-CN" altLang="zh-CN" dirty="0" smtClean="0"/>
              <a:t>       当员工未办理长期出差时时，如果出差省会城市，则每月补助</a:t>
            </a:r>
            <a:r>
              <a:rPr lang="en-US" altLang="zh-CN" dirty="0" smtClean="0"/>
              <a:t>1500</a:t>
            </a:r>
            <a:r>
              <a:rPr lang="zh-CN" altLang="zh-CN" dirty="0" smtClean="0"/>
              <a:t>元，否则补助</a:t>
            </a:r>
            <a:r>
              <a:rPr lang="en-US" altLang="zh-CN" dirty="0" smtClean="0"/>
              <a:t>800</a:t>
            </a:r>
            <a:r>
              <a:rPr lang="zh-CN" altLang="zh-CN" dirty="0" smtClean="0"/>
              <a:t>元</a:t>
            </a:r>
            <a:r>
              <a:rPr lang="en-US" altLang="zh-CN" dirty="0" smtClean="0"/>
              <a:t>;</a:t>
            </a:r>
            <a:r>
              <a:rPr lang="zh-CN" altLang="en-US" dirty="0" smtClean="0"/>
              <a:t>不出差，补助为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。</a:t>
            </a:r>
            <a:r>
              <a:rPr lang="en-US" altLang="zh-CN" dirty="0" smtClean="0"/>
              <a:t>	</a:t>
            </a:r>
            <a:endParaRPr lang="en-US" altLang="zh-CN" dirty="0" smtClean="0"/>
          </a:p>
          <a:p>
            <a:pPr marL="0" indent="0">
              <a:lnSpc>
                <a:spcPct val="130000"/>
              </a:lnSpc>
              <a:buNone/>
            </a:pPr>
            <a:endParaRPr lang="en-US" altLang="zh-CN" dirty="0" smtClean="0"/>
          </a:p>
          <a:p>
            <a:pPr lvl="0">
              <a:lnSpc>
                <a:spcPct val="130000"/>
              </a:lnSpc>
            </a:pPr>
            <a:endParaRPr lang="zh-CN" altLang="zh-CN" dirty="0" smtClean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内容占位符 2"/>
          <p:cNvSpPr>
            <a:spLocks noGrp="1"/>
          </p:cNvSpPr>
          <p:nvPr>
            <p:ph idx="1"/>
          </p:nvPr>
        </p:nvSpPr>
        <p:spPr>
          <a:xfrm>
            <a:off x="1991544" y="2595776"/>
            <a:ext cx="8001000" cy="1769328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CN" sz="4400" b="1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Question</a:t>
            </a:r>
            <a:endParaRPr lang="zh-CN" altLang="en-US" sz="4400" dirty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目  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5014" y="1340768"/>
            <a:ext cx="7128792" cy="4267200"/>
          </a:xfrm>
        </p:spPr>
        <p:txBody>
          <a:bodyPr/>
          <a:lstStyle/>
          <a:p>
            <a:r>
              <a:rPr lang="zh-CN" altLang="en-US" dirty="0" smtClean="0"/>
              <a:t>决策表法概述</a:t>
            </a:r>
            <a:endParaRPr lang="en-US" altLang="zh-CN" dirty="0" smtClean="0"/>
          </a:p>
          <a:p>
            <a:r>
              <a:rPr lang="zh-CN" altLang="en-US" dirty="0" smtClean="0"/>
              <a:t>使用决策表法设计测试用例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pic002.cnblogs.com/images/2010/164992/2010113012172220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76" y="2635647"/>
            <a:ext cx="11164950" cy="4012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椭圆 1"/>
          <p:cNvSpPr/>
          <p:nvPr/>
        </p:nvSpPr>
        <p:spPr>
          <a:xfrm>
            <a:off x="695960" y="3211195"/>
            <a:ext cx="4384675" cy="155575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="1" dirty="0" smtClean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r>
              <a:rPr lang="zh-CN" altLang="en-US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   条件桩</a:t>
            </a:r>
            <a:endParaRPr lang="zh-CN" altLang="en-US" sz="28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5519936" y="3354715"/>
            <a:ext cx="5355771" cy="146594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条件项</a:t>
            </a:r>
            <a:endParaRPr lang="zh-CN" altLang="en-US" sz="28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767715" y="5083175"/>
            <a:ext cx="4375785" cy="146621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</a:rPr>
              <a:t>             </a:t>
            </a:r>
            <a:r>
              <a:rPr lang="zh-CN" altLang="en-US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动作桩</a:t>
            </a:r>
            <a:endParaRPr lang="zh-CN" altLang="en-US" sz="28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5591944" y="5011405"/>
            <a:ext cx="5210628" cy="146594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动作项</a:t>
            </a:r>
            <a:endParaRPr lang="zh-CN" altLang="en-US" sz="28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" name="椭圆 16"/>
          <p:cNvSpPr/>
          <p:nvPr/>
        </p:nvSpPr>
        <p:spPr>
          <a:xfrm rot="5400000">
            <a:off x="8962390" y="4472305"/>
            <a:ext cx="3437255" cy="91567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规则</a:t>
            </a:r>
            <a:endParaRPr lang="zh-CN" altLang="en-US" sz="28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23392" y="260648"/>
            <a:ext cx="10668000" cy="828130"/>
          </a:xfrm>
        </p:spPr>
        <p:txBody>
          <a:bodyPr/>
          <a:lstStyle/>
          <a:p>
            <a:b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</a:br>
            <a:b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zh-CN" altLang="en-US" dirty="0" smtClean="0">
                <a:latin typeface="+mj-ea"/>
                <a:ea typeface="+mj-ea"/>
              </a:rPr>
              <a:t>决策表</a:t>
            </a:r>
            <a:r>
              <a:rPr lang="zh-CN" altLang="en-US" dirty="0">
                <a:latin typeface="+mj-ea"/>
                <a:ea typeface="+mj-ea"/>
              </a:rPr>
              <a:t>法概述</a:t>
            </a:r>
            <a:r>
              <a:rPr lang="en-US" altLang="zh-CN" dirty="0">
                <a:latin typeface="+mj-ea"/>
                <a:ea typeface="+mj-ea"/>
              </a:rPr>
              <a:t>—</a:t>
            </a:r>
            <a:r>
              <a:rPr lang="zh-CN" altLang="en-US" dirty="0" smtClean="0">
                <a:latin typeface="+mj-ea"/>
                <a:ea typeface="+mj-ea"/>
              </a:rPr>
              <a:t>定义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695325" y="1249045"/>
            <a:ext cx="10595610" cy="138684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dirty="0">
                <a:latin typeface="+mj-ea"/>
                <a:ea typeface="+mj-ea"/>
              </a:rPr>
              <a:t>定义</a:t>
            </a:r>
            <a:r>
              <a:rPr lang="zh-CN" altLang="en-US" dirty="0">
                <a:solidFill>
                  <a:srgbClr val="5F5E5C"/>
                </a:solidFill>
                <a:latin typeface="+mj-ea"/>
                <a:ea typeface="+mj-ea"/>
              </a:rPr>
              <a:t>：</a:t>
            </a:r>
            <a:r>
              <a:rPr lang="en-US" altLang="zh-CN" dirty="0">
                <a:latin typeface="+mj-ea"/>
                <a:ea typeface="+mj-ea"/>
                <a:cs typeface="Times New Roman" panose="02020603050405020304" pitchFamily="18" charset="0"/>
              </a:rPr>
              <a:t>Decision table</a:t>
            </a:r>
            <a:r>
              <a:rPr lang="en-US" altLang="zh-CN" dirty="0">
                <a:latin typeface="+mj-ea"/>
                <a:ea typeface="+mj-ea"/>
              </a:rPr>
              <a:t>, </a:t>
            </a:r>
            <a:r>
              <a:rPr lang="zh-CN" altLang="en-US" dirty="0">
                <a:latin typeface="+mj-ea"/>
                <a:ea typeface="+mj-ea"/>
              </a:rPr>
              <a:t>是一个用</a:t>
            </a:r>
            <a:r>
              <a:rPr lang="zh-CN" altLang="en-US" dirty="0" smtClean="0">
                <a:latin typeface="+mj-ea"/>
                <a:ea typeface="+mj-ea"/>
              </a:rPr>
              <a:t>表格</a:t>
            </a:r>
            <a:r>
              <a:rPr lang="zh-CN" altLang="en-US" dirty="0">
                <a:latin typeface="+mj-ea"/>
                <a:ea typeface="+mj-ea"/>
              </a:rPr>
              <a:t>形式来整理逻辑关系的工具，由横向的</a:t>
            </a:r>
            <a:r>
              <a:rPr lang="zh-CN" altLang="en-US" dirty="0">
                <a:solidFill>
                  <a:srgbClr val="FF0000"/>
                </a:solidFill>
                <a:latin typeface="+mj-ea"/>
                <a:ea typeface="+mj-ea"/>
              </a:rPr>
              <a:t>条件</a:t>
            </a:r>
            <a:r>
              <a:rPr lang="zh-CN" altLang="en-US" dirty="0">
                <a:latin typeface="+mj-ea"/>
                <a:ea typeface="+mj-ea"/>
              </a:rPr>
              <a:t>（因）和</a:t>
            </a:r>
            <a:r>
              <a:rPr lang="zh-CN" altLang="en-US" dirty="0">
                <a:solidFill>
                  <a:srgbClr val="FF0000"/>
                </a:solidFill>
                <a:latin typeface="+mj-ea"/>
                <a:ea typeface="+mj-ea"/>
              </a:rPr>
              <a:t>动作</a:t>
            </a:r>
            <a:r>
              <a:rPr lang="zh-CN" altLang="en-US" dirty="0">
                <a:latin typeface="+mj-ea"/>
                <a:ea typeface="+mj-ea"/>
              </a:rPr>
              <a:t>（果）和纵向的</a:t>
            </a:r>
            <a:r>
              <a:rPr lang="zh-CN" altLang="en-US" dirty="0">
                <a:solidFill>
                  <a:srgbClr val="FF0000"/>
                </a:solidFill>
                <a:latin typeface="+mj-ea"/>
                <a:ea typeface="+mj-ea"/>
              </a:rPr>
              <a:t>规则</a:t>
            </a:r>
            <a:r>
              <a:rPr lang="zh-CN" altLang="en-US" dirty="0">
                <a:latin typeface="+mj-ea"/>
                <a:ea typeface="+mj-ea"/>
              </a:rPr>
              <a:t>（测试用例</a:t>
            </a:r>
            <a:r>
              <a:rPr lang="zh-CN" altLang="en-US" dirty="0" smtClean="0">
                <a:latin typeface="+mj-ea"/>
                <a:ea typeface="+mj-ea"/>
              </a:rPr>
              <a:t>）</a:t>
            </a:r>
            <a:r>
              <a:rPr lang="zh-CN" altLang="en-US" dirty="0">
                <a:latin typeface="+mj-ea"/>
                <a:ea typeface="+mj-ea"/>
              </a:rPr>
              <a:t>组合而成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12" grpId="0" bldLvl="0" animBg="1"/>
      <p:bldP spid="15" grpId="0" bldLvl="0" animBg="1"/>
      <p:bldP spid="16" grpId="0" bldLvl="0" animBg="1"/>
      <p:bldP spid="17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/>
          <p:nvPr/>
        </p:nvSpPr>
        <p:spPr>
          <a:xfrm>
            <a:off x="645459" y="997960"/>
            <a:ext cx="11223812" cy="510700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br>
              <a:rPr lang="zh-CN" altLang="en-US" sz="2800" b="1" dirty="0">
                <a:solidFill>
                  <a:srgbClr val="5F5E5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</a:br>
            <a:endParaRPr lang="zh-CN" altLang="en-US" sz="2800" b="1" dirty="0">
              <a:solidFill>
                <a:srgbClr val="5F5E5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决策表法概述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定义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695400" y="1196752"/>
            <a:ext cx="10668000" cy="4267200"/>
          </a:xfrm>
        </p:spPr>
        <p:txBody>
          <a:bodyPr/>
          <a:lstStyle/>
          <a:p>
            <a:r>
              <a:rPr lang="zh-CN" altLang="en-US" dirty="0" smtClean="0"/>
              <a:t>条件桩（</a:t>
            </a:r>
            <a:r>
              <a:rPr lang="en-US" altLang="zh-CN" dirty="0" smtClean="0"/>
              <a:t>Condition Stub</a:t>
            </a:r>
            <a:r>
              <a:rPr lang="zh-CN" altLang="en-US" dirty="0" smtClean="0"/>
              <a:t>）：列出了问题的所有条件（输入区）</a:t>
            </a:r>
            <a:endParaRPr lang="zh-CN" altLang="en-US" dirty="0" smtClean="0"/>
          </a:p>
          <a:p>
            <a:r>
              <a:rPr lang="zh-CN" altLang="en-US" dirty="0" smtClean="0"/>
              <a:t>动作桩（</a:t>
            </a:r>
            <a:r>
              <a:rPr lang="en-US" altLang="zh-CN" dirty="0" smtClean="0"/>
              <a:t>Action Stub</a:t>
            </a:r>
            <a:r>
              <a:rPr lang="zh-CN" altLang="en-US" dirty="0" smtClean="0"/>
              <a:t>）：列出了问题规定可能采取的操作。这些操作的排列顺序没有约束（输出区）</a:t>
            </a:r>
            <a:endParaRPr lang="zh-CN" altLang="en-US" dirty="0" smtClean="0"/>
          </a:p>
          <a:p>
            <a:r>
              <a:rPr lang="zh-CN" altLang="en-US" dirty="0" smtClean="0"/>
              <a:t>条件项（</a:t>
            </a:r>
            <a:r>
              <a:rPr lang="en-US" altLang="zh-CN" dirty="0" smtClean="0"/>
              <a:t>Condition Entry</a:t>
            </a:r>
            <a:r>
              <a:rPr lang="zh-CN" altLang="en-US" dirty="0" smtClean="0"/>
              <a:t>）：列出针对它左列条件的取值。在所有可能情况下的真假值。（输入取值区）</a:t>
            </a:r>
            <a:endParaRPr lang="zh-CN" altLang="en-US" dirty="0" smtClean="0"/>
          </a:p>
          <a:p>
            <a:r>
              <a:rPr lang="zh-CN" altLang="en-US" dirty="0" smtClean="0"/>
              <a:t>动作项（</a:t>
            </a:r>
            <a:r>
              <a:rPr lang="en-US" altLang="zh-CN" dirty="0" smtClean="0"/>
              <a:t>Action Entry</a:t>
            </a:r>
            <a:r>
              <a:rPr lang="zh-CN" altLang="en-US" dirty="0" smtClean="0"/>
              <a:t>）：列出在条件项的各种取值情况下应该采取的动作（输出取值区）</a:t>
            </a:r>
            <a:endParaRPr lang="en-US" altLang="zh-CN" dirty="0" smtClean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决策表法概述</a:t>
            </a:r>
            <a:r>
              <a:rPr lang="en-US" altLang="zh-CN" dirty="0"/>
              <a:t>—</a:t>
            </a:r>
            <a:r>
              <a:rPr lang="zh-CN" altLang="en-US" dirty="0"/>
              <a:t>定义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5400" y="1320552"/>
            <a:ext cx="11089232" cy="4267200"/>
          </a:xfrm>
        </p:spPr>
        <p:txBody>
          <a:bodyPr/>
          <a:lstStyle/>
          <a:p>
            <a:r>
              <a:rPr lang="zh-CN" altLang="en-US" dirty="0" smtClean="0"/>
              <a:t>规则（</a:t>
            </a:r>
            <a:r>
              <a:rPr lang="en-US" altLang="zh-CN" dirty="0" smtClean="0"/>
              <a:t>Rule</a:t>
            </a:r>
            <a:r>
              <a:rPr lang="zh-CN" altLang="en-US" dirty="0" smtClean="0"/>
              <a:t>）：决策表中右部的每一列（条件项和对应的动作项）都是一条规则</a:t>
            </a:r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>
    <p:blinds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怎样画出决策表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分析条件和动作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95400" y="1320552"/>
            <a:ext cx="11161240" cy="4267200"/>
          </a:xfrm>
        </p:spPr>
        <p:txBody>
          <a:bodyPr/>
          <a:lstStyle/>
          <a:p>
            <a:r>
              <a:rPr lang="zh-CN" altLang="en-US" dirty="0" smtClean="0"/>
              <a:t>分析条件和动作：金额</a:t>
            </a:r>
            <a:r>
              <a:rPr lang="zh-CN" altLang="en-US" dirty="0" smtClean="0">
                <a:solidFill>
                  <a:srgbClr val="FF0000"/>
                </a:solidFill>
              </a:rPr>
              <a:t>超过</a:t>
            </a:r>
            <a:r>
              <a:rPr lang="en-US" altLang="zh-CN" dirty="0" smtClean="0">
                <a:solidFill>
                  <a:srgbClr val="FF0000"/>
                </a:solidFill>
              </a:rPr>
              <a:t>500</a:t>
            </a:r>
            <a:r>
              <a:rPr lang="zh-CN" altLang="en-US" dirty="0" smtClean="0">
                <a:solidFill>
                  <a:srgbClr val="FF0000"/>
                </a:solidFill>
              </a:rPr>
              <a:t>元</a:t>
            </a:r>
            <a:r>
              <a:rPr lang="zh-CN" altLang="en-US" dirty="0" smtClean="0"/>
              <a:t>，又</a:t>
            </a:r>
            <a:r>
              <a:rPr lang="zh-CN" altLang="en-US" dirty="0" smtClean="0">
                <a:solidFill>
                  <a:srgbClr val="FF0000"/>
                </a:solidFill>
              </a:rPr>
              <a:t>未过期</a:t>
            </a:r>
            <a:r>
              <a:rPr lang="zh-CN" altLang="en-US" dirty="0" smtClean="0"/>
              <a:t>，则发出</a:t>
            </a:r>
            <a:r>
              <a:rPr lang="zh-CN" altLang="en-US" dirty="0" smtClean="0">
                <a:solidFill>
                  <a:srgbClr val="FF0000"/>
                </a:solidFill>
              </a:rPr>
              <a:t>批准</a:t>
            </a:r>
            <a:r>
              <a:rPr lang="zh-CN" altLang="en-US" dirty="0" smtClean="0"/>
              <a:t>单和</a:t>
            </a:r>
            <a:r>
              <a:rPr lang="zh-CN" altLang="en-US" dirty="0" smtClean="0">
                <a:solidFill>
                  <a:srgbClr val="FF0000"/>
                </a:solidFill>
              </a:rPr>
              <a:t>提货单</a:t>
            </a:r>
            <a:r>
              <a:rPr lang="zh-CN" altLang="en-US" dirty="0" smtClean="0"/>
              <a:t>；如果金额</a:t>
            </a:r>
            <a:r>
              <a:rPr lang="zh-CN" altLang="en-US" dirty="0" smtClean="0">
                <a:solidFill>
                  <a:srgbClr val="FF0000"/>
                </a:solidFill>
              </a:rPr>
              <a:t>超过</a:t>
            </a:r>
            <a:r>
              <a:rPr lang="en-US" altLang="zh-CN" dirty="0" smtClean="0">
                <a:solidFill>
                  <a:srgbClr val="FF0000"/>
                </a:solidFill>
              </a:rPr>
              <a:t>500</a:t>
            </a:r>
            <a:r>
              <a:rPr lang="zh-CN" altLang="en-US" dirty="0" smtClean="0">
                <a:solidFill>
                  <a:srgbClr val="FF0000"/>
                </a:solidFill>
              </a:rPr>
              <a:t>元</a:t>
            </a:r>
            <a:r>
              <a:rPr lang="zh-CN" altLang="en-US" dirty="0" smtClean="0"/>
              <a:t>，但</a:t>
            </a:r>
            <a:r>
              <a:rPr lang="zh-CN" altLang="en-US" dirty="0" smtClean="0">
                <a:solidFill>
                  <a:srgbClr val="FF0000"/>
                </a:solidFill>
              </a:rPr>
              <a:t>过期</a:t>
            </a:r>
            <a:r>
              <a:rPr lang="zh-CN" altLang="en-US" dirty="0" smtClean="0"/>
              <a:t>了，则</a:t>
            </a:r>
            <a:r>
              <a:rPr lang="zh-CN" altLang="en-US" dirty="0" smtClean="0">
                <a:solidFill>
                  <a:srgbClr val="FF0000"/>
                </a:solidFill>
              </a:rPr>
              <a:t>不发批准单</a:t>
            </a:r>
            <a:r>
              <a:rPr lang="zh-CN" altLang="en-US" dirty="0" smtClean="0"/>
              <a:t>；如果金额</a:t>
            </a:r>
            <a:r>
              <a:rPr lang="zh-CN" altLang="en-US" dirty="0" smtClean="0">
                <a:solidFill>
                  <a:srgbClr val="FF0000"/>
                </a:solidFill>
              </a:rPr>
              <a:t>低于</a:t>
            </a:r>
            <a:r>
              <a:rPr lang="en-US" altLang="zh-CN" dirty="0" smtClean="0">
                <a:solidFill>
                  <a:srgbClr val="FF0000"/>
                </a:solidFill>
              </a:rPr>
              <a:t>500</a:t>
            </a:r>
            <a:r>
              <a:rPr lang="zh-CN" altLang="en-US" dirty="0" smtClean="0">
                <a:solidFill>
                  <a:srgbClr val="FF0000"/>
                </a:solidFill>
              </a:rPr>
              <a:t>元</a:t>
            </a:r>
            <a:r>
              <a:rPr lang="zh-CN" altLang="en-US" dirty="0" smtClean="0"/>
              <a:t>，则</a:t>
            </a:r>
            <a:r>
              <a:rPr lang="zh-CN" altLang="en-US" dirty="0" smtClean="0">
                <a:solidFill>
                  <a:srgbClr val="FF0000"/>
                </a:solidFill>
              </a:rPr>
              <a:t>不论是否过期都发出批准单和提货单</a:t>
            </a:r>
            <a:r>
              <a:rPr lang="zh-CN" altLang="en-US" dirty="0" smtClean="0"/>
              <a:t>，在</a:t>
            </a:r>
            <a:r>
              <a:rPr lang="zh-CN" altLang="en-US" dirty="0" smtClean="0">
                <a:solidFill>
                  <a:srgbClr val="FF0000"/>
                </a:solidFill>
              </a:rPr>
              <a:t>过期</a:t>
            </a:r>
            <a:r>
              <a:rPr lang="zh-CN" altLang="en-US" dirty="0" smtClean="0"/>
              <a:t>的情况下还需要</a:t>
            </a:r>
            <a:r>
              <a:rPr lang="zh-CN" altLang="en-US" dirty="0" smtClean="0">
                <a:solidFill>
                  <a:srgbClr val="FF0000"/>
                </a:solidFill>
              </a:rPr>
              <a:t>发出通知单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6" name="AutoShape 2" descr="http://pic002.cnblogs.com/images/2010/164992/2010113012170494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怎样画出决策表</a:t>
            </a:r>
            <a:r>
              <a:rPr lang="en-US" altLang="zh-CN" dirty="0"/>
              <a:t>—</a:t>
            </a:r>
            <a:r>
              <a:rPr lang="zh-CN" altLang="en-US" dirty="0"/>
              <a:t>分析条件和动作</a:t>
            </a:r>
            <a:endParaRPr lang="zh-CN" altLang="en-US" dirty="0"/>
          </a:p>
        </p:txBody>
      </p:sp>
      <p:pic>
        <p:nvPicPr>
          <p:cNvPr id="4" name="Picture 4" descr="http://pic002.cnblogs.com/images/2010/164992/2010113012170494.jpg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5" t="3838" r="5402" b="2728"/>
          <a:stretch>
            <a:fillRect/>
          </a:stretch>
        </p:blipFill>
        <p:spPr bwMode="auto">
          <a:xfrm>
            <a:off x="1271464" y="1357952"/>
            <a:ext cx="7200800" cy="4969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怎样画出决策表</a:t>
            </a:r>
            <a:r>
              <a:rPr lang="en-US" altLang="zh-CN" dirty="0"/>
              <a:t>—</a:t>
            </a:r>
            <a:r>
              <a:rPr lang="zh-CN" altLang="en-US" dirty="0"/>
              <a:t>生成决策表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623392" y="1340768"/>
          <a:ext cx="10585176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0"/>
                <a:gridCol w="1353751"/>
                <a:gridCol w="2117035"/>
                <a:gridCol w="2117035"/>
                <a:gridCol w="2117035"/>
              </a:tblGrid>
              <a:tr h="494136">
                <a:tc>
                  <a:txBody>
                    <a:bodyPr/>
                    <a:lstStyle/>
                    <a:p>
                      <a:r>
                        <a:rPr lang="zh-CN" altLang="en-US" sz="2800" b="1" dirty="0" smtClean="0">
                          <a:latin typeface="+mj-ea"/>
                          <a:ea typeface="+mj-ea"/>
                        </a:rPr>
                        <a:t>条件桩（输入区）</a:t>
                      </a:r>
                      <a:endParaRPr lang="zh-CN" altLang="en-US" sz="2800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sz="2800" b="1" dirty="0" smtClean="0">
                          <a:latin typeface="+mj-ea"/>
                          <a:ea typeface="+mj-ea"/>
                        </a:rPr>
                        <a:t>条件项（输入取值区）</a:t>
                      </a:r>
                      <a:endParaRPr lang="zh-CN" altLang="en-US" sz="2800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852892">
                <a:tc>
                  <a:txBody>
                    <a:bodyPr/>
                    <a:lstStyle/>
                    <a:p>
                      <a:r>
                        <a:rPr lang="zh-CN" altLang="en-US" sz="2800" b="1" dirty="0" smtClean="0">
                          <a:latin typeface="+mj-ea"/>
                          <a:ea typeface="+mj-ea"/>
                        </a:rPr>
                        <a:t>订单金额是否大于</a:t>
                      </a:r>
                      <a:r>
                        <a:rPr lang="en-US" altLang="zh-CN" sz="2800" b="1" dirty="0" smtClean="0">
                          <a:latin typeface="+mj-ea"/>
                          <a:ea typeface="+mj-ea"/>
                        </a:rPr>
                        <a:t>500</a:t>
                      </a:r>
                      <a:endParaRPr lang="zh-CN" altLang="en-US" sz="2800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 smtClean="0">
                          <a:latin typeface="+mj-ea"/>
                          <a:ea typeface="+mj-ea"/>
                        </a:rPr>
                        <a:t>1</a:t>
                      </a:r>
                      <a:endParaRPr lang="zh-CN" altLang="en-US" sz="2800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 smtClean="0">
                          <a:latin typeface="+mj-ea"/>
                          <a:ea typeface="+mj-ea"/>
                        </a:rPr>
                        <a:t>1</a:t>
                      </a:r>
                      <a:endParaRPr lang="zh-CN" altLang="en-US" sz="2800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 smtClean="0">
                          <a:latin typeface="+mj-ea"/>
                          <a:ea typeface="+mj-ea"/>
                        </a:rPr>
                        <a:t>0</a:t>
                      </a:r>
                      <a:endParaRPr lang="zh-CN" altLang="en-US" sz="2800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smtClean="0">
                          <a:latin typeface="+mj-ea"/>
                          <a:ea typeface="+mj-ea"/>
                        </a:rPr>
                        <a:t>0</a:t>
                      </a:r>
                      <a:endParaRPr lang="zh-CN" altLang="en-US" sz="2800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2892">
                <a:tc>
                  <a:txBody>
                    <a:bodyPr/>
                    <a:lstStyle/>
                    <a:p>
                      <a:r>
                        <a:rPr lang="zh-CN" altLang="en-US" sz="2800" b="1" dirty="0" smtClean="0">
                          <a:latin typeface="+mj-ea"/>
                          <a:ea typeface="+mj-ea"/>
                        </a:rPr>
                        <a:t>订单金额是否未过期</a:t>
                      </a:r>
                      <a:endParaRPr lang="zh-CN" altLang="en-US" sz="2800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 smtClean="0">
                          <a:latin typeface="+mj-ea"/>
                          <a:ea typeface="+mj-ea"/>
                        </a:rPr>
                        <a:t>1</a:t>
                      </a:r>
                      <a:endParaRPr lang="zh-CN" altLang="en-US" sz="2800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 smtClean="0">
                          <a:latin typeface="+mj-ea"/>
                          <a:ea typeface="+mj-ea"/>
                        </a:rPr>
                        <a:t>0</a:t>
                      </a:r>
                      <a:endParaRPr lang="zh-CN" altLang="en-US" sz="2800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 smtClean="0">
                          <a:latin typeface="+mj-ea"/>
                          <a:ea typeface="+mj-ea"/>
                        </a:rPr>
                        <a:t>1</a:t>
                      </a:r>
                      <a:endParaRPr lang="zh-CN" altLang="en-US" sz="2800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 smtClean="0">
                          <a:latin typeface="+mj-ea"/>
                          <a:ea typeface="+mj-ea"/>
                        </a:rPr>
                        <a:t>0</a:t>
                      </a:r>
                      <a:endParaRPr lang="zh-CN" altLang="en-US" sz="2800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4136">
                <a:tc gridSpan="5">
                  <a:txBody>
                    <a:bodyPr/>
                    <a:lstStyle/>
                    <a:p>
                      <a:endParaRPr lang="zh-CN" altLang="en-US" sz="2800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494136">
                <a:tc>
                  <a:txBody>
                    <a:bodyPr/>
                    <a:lstStyle/>
                    <a:p>
                      <a:r>
                        <a:rPr lang="zh-CN" altLang="en-US" sz="2800" b="1" smtClean="0">
                          <a:latin typeface="+mj-ea"/>
                          <a:ea typeface="+mj-ea"/>
                        </a:rPr>
                        <a:t>发出批准单</a:t>
                      </a:r>
                      <a:endParaRPr lang="zh-CN" altLang="en-US" sz="2800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 smtClean="0">
                          <a:latin typeface="+mj-ea"/>
                          <a:ea typeface="+mj-ea"/>
                        </a:rPr>
                        <a:t>X</a:t>
                      </a:r>
                      <a:endParaRPr lang="zh-CN" altLang="en-US" sz="2800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800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 smtClean="0">
                          <a:latin typeface="+mj-ea"/>
                          <a:ea typeface="+mj-ea"/>
                        </a:rPr>
                        <a:t>X</a:t>
                      </a:r>
                      <a:endParaRPr lang="zh-CN" altLang="en-US" sz="2800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 smtClean="0">
                          <a:latin typeface="+mj-ea"/>
                          <a:ea typeface="+mj-ea"/>
                        </a:rPr>
                        <a:t>X</a:t>
                      </a:r>
                      <a:endParaRPr lang="zh-CN" altLang="en-US" sz="2800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4136">
                <a:tc>
                  <a:txBody>
                    <a:bodyPr/>
                    <a:lstStyle/>
                    <a:p>
                      <a:r>
                        <a:rPr lang="zh-CN" altLang="en-US" sz="2800" b="1" smtClean="0">
                          <a:latin typeface="+mj-ea"/>
                          <a:ea typeface="+mj-ea"/>
                        </a:rPr>
                        <a:t>发出提货单</a:t>
                      </a:r>
                      <a:endParaRPr lang="zh-CN" altLang="en-US" sz="2800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smtClean="0">
                          <a:latin typeface="+mj-ea"/>
                          <a:ea typeface="+mj-ea"/>
                        </a:rPr>
                        <a:t>X</a:t>
                      </a:r>
                      <a:endParaRPr lang="zh-CN" altLang="en-US" sz="2800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800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 smtClean="0">
                          <a:latin typeface="+mj-ea"/>
                          <a:ea typeface="+mj-ea"/>
                        </a:rPr>
                        <a:t>X</a:t>
                      </a:r>
                      <a:endParaRPr lang="zh-CN" altLang="en-US" sz="2800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 smtClean="0">
                          <a:latin typeface="+mj-ea"/>
                          <a:ea typeface="+mj-ea"/>
                        </a:rPr>
                        <a:t>X</a:t>
                      </a:r>
                      <a:endParaRPr lang="zh-CN" altLang="en-US" sz="2800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4136">
                <a:tc>
                  <a:txBody>
                    <a:bodyPr/>
                    <a:lstStyle/>
                    <a:p>
                      <a:r>
                        <a:rPr lang="zh-CN" altLang="en-US" sz="2800" b="1" smtClean="0">
                          <a:latin typeface="+mj-ea"/>
                          <a:ea typeface="+mj-ea"/>
                        </a:rPr>
                        <a:t>发出通知单</a:t>
                      </a:r>
                      <a:endParaRPr lang="zh-CN" altLang="en-US" sz="2800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800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800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 smtClean="0">
                          <a:latin typeface="+mj-ea"/>
                          <a:ea typeface="+mj-ea"/>
                        </a:rPr>
                        <a:t>X</a:t>
                      </a:r>
                      <a:endParaRPr lang="zh-CN" altLang="en-US" sz="2800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blinds dir="vert"/>
  </p:transition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0</TotalTime>
  <Words>2149</Words>
  <Application>WPS 演示</Application>
  <PresentationFormat>宽屏</PresentationFormat>
  <Paragraphs>603</Paragraphs>
  <Slides>26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9" baseType="lpstr">
      <vt:lpstr>Arial</vt:lpstr>
      <vt:lpstr>宋体</vt:lpstr>
      <vt:lpstr>Wingdings</vt:lpstr>
      <vt:lpstr>Verdana</vt:lpstr>
      <vt:lpstr>Times New Roman</vt:lpstr>
      <vt:lpstr>华文新魏</vt:lpstr>
      <vt:lpstr>华文隶书</vt:lpstr>
      <vt:lpstr>楷体</vt:lpstr>
      <vt:lpstr>微软雅黑</vt:lpstr>
      <vt:lpstr>Arial Unicode MS</vt:lpstr>
      <vt:lpstr>Times New Roman</vt:lpstr>
      <vt:lpstr>黑体</vt:lpstr>
      <vt:lpstr>Profile</vt:lpstr>
      <vt:lpstr>软件测试实用教程 ——方法与实践</vt:lpstr>
      <vt:lpstr>根据需求写出测试用例</vt:lpstr>
      <vt:lpstr>目  录</vt:lpstr>
      <vt:lpstr>  决策表法概述—定义</vt:lpstr>
      <vt:lpstr>决策表法概述—定义</vt:lpstr>
      <vt:lpstr>决策表法概述—定义</vt:lpstr>
      <vt:lpstr>怎样画出决策表—分析条件和动作</vt:lpstr>
      <vt:lpstr>怎样画出决策表—分析条件和动作</vt:lpstr>
      <vt:lpstr>怎样画出决策表—生成决策表</vt:lpstr>
      <vt:lpstr>怎样画出决策表—简化决策表</vt:lpstr>
      <vt:lpstr>将决策表转化成测试用例</vt:lpstr>
      <vt:lpstr>总结使用决策表法设计用例的步骤</vt:lpstr>
      <vt:lpstr>问题</vt:lpstr>
      <vt:lpstr>实例一：需求与思路</vt:lpstr>
      <vt:lpstr>实例一：解析</vt:lpstr>
      <vt:lpstr>实例一：解析</vt:lpstr>
      <vt:lpstr>基于决策表的测试</vt:lpstr>
      <vt:lpstr>PowerPoint 演示文稿</vt:lpstr>
      <vt:lpstr>基于决策表的测试</vt:lpstr>
      <vt:lpstr>基于决策表的测试</vt:lpstr>
      <vt:lpstr>基于决策表的测试</vt:lpstr>
      <vt:lpstr>测试用例</vt:lpstr>
      <vt:lpstr>基于决策表的总结</vt:lpstr>
      <vt:lpstr>基于决策表的测试</vt:lpstr>
      <vt:lpstr>补充练习</vt:lpstr>
      <vt:lpstr>PowerPoint 演示文稿</vt:lpstr>
    </vt:vector>
  </TitlesOfParts>
  <Company>福建163软件园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软件测试技术基础</dc:title>
  <dc:creator>福建163软件园</dc:creator>
  <cp:lastModifiedBy>pc</cp:lastModifiedBy>
  <cp:revision>282</cp:revision>
  <dcterms:created xsi:type="dcterms:W3CDTF">2008-07-27T05:17:00Z</dcterms:created>
  <dcterms:modified xsi:type="dcterms:W3CDTF">2017-10-27T00:59:42Z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2052-10.1.0.6876</vt:lpwstr>
  </property>
</Properties>
</file>