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333" r:id="rId4"/>
    <p:sldId id="355" r:id="rId5"/>
    <p:sldId id="340" r:id="rId6"/>
    <p:sldId id="354" r:id="rId8"/>
    <p:sldId id="341" r:id="rId9"/>
    <p:sldId id="357" r:id="rId10"/>
    <p:sldId id="339" r:id="rId11"/>
    <p:sldId id="358" r:id="rId12"/>
    <p:sldId id="360" r:id="rId13"/>
    <p:sldId id="361" r:id="rId14"/>
    <p:sldId id="362" r:id="rId15"/>
    <p:sldId id="348" r:id="rId16"/>
    <p:sldId id="359" r:id="rId17"/>
    <p:sldId id="316" r:id="rId18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270" y="204"/>
      </p:cViewPr>
      <p:guideLst>
        <p:guide orient="horz" pos="345"/>
        <p:guide pos="2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83" y="655321"/>
            <a:ext cx="10516635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81" y="1864995"/>
            <a:ext cx="10630947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4018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构建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1(</a:t>
            </a:r>
            <a:r>
              <a:rPr lang="zh-CN" altLang="en-US" b="1" dirty="0">
                <a:latin typeface="+mn-ea"/>
              </a:rPr>
              <a:t>取款成功，且打印凭条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2(</a:t>
            </a:r>
            <a:r>
              <a:rPr lang="zh-CN" altLang="en-US" b="1" dirty="0">
                <a:latin typeface="+mn-ea"/>
              </a:rPr>
              <a:t>卡错误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3(</a:t>
            </a:r>
            <a:r>
              <a:rPr lang="zh-CN" altLang="en-US" b="1" dirty="0">
                <a:latin typeface="+mn-ea"/>
              </a:rPr>
              <a:t>密码错误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4(</a:t>
            </a:r>
            <a:r>
              <a:rPr lang="zh-CN" altLang="en-US" b="1" dirty="0">
                <a:latin typeface="+mn-ea"/>
              </a:rPr>
              <a:t>密码失败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5(</a:t>
            </a:r>
            <a:r>
              <a:rPr lang="zh-CN" altLang="en-US" b="1" dirty="0">
                <a:latin typeface="+mn-ea"/>
              </a:rPr>
              <a:t>取款金额错误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6(</a:t>
            </a:r>
            <a:r>
              <a:rPr lang="zh-CN" altLang="en-US" b="1" dirty="0">
                <a:latin typeface="+mn-ea"/>
              </a:rPr>
              <a:t>取款成功，不打印凭条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5</a:t>
            </a:r>
            <a:endParaRPr lang="en-US" altLang="zh-CN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8480" y="1649730"/>
            <a:ext cx="10631170" cy="453326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测试用例</a:t>
            </a:r>
            <a:endParaRPr lang="zh-CN" altLang="en-US" sz="3400" b="1" dirty="0"/>
          </a:p>
          <a:p>
            <a:pPr marL="0" indent="0" algn="just" eaLnBrk="1" hangingPunct="1">
              <a:buNone/>
            </a:pPr>
            <a:r>
              <a:rPr lang="zh-CN" altLang="en-US" sz="3400" b="1" dirty="0"/>
              <a:t>   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82950" y="1412240"/>
          <a:ext cx="800608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40"/>
                <a:gridCol w="524510"/>
                <a:gridCol w="752475"/>
                <a:gridCol w="749935"/>
                <a:gridCol w="755650"/>
                <a:gridCol w="1171575"/>
                <a:gridCol w="2423795"/>
              </a:tblGrid>
              <a:tr h="47752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6040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7535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消息提示，吞卡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83" y="9526"/>
            <a:ext cx="10516635" cy="7524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5500" y="1864995"/>
            <a:ext cx="10631170" cy="470725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测试</a:t>
            </a:r>
            <a:endParaRPr lang="zh-CN" altLang="en-US" sz="3400" b="1" dirty="0"/>
          </a:p>
          <a:p>
            <a:pPr marL="0" indent="0" algn="just" eaLnBrk="1" hangingPunct="1">
              <a:buNone/>
            </a:pPr>
            <a:r>
              <a:rPr lang="zh-CN" altLang="en-US" sz="3400" b="1" dirty="0"/>
              <a:t>   用例</a:t>
            </a:r>
            <a:endParaRPr lang="zh-CN" altLang="en-US" sz="3400" b="1" dirty="0"/>
          </a:p>
          <a:p>
            <a:pPr marL="0" indent="0" algn="just" eaLnBrk="1" hangingPunct="1">
              <a:buNone/>
            </a:pPr>
            <a:r>
              <a:rPr lang="zh-CN" altLang="en-US" sz="3400" b="1" dirty="0"/>
              <a:t>   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84220" y="763905"/>
          <a:ext cx="8796020" cy="595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05"/>
                <a:gridCol w="521970"/>
                <a:gridCol w="832485"/>
                <a:gridCol w="1069975"/>
                <a:gridCol w="864235"/>
                <a:gridCol w="1073785"/>
                <a:gridCol w="2907665"/>
              </a:tblGrid>
              <a:tr h="44894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50595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0595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ATM-ST-001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9000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ATM-ST-002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6789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ATM-ST-003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7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ATM-ST-004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ATM-ST-005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950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ATM-ST-006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7000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1659891"/>
            <a:ext cx="10516635" cy="752475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内容总结</a:t>
            </a:r>
            <a:endParaRPr lang="zh-CN" altLang="en-US" sz="3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2439035"/>
            <a:ext cx="10631170" cy="388874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</a:t>
            </a:r>
            <a:r>
              <a:rPr lang="zh-CN" altLang="en-US" b="1" dirty="0" smtClean="0"/>
              <a:t>法思想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场景</a:t>
            </a:r>
            <a:r>
              <a:rPr lang="zh-CN" altLang="en-US" b="1" dirty="0"/>
              <a:t>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457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427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在某嵌入式子系统，将待发送的数据打包成符合</a:t>
            </a:r>
            <a:r>
              <a:rPr lang="en-US" altLang="zh-CN" sz="2800" b="1" dirty="0"/>
              <a:t>CAN</a:t>
            </a:r>
            <a:r>
              <a:rPr lang="zh-CN" altLang="en-US" sz="2800" b="1" dirty="0"/>
              <a:t>协议的帧格式后，便可写入发送缓冲区，并自动发送。该发送子程序的流程如下：</a:t>
            </a:r>
            <a:endParaRPr lang="en-US" altLang="zh-CN" sz="2800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>
                <a:latin typeface="+mn-ea"/>
              </a:rPr>
              <a:t>进入发送子程序</a:t>
            </a:r>
            <a:endParaRPr lang="en-US" altLang="zh-CN" sz="26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>
                <a:latin typeface="+mn-ea"/>
              </a:rPr>
              <a:t>系统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600" b="1" dirty="0">
                <a:latin typeface="+mn-ea"/>
              </a:rPr>
              <a:t>是否有空闲发送缓冲区，</a:t>
            </a:r>
            <a:r>
              <a:rPr lang="zh-CN" altLang="en-US" sz="2600" b="1" dirty="0" smtClean="0">
                <a:latin typeface="+mn-ea"/>
              </a:rPr>
              <a:t>如果没有，启动</a:t>
            </a:r>
            <a:r>
              <a:rPr lang="zh-CN" altLang="en-US" sz="2600" b="1" dirty="0">
                <a:latin typeface="+mn-ea"/>
              </a:rPr>
              <a:t>发送失败消息</a:t>
            </a:r>
            <a:endParaRPr lang="en-US" altLang="zh-CN" sz="26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>
                <a:latin typeface="+mn-ea"/>
              </a:rPr>
              <a:t>如果有空闲缓冲区，将</a:t>
            </a:r>
            <a:r>
              <a:rPr lang="zh-CN" altLang="en-US" sz="2600" b="1" dirty="0" smtClean="0">
                <a:latin typeface="+mn-ea"/>
              </a:rPr>
              <a:t>数据包</a:t>
            </a:r>
            <a:r>
              <a:rPr lang="zh-CN" altLang="en-US" sz="2600" b="1" dirty="0">
                <a:latin typeface="+mn-ea"/>
              </a:rPr>
              <a:t>写入空闲缓冲区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 smtClean="0">
                <a:latin typeface="+mn-ea"/>
              </a:rPr>
              <a:t>系统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600" b="1" dirty="0" smtClean="0">
                <a:latin typeface="+mn-ea"/>
              </a:rPr>
              <a:t>是否写入成功，如果不成功，启动发送失败消息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 smtClean="0">
                <a:latin typeface="+mn-ea"/>
              </a:rPr>
              <a:t>如果写入成功，</a:t>
            </a:r>
            <a:r>
              <a:rPr lang="zh-CN" altLang="en-US" sz="2600" b="1" smtClean="0">
                <a:latin typeface="+mn-ea"/>
              </a:rPr>
              <a:t>则启动发送</a:t>
            </a:r>
            <a:r>
              <a:rPr lang="zh-CN" altLang="en-US" sz="2600" b="1" dirty="0" smtClean="0">
                <a:latin typeface="+mn-ea"/>
              </a:rPr>
              <a:t>命令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 smtClean="0">
                <a:latin typeface="+mn-ea"/>
              </a:rPr>
              <a:t>返回启动发送成功消息。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 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--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2064152" y="285470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本节重点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26974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通过分析</a:t>
            </a:r>
            <a:r>
              <a:rPr lang="zh-CN" altLang="en-US" b="1" dirty="0"/>
              <a:t>同一</a:t>
            </a:r>
            <a:r>
              <a:rPr lang="zh-CN" altLang="en-US" b="1" dirty="0" smtClean="0"/>
              <a:t>事件的</a:t>
            </a:r>
            <a:r>
              <a:rPr lang="zh-CN" altLang="en-US" b="1" dirty="0" smtClean="0">
                <a:solidFill>
                  <a:srgbClr val="FF0000"/>
                </a:solidFill>
              </a:rPr>
              <a:t>不同触发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b="1" dirty="0"/>
              <a:t>和处理结果，构建各个事件流，并基于这些事件的触发控制业务流程，形成多个不同场景，最终基于场景设计测试用例。</a:t>
            </a:r>
            <a:endParaRPr lang="en-US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基本流</a:t>
            </a:r>
            <a:r>
              <a:rPr lang="zh-CN" altLang="zh-CN" b="1" dirty="0"/>
              <a:t>是从系统的某个初始状态开始，经一系列状态变化后到达终止状态的过程中</a:t>
            </a:r>
            <a:r>
              <a:rPr lang="zh-CN" altLang="zh-CN" b="1" dirty="0">
                <a:solidFill>
                  <a:srgbClr val="FF0000"/>
                </a:solidFill>
              </a:rPr>
              <a:t>最主要的</a:t>
            </a:r>
            <a:r>
              <a:rPr lang="zh-CN" altLang="zh-CN" b="1" dirty="0"/>
              <a:t>一个业务</a:t>
            </a:r>
            <a:r>
              <a:rPr lang="zh-CN" altLang="zh-CN" b="1" dirty="0" smtClean="0"/>
              <a:t>流程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备选流</a:t>
            </a:r>
            <a:r>
              <a:rPr lang="zh-CN" altLang="zh-CN" b="1" dirty="0"/>
              <a:t>是以基本流为基础，在经过基本流上每个判定节点</a:t>
            </a:r>
            <a:r>
              <a:rPr lang="en-US" altLang="zh-CN" b="1" dirty="0"/>
              <a:t>(</a:t>
            </a:r>
            <a:r>
              <a:rPr lang="zh-CN" altLang="zh-CN" b="1" dirty="0"/>
              <a:t>包括条件判定和循环判定</a:t>
            </a:r>
            <a:r>
              <a:rPr lang="en-US" altLang="zh-CN" b="1" dirty="0"/>
              <a:t>)</a:t>
            </a:r>
            <a:r>
              <a:rPr lang="zh-CN" altLang="zh-CN" b="1" dirty="0"/>
              <a:t>处满足不同的触发条件，而导致的其他事件</a:t>
            </a:r>
            <a:r>
              <a:rPr lang="zh-CN" altLang="zh-CN" b="1" dirty="0" smtClean="0"/>
              <a:t>流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086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6" descr="3t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29540"/>
            <a:ext cx="6000115" cy="661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3745" y="1721485"/>
            <a:ext cx="10631170" cy="49149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基本流与备选流的</a:t>
            </a:r>
            <a:r>
              <a:rPr lang="zh-CN" altLang="en-US" sz="3400" b="1" dirty="0" smtClean="0"/>
              <a:t>区别</a:t>
            </a:r>
            <a:endParaRPr lang="en-US" altLang="zh-CN" sz="3400" b="1" dirty="0" smtClean="0"/>
          </a:p>
          <a:p>
            <a:pPr marL="0" indent="0" algn="just" eaLnBrk="1" hangingPunct="1">
              <a:buNone/>
            </a:pPr>
            <a:endParaRPr lang="zh-CN" altLang="en-US" sz="3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96185" y="2395220"/>
          <a:ext cx="7915275" cy="409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940"/>
                <a:gridCol w="2440940"/>
                <a:gridCol w="3033395"/>
              </a:tblGrid>
              <a:tr h="413385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测试重要性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重要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条或多条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初始节点位置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系统初始状态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基本流或其他备选流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结束节点位置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系统默认终止状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基本流或系统其他终止状态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是否完整的业务流程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否，仅为业务流程的执行片段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能否构成场景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否，需要和基本流共同构成场景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493895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分析需求，得出业务流程</a:t>
            </a:r>
            <a:endParaRPr lang="zh-CN" altLang="en-US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得出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基于这些事件流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构建场景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根据场景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61200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36779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572635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ATM</a:t>
            </a:r>
            <a:r>
              <a:rPr lang="zh-CN" altLang="en-US" sz="3400" b="1" dirty="0" smtClean="0"/>
              <a:t>实例</a:t>
            </a:r>
            <a:endParaRPr lang="en-US" altLang="zh-CN" sz="3400" b="1" dirty="0"/>
          </a:p>
        </p:txBody>
      </p:sp>
      <p:pic>
        <p:nvPicPr>
          <p:cNvPr id="4" name="Picture 2" descr="3t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45" y="26670"/>
            <a:ext cx="4739005" cy="682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1641</Words>
  <Application>WPS 演示</Application>
  <PresentationFormat>全屏显示(4:3)</PresentationFormat>
  <Paragraphs>385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华文隶书</vt:lpstr>
      <vt:lpstr>黑体</vt:lpstr>
      <vt:lpstr>楷体</vt:lpstr>
      <vt:lpstr>微软雅黑</vt:lpstr>
      <vt:lpstr>Arial Unicode MS</vt:lpstr>
      <vt:lpstr>Calibri</vt:lpstr>
      <vt:lpstr>Profile</vt:lpstr>
      <vt:lpstr>软件测试实用教程                   ——方法与实践</vt:lpstr>
      <vt:lpstr>第3章  黑盒测试技术</vt:lpstr>
      <vt:lpstr>3.6 基于场景的测试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基于场景的测试</vt:lpstr>
      <vt:lpstr>3.6 基于场景的测试</vt:lpstr>
      <vt:lpstr>内容总结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234</cp:revision>
  <dcterms:created xsi:type="dcterms:W3CDTF">2008-07-27T05:17:00Z</dcterms:created>
  <dcterms:modified xsi:type="dcterms:W3CDTF">2017-11-09T08:41:59Z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