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7"/>
  </p:handoutMasterIdLst>
  <p:sldIdLst>
    <p:sldId id="256" r:id="rId3"/>
    <p:sldId id="333" r:id="rId4"/>
    <p:sldId id="355" r:id="rId5"/>
    <p:sldId id="356" r:id="rId6"/>
    <p:sldId id="364" r:id="rId7"/>
    <p:sldId id="357" r:id="rId9"/>
    <p:sldId id="361" r:id="rId10"/>
    <p:sldId id="359" r:id="rId11"/>
    <p:sldId id="363" r:id="rId12"/>
    <p:sldId id="365" r:id="rId13"/>
    <p:sldId id="366" r:id="rId14"/>
    <p:sldId id="367" r:id="rId15"/>
    <p:sldId id="369" r:id="rId16"/>
    <p:sldId id="371" r:id="rId17"/>
    <p:sldId id="373" r:id="rId18"/>
    <p:sldId id="353" r:id="rId19"/>
    <p:sldId id="376" r:id="rId20"/>
    <p:sldId id="377" r:id="rId21"/>
    <p:sldId id="378" r:id="rId22"/>
    <p:sldId id="374" r:id="rId23"/>
    <p:sldId id="352" r:id="rId24"/>
    <p:sldId id="354" r:id="rId25"/>
    <p:sldId id="316" r:id="rId26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3FD"/>
    <a:srgbClr val="CCFFFF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8" autoAdjust="0"/>
  </p:normalViewPr>
  <p:slideViewPr>
    <p:cSldViewPr showGuides="1">
      <p:cViewPr>
        <p:scale>
          <a:sx n="78" d="100"/>
          <a:sy n="78" d="100"/>
        </p:scale>
        <p:origin x="-1116" y="-72"/>
      </p:cViewPr>
      <p:guideLst>
        <p:guide orient="horz" pos="255"/>
        <p:guide pos="3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0700" y="685800"/>
            <a:ext cx="6096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791389-8269-46C9-9A50-81F8796711F2}" type="slidenum">
              <a:rPr lang="zh-CN" altLang="en-US"/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4444B0-044C-4A12-9CB9-2355A7533A2E}" type="slidenum">
              <a:rPr lang="zh-CN" altLang="en-US"/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15478B-659B-4031-9696-065F74AD9BF1}" type="slidenum">
              <a:rPr lang="zh-CN" altLang="en-US"/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1D4C0D-C862-41E3-9839-8342B2F29950}" type="slidenum">
              <a:rPr lang="zh-CN" altLang="en-US"/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E8A7EC-B170-4524-BD2E-E07142DCC5CC}" type="slidenum">
              <a:rPr lang="zh-CN" altLang="en-US"/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17268" y="566738"/>
            <a:ext cx="548694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17268" y="566738"/>
            <a:ext cx="548694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提取因果，赋予标识符（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提取因果关系，绘制因果图</a:t>
            </a:r>
            <a:endParaRPr lang="en-US" altLang="zh-CN" dirty="0" smtClean="0"/>
          </a:p>
          <a:p>
            <a:r>
              <a:rPr lang="zh-CN" altLang="en-US" dirty="0" smtClean="0"/>
              <a:t>标明约束条件</a:t>
            </a:r>
            <a:endParaRPr lang="en-US" altLang="zh-CN" dirty="0" smtClean="0"/>
          </a:p>
          <a:p>
            <a:r>
              <a:rPr lang="zh-CN" altLang="en-US" dirty="0" smtClean="0"/>
              <a:t>转化判定表</a:t>
            </a:r>
            <a:endParaRPr lang="en-US" altLang="zh-CN" dirty="0" smtClean="0"/>
          </a:p>
          <a:p>
            <a:r>
              <a:rPr lang="zh-CN" altLang="en-US" dirty="0" smtClean="0"/>
              <a:t>设计用例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分析需求，提取原因和结果，并赋予标识符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原因常常是：输入条件或输入条件的等价类</a:t>
            </a:r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结果：输出条件</a:t>
            </a:r>
            <a:r>
              <a:rPr lang="zh-CN" altLang="en-US" dirty="0" smtClean="0"/>
              <a:t>）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分析需求，提取因果关系，并表示成“因果图”</a:t>
            </a:r>
            <a:endParaRPr lang="en-US" altLang="zh-CN" sz="1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标明因果图中约束条件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因果图转换成判定表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为判定表中每一列表示的情况设计测试用例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244" y="152400"/>
            <a:ext cx="81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244" y="152400"/>
            <a:ext cx="81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104" y="116957"/>
            <a:ext cx="10467355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50232" y="895982"/>
            <a:ext cx="10506546" cy="5060681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lnSpc>
                <a:spcPct val="150000"/>
              </a:lnSpc>
              <a:defRPr sz="27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50000"/>
              </a:lnSpc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620" y="6527802"/>
            <a:ext cx="465713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</a:fld>
            <a:endParaRPr lang="zh-CN" altLang="zh-CN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430" y="1629410"/>
            <a:ext cx="10680700" cy="4293870"/>
          </a:xfrm>
        </p:spPr>
        <p:txBody>
          <a:bodyPr>
            <a:normAutofit fontScale="25000" lnSpcReduction="20000"/>
          </a:bodyPr>
          <a:lstStyle/>
          <a:p>
            <a:pPr algn="just" eaLnBrk="1" hangingPunct="1"/>
            <a:r>
              <a:rPr lang="zh-CN" altLang="en-US" sz="10500" b="1" dirty="0">
                <a:latin typeface="+mn-lt"/>
                <a:ea typeface="+mn-ea"/>
              </a:rPr>
              <a:t>设计测试用例</a:t>
            </a:r>
            <a:endParaRPr lang="en-US" altLang="zh-CN" sz="10500" b="1" dirty="0">
              <a:latin typeface="+mn-lt"/>
              <a:ea typeface="+mn-ea"/>
            </a:endParaRPr>
          </a:p>
          <a:p>
            <a:pPr lvl="1" algn="just" eaLnBrk="1" hangingPunct="1"/>
            <a:r>
              <a:rPr lang="zh-CN" altLang="en-US" sz="10400" b="1" dirty="0">
                <a:latin typeface="+mn-lt"/>
                <a:ea typeface="+mn-ea"/>
              </a:rPr>
              <a:t>某软件规格说明</a:t>
            </a:r>
            <a:r>
              <a:rPr lang="zh-CN" altLang="en-US" sz="10400" b="1" dirty="0" smtClean="0">
                <a:latin typeface="+mn-lt"/>
                <a:ea typeface="+mn-ea"/>
              </a:rPr>
              <a:t>书对登录名输入包含</a:t>
            </a:r>
            <a:r>
              <a:rPr lang="zh-CN" altLang="en-US" sz="10400" b="1" dirty="0">
                <a:latin typeface="+mn-lt"/>
                <a:ea typeface="+mn-ea"/>
              </a:rPr>
              <a:t>这样的要求：</a:t>
            </a:r>
            <a:r>
              <a:rPr lang="zh-CN" altLang="en-US" sz="10400" b="1" dirty="0" smtClean="0">
                <a:latin typeface="+mn-lt"/>
                <a:ea typeface="+mn-ea"/>
              </a:rPr>
              <a:t>第一个字符</a:t>
            </a:r>
            <a:r>
              <a:rPr lang="zh-CN" altLang="en-US" sz="10400" b="1" dirty="0">
                <a:latin typeface="+mn-lt"/>
                <a:ea typeface="+mn-ea"/>
              </a:rPr>
              <a:t>必须</a:t>
            </a:r>
            <a:r>
              <a:rPr lang="zh-CN" altLang="en-US" sz="10400" b="1" dirty="0" smtClean="0">
                <a:latin typeface="+mn-lt"/>
                <a:ea typeface="+mn-ea"/>
              </a:rPr>
              <a:t>是</a:t>
            </a:r>
            <a:r>
              <a:rPr lang="en-US" altLang="zh-CN" sz="10400" b="1" dirty="0" smtClean="0">
                <a:latin typeface="+mn-lt"/>
                <a:ea typeface="+mn-ea"/>
              </a:rPr>
              <a:t>$</a:t>
            </a:r>
            <a:r>
              <a:rPr lang="zh-CN" altLang="en-US" sz="10400" b="1" dirty="0" smtClean="0">
                <a:latin typeface="+mn-lt"/>
                <a:ea typeface="+mn-ea"/>
              </a:rPr>
              <a:t>或者英文</a:t>
            </a:r>
            <a:r>
              <a:rPr lang="zh-CN" altLang="en-US" sz="10400" b="1" smtClean="0">
                <a:latin typeface="+mn-lt"/>
                <a:ea typeface="+mn-ea"/>
              </a:rPr>
              <a:t>字母，第二个字符是数字，在此</a:t>
            </a:r>
            <a:r>
              <a:rPr lang="zh-CN" altLang="en-US" sz="10400" b="1" dirty="0" smtClean="0">
                <a:latin typeface="+mn-lt"/>
                <a:ea typeface="+mn-ea"/>
              </a:rPr>
              <a:t>情况下进入第二个窗口；但如果第一个字符不正确，则给出信息Ｍ；如果第二个字符不是数字，则给出信息Ｎ。</a:t>
            </a:r>
            <a:endParaRPr lang="en-US" altLang="zh-CN" sz="10400" b="1" dirty="0">
              <a:latin typeface="+mn-lt"/>
              <a:ea typeface="+mn-ea"/>
            </a:endParaRPr>
          </a:p>
          <a:p>
            <a:pPr marL="471170" lvl="1" indent="0" algn="just" eaLnBrk="1" hangingPunct="1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637030"/>
            <a:ext cx="10629900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latin typeface="+mn-lt"/>
                <a:ea typeface="+mn-ea"/>
              </a:rPr>
              <a:t>1.</a:t>
            </a:r>
            <a:r>
              <a:rPr lang="zh-CN" altLang="en-US" b="1" dirty="0" smtClean="0">
                <a:latin typeface="+mn-lt"/>
                <a:ea typeface="+mn-ea"/>
              </a:rPr>
              <a:t>分析</a:t>
            </a:r>
            <a:r>
              <a:rPr lang="zh-CN" altLang="en-US" b="1" dirty="0">
                <a:latin typeface="+mn-lt"/>
                <a:ea typeface="+mn-ea"/>
              </a:rPr>
              <a:t>需求，列出原因和</a:t>
            </a:r>
            <a:r>
              <a:rPr lang="zh-CN" altLang="en-US" b="1" dirty="0" smtClean="0">
                <a:latin typeface="+mn-lt"/>
                <a:ea typeface="+mn-ea"/>
              </a:rPr>
              <a:t>结果</a:t>
            </a:r>
            <a:endParaRPr lang="en-US" altLang="zh-CN" b="1" dirty="0" smtClean="0">
              <a:latin typeface="+mn-lt"/>
              <a:ea typeface="+mn-ea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970405" y="2493010"/>
          <a:ext cx="907034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860"/>
                <a:gridCol w="3967480"/>
              </a:tblGrid>
              <a:tr h="638175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c1:</a:t>
                      </a:r>
                      <a:r>
                        <a:rPr lang="zh-CN" altLang="en-US" sz="2800" b="1" dirty="0" smtClean="0"/>
                        <a:t>第一个字符是</a:t>
                      </a:r>
                      <a:r>
                        <a:rPr lang="en-US" altLang="zh-CN" sz="2800" b="1" dirty="0" smtClean="0"/>
                        <a:t>$</a:t>
                      </a:r>
                      <a:endParaRPr lang="zh-CN" altLang="en-US" sz="2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e1:</a:t>
                      </a:r>
                      <a:r>
                        <a:rPr lang="zh-CN" altLang="en-US" sz="2800" b="1" dirty="0" smtClean="0"/>
                        <a:t>给出信息</a:t>
                      </a:r>
                      <a:r>
                        <a:rPr lang="en-US" altLang="zh-CN" sz="2800" b="1" dirty="0" smtClean="0"/>
                        <a:t>M</a:t>
                      </a:r>
                      <a:endParaRPr lang="zh-CN" altLang="en-US" sz="2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/>
                        <a:t>c2:</a:t>
                      </a:r>
                      <a:r>
                        <a:rPr lang="zh-CN" altLang="en-US" sz="2800" b="1" dirty="0" smtClean="0"/>
                        <a:t>第一个字符是英文字母</a:t>
                      </a:r>
                      <a:endParaRPr lang="zh-CN" altLang="en-US" sz="2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e2:</a:t>
                      </a:r>
                      <a:r>
                        <a:rPr lang="zh-CN" altLang="en-US" sz="2800" b="1" dirty="0" smtClean="0"/>
                        <a:t>进入第二个窗口</a:t>
                      </a:r>
                      <a:endParaRPr lang="zh-CN" altLang="en-US" sz="2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8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/>
                        <a:t>c3</a:t>
                      </a:r>
                      <a:r>
                        <a:rPr lang="zh-CN" altLang="en-US" sz="2800" b="1" dirty="0" smtClean="0"/>
                        <a:t>：第一个字符是数字</a:t>
                      </a:r>
                      <a:endParaRPr lang="zh-CN" altLang="en-US" sz="2800" b="1" dirty="0" smtClean="0"/>
                    </a:p>
                    <a:p>
                      <a:endParaRPr lang="zh-CN" altLang="en-US" sz="2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e3:</a:t>
                      </a:r>
                      <a:r>
                        <a:rPr lang="zh-CN" altLang="en-US" sz="2800" b="1" dirty="0" smtClean="0"/>
                        <a:t>给出信息</a:t>
                      </a:r>
                      <a:r>
                        <a:rPr lang="en-US" altLang="zh-CN" sz="2800" b="1" dirty="0" smtClean="0"/>
                        <a:t>N</a:t>
                      </a:r>
                      <a:endParaRPr lang="zh-CN" altLang="en-US" sz="28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60525"/>
            <a:ext cx="10721975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 smtClean="0">
                <a:latin typeface="+mn-lt"/>
                <a:ea typeface="+mn-ea"/>
              </a:rPr>
              <a:t>2.</a:t>
            </a:r>
            <a:r>
              <a:rPr lang="zh-CN" altLang="en-US" sz="2600" b="1" dirty="0" smtClean="0">
                <a:latin typeface="+mn-lt"/>
                <a:ea typeface="+mn-ea"/>
              </a:rPr>
              <a:t>画</a:t>
            </a:r>
            <a:r>
              <a:rPr lang="zh-CN" altLang="en-US" sz="2600" b="1" dirty="0">
                <a:latin typeface="+mn-lt"/>
                <a:ea typeface="+mn-ea"/>
              </a:rPr>
              <a:t>出因果图（编号为</a:t>
            </a:r>
            <a:r>
              <a:rPr lang="en-US" altLang="zh-CN" sz="2600" b="1" dirty="0" smtClean="0">
                <a:latin typeface="+mn-lt"/>
                <a:ea typeface="+mn-ea"/>
              </a:rPr>
              <a:t>12</a:t>
            </a:r>
            <a:r>
              <a:rPr lang="zh-CN" altLang="en-US" sz="2600" b="1" dirty="0" smtClean="0">
                <a:latin typeface="+mn-lt"/>
                <a:ea typeface="+mn-ea"/>
              </a:rPr>
              <a:t>的</a:t>
            </a:r>
            <a:r>
              <a:rPr lang="zh-CN" altLang="en-US" sz="2600" b="1" dirty="0">
                <a:latin typeface="+mn-lt"/>
                <a:ea typeface="+mn-ea"/>
              </a:rPr>
              <a:t>中间结点是导出结果的进一步原因</a:t>
            </a:r>
            <a:r>
              <a:rPr lang="zh-CN" altLang="en-US" sz="2600" b="1" dirty="0" smtClean="0">
                <a:latin typeface="+mn-lt"/>
                <a:ea typeface="+mn-ea"/>
              </a:rPr>
              <a:t>）</a:t>
            </a:r>
            <a:endParaRPr lang="zh-CN" altLang="en-US" sz="2600" b="1" dirty="0">
              <a:latin typeface="+mn-lt"/>
              <a:ea typeface="+mn-ea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133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6133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60546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3753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43753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6888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86888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68166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68166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510352" y="5623397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35043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43150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6888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42663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634664" y="3209055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79688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0800000">
            <a:off x="7273176" y="4169023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553" y="1660321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3.</a:t>
            </a:r>
            <a:r>
              <a:rPr lang="zh-CN" altLang="en-US" sz="2600" b="1" dirty="0">
                <a:latin typeface="+mn-ea"/>
                <a:ea typeface="+mn-ea"/>
              </a:rPr>
              <a:t>在因果图</a:t>
            </a:r>
            <a:r>
              <a:rPr lang="zh-CN" altLang="en-US" sz="2600" b="1" dirty="0" smtClean="0">
                <a:latin typeface="+mn-ea"/>
                <a:ea typeface="+mn-ea"/>
              </a:rPr>
              <a:t>上表明</a:t>
            </a:r>
            <a:r>
              <a:rPr lang="zh-CN" altLang="en-US" sz="2600" b="1" dirty="0">
                <a:latin typeface="+mn-ea"/>
                <a:ea typeface="+mn-ea"/>
              </a:rPr>
              <a:t>约束或限制条件</a:t>
            </a:r>
            <a:endParaRPr lang="zh-CN" altLang="en-US" sz="2600" b="1" dirty="0">
              <a:latin typeface="+mn-ea"/>
              <a:ea typeface="+mn-ea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13304" y="28466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613304" y="385717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2546504" y="3207573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546504" y="3857171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013848" y="3640638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6054680" y="3320456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12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375304" y="3207573"/>
            <a:ext cx="1651710" cy="490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4375304" y="3857170"/>
            <a:ext cx="1651710" cy="36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688888" y="285293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8688888" y="386342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6816680" y="3207573"/>
            <a:ext cx="1872208" cy="324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6816680" y="3697862"/>
            <a:ext cx="1872208" cy="5201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510352" y="5623397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3504312" y="5371521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4315014" y="4437112"/>
            <a:ext cx="4373873" cy="11885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688887" y="5264780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4266312" y="5625666"/>
            <a:ext cx="4422577" cy="180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642542" y="3217186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7968808" y="3933056"/>
            <a:ext cx="770755" cy="914400"/>
          </a:xfrm>
          <a:prstGeom prst="arc">
            <a:avLst>
              <a:gd name="adj1" fmla="val 848517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 rot="11144736">
            <a:off x="7273176" y="4169023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1557020"/>
            <a:ext cx="10801350" cy="50609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4</a:t>
            </a:r>
            <a:r>
              <a:rPr lang="en-US" altLang="zh-CN" sz="2600" b="1" dirty="0" smtClean="0">
                <a:latin typeface="+mn-ea"/>
                <a:ea typeface="+mn-ea"/>
              </a:rPr>
              <a:t>.</a:t>
            </a:r>
            <a:r>
              <a:rPr lang="zh-CN" altLang="en-US" sz="2600" b="1" dirty="0" smtClean="0">
                <a:latin typeface="+mn-ea"/>
                <a:ea typeface="+mn-ea"/>
              </a:rPr>
              <a:t>转换为决策表</a:t>
            </a:r>
            <a:endParaRPr lang="zh-CN" altLang="en-US" sz="2600" b="1" dirty="0">
              <a:latin typeface="+mn-ea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489800" y="2546233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ea typeface="黑体" panose="02010609060101010101" pitchFamily="2" charset="-122"/>
            </a:endParaRPr>
          </a:p>
        </p:txBody>
      </p:sp>
      <p:graphicFrame>
        <p:nvGraphicFramePr>
          <p:cNvPr id="30" name="Group 5"/>
          <p:cNvGraphicFramePr>
            <a:graphicFrameLocks noGrp="1"/>
          </p:cNvGraphicFramePr>
          <p:nvPr/>
        </p:nvGraphicFramePr>
        <p:xfrm>
          <a:off x="2280285" y="2181225"/>
          <a:ext cx="9190990" cy="4508500"/>
        </p:xfrm>
        <a:graphic>
          <a:graphicData uri="http://schemas.openxmlformats.org/drawingml/2006/table">
            <a:tbl>
              <a:tblPr/>
              <a:tblGrid>
                <a:gridCol w="1628775"/>
                <a:gridCol w="1630680"/>
                <a:gridCol w="741045"/>
                <a:gridCol w="742315"/>
                <a:gridCol w="741045"/>
                <a:gridCol w="739775"/>
                <a:gridCol w="742315"/>
                <a:gridCol w="741680"/>
                <a:gridCol w="742315"/>
                <a:gridCol w="741045"/>
              </a:tblGrid>
              <a:tr h="49911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c1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942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c3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116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动作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e1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e2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735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e3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 v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不可能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356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测试用例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@W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!1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Aq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A9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$!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$5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2280285" y="2185035"/>
            <a:ext cx="3310890" cy="502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4440203" y="2184600"/>
            <a:ext cx="6477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规则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2424395" y="2351605"/>
            <a:ext cx="6477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选项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08" y="1628800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en-US" altLang="zh-CN" sz="2600" b="1" dirty="0">
                <a:latin typeface="+mn-ea"/>
                <a:ea typeface="+mn-ea"/>
              </a:rPr>
              <a:t>5</a:t>
            </a:r>
            <a:r>
              <a:rPr lang="en-US" altLang="zh-CN" sz="2600" b="1" dirty="0" smtClean="0">
                <a:latin typeface="+mn-ea"/>
                <a:ea typeface="+mn-ea"/>
              </a:rPr>
              <a:t>.</a:t>
            </a:r>
            <a:r>
              <a:rPr lang="zh-CN" altLang="en-US" sz="2600" b="1" dirty="0" smtClean="0">
                <a:latin typeface="+mn-ea"/>
                <a:ea typeface="+mn-ea"/>
              </a:rPr>
              <a:t>设计测试用例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zh-CN" altLang="en-US" sz="2600" b="1" dirty="0">
              <a:latin typeface="+mn-ea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24430" y="2348230"/>
          <a:ext cx="8148320" cy="422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35"/>
                <a:gridCol w="2299335"/>
                <a:gridCol w="3549650"/>
              </a:tblGrid>
              <a:tr h="541655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编号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输入数据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预期结果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@W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!1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Case3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Aq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Case4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进入第二个窗口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Case5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$!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给出信息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65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Case6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进入第二个窗口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56385"/>
            <a:ext cx="10895965" cy="5057775"/>
          </a:xfrm>
        </p:spPr>
        <p:txBody>
          <a:bodyPr>
            <a:normAutofit/>
          </a:bodyPr>
          <a:lstStyle/>
          <a:p>
            <a:r>
              <a:rPr lang="zh-CN" altLang="en-US" sz="3100" b="1" dirty="0">
                <a:latin typeface="+mn-lt"/>
                <a:ea typeface="+mn-ea"/>
              </a:rPr>
              <a:t>需求：</a:t>
            </a:r>
            <a:endParaRPr lang="en-US" altLang="zh-CN" sz="3100" b="1" dirty="0">
              <a:latin typeface="+mn-lt"/>
              <a:ea typeface="+mn-ea"/>
            </a:endParaRPr>
          </a:p>
          <a:p>
            <a:pPr lvl="1"/>
            <a:r>
              <a:rPr lang="zh-CN" altLang="en-US" sz="2800" b="1" dirty="0">
                <a:latin typeface="+mn-ea"/>
                <a:ea typeface="+mn-ea"/>
              </a:rPr>
              <a:t>有一个处理单价为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元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角的盒装饮料的自动售货机软件。若投入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元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角硬币，按下“可乐”、“雪碧”或“红茶”按钮，相应的饮料就送出来。若投入的是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元硬币，在送出饮料的同时退还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角硬币。</a:t>
            </a:r>
            <a:endParaRPr lang="en-US" altLang="zh-CN" sz="2800" b="1" dirty="0">
              <a:latin typeface="+mn-ea"/>
              <a:ea typeface="+mn-ea"/>
            </a:endParaRPr>
          </a:p>
          <a:p>
            <a:r>
              <a:rPr lang="zh-CN" altLang="en-US" sz="3100" b="1" dirty="0">
                <a:latin typeface="+mn-lt"/>
                <a:ea typeface="+mn-ea"/>
              </a:rPr>
              <a:t>问题：使用因果图法设计测试用例</a:t>
            </a:r>
            <a:endParaRPr lang="zh-CN" altLang="en-US" sz="3100" b="1" dirty="0"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 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6160" y="1797319"/>
            <a:ext cx="7879134" cy="5060681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600" b="1" dirty="0" smtClean="0">
              <a:latin typeface="+mn-lt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46835" y="2132330"/>
          <a:ext cx="9707880" cy="370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895"/>
                <a:gridCol w="2091690"/>
                <a:gridCol w="4519295"/>
              </a:tblGrid>
              <a:tr h="59817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中间状态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角硬币；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已投币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退还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角硬币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元硬币；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已按钮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送出“可乐”饮料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88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c3: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按“可乐”按钮；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送出“雪碧”饮料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c4: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按“雪碧”按钮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送出“红茶”饮料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5000"/>
                        </a:lnSpc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c5: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按“红茶”按钮。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 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224" y="17725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元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角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>
            <a:off x="2546504" y="2205712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546504" y="2855310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013848" y="2638777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054680" y="2318596"/>
            <a:ext cx="837496" cy="7171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a11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482336" y="2143570"/>
            <a:ext cx="1544677" cy="5524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4375304" y="2814241"/>
            <a:ext cx="1679376" cy="4019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688888" y="185107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4482337" y="2205712"/>
            <a:ext cx="4206551" cy="12952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6511176" y="4730766"/>
            <a:ext cx="881568" cy="7292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a12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4375303" y="4730767"/>
            <a:ext cx="2135873" cy="3608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5735061" y="4905076"/>
            <a:ext cx="770755" cy="914400"/>
          </a:xfrm>
          <a:prstGeom prst="arc">
            <a:avLst>
              <a:gd name="adj1" fmla="val 7416559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514950" y="2931164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元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447224" y="4024277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可乐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3432304" y="5013176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雪碧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432304" y="6035923"/>
            <a:ext cx="1050032" cy="8787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红茶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2241704" y="4592095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2166248" y="5317547"/>
            <a:ext cx="1142256" cy="28503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709048" y="5025160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2090048" y="5565138"/>
            <a:ext cx="1424902" cy="74418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4497257" y="5241693"/>
            <a:ext cx="2013919" cy="218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V="1">
            <a:off x="4482337" y="5350877"/>
            <a:ext cx="2028839" cy="11244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865691" y="506169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4667759" y="2555077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" name="弧形 40"/>
          <p:cNvSpPr/>
          <p:nvPr/>
        </p:nvSpPr>
        <p:spPr>
          <a:xfrm>
            <a:off x="5201159" y="2456129"/>
            <a:ext cx="770755" cy="914400"/>
          </a:xfrm>
          <a:prstGeom prst="arc">
            <a:avLst>
              <a:gd name="adj1" fmla="val 9995193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8646072" y="2981899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8670528" y="430338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e3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8724288" y="5587545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H="1">
            <a:off x="4375304" y="3370529"/>
            <a:ext cx="4313584" cy="9328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H="1">
            <a:off x="4375304" y="4592095"/>
            <a:ext cx="4270768" cy="649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H="1">
            <a:off x="4482336" y="5948432"/>
            <a:ext cx="4316136" cy="360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6951959" y="2358111"/>
            <a:ext cx="1889328" cy="237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8070532" y="2238801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 rot="10961385">
            <a:off x="7537132" y="2596145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 flipH="1" flipV="1">
            <a:off x="6859496" y="2855310"/>
            <a:ext cx="1829392" cy="329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7457101" y="2855309"/>
            <a:ext cx="770755" cy="914400"/>
          </a:xfrm>
          <a:prstGeom prst="arc">
            <a:avLst>
              <a:gd name="adj1" fmla="val 8505010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10961385">
            <a:off x="6882384" y="313893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 flipH="1" flipV="1">
            <a:off x="6744672" y="2981899"/>
            <a:ext cx="1979616" cy="14817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 flipH="1" flipV="1">
            <a:off x="6585612" y="3073405"/>
            <a:ext cx="2291076" cy="26598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弧形 56"/>
          <p:cNvSpPr/>
          <p:nvPr/>
        </p:nvSpPr>
        <p:spPr>
          <a:xfrm>
            <a:off x="8329626" y="5152735"/>
            <a:ext cx="770755" cy="914400"/>
          </a:xfrm>
          <a:prstGeom prst="arc">
            <a:avLst>
              <a:gd name="adj1" fmla="val 7165587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/>
          <p:nvPr/>
        </p:nvSpPr>
        <p:spPr>
          <a:xfrm>
            <a:off x="8113517" y="4134895"/>
            <a:ext cx="770755" cy="595872"/>
          </a:xfrm>
          <a:prstGeom prst="arc">
            <a:avLst>
              <a:gd name="adj1" fmla="val 8495005"/>
              <a:gd name="adj2" fmla="val 1402133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 rot="10961385">
            <a:off x="7682588" y="5382522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 rot="10961385">
            <a:off x="7675846" y="4133714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∨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 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" y="1811020"/>
            <a:ext cx="11901170" cy="424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 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  <a:endParaRPr lang="zh-CN" altLang="en-US" sz="3400" b="1" dirty="0"/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图法的简介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buSzPct val="80000"/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因果图法测试举例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81785"/>
            <a:ext cx="10629900" cy="5060950"/>
          </a:xfrm>
        </p:spPr>
        <p:txBody>
          <a:bodyPr/>
          <a:lstStyle/>
          <a:p>
            <a:pPr marL="469900" lvl="1" indent="-469900">
              <a:buSzPct val="80000"/>
              <a:buFont typeface="Wingdings" panose="05000000000000000000" pitchFamily="2" charset="2"/>
              <a:buChar char="o"/>
            </a:pPr>
            <a:r>
              <a:rPr lang="zh-CN" altLang="en-US" sz="3100" b="1" dirty="0" smtClean="0">
                <a:latin typeface="+mn-lt"/>
                <a:ea typeface="+mn-ea"/>
                <a:cs typeface="+mn-cs"/>
              </a:rPr>
              <a:t>需求</a:t>
            </a:r>
            <a:endParaRPr lang="en-US" altLang="zh-CN" sz="3100" b="1" dirty="0">
              <a:latin typeface="+mn-lt"/>
              <a:ea typeface="+mn-ea"/>
              <a:cs typeface="+mn-cs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某</a:t>
            </a:r>
            <a:r>
              <a:rPr lang="zh-CN" altLang="en-US" sz="2800" b="1" dirty="0">
                <a:latin typeface="+mn-ea"/>
                <a:ea typeface="+mn-ea"/>
              </a:rPr>
              <a:t>软件的一个模块的需求规格说明书中描述：</a:t>
            </a:r>
            <a:endParaRPr lang="zh-CN" altLang="en-US" sz="2800" b="1" dirty="0">
              <a:latin typeface="+mn-ea"/>
              <a:ea typeface="+mn-ea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）年薪制员工：严重过失，扣年终风险金的</a:t>
            </a:r>
            <a:r>
              <a:rPr lang="en-US" altLang="zh-CN" sz="2800" b="1" dirty="0">
                <a:latin typeface="+mn-ea"/>
                <a:ea typeface="+mn-ea"/>
              </a:rPr>
              <a:t>4%</a:t>
            </a:r>
            <a:r>
              <a:rPr lang="zh-CN" altLang="en-US" sz="2800" b="1" dirty="0">
                <a:latin typeface="+mn-ea"/>
                <a:ea typeface="+mn-ea"/>
              </a:rPr>
              <a:t>；过失，扣年终风险金的</a:t>
            </a:r>
            <a:r>
              <a:rPr lang="en-US" altLang="zh-CN" sz="2800" b="1" dirty="0">
                <a:latin typeface="+mn-ea"/>
                <a:ea typeface="+mn-ea"/>
              </a:rPr>
              <a:t>2%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  <a:endParaRPr lang="zh-CN" altLang="en-US" sz="2800" b="1" dirty="0">
              <a:latin typeface="+mn-ea"/>
              <a:ea typeface="+mn-ea"/>
            </a:endParaRPr>
          </a:p>
          <a:p>
            <a:pPr marL="471170" lvl="1" indent="0">
              <a:lnSpc>
                <a:spcPct val="100000"/>
              </a:lnSpc>
              <a:buSzPct val="80000"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）非年薪制员工：严重过失，扣当月薪资的</a:t>
            </a:r>
            <a:r>
              <a:rPr lang="en-US" altLang="zh-CN" sz="2800" b="1" dirty="0">
                <a:latin typeface="+mn-ea"/>
                <a:ea typeface="+mn-ea"/>
              </a:rPr>
              <a:t>8%</a:t>
            </a:r>
            <a:r>
              <a:rPr lang="zh-CN" altLang="en-US" sz="2800" b="1" dirty="0">
                <a:latin typeface="+mn-ea"/>
                <a:ea typeface="+mn-ea"/>
              </a:rPr>
              <a:t>；过失，扣当月薪资的</a:t>
            </a:r>
            <a:r>
              <a:rPr lang="en-US" altLang="zh-CN" sz="2800" b="1" dirty="0">
                <a:latin typeface="+mn-ea"/>
                <a:ea typeface="+mn-ea"/>
              </a:rPr>
              <a:t>4%</a:t>
            </a:r>
            <a:r>
              <a:rPr lang="zh-CN" altLang="en-US" sz="2800" b="1" dirty="0" smtClean="0">
                <a:latin typeface="+mn-ea"/>
                <a:ea typeface="+mn-ea"/>
              </a:rPr>
              <a:t>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69900" lvl="1" indent="-469900">
              <a:buSzPct val="80000"/>
              <a:buFont typeface="Wingdings" panose="05000000000000000000" pitchFamily="2" charset="2"/>
              <a:buChar char="o"/>
            </a:pPr>
            <a:r>
              <a:rPr lang="zh-CN" altLang="en-US" sz="3100" b="1" dirty="0">
                <a:latin typeface="+mn-lt"/>
                <a:ea typeface="+mn-ea"/>
                <a:cs typeface="+mn-cs"/>
              </a:rPr>
              <a:t>问题：使用因果图法设计</a:t>
            </a:r>
            <a:r>
              <a:rPr lang="zh-CN" altLang="en-US" sz="3100" b="1" dirty="0" smtClean="0">
                <a:latin typeface="+mn-lt"/>
                <a:ea typeface="+mn-ea"/>
                <a:cs typeface="+mn-cs"/>
              </a:rPr>
              <a:t>测试用例</a:t>
            </a:r>
            <a:endParaRPr lang="en-US" altLang="zh-CN" sz="2400" b="1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 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844550" y="1798955"/>
            <a:ext cx="10538460" cy="4190365"/>
          </a:xfrm>
        </p:spPr>
        <p:txBody>
          <a:bodyPr>
            <a:noAutofit/>
          </a:bodyPr>
          <a:lstStyle/>
          <a:p>
            <a:r>
              <a:rPr lang="zh-CN" altLang="en-US" sz="3100" b="1" dirty="0"/>
              <a:t>应用场合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当软件的输入条件过多时，可以考虑输入的所有排列组合情况，考虑条件之间和条件结果之间关系，防止遗漏</a:t>
            </a:r>
            <a:endParaRPr lang="en-US" altLang="zh-CN" sz="2700" b="1" dirty="0"/>
          </a:p>
          <a:p>
            <a:r>
              <a:rPr lang="zh-CN" altLang="en-US" sz="3100" b="1" dirty="0"/>
              <a:t>局限性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测试用例数目可能会很大，不便于维护</a:t>
            </a:r>
            <a:endParaRPr lang="en-US" altLang="zh-CN" sz="2700" b="1" dirty="0"/>
          </a:p>
          <a:p>
            <a:pPr marL="0" indent="0">
              <a:buNone/>
            </a:pPr>
            <a:endParaRPr lang="en-US" altLang="zh-CN" dirty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 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总结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070" y="1557020"/>
            <a:ext cx="10721340" cy="50609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+mn-ea"/>
              </a:rPr>
              <a:t>什么情况使用因果图法</a:t>
            </a:r>
            <a:endParaRPr lang="en-US" altLang="zh-CN" b="1" dirty="0">
              <a:latin typeface="+mn-lt"/>
              <a:ea typeface="+mn-ea"/>
            </a:endParaRPr>
          </a:p>
          <a:p>
            <a:pPr lvl="1"/>
            <a:r>
              <a:rPr lang="zh-CN" altLang="en-US" sz="2400" b="1" dirty="0">
                <a:latin typeface="+mn-lt"/>
                <a:ea typeface="+mn-ea"/>
              </a:rPr>
              <a:t>应用的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输出结果</a:t>
            </a:r>
            <a:r>
              <a:rPr lang="zh-CN" altLang="en-US" sz="2400" b="1" dirty="0">
                <a:latin typeface="+mn-lt"/>
                <a:ea typeface="+mn-ea"/>
              </a:rPr>
              <a:t>依赖于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各种输入条件</a:t>
            </a:r>
            <a:r>
              <a:rPr lang="zh-CN" altLang="en-US" sz="2400" b="1" dirty="0">
                <a:latin typeface="+mn-lt"/>
                <a:ea typeface="+mn-ea"/>
              </a:rPr>
              <a:t>的组合或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各种输入条件之间有某种相互制约关系</a:t>
            </a:r>
            <a:r>
              <a:rPr lang="zh-CN" altLang="en-US" sz="2400" b="1" dirty="0">
                <a:latin typeface="+mn-lt"/>
                <a:ea typeface="+mn-ea"/>
              </a:rPr>
              <a:t>时</a:t>
            </a:r>
            <a:endParaRPr lang="zh-CN" altLang="en-US" sz="2400" b="1" dirty="0">
              <a:latin typeface="+mn-lt"/>
              <a:ea typeface="+mn-ea"/>
            </a:endParaRPr>
          </a:p>
          <a:p>
            <a:r>
              <a:rPr lang="zh-CN" altLang="en-US" b="1" dirty="0" smtClean="0">
                <a:latin typeface="+mn-lt"/>
                <a:ea typeface="+mn-ea"/>
              </a:rPr>
              <a:t>因果</a:t>
            </a:r>
            <a:r>
              <a:rPr lang="zh-CN" altLang="en-US" b="1" dirty="0">
                <a:latin typeface="+mn-lt"/>
                <a:ea typeface="+mn-ea"/>
              </a:rPr>
              <a:t>图法使用步骤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 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总结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1848887" y="2567687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28775"/>
            <a:ext cx="10761980" cy="50609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>
                <a:latin typeface="+mn-lt"/>
                <a:ea typeface="+mn-ea"/>
              </a:rPr>
              <a:t>因果</a:t>
            </a:r>
            <a:r>
              <a:rPr lang="zh-CN" altLang="en-US" sz="2600" b="1" dirty="0">
                <a:latin typeface="+mn-lt"/>
                <a:ea typeface="+mn-ea"/>
              </a:rPr>
              <a:t>图法产生的背景</a:t>
            </a:r>
            <a:endParaRPr lang="zh-CN" altLang="en-US" sz="2600" b="1" dirty="0">
              <a:latin typeface="+mn-lt"/>
              <a:ea typeface="+mn-ea"/>
            </a:endParaRPr>
          </a:p>
          <a:p>
            <a:pPr marL="471170" lvl="1" indent="0">
              <a:buNone/>
              <a:defRPr/>
            </a:pPr>
            <a:r>
              <a:rPr lang="zh-CN" altLang="en-US" sz="2400" dirty="0">
                <a:latin typeface="+mn-ea"/>
              </a:rPr>
              <a:t>     </a:t>
            </a:r>
            <a:r>
              <a:rPr lang="zh-CN" altLang="en-US" sz="2600" b="1" dirty="0">
                <a:latin typeface="+mn-lt"/>
                <a:ea typeface="+mn-ea"/>
              </a:rPr>
              <a:t>等价类划分法和边界值分析方法都是着重考虑输入条件，但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没有考虑输入条件的各种组合</a:t>
            </a:r>
            <a:r>
              <a:rPr lang="zh-CN" altLang="en-US" sz="2600" b="1" dirty="0">
                <a:latin typeface="+mn-lt"/>
                <a:ea typeface="+mn-ea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输入条件之间的相互制约</a:t>
            </a:r>
            <a:r>
              <a:rPr lang="zh-CN" altLang="en-US" sz="2600" b="1" dirty="0">
                <a:latin typeface="+mn-lt"/>
                <a:ea typeface="+mn-ea"/>
              </a:rPr>
              <a:t>关系。这样虽然各种输入条件可能出错的情况已经测试到了，但多个输入条件组合起来可能出错的情况却被忽视了。</a:t>
            </a:r>
            <a:endParaRPr lang="en-US" altLang="zh-CN" sz="2600" b="1" dirty="0"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609090"/>
            <a:ext cx="10787380" cy="50609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>
                <a:latin typeface="+mn-lt"/>
                <a:ea typeface="+mn-ea"/>
              </a:rPr>
              <a:t>因果图的概念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600" b="1" dirty="0">
                <a:latin typeface="+mn-lt"/>
                <a:ea typeface="+mn-ea"/>
              </a:rPr>
              <a:t>因果图是一种利用图解法分析输入的各种组合情况，从而设计测试用例的方法，它适合于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检查程序输入条件的各种情况的组合的</a:t>
            </a:r>
            <a:r>
              <a:rPr lang="zh-CN" altLang="en-US" sz="2600" b="1" dirty="0" smtClean="0">
                <a:solidFill>
                  <a:srgbClr val="FF0000"/>
                </a:solidFill>
                <a:latin typeface="+mn-lt"/>
                <a:ea typeface="+mn-ea"/>
              </a:rPr>
              <a:t>情况</a:t>
            </a:r>
            <a:endParaRPr lang="en-US" altLang="zh-CN" sz="2600" b="1" dirty="0">
              <a:latin typeface="+mn-lt"/>
              <a:ea typeface="+mn-ea"/>
            </a:endParaRPr>
          </a:p>
          <a:p>
            <a:pPr lvl="1"/>
            <a:r>
              <a:rPr lang="zh-CN" altLang="en-US" sz="2600" b="1" dirty="0" smtClean="0">
                <a:latin typeface="+mn-lt"/>
                <a:ea typeface="+mn-ea"/>
              </a:rPr>
              <a:t>优点：将</a:t>
            </a:r>
            <a:r>
              <a:rPr lang="zh-CN" altLang="en-US" sz="2600" b="1" dirty="0">
                <a:latin typeface="+mn-lt"/>
                <a:ea typeface="+mn-ea"/>
              </a:rPr>
              <a:t>自然语言转化为形式语言规格说明的一种严格方法，可以指出规格说明存在的不完整性和二义性。</a:t>
            </a:r>
            <a:endParaRPr lang="zh-CN" altLang="en-US" sz="2600" b="1" dirty="0">
              <a:latin typeface="+mn-lt"/>
              <a:ea typeface="+mn-ea"/>
            </a:endParaRPr>
          </a:p>
          <a:p>
            <a:pPr lvl="1"/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795" y="1596390"/>
            <a:ext cx="10754995" cy="514540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因果图中的4种基本关系</a:t>
            </a:r>
            <a:endParaRPr lang="zh-CN" altLang="en-US" sz="26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         </a:t>
            </a:r>
            <a:r>
              <a:rPr lang="zh-CN" altLang="en-US" sz="2600" b="1" dirty="0" smtClean="0"/>
              <a:t>在</a:t>
            </a:r>
            <a:r>
              <a:rPr lang="zh-CN" altLang="en-US" sz="2600" b="1" dirty="0"/>
              <a:t>因果图的基本符号中，图中的左结点</a:t>
            </a:r>
            <a:r>
              <a:rPr lang="en-US" altLang="zh-CN" sz="2600" b="1" dirty="0"/>
              <a:t>ci</a:t>
            </a:r>
            <a:r>
              <a:rPr lang="zh-CN" altLang="en-US" sz="2600" b="1" dirty="0"/>
              <a:t>表示输入状态（或称原因），右结点</a:t>
            </a:r>
            <a:r>
              <a:rPr lang="en-US" altLang="zh-CN" sz="2600" b="1" dirty="0" err="1"/>
              <a:t>ei</a:t>
            </a:r>
            <a:r>
              <a:rPr lang="zh-CN" altLang="en-US" sz="2600" b="1" dirty="0"/>
              <a:t>表示输出状态（或称结果）。</a:t>
            </a:r>
            <a:r>
              <a:rPr lang="en-US" altLang="zh-CN" sz="2600" b="1" dirty="0"/>
              <a:t>ci </a:t>
            </a:r>
            <a:r>
              <a:rPr lang="zh-CN" altLang="en-US" sz="2600" b="1" dirty="0"/>
              <a:t>与 </a:t>
            </a:r>
            <a:r>
              <a:rPr lang="en-US" altLang="zh-CN" sz="2600" b="1" dirty="0" err="1"/>
              <a:t>ei</a:t>
            </a:r>
            <a:r>
              <a:rPr lang="en-US" altLang="zh-CN" sz="2600" b="1" dirty="0"/>
              <a:t> </a:t>
            </a:r>
            <a:r>
              <a:rPr lang="zh-CN" altLang="en-US" sz="2600" b="1" dirty="0"/>
              <a:t>取值0或1，0表示某状态不出现，1则表示某状态出现。</a:t>
            </a:r>
            <a:endParaRPr lang="zh-CN" altLang="en-US" sz="26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恒等：若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也为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非：若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0，</a:t>
            </a:r>
            <a:r>
              <a:rPr lang="zh-CN" altLang="en-US" sz="2400" b="1" dirty="0"/>
              <a:t>否则</a:t>
            </a:r>
            <a:r>
              <a:rPr lang="en-US" altLang="zh-CN" sz="2400" b="1" dirty="0"/>
              <a:t>e1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或：若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c3 </a:t>
            </a:r>
            <a:r>
              <a:rPr lang="zh-CN" altLang="en-US" sz="2400" b="1" dirty="0"/>
              <a:t>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与：若 </a:t>
            </a:r>
            <a:r>
              <a:rPr lang="en-US" altLang="zh-CN" sz="2400" b="1" dirty="0"/>
              <a:t>c1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c2 </a:t>
            </a:r>
            <a:r>
              <a:rPr lang="zh-CN" altLang="en-US" sz="2400" b="1" dirty="0"/>
              <a:t>都是1，则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1，</a:t>
            </a:r>
            <a:r>
              <a:rPr lang="zh-CN" altLang="en-US" sz="2400" b="1" dirty="0"/>
              <a:t>否则 </a:t>
            </a:r>
            <a:r>
              <a:rPr lang="en-US" altLang="zh-CN" sz="2400" b="1" dirty="0"/>
              <a:t>e1 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593" y="1628979"/>
            <a:ext cx="7847012" cy="79216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 smtClean="0"/>
              <a:t>因果图中用来表示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种因果关系的基本符号：</a:t>
            </a:r>
            <a:endParaRPr lang="zh-CN" altLang="en-US" sz="2600" b="1" dirty="0"/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9279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3600" baseline="-1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3600" baseline="-14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4756750" y="2458615"/>
            <a:ext cx="762000" cy="7548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3689950" y="283602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461350" y="3213426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恒等</a:t>
            </a:r>
            <a:endParaRPr lang="zh-CN" altLang="en-US" sz="32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63125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8141300" y="2458615"/>
            <a:ext cx="762000" cy="7138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7074500" y="2815529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6845900" y="3172443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 非</a:t>
            </a:r>
            <a:endParaRPr lang="zh-CN" altLang="en-US" sz="32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7150700" y="2744146"/>
            <a:ext cx="83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～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56700" name="Group 28"/>
          <p:cNvGrpSpPr/>
          <p:nvPr/>
        </p:nvGrpSpPr>
        <p:grpSpPr bwMode="auto">
          <a:xfrm>
            <a:off x="2927950" y="3755603"/>
            <a:ext cx="2590800" cy="2629985"/>
            <a:chOff x="720" y="2208"/>
            <a:chExt cx="1632" cy="1852"/>
          </a:xfrm>
        </p:grpSpPr>
        <p:sp>
          <p:nvSpPr>
            <p:cNvPr id="156690" name="Oval 18"/>
            <p:cNvSpPr>
              <a:spLocks noChangeArrowheads="1"/>
            </p:cNvSpPr>
            <p:nvPr/>
          </p:nvSpPr>
          <p:spPr bwMode="auto">
            <a:xfrm>
              <a:off x="720" y="2208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c1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1" name="Oval 19"/>
            <p:cNvSpPr>
              <a:spLocks noChangeArrowheads="1"/>
            </p:cNvSpPr>
            <p:nvPr/>
          </p:nvSpPr>
          <p:spPr bwMode="auto">
            <a:xfrm>
              <a:off x="1872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e1</a:t>
              </a:r>
              <a:endPara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1104" y="3649"/>
              <a:ext cx="864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0">
                  <a:solidFill>
                    <a:schemeClr val="accent2"/>
                  </a:solidFill>
                  <a:ea typeface="宋体" panose="02010600030101010101" pitchFamily="2" charset="-122"/>
                </a:rPr>
                <a:t>或</a:t>
              </a:r>
              <a:endParaRPr lang="zh-CN" altLang="en-US" sz="3200" b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6694" name="Oval 22"/>
            <p:cNvSpPr>
              <a:spLocks noChangeArrowheads="1"/>
            </p:cNvSpPr>
            <p:nvPr/>
          </p:nvSpPr>
          <p:spPr bwMode="auto">
            <a:xfrm>
              <a:off x="720" y="2736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c2</a:t>
              </a:r>
              <a:endPara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5" name="Oval 23"/>
            <p:cNvSpPr>
              <a:spLocks noChangeArrowheads="1"/>
            </p:cNvSpPr>
            <p:nvPr/>
          </p:nvSpPr>
          <p:spPr bwMode="auto">
            <a:xfrm>
              <a:off x="720" y="3264"/>
              <a:ext cx="480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c3</a:t>
              </a:r>
              <a:endPara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1200" y="297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V="1">
              <a:off x="1200" y="307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1200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9" name="Text Box 27"/>
            <p:cNvSpPr txBox="1">
              <a:spLocks noChangeArrowheads="1"/>
            </p:cNvSpPr>
            <p:nvPr/>
          </p:nvSpPr>
          <p:spPr bwMode="auto">
            <a:xfrm>
              <a:off x="1440" y="2688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∨</a:t>
              </a:r>
              <a:endPara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845" name="Arc 5"/>
          <p:cNvSpPr/>
          <p:nvPr/>
        </p:nvSpPr>
        <p:spPr bwMode="auto">
          <a:xfrm flipH="1">
            <a:off x="4512275" y="4547766"/>
            <a:ext cx="215900" cy="503238"/>
          </a:xfrm>
          <a:custGeom>
            <a:avLst/>
            <a:gdLst>
              <a:gd name="G0" fmla="+- 4607 0 0"/>
              <a:gd name="G1" fmla="+- 21600 0 0"/>
              <a:gd name="G2" fmla="+- 21600 0 0"/>
              <a:gd name="T0" fmla="*/ 4607 w 26207"/>
              <a:gd name="T1" fmla="*/ 0 h 43200"/>
              <a:gd name="T2" fmla="*/ 0 w 26207"/>
              <a:gd name="T3" fmla="*/ 42703 h 43200"/>
              <a:gd name="T4" fmla="*/ 4607 w 2620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207" h="43200" fill="none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</a:path>
              <a:path w="26207" h="43200" stroke="0" extrusionOk="0">
                <a:moveTo>
                  <a:pt x="4606" y="0"/>
                </a:moveTo>
                <a:cubicBezTo>
                  <a:pt x="16536" y="0"/>
                  <a:pt x="26207" y="9670"/>
                  <a:pt x="26207" y="21600"/>
                </a:cubicBezTo>
                <a:cubicBezTo>
                  <a:pt x="26207" y="33529"/>
                  <a:pt x="16536" y="43200"/>
                  <a:pt x="4607" y="43200"/>
                </a:cubicBezTo>
                <a:cubicBezTo>
                  <a:pt x="3057" y="43200"/>
                  <a:pt x="1513" y="43033"/>
                  <a:pt x="0" y="42702"/>
                </a:cubicBezTo>
                <a:lnTo>
                  <a:pt x="4607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6383938" y="3827040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3" name="Oval 31"/>
          <p:cNvSpPr>
            <a:spLocks noChangeArrowheads="1"/>
          </p:cNvSpPr>
          <p:nvPr/>
        </p:nvSpPr>
        <p:spPr bwMode="auto">
          <a:xfrm>
            <a:off x="8212738" y="4458933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e1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6972393" y="5722718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 dirty="0">
                <a:solidFill>
                  <a:schemeClr val="accent2"/>
                </a:solidFill>
                <a:ea typeface="宋体" panose="02010600030101010101" pitchFamily="2" charset="-122"/>
              </a:rPr>
              <a:t>与</a:t>
            </a:r>
            <a:endParaRPr lang="zh-CN" altLang="en-US" sz="3200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6383938" y="5161036"/>
            <a:ext cx="762000" cy="7021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c2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 flipV="1">
            <a:off x="7145938" y="4880194"/>
            <a:ext cx="1143000" cy="6318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>
            <a:off x="7145938" y="4178091"/>
            <a:ext cx="1143000" cy="4914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7450738" y="4597891"/>
            <a:ext cx="53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∧</a:t>
            </a:r>
            <a:endParaRPr lang="en-US" altLang="zh-CN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846" name="Arc 6"/>
          <p:cNvSpPr/>
          <p:nvPr/>
        </p:nvSpPr>
        <p:spPr bwMode="auto">
          <a:xfrm flipH="1">
            <a:off x="7968263" y="4560465"/>
            <a:ext cx="177800" cy="474663"/>
          </a:xfrm>
          <a:custGeom>
            <a:avLst/>
            <a:gdLst>
              <a:gd name="G0" fmla="+- 0 0 0"/>
              <a:gd name="G1" fmla="+- 20555 0 0"/>
              <a:gd name="G2" fmla="+- 21600 0 0"/>
              <a:gd name="T0" fmla="*/ 6637 w 21600"/>
              <a:gd name="T1" fmla="*/ 0 h 40733"/>
              <a:gd name="T2" fmla="*/ 7708 w 21600"/>
              <a:gd name="T3" fmla="*/ 40733 h 40733"/>
              <a:gd name="T4" fmla="*/ 0 w 21600"/>
              <a:gd name="T5" fmla="*/ 20555 h 40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733" fill="none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</a:path>
              <a:path w="21600" h="40733" stroke="0" extrusionOk="0">
                <a:moveTo>
                  <a:pt x="6637" y="-1"/>
                </a:moveTo>
                <a:cubicBezTo>
                  <a:pt x="15555" y="2879"/>
                  <a:pt x="21600" y="11182"/>
                  <a:pt x="21600" y="20555"/>
                </a:cubicBezTo>
                <a:cubicBezTo>
                  <a:pt x="21600" y="29510"/>
                  <a:pt x="16073" y="37537"/>
                  <a:pt x="7707" y="40732"/>
                </a:cubicBezTo>
                <a:lnTo>
                  <a:pt x="0" y="2055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135" y="1640840"/>
            <a:ext cx="10661015" cy="488505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800" b="1" dirty="0"/>
              <a:t>因果图中的约束</a:t>
            </a:r>
            <a:endParaRPr lang="zh-CN" altLang="en-US" sz="2800" b="1" dirty="0"/>
          </a:p>
          <a:p>
            <a:pPr>
              <a:lnSpc>
                <a:spcPct val="105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+mn-ea"/>
              </a:rPr>
              <a:t>在实际问题中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输入状态相互之间、输出状态相互之间</a:t>
            </a:r>
            <a:r>
              <a:rPr lang="zh-CN" altLang="en-US" sz="2800" b="1" dirty="0">
                <a:latin typeface="+mn-ea"/>
              </a:rPr>
              <a:t>可能存在某些依赖关系，称为“约束”。对于输入条件的约束有</a:t>
            </a:r>
            <a:r>
              <a:rPr lang="en-US" altLang="zh-CN" sz="2800" b="1" dirty="0">
                <a:latin typeface="+mn-ea"/>
              </a:rPr>
              <a:t>E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I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O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R</a:t>
            </a:r>
            <a:r>
              <a:rPr lang="zh-CN" altLang="en-US" sz="2800" b="1" dirty="0">
                <a:latin typeface="+mn-ea"/>
              </a:rPr>
              <a:t>四</a:t>
            </a:r>
            <a:r>
              <a:rPr lang="zh-CN" altLang="en-US" sz="2800" b="1" dirty="0" smtClean="0">
                <a:latin typeface="+mn-ea"/>
              </a:rPr>
              <a:t>种</a:t>
            </a:r>
            <a:r>
              <a:rPr lang="zh-CN" altLang="en-US" sz="2800" b="1" dirty="0">
                <a:latin typeface="+mn-ea"/>
              </a:rPr>
              <a:t>约束，对于输出条件的约束只有</a:t>
            </a:r>
            <a:r>
              <a:rPr lang="en-US" altLang="zh-CN" sz="2800" b="1" dirty="0">
                <a:latin typeface="+mn-ea"/>
              </a:rPr>
              <a:t>M</a:t>
            </a:r>
            <a:r>
              <a:rPr lang="zh-CN" altLang="en-US" sz="2800" b="1" dirty="0">
                <a:latin typeface="+mn-ea"/>
              </a:rPr>
              <a:t>约束。</a:t>
            </a:r>
            <a:endParaRPr lang="zh-CN" altLang="en-US" sz="28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E</a:t>
            </a:r>
            <a:r>
              <a:rPr lang="zh-CN" altLang="en-US" sz="2400" b="1" dirty="0">
                <a:latin typeface="+mn-ea"/>
              </a:rPr>
              <a:t>约束(异)：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中最多有一个可能为1，即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zh-CN" altLang="en-US" sz="2400" b="1" dirty="0" smtClean="0">
                <a:latin typeface="+mn-ea"/>
              </a:rPr>
              <a:t>同时为</a:t>
            </a:r>
            <a:r>
              <a:rPr lang="zh-CN" altLang="en-US" sz="2400" b="1" dirty="0">
                <a:latin typeface="+mn-ea"/>
              </a:rPr>
              <a:t>1。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I </a:t>
            </a:r>
            <a:r>
              <a:rPr lang="zh-CN" altLang="en-US" sz="2400" b="1" dirty="0">
                <a:latin typeface="+mn-ea"/>
              </a:rPr>
              <a:t>约束(或)：</a:t>
            </a:r>
            <a:r>
              <a:rPr lang="en-US" altLang="zh-CN" sz="2400" b="1" dirty="0" err="1">
                <a:latin typeface="+mn-ea"/>
              </a:rPr>
              <a:t>a、b、c</a:t>
            </a:r>
            <a:r>
              <a:rPr lang="zh-CN" altLang="en-US" sz="2400" b="1" dirty="0">
                <a:latin typeface="+mn-ea"/>
              </a:rPr>
              <a:t>中至少有一个必须为1，即 </a:t>
            </a:r>
            <a:r>
              <a:rPr lang="en-US" altLang="zh-CN" sz="2400" b="1" dirty="0" err="1">
                <a:latin typeface="+mn-ea"/>
              </a:rPr>
              <a:t>a、b、c</a:t>
            </a:r>
            <a:r>
              <a:rPr lang="zh-CN" altLang="en-US" sz="2400" b="1" dirty="0">
                <a:latin typeface="+mn-ea"/>
              </a:rPr>
              <a:t>不能同时为0。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约束(唯一)：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必须有一个且仅有一个为1。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R</a:t>
            </a:r>
            <a:r>
              <a:rPr lang="zh-CN" altLang="en-US" sz="2400" b="1" dirty="0">
                <a:latin typeface="+mn-ea"/>
              </a:rPr>
              <a:t>约束(要求)：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是1时，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必须是1，即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为1时，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不能为0。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M</a:t>
            </a:r>
            <a:r>
              <a:rPr lang="zh-CN" altLang="en-US" sz="2400" b="1" dirty="0">
                <a:latin typeface="+mn-ea"/>
              </a:rPr>
              <a:t>约束(强制)：若结果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为1，则结果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强制为0。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3613304" y="2294656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613304" y="3305142"/>
            <a:ext cx="762000" cy="721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394104" y="3738207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异</a:t>
            </a:r>
            <a:endParaRPr lang="zh-CN" altLang="en-US" sz="32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 flipH="1">
            <a:off x="2546504" y="2655544"/>
            <a:ext cx="1066800" cy="64959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2546504" y="3305142"/>
            <a:ext cx="1066800" cy="36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2013848" y="3088609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6325200" y="2058119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68" name="Oval 24"/>
          <p:cNvSpPr>
            <a:spLocks noChangeArrowheads="1"/>
          </p:cNvSpPr>
          <p:nvPr/>
        </p:nvSpPr>
        <p:spPr bwMode="auto">
          <a:xfrm>
            <a:off x="6325200" y="2858665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4953600" y="3804766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或</a:t>
            </a:r>
            <a:endParaRPr lang="zh-CN" altLang="en-US" sz="32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 flipH="1">
            <a:off x="5258400" y="2494781"/>
            <a:ext cx="1066800" cy="80054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5258400" y="3295327"/>
            <a:ext cx="1066800" cy="65499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4822160" y="2993833"/>
            <a:ext cx="914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73" name="Oval 29"/>
          <p:cNvSpPr>
            <a:spLocks noChangeArrowheads="1"/>
          </p:cNvSpPr>
          <p:nvPr/>
        </p:nvSpPr>
        <p:spPr bwMode="auto">
          <a:xfrm>
            <a:off x="6325200" y="3659212"/>
            <a:ext cx="762000" cy="727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5258400" y="3295327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77" name="Oval 33"/>
          <p:cNvSpPr>
            <a:spLocks noChangeArrowheads="1"/>
          </p:cNvSpPr>
          <p:nvPr/>
        </p:nvSpPr>
        <p:spPr bwMode="auto">
          <a:xfrm>
            <a:off x="9144600" y="214225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8" name="Oval 34"/>
          <p:cNvSpPr>
            <a:spLocks noChangeArrowheads="1"/>
          </p:cNvSpPr>
          <p:nvPr/>
        </p:nvSpPr>
        <p:spPr bwMode="auto">
          <a:xfrm>
            <a:off x="9144600" y="3156176"/>
            <a:ext cx="762000" cy="724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7925400" y="3663136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唯一</a:t>
            </a:r>
            <a:endParaRPr lang="zh-CN" altLang="en-US" sz="32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H="1">
            <a:off x="8077800" y="2504370"/>
            <a:ext cx="1066800" cy="65180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>
            <a:off x="8077800" y="3156176"/>
            <a:ext cx="1066800" cy="36211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7638856" y="2866485"/>
            <a:ext cx="762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ea typeface="宋体" panose="02010600030101010101" pitchFamily="2" charset="-122"/>
              </a:rPr>
              <a:t>O</a:t>
            </a:r>
            <a:endParaRPr lang="en-US" altLang="zh-CN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2972400" y="5114057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R</a:t>
            </a:r>
            <a:endParaRPr lang="en-US" altLang="zh-CN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85" name="Oval 41"/>
          <p:cNvSpPr>
            <a:spLocks noChangeArrowheads="1"/>
          </p:cNvSpPr>
          <p:nvPr/>
        </p:nvSpPr>
        <p:spPr bwMode="auto">
          <a:xfrm>
            <a:off x="4344000" y="43314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86" name="Oval 42"/>
          <p:cNvSpPr>
            <a:spLocks noChangeArrowheads="1"/>
          </p:cNvSpPr>
          <p:nvPr/>
        </p:nvSpPr>
        <p:spPr bwMode="auto">
          <a:xfrm>
            <a:off x="4344000" y="5652219"/>
            <a:ext cx="762000" cy="733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787" name="Text Box 43"/>
          <p:cNvSpPr txBox="1">
            <a:spLocks noChangeArrowheads="1"/>
          </p:cNvSpPr>
          <p:nvPr/>
        </p:nvSpPr>
        <p:spPr bwMode="auto">
          <a:xfrm>
            <a:off x="2896200" y="5945907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要求</a:t>
            </a:r>
            <a:endParaRPr lang="zh-CN" altLang="en-US" sz="32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795" name="Arc 51"/>
          <p:cNvSpPr/>
          <p:nvPr/>
        </p:nvSpPr>
        <p:spPr bwMode="auto">
          <a:xfrm flipH="1">
            <a:off x="3963000" y="4698132"/>
            <a:ext cx="381000" cy="1393825"/>
          </a:xfrm>
          <a:custGeom>
            <a:avLst/>
            <a:gdLst>
              <a:gd name="G0" fmla="+- 93 0 0"/>
              <a:gd name="G1" fmla="+- 21600 0 0"/>
              <a:gd name="G2" fmla="+- 21600 0 0"/>
              <a:gd name="T0" fmla="*/ 135 w 21693"/>
              <a:gd name="T1" fmla="*/ 0 h 43200"/>
              <a:gd name="T2" fmla="*/ 0 w 21693"/>
              <a:gd name="T3" fmla="*/ 43200 h 43200"/>
              <a:gd name="T4" fmla="*/ 93 w 2169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3" h="43200" fill="none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</a:path>
              <a:path w="21693" h="43200" stroke="0" extrusionOk="0">
                <a:moveTo>
                  <a:pt x="134" y="0"/>
                </a:moveTo>
                <a:cubicBezTo>
                  <a:pt x="12047" y="23"/>
                  <a:pt x="21693" y="9687"/>
                  <a:pt x="21693" y="21600"/>
                </a:cubicBezTo>
                <a:cubicBezTo>
                  <a:pt x="21693" y="33529"/>
                  <a:pt x="12022" y="43200"/>
                  <a:pt x="93" y="43200"/>
                </a:cubicBezTo>
                <a:cubicBezTo>
                  <a:pt x="62" y="43200"/>
                  <a:pt x="31" y="43199"/>
                  <a:pt x="0" y="43199"/>
                </a:cubicBezTo>
                <a:lnTo>
                  <a:pt x="9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6" name="Line 52"/>
          <p:cNvSpPr>
            <a:spLocks noChangeShapeType="1"/>
          </p:cNvSpPr>
          <p:nvPr/>
        </p:nvSpPr>
        <p:spPr bwMode="auto">
          <a:xfrm flipH="1">
            <a:off x="4572600" y="5945907"/>
            <a:ext cx="152400" cy="14605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1" name="Text Box 57"/>
          <p:cNvSpPr txBox="1">
            <a:spLocks noChangeArrowheads="1"/>
          </p:cNvSpPr>
          <p:nvPr/>
        </p:nvSpPr>
        <p:spPr bwMode="auto">
          <a:xfrm>
            <a:off x="8077800" y="5109661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endParaRPr lang="en-US" altLang="zh-CN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802" name="Oval 58"/>
          <p:cNvSpPr>
            <a:spLocks noChangeArrowheads="1"/>
          </p:cNvSpPr>
          <p:nvPr/>
        </p:nvSpPr>
        <p:spPr bwMode="auto">
          <a:xfrm>
            <a:off x="7315800" y="4272681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3" name="Oval 59"/>
          <p:cNvSpPr>
            <a:spLocks noChangeArrowheads="1"/>
          </p:cNvSpPr>
          <p:nvPr/>
        </p:nvSpPr>
        <p:spPr bwMode="auto">
          <a:xfrm>
            <a:off x="7315800" y="5642284"/>
            <a:ext cx="762000" cy="760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9804" name="Text Box 60"/>
          <p:cNvSpPr txBox="1">
            <a:spLocks noChangeArrowheads="1"/>
          </p:cNvSpPr>
          <p:nvPr/>
        </p:nvSpPr>
        <p:spPr bwMode="auto">
          <a:xfrm>
            <a:off x="6096600" y="5872137"/>
            <a:ext cx="1371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ea typeface="宋体" panose="02010600030101010101" pitchFamily="2" charset="-122"/>
              </a:rPr>
              <a:t>强制</a:t>
            </a:r>
            <a:endParaRPr lang="zh-CN" altLang="en-US" sz="32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9805" name="Arc 61"/>
          <p:cNvSpPr/>
          <p:nvPr/>
        </p:nvSpPr>
        <p:spPr bwMode="auto">
          <a:xfrm>
            <a:off x="8065100" y="4581793"/>
            <a:ext cx="393700" cy="1445693"/>
          </a:xfrm>
          <a:custGeom>
            <a:avLst/>
            <a:gdLst>
              <a:gd name="G0" fmla="+- 723 0 0"/>
              <a:gd name="G1" fmla="+- 21600 0 0"/>
              <a:gd name="G2" fmla="+- 21600 0 0"/>
              <a:gd name="T0" fmla="*/ 0 w 22323"/>
              <a:gd name="T1" fmla="*/ 12 h 43200"/>
              <a:gd name="T2" fmla="*/ 630 w 22323"/>
              <a:gd name="T3" fmla="*/ 43200 h 43200"/>
              <a:gd name="T4" fmla="*/ 723 w 2232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23" h="43200" fill="none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</a:path>
              <a:path w="22323" h="43200" stroke="0" extrusionOk="0">
                <a:moveTo>
                  <a:pt x="0" y="12"/>
                </a:moveTo>
                <a:cubicBezTo>
                  <a:pt x="240" y="4"/>
                  <a:pt x="481" y="-1"/>
                  <a:pt x="723" y="0"/>
                </a:cubicBezTo>
                <a:cubicBezTo>
                  <a:pt x="12652" y="0"/>
                  <a:pt x="22323" y="9670"/>
                  <a:pt x="22323" y="21600"/>
                </a:cubicBezTo>
                <a:cubicBezTo>
                  <a:pt x="22323" y="33529"/>
                  <a:pt x="12652" y="43200"/>
                  <a:pt x="723" y="43200"/>
                </a:cubicBezTo>
                <a:cubicBezTo>
                  <a:pt x="692" y="43200"/>
                  <a:pt x="661" y="43199"/>
                  <a:pt x="630" y="43199"/>
                </a:cubicBezTo>
                <a:lnTo>
                  <a:pt x="72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2309" y="1628726"/>
            <a:ext cx="7847012" cy="792162"/>
          </a:xfrm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600" b="1" dirty="0"/>
              <a:t>因果图中用来表示约束关系的约束符号：</a:t>
            </a:r>
            <a:endParaRPr lang="zh-CN" altLang="en-US" sz="2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755" y="1660525"/>
            <a:ext cx="10725150" cy="4937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b="1" dirty="0"/>
              <a:t>因果图法最终生成的是决策表。利用因果图生成测试用例的基本步骤如下：</a:t>
            </a:r>
            <a:endParaRPr lang="zh-CN" altLang="en-US" sz="2600" b="1" dirty="0"/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软件规格说明中哪些是原因，哪些是结果，并给每个原因和结果赋予一个标识符。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分析</a:t>
            </a:r>
            <a:r>
              <a:rPr lang="zh-CN" altLang="en-US" sz="2400" b="1" dirty="0">
                <a:latin typeface="+mn-ea"/>
              </a:rPr>
              <a:t>软件规格说明中的语义，找出原因与结果之间、原因与原因之间对应的关系， 根据这些关系画出因果图。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由于</a:t>
            </a:r>
            <a:r>
              <a:rPr lang="zh-CN" altLang="en-US" sz="2400" b="1" dirty="0">
                <a:latin typeface="+mn-ea"/>
              </a:rPr>
              <a:t>语法或环境的限制，有些原因与原因之间、原因与结果之间的组合情况不可能出现。为表明这些特殊情况，在因果图上用一些记号表明约束或限制条件。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把</a:t>
            </a:r>
            <a:r>
              <a:rPr lang="zh-CN" altLang="en-US" sz="2400" b="1" dirty="0">
                <a:latin typeface="+mn-ea"/>
              </a:rPr>
              <a:t>因果图转换为决策表。</a:t>
            </a:r>
            <a:endParaRPr lang="zh-CN" altLang="en-US" sz="2400" b="1" dirty="0">
              <a:latin typeface="+mn-ea"/>
            </a:endParaRPr>
          </a:p>
          <a:p>
            <a:pPr marL="928370" lvl="1" indent="-457200" eaLnBrk="1" hangingPunct="1"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根据</a:t>
            </a:r>
            <a:r>
              <a:rPr lang="zh-CN" altLang="en-US" sz="2400" b="1" dirty="0">
                <a:latin typeface="+mn-ea"/>
              </a:rPr>
              <a:t>决策表中的每一列设计测试用例。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73068" y="260648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3.7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因果图测试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2289</Words>
  <Application>WPS 演示</Application>
  <PresentationFormat>全屏显示(4:3)</PresentationFormat>
  <Paragraphs>544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Verdana</vt:lpstr>
      <vt:lpstr>Times New Roman</vt:lpstr>
      <vt:lpstr>楷体</vt:lpstr>
      <vt:lpstr>华文隶书</vt:lpstr>
      <vt:lpstr>黑体</vt:lpstr>
      <vt:lpstr>微软雅黑</vt:lpstr>
      <vt:lpstr>Arial Unicode MS</vt:lpstr>
      <vt:lpstr>Profile</vt:lpstr>
      <vt:lpstr>软件测试实用教程 ——方法与实践</vt:lpstr>
      <vt:lpstr>第3章  黑盒测试技术</vt:lpstr>
      <vt:lpstr>3.8 因果图</vt:lpstr>
      <vt:lpstr>3.8 因果图</vt:lpstr>
      <vt:lpstr>3.8 因果图</vt:lpstr>
      <vt:lpstr>3.8 因果图</vt:lpstr>
      <vt:lpstr>PowerPoint 演示文稿</vt:lpstr>
      <vt:lpstr>PowerPoint 演示文稿</vt:lpstr>
      <vt:lpstr>PowerPoint 演示文稿</vt:lpstr>
      <vt:lpstr>3.7 因果图测试</vt:lpstr>
      <vt:lpstr>3.7 因果图测试</vt:lpstr>
      <vt:lpstr>3.7 因果图测试</vt:lpstr>
      <vt:lpstr>3.7 因果图测试</vt:lpstr>
      <vt:lpstr>3.7 因果图测试</vt:lpstr>
      <vt:lpstr>3.7 因果图测试</vt:lpstr>
      <vt:lpstr>PowerPoint 演示文稿</vt:lpstr>
      <vt:lpstr>3.7 因果图测试</vt:lpstr>
      <vt:lpstr>3.7 因果图测试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294</cp:revision>
  <dcterms:created xsi:type="dcterms:W3CDTF">2008-07-27T05:17:00Z</dcterms:created>
  <dcterms:modified xsi:type="dcterms:W3CDTF">2017-11-10T06:10:44Z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