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7"/>
  </p:handoutMasterIdLst>
  <p:sldIdLst>
    <p:sldId id="256" r:id="rId3"/>
    <p:sldId id="333" r:id="rId4"/>
    <p:sldId id="334" r:id="rId5"/>
    <p:sldId id="344" r:id="rId6"/>
    <p:sldId id="337" r:id="rId7"/>
    <p:sldId id="345" r:id="rId8"/>
    <p:sldId id="346" r:id="rId10"/>
    <p:sldId id="342" r:id="rId11"/>
    <p:sldId id="347" r:id="rId12"/>
    <p:sldId id="348" r:id="rId13"/>
    <p:sldId id="350" r:id="rId14"/>
    <p:sldId id="349" r:id="rId15"/>
    <p:sldId id="316" r:id="rId16"/>
  </p:sldIdLst>
  <p:sldSz cx="12192635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828" autoAdjust="0"/>
  </p:normalViewPr>
  <p:slideViewPr>
    <p:cSldViewPr showGuides="1">
      <p:cViewPr>
        <p:scale>
          <a:sx n="78" d="100"/>
          <a:sy n="78" d="100"/>
        </p:scale>
        <p:origin x="-1098" y="-72"/>
      </p:cViewPr>
      <p:guideLst>
        <p:guide orient="horz" pos="255"/>
        <p:guide pos="16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5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4B6774F-B969-4134-AA4B-4ED831A1D1B9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8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0700" y="685800"/>
            <a:ext cx="60966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6E7EC9E-A07B-4D49-8E17-EEA97947E75D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随机测试可以发现一些隐蔽的错误，但是也有很多缺点，例如测试不系统、无法统计代码覆盖率和需求覆盖率、发现的问题难以重现等。一般是放在测试的最后执行。其实，随机测试更专业的升级版叫探索性测试 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E819A-BEF4-4C39-B10D-E1908364F8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914490" y="2393950"/>
            <a:ext cx="10364220" cy="109538"/>
          </a:xfrm>
          <a:custGeom>
            <a:avLst/>
            <a:gdLst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90" y="990600"/>
            <a:ext cx="1036422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590" y="3429000"/>
            <a:ext cx="934812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90" y="6248400"/>
            <a:ext cx="254025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6010" y="6248400"/>
            <a:ext cx="386118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8460" y="6248400"/>
            <a:ext cx="254025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CA8D71-C3EC-4BA8-8391-4F5BE00376F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B7A9A1-467B-452D-AE21-B17E4BA29EE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65980" y="304800"/>
            <a:ext cx="2669379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725" y="304800"/>
            <a:ext cx="7807035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0E4D55-174F-47DB-8C7E-745DD6B5C1D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309" y="304800"/>
            <a:ext cx="1066905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725" y="1752600"/>
            <a:ext cx="5232915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860" y="1752600"/>
            <a:ext cx="5232915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407EB-7816-4E54-A7D3-C53D7C57ABF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83" y="9526"/>
            <a:ext cx="10516635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81" y="860425"/>
            <a:ext cx="10630947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83" y="9526"/>
            <a:ext cx="10516635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81" y="860425"/>
            <a:ext cx="10630947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F56A4-D1A6-4E9C-871E-2D1E17A0ACE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179" y="4406900"/>
            <a:ext cx="1036422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179" y="2906713"/>
            <a:ext cx="1036422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D7293-FDCC-401D-9D7C-1C7B4B4099F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725" y="1752600"/>
            <a:ext cx="5232915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860" y="1752600"/>
            <a:ext cx="5232915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A280A2-ED30-4763-A001-B292549BCC3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60" y="274638"/>
            <a:ext cx="1097388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60" y="1535113"/>
            <a:ext cx="538744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60" y="2174875"/>
            <a:ext cx="538744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977" y="1535113"/>
            <a:ext cx="538956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977" y="2174875"/>
            <a:ext cx="538956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0D9FFB-8CB3-45FA-88C0-1EA3565E3CB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2E7FEE-26E5-4539-81A7-E955BBCC3BF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7F960D-6231-43B6-9650-9BD9520AA09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60" y="273050"/>
            <a:ext cx="4011479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03" y="273050"/>
            <a:ext cx="681633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60" y="1435100"/>
            <a:ext cx="401147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BA7D07-52A8-4EB8-B6C6-36BF4149D14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953" y="4800600"/>
            <a:ext cx="731592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953" y="612775"/>
            <a:ext cx="731592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953" y="5367338"/>
            <a:ext cx="731592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0F6349-AF04-4D95-A961-8ECE3A25CE4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6309" y="304800"/>
            <a:ext cx="1066905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725" y="1752600"/>
            <a:ext cx="1066905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812880" y="1566863"/>
            <a:ext cx="10611896" cy="109537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812880" y="6172200"/>
            <a:ext cx="1056744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80" y="6245225"/>
            <a:ext cx="264186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6010" y="6245225"/>
            <a:ext cx="386118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8460" y="6245225"/>
            <a:ext cx="264186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759C58F-AAE7-41DA-8CD3-FE133CD8564E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>
    <p:blinds dir="vert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60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4180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42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6000" b="1" smtClean="0">
                <a:ea typeface="华文隶书" panose="02010800040101010101" pitchFamily="2" charset="-122"/>
              </a:rPr>
              <a:t>软件测试实用教程</a:t>
            </a:r>
            <a:br>
              <a:rPr lang="en-US" altLang="zh-CN" sz="6000" b="1" smtClean="0">
                <a:ea typeface="华文隶书" panose="02010800040101010101" pitchFamily="2" charset="-122"/>
              </a:rPr>
            </a:br>
            <a:r>
              <a:rPr lang="en-US" altLang="zh-CN" sz="6000" b="1" smtClean="0">
                <a:ea typeface="华文隶书" panose="02010800040101010101" pitchFamily="2" charset="-122"/>
              </a:rPr>
              <a:t>                  ——</a:t>
            </a:r>
            <a:r>
              <a:rPr lang="zh-CN" altLang="en-US" sz="6000" b="1" smtClean="0">
                <a:ea typeface="华文隶书" panose="02010800040101010101" pitchFamily="2" charset="-122"/>
              </a:rPr>
              <a:t>方法与实践</a:t>
            </a:r>
            <a:endParaRPr lang="zh-CN" altLang="en-US" sz="6000" b="1" smtClean="0">
              <a:ea typeface="华文隶书" panose="02010800040101010101" pitchFamily="2" charset="-122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b="1" smtClean="0">
                <a:latin typeface="华文隶书" panose="02010800040101010101" pitchFamily="2" charset="-122"/>
                <a:ea typeface="华文隶书" panose="02010800040101010101" pitchFamily="2" charset="-122"/>
              </a:rPr>
              <a:t>PartII </a:t>
            </a:r>
            <a:r>
              <a:rPr lang="zh-CN" altLang="en-US" sz="4400" b="1" smtClean="0">
                <a:latin typeface="华文隶书" panose="02010800040101010101" pitchFamily="2" charset="-122"/>
                <a:ea typeface="华文隶书" panose="02010800040101010101" pitchFamily="2" charset="-122"/>
              </a:rPr>
              <a:t>软件测试技术</a:t>
            </a:r>
            <a:endParaRPr lang="zh-CN" altLang="en-US" sz="4400" b="1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kern="1200" dirty="0">
                <a:latin typeface="黑体" panose="02010609060101010101" pitchFamily="2" charset="-122"/>
                <a:ea typeface="黑体" panose="02010609060101010101" pitchFamily="2" charset="-122"/>
              </a:rPr>
              <a:t>综合应用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b="1" dirty="0"/>
              <a:t>针对第二日的问题</a:t>
            </a:r>
            <a:r>
              <a:rPr lang="zh-CN" altLang="en-US" sz="3200" b="1" dirty="0" smtClean="0"/>
              <a:t>采用边界值设计</a:t>
            </a:r>
            <a:r>
              <a:rPr lang="zh-CN" altLang="en-US" sz="3200" b="1" dirty="0"/>
              <a:t>测试用例</a:t>
            </a:r>
            <a:endParaRPr lang="en-US" altLang="zh-CN" sz="3200" b="1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83590" y="2701290"/>
          <a:ext cx="10652760" cy="2431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0920"/>
                <a:gridCol w="3550920"/>
                <a:gridCol w="3550920"/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</a:rPr>
                        <a:t>输入条件</a:t>
                      </a: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</a:rPr>
                        <a:t>边界点</a:t>
                      </a: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</a:rPr>
                        <a:t>测试数据</a:t>
                      </a: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600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年</a:t>
                      </a:r>
                      <a:endParaRPr lang="zh-CN" altLang="en-US" sz="20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1800</a:t>
                      </a:r>
                      <a:r>
                        <a:rPr lang="zh-CN" altLang="en-US" sz="2000" b="1" dirty="0" smtClean="0"/>
                        <a:t>，</a:t>
                      </a:r>
                      <a:r>
                        <a:rPr lang="en-US" altLang="zh-CN" sz="2000" b="1" dirty="0" smtClean="0"/>
                        <a:t>2050</a:t>
                      </a:r>
                      <a:endParaRPr lang="zh-CN" altLang="en-US" sz="20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1799</a:t>
                      </a:r>
                      <a:r>
                        <a:rPr lang="zh-CN" altLang="en-US" sz="2000" b="1" dirty="0" smtClean="0"/>
                        <a:t>，</a:t>
                      </a:r>
                      <a:r>
                        <a:rPr lang="en-US" altLang="zh-CN" sz="2000" b="1" dirty="0" smtClean="0"/>
                        <a:t>1800</a:t>
                      </a:r>
                      <a:r>
                        <a:rPr lang="zh-CN" altLang="en-US" sz="2000" b="1" dirty="0" smtClean="0"/>
                        <a:t>，</a:t>
                      </a:r>
                      <a:r>
                        <a:rPr lang="en-US" altLang="zh-CN" sz="2000" b="1" dirty="0" smtClean="0"/>
                        <a:t>1801</a:t>
                      </a:r>
                      <a:r>
                        <a:rPr lang="zh-CN" altLang="en-US" sz="2000" b="1" dirty="0" smtClean="0"/>
                        <a:t>，</a:t>
                      </a:r>
                      <a:r>
                        <a:rPr lang="en-US" altLang="zh-CN" sz="2000" b="1" dirty="0" smtClean="0"/>
                        <a:t>2049</a:t>
                      </a:r>
                      <a:r>
                        <a:rPr lang="zh-CN" altLang="en-US" sz="2000" b="1" dirty="0" smtClean="0"/>
                        <a:t>，</a:t>
                      </a:r>
                      <a:r>
                        <a:rPr lang="en-US" altLang="zh-CN" sz="2000" b="1" dirty="0" smtClean="0"/>
                        <a:t>2050</a:t>
                      </a:r>
                      <a:r>
                        <a:rPr lang="zh-CN" altLang="en-US" sz="2000" b="1" dirty="0" smtClean="0"/>
                        <a:t>，</a:t>
                      </a:r>
                      <a:r>
                        <a:rPr lang="en-US" altLang="zh-CN" sz="2000" b="1" dirty="0" smtClean="0"/>
                        <a:t>2051</a:t>
                      </a:r>
                      <a:endParaRPr lang="zh-CN" altLang="en-US" sz="20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35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月</a:t>
                      </a:r>
                      <a:endParaRPr lang="zh-CN" altLang="en-US" sz="20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</a:t>
                      </a:r>
                      <a:r>
                        <a:rPr lang="zh-CN" altLang="en-US" sz="2000" b="1" dirty="0" smtClean="0"/>
                        <a:t>，</a:t>
                      </a:r>
                      <a:r>
                        <a:rPr lang="en-US" altLang="zh-CN" sz="2000" b="1" dirty="0" smtClean="0"/>
                        <a:t>12</a:t>
                      </a:r>
                      <a:endParaRPr lang="zh-CN" altLang="en-US" sz="20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0</a:t>
                      </a:r>
                      <a:r>
                        <a:rPr lang="zh-CN" altLang="en-US" sz="2000" b="1" dirty="0" smtClean="0"/>
                        <a:t>，</a:t>
                      </a:r>
                      <a:r>
                        <a:rPr lang="en-US" altLang="zh-CN" sz="2000" b="1" dirty="0" smtClean="0"/>
                        <a:t>1</a:t>
                      </a:r>
                      <a:r>
                        <a:rPr lang="zh-CN" altLang="en-US" sz="2000" b="1" dirty="0" smtClean="0"/>
                        <a:t>，</a:t>
                      </a:r>
                      <a:r>
                        <a:rPr lang="en-US" altLang="zh-CN" sz="2000" b="1" dirty="0" smtClean="0"/>
                        <a:t>2</a:t>
                      </a:r>
                      <a:r>
                        <a:rPr lang="zh-CN" altLang="en-US" sz="2000" b="1" dirty="0" smtClean="0"/>
                        <a:t>，</a:t>
                      </a:r>
                      <a:r>
                        <a:rPr lang="en-US" altLang="zh-CN" sz="2000" b="1" dirty="0" smtClean="0"/>
                        <a:t>11</a:t>
                      </a:r>
                      <a:r>
                        <a:rPr lang="zh-CN" altLang="en-US" sz="2000" b="1" dirty="0" smtClean="0"/>
                        <a:t>，</a:t>
                      </a:r>
                      <a:r>
                        <a:rPr lang="en-US" altLang="zh-CN" sz="2000" b="1" dirty="0" smtClean="0"/>
                        <a:t>12</a:t>
                      </a:r>
                      <a:r>
                        <a:rPr lang="zh-CN" altLang="en-US" sz="2000" b="1" dirty="0" smtClean="0"/>
                        <a:t>，</a:t>
                      </a:r>
                      <a:r>
                        <a:rPr lang="en-US" altLang="zh-CN" sz="2000" b="1" dirty="0" smtClean="0"/>
                        <a:t>13</a:t>
                      </a:r>
                      <a:endParaRPr lang="zh-CN" altLang="en-US" sz="20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95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日</a:t>
                      </a:r>
                      <a:endParaRPr lang="zh-CN" altLang="en-US" sz="20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</a:t>
                      </a:r>
                      <a:r>
                        <a:rPr lang="zh-CN" altLang="en-US" sz="2000" b="1" dirty="0" smtClean="0"/>
                        <a:t>，</a:t>
                      </a:r>
                      <a:r>
                        <a:rPr lang="en-US" altLang="zh-CN" sz="2000" b="1" dirty="0" smtClean="0"/>
                        <a:t>31</a:t>
                      </a:r>
                      <a:endParaRPr lang="zh-CN" altLang="en-US" sz="20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0</a:t>
                      </a:r>
                      <a:r>
                        <a:rPr lang="zh-CN" altLang="en-US" sz="2000" b="1" dirty="0" smtClean="0"/>
                        <a:t>，</a:t>
                      </a:r>
                      <a:r>
                        <a:rPr lang="en-US" altLang="zh-CN" sz="2000" b="1" dirty="0" smtClean="0"/>
                        <a:t>1</a:t>
                      </a:r>
                      <a:r>
                        <a:rPr lang="zh-CN" altLang="en-US" sz="2000" b="1" dirty="0" smtClean="0"/>
                        <a:t>，</a:t>
                      </a:r>
                      <a:r>
                        <a:rPr lang="en-US" altLang="zh-CN" sz="2000" b="1" dirty="0" smtClean="0"/>
                        <a:t>2</a:t>
                      </a:r>
                      <a:r>
                        <a:rPr lang="zh-CN" altLang="en-US" sz="2000" b="1" dirty="0" smtClean="0"/>
                        <a:t>，</a:t>
                      </a:r>
                      <a:r>
                        <a:rPr lang="en-US" altLang="zh-CN" sz="2000" b="1" dirty="0" smtClean="0"/>
                        <a:t>30</a:t>
                      </a:r>
                      <a:r>
                        <a:rPr lang="zh-CN" altLang="en-US" sz="2000" b="1" dirty="0" smtClean="0"/>
                        <a:t>，</a:t>
                      </a:r>
                      <a:r>
                        <a:rPr lang="en-US" altLang="zh-CN" sz="2000" b="1" dirty="0" smtClean="0"/>
                        <a:t>31</a:t>
                      </a:r>
                      <a:r>
                        <a:rPr lang="zh-CN" altLang="en-US" sz="2000" b="1" dirty="0" smtClean="0"/>
                        <a:t>，</a:t>
                      </a:r>
                      <a:r>
                        <a:rPr lang="en-US" altLang="zh-CN" sz="2000" b="1" dirty="0" smtClean="0"/>
                        <a:t>32</a:t>
                      </a:r>
                      <a:endParaRPr lang="zh-CN" altLang="en-US" sz="20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kern="1200" dirty="0">
                <a:latin typeface="黑体" panose="02010609060101010101" pitchFamily="2" charset="-122"/>
                <a:ea typeface="黑体" panose="02010609060101010101" pitchFamily="2" charset="-122"/>
              </a:rPr>
              <a:t>综合</a:t>
            </a:r>
            <a:r>
              <a:rPr lang="zh-CN" altLang="en-US" b="1" kern="1200" dirty="0" smtClean="0">
                <a:latin typeface="黑体" panose="02010609060101010101" pitchFamily="2" charset="-122"/>
                <a:ea typeface="黑体" panose="02010609060101010101" pitchFamily="2" charset="-122"/>
              </a:rPr>
              <a:t>应用</a:t>
            </a:r>
            <a:endParaRPr lang="zh-CN" altLang="en-US" b="1" kern="12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b="1" dirty="0"/>
              <a:t>针对第二日的问题</a:t>
            </a:r>
            <a:r>
              <a:rPr lang="zh-CN" altLang="en-US" sz="3200" b="1" dirty="0" smtClean="0"/>
              <a:t>采用因果图</a:t>
            </a:r>
            <a:r>
              <a:rPr lang="zh-CN" altLang="en-US" sz="3200" b="1" dirty="0"/>
              <a:t>设计</a:t>
            </a:r>
            <a:r>
              <a:rPr lang="zh-CN" altLang="en-US" sz="3200" b="1" dirty="0" smtClean="0"/>
              <a:t>测试用例</a:t>
            </a:r>
            <a:endParaRPr lang="en-US" altLang="zh-CN" sz="3200" b="1" dirty="0" smtClean="0"/>
          </a:p>
          <a:p>
            <a:pPr marL="0" indent="0">
              <a:buNone/>
            </a:pPr>
            <a:endParaRPr lang="zh-CN" altLang="en-US" sz="3200" b="1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56285" y="2492375"/>
          <a:ext cx="10497820" cy="3492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255"/>
                <a:gridCol w="3141980"/>
                <a:gridCol w="3815715"/>
                <a:gridCol w="2134870"/>
              </a:tblGrid>
              <a:tr h="50546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3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年</a:t>
                      </a:r>
                      <a:endParaRPr lang="zh-CN" altLang="en-US" sz="32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3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月</a:t>
                      </a:r>
                      <a:endParaRPr lang="zh-CN" altLang="en-US" sz="32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3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日</a:t>
                      </a:r>
                      <a:endParaRPr lang="zh-CN" altLang="en-US" sz="32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299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3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原 因</a:t>
                      </a:r>
                      <a:endParaRPr lang="zh-CN" altLang="en-US" sz="32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Y1:[1800,2050]</a:t>
                      </a:r>
                      <a:r>
                        <a:rPr lang="zh-CN" altLang="en-US" sz="2400" b="1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，是否闰年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M1:1,3,5,7,8,10,12</a:t>
                      </a:r>
                      <a:endParaRPr lang="en-US" altLang="zh-CN" sz="24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D1:[1,27]</a:t>
                      </a:r>
                      <a:endParaRPr lang="en-US" altLang="zh-CN" sz="24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769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24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4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M2:4,6,9,11</a:t>
                      </a:r>
                      <a:endParaRPr lang="en-US" altLang="zh-CN" sz="24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D2:28</a:t>
                      </a:r>
                      <a:endParaRPr lang="en-US" altLang="zh-CN" sz="24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24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M3:2</a:t>
                      </a:r>
                      <a:endParaRPr lang="en-US" altLang="zh-CN" sz="24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D3:29</a:t>
                      </a:r>
                      <a:endParaRPr lang="en-US" altLang="zh-CN" sz="24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546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D4:30</a:t>
                      </a:r>
                      <a:endParaRPr lang="en-US" altLang="zh-CN" sz="24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546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D5:31</a:t>
                      </a:r>
                      <a:endParaRPr lang="en-US" altLang="zh-CN" sz="24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kern="1200" dirty="0">
                <a:latin typeface="黑体" panose="02010609060101010101" pitchFamily="2" charset="-122"/>
                <a:ea typeface="黑体" panose="02010609060101010101" pitchFamily="2" charset="-122"/>
              </a:rPr>
              <a:t>综合应用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b="1" dirty="0"/>
              <a:t>针对第二日的问题采用因果图设计测试用例</a:t>
            </a:r>
            <a:endParaRPr lang="zh-CN" altLang="en-US" sz="3200" b="1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000250" y="2564130"/>
          <a:ext cx="848233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9255"/>
                <a:gridCol w="5553075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结 果</a:t>
                      </a:r>
                      <a:endParaRPr lang="zh-CN" altLang="en-US" sz="2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S1:</a:t>
                      </a:r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日期加</a:t>
                      </a:r>
                      <a:r>
                        <a:rPr lang="en-US" altLang="zh-CN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S2:</a:t>
                      </a:r>
                      <a:r>
                        <a:rPr lang="zh-CN" altLang="en-US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日期为</a:t>
                      </a:r>
                      <a:r>
                        <a:rPr lang="en-US" altLang="zh-CN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altLang="zh-CN" sz="2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S3:</a:t>
                      </a:r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月份加</a:t>
                      </a:r>
                      <a:r>
                        <a:rPr lang="en-US" altLang="zh-CN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S4:</a:t>
                      </a:r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月份为</a:t>
                      </a:r>
                      <a:r>
                        <a:rPr lang="en-US" altLang="zh-CN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S5:</a:t>
                      </a:r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年份加</a:t>
                      </a:r>
                      <a:r>
                        <a:rPr lang="en-US" altLang="zh-CN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S6:</a:t>
                      </a:r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日期不存在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标题 1"/>
          <p:cNvSpPr>
            <a:spLocks noGrp="1"/>
          </p:cNvSpPr>
          <p:nvPr>
            <p:ph type="title"/>
          </p:nvPr>
        </p:nvSpPr>
        <p:spPr>
          <a:xfrm>
            <a:off x="2064152" y="2711197"/>
            <a:ext cx="8001000" cy="1216025"/>
          </a:xfrm>
        </p:spPr>
        <p:txBody>
          <a:bodyPr/>
          <a:lstStyle/>
          <a:p>
            <a:pPr algn="ctr"/>
            <a:r>
              <a:rPr lang="zh-CN" altLang="en-US" sz="40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谢 谢</a:t>
            </a:r>
            <a:endParaRPr lang="zh-CN" altLang="en-US" sz="4000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第</a:t>
            </a:r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章  黑盒测试技术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dirty="0"/>
              <a:t>本章重点</a:t>
            </a:r>
            <a:endParaRPr lang="zh-CN" altLang="en-US" sz="3400" b="1" dirty="0"/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错误推测法的使用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	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本章总结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4550" y="1726565"/>
            <a:ext cx="11194415" cy="4267200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 sz="3200" b="1" dirty="0">
                <a:ea typeface="宋体" panose="02010600030101010101" pitchFamily="2" charset="-122"/>
              </a:rPr>
              <a:t>错误推测法的</a:t>
            </a:r>
            <a:r>
              <a:rPr lang="zh-CN" altLang="en-US" sz="3200" b="1" dirty="0" smtClean="0">
                <a:ea typeface="宋体" panose="02010600030101010101" pitchFamily="2" charset="-122"/>
              </a:rPr>
              <a:t>概念</a:t>
            </a:r>
            <a:endParaRPr lang="en-US" altLang="zh-CN" sz="3200" b="1" dirty="0" smtClean="0">
              <a:ea typeface="宋体" panose="02010600030101010101" pitchFamily="2" charset="-122"/>
            </a:endParaRPr>
          </a:p>
          <a:p>
            <a:pPr marL="0" indent="0">
              <a:lnSpc>
                <a:spcPct val="105000"/>
              </a:lnSpc>
              <a:buNone/>
            </a:pPr>
            <a:r>
              <a:rPr lang="en-US" altLang="zh-CN" sz="3200" b="1" dirty="0">
                <a:ea typeface="宋体" panose="02010600030101010101" pitchFamily="2" charset="-122"/>
              </a:rPr>
              <a:t>	</a:t>
            </a:r>
            <a:r>
              <a:rPr lang="zh-CN" altLang="en-US" sz="3200" b="1" dirty="0" smtClean="0">
                <a:ea typeface="宋体" panose="02010600030101010101" pitchFamily="2" charset="-122"/>
              </a:rPr>
              <a:t>基于</a:t>
            </a:r>
            <a:r>
              <a:rPr lang="zh-CN" altLang="en-US" sz="3200" b="1" dirty="0">
                <a:solidFill>
                  <a:srgbClr val="FF0000"/>
                </a:solidFill>
                <a:ea typeface="宋体" panose="02010600030101010101" pitchFamily="2" charset="-122"/>
              </a:rPr>
              <a:t>经验和直觉</a:t>
            </a:r>
            <a:r>
              <a:rPr lang="zh-CN" altLang="en-US" sz="3200" b="1" dirty="0">
                <a:ea typeface="宋体" panose="02010600030101010101" pitchFamily="2" charset="-122"/>
              </a:rPr>
              <a:t>推测程序中所有可能存在的各种错误，从而有针对性的设计测试用例的方法</a:t>
            </a:r>
            <a:r>
              <a:rPr lang="zh-CN" altLang="en-US" sz="3200" b="1" dirty="0" smtClean="0">
                <a:ea typeface="宋体" panose="02010600030101010101" pitchFamily="2" charset="-122"/>
              </a:rPr>
              <a:t>。</a:t>
            </a:r>
            <a:endParaRPr lang="zh-CN" altLang="en-US" sz="3200" b="1" dirty="0">
              <a:ea typeface="宋体" panose="02010600030101010101" pitchFamily="2" charset="-122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844823" y="268759"/>
            <a:ext cx="764096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3600" kern="12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800" b="1" dirty="0" smtClean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3.10 </a:t>
            </a:r>
            <a:r>
              <a:rPr lang="zh-CN" altLang="en-US" sz="3800" b="1" dirty="0" smtClean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错误推测法</a:t>
            </a:r>
            <a:endParaRPr lang="zh-CN" altLang="en-US" sz="3800" b="1" dirty="0">
              <a:solidFill>
                <a:schemeClr val="tx2"/>
              </a:solidFill>
              <a:latin typeface="黑体" panose="02010609060101010101" pitchFamily="2" charset="-122"/>
              <a:ea typeface="黑体" panose="02010609060101010101" pitchFamily="2" charset="-122"/>
              <a:cs typeface="+mj-cs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 sz="2800" b="1" dirty="0">
                <a:ea typeface="宋体" panose="02010600030101010101" pitchFamily="2" charset="-122"/>
              </a:rPr>
              <a:t>错误推测方法的基本思想：列举出程序中所有可能有的错误和容易发生错误的特殊情况，根据它们选择测试用例。</a:t>
            </a:r>
            <a:endParaRPr lang="zh-CN" altLang="en-US" sz="2800" b="1" dirty="0">
              <a:ea typeface="宋体" panose="02010600030101010101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2800" b="1" dirty="0">
                <a:ea typeface="宋体" panose="02010600030101010101" pitchFamily="2" charset="-122"/>
              </a:rPr>
              <a:t>例如：</a:t>
            </a:r>
            <a:endParaRPr lang="zh-CN" altLang="en-US" sz="2800" b="1" dirty="0">
              <a:ea typeface="宋体" panose="02010600030101010101" pitchFamily="2" charset="-122"/>
            </a:endParaRPr>
          </a:p>
          <a:p>
            <a:pPr lvl="1"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ea typeface="宋体" panose="02010600030101010101" pitchFamily="2" charset="-122"/>
              </a:rPr>
              <a:t>在单元测试时列出的许多在模块中常见的错误、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以前产品测试中曾经发现的错误</a:t>
            </a:r>
            <a:r>
              <a:rPr lang="zh-CN" altLang="en-US" b="1" dirty="0">
                <a:ea typeface="宋体" panose="02010600030101010101" pitchFamily="2" charset="-122"/>
              </a:rPr>
              <a:t>等，这些就是经验的总结。</a:t>
            </a:r>
            <a:endParaRPr lang="zh-CN" altLang="en-US" b="1" dirty="0">
              <a:ea typeface="宋体" panose="02010600030101010101" pitchFamily="2" charset="-122"/>
            </a:endParaRPr>
          </a:p>
          <a:p>
            <a:pPr lvl="1"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输入数据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和输出数据为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0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的情况</a:t>
            </a:r>
            <a:r>
              <a:rPr lang="zh-CN" altLang="en-US" b="1" dirty="0">
                <a:ea typeface="宋体" panose="02010600030101010101" pitchFamily="2" charset="-122"/>
              </a:rPr>
              <a:t>、输入表格为空格或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输入表格只有一行</a:t>
            </a:r>
            <a:r>
              <a:rPr lang="zh-CN" altLang="en-US" b="1" dirty="0">
                <a:ea typeface="宋体" panose="02010600030101010101" pitchFamily="2" charset="-122"/>
              </a:rPr>
              <a:t>等。这些都是容易发生错误的情况，可选择这些情况下的例子作为测试用例</a:t>
            </a:r>
            <a:r>
              <a:rPr lang="zh-CN" altLang="en-US" b="1" dirty="0" smtClean="0">
                <a:ea typeface="宋体" panose="02010600030101010101" pitchFamily="2" charset="-122"/>
              </a:rPr>
              <a:t>。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44823" y="268759"/>
            <a:ext cx="764096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3600" kern="12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800" b="1" dirty="0" smtClean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3.10 </a:t>
            </a:r>
            <a:r>
              <a:rPr lang="zh-CN" altLang="en-US" sz="3800" b="1" dirty="0" smtClean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错误推测法</a:t>
            </a:r>
            <a:endParaRPr lang="zh-CN" altLang="en-US" sz="3800" b="1" dirty="0">
              <a:solidFill>
                <a:schemeClr val="tx2"/>
              </a:solidFill>
              <a:latin typeface="黑体" panose="02010609060101010101" pitchFamily="2" charset="-122"/>
              <a:ea typeface="黑体" panose="02010609060101010101" pitchFamily="2" charset="-122"/>
              <a:cs typeface="+mj-cs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43280" y="1844675"/>
            <a:ext cx="10696575" cy="4428490"/>
          </a:xfrm>
        </p:spPr>
        <p:txBody>
          <a:bodyPr/>
          <a:lstStyle/>
          <a:p>
            <a:r>
              <a:rPr lang="zh-CN" altLang="en-US" sz="3100" b="1" dirty="0"/>
              <a:t>举例</a:t>
            </a:r>
            <a:endParaRPr lang="en-US" altLang="zh-CN" sz="3100" b="1" dirty="0"/>
          </a:p>
          <a:p>
            <a:pPr lvl="1"/>
            <a:r>
              <a:rPr lang="zh-CN" altLang="en-US" sz="2700" b="1" dirty="0"/>
              <a:t>输入字符的文本框输入空格是否过滤</a:t>
            </a:r>
            <a:endParaRPr lang="en-US" altLang="zh-CN" sz="2700" b="1" dirty="0"/>
          </a:p>
          <a:p>
            <a:pPr lvl="1"/>
            <a:r>
              <a:rPr lang="zh-CN" altLang="en-US" sz="2700" b="1" dirty="0"/>
              <a:t>输入空格时，分别输入全角、半角空格</a:t>
            </a:r>
            <a:endParaRPr lang="en-US" altLang="zh-CN" sz="2700" b="1" dirty="0"/>
          </a:p>
          <a:p>
            <a:pPr lvl="1"/>
            <a:r>
              <a:rPr lang="zh-CN" altLang="en-US" sz="2700" b="1" dirty="0"/>
              <a:t>输入字符的文本框中输入</a:t>
            </a:r>
            <a:r>
              <a:rPr lang="en-US" altLang="zh-CN" sz="2700" b="1" dirty="0"/>
              <a:t>html</a:t>
            </a:r>
            <a:r>
              <a:rPr lang="zh-CN" altLang="en-US" sz="2700" b="1" dirty="0"/>
              <a:t>标签是否会转换</a:t>
            </a:r>
            <a:endParaRPr lang="en-US" altLang="zh-CN" sz="2700" b="1" dirty="0"/>
          </a:p>
          <a:p>
            <a:pPr lvl="1"/>
            <a:r>
              <a:rPr lang="zh-CN" altLang="en-US" sz="2700" b="1" dirty="0"/>
              <a:t>需要二次密码验证的地方使用粘贴的方式</a:t>
            </a:r>
            <a:endParaRPr lang="en-US" altLang="zh-CN" sz="2700" b="1" dirty="0"/>
          </a:p>
          <a:p>
            <a:pPr lvl="1"/>
            <a:r>
              <a:rPr lang="zh-CN" altLang="en-US" sz="2700" b="1" dirty="0"/>
              <a:t>密码是否能够加密</a:t>
            </a:r>
            <a:r>
              <a:rPr lang="zh-CN" altLang="en-US" sz="2700" b="1" dirty="0" smtClean="0"/>
              <a:t>显示</a:t>
            </a:r>
            <a:endParaRPr lang="en-US" altLang="zh-CN" sz="2700" b="1" dirty="0" smtClean="0"/>
          </a:p>
          <a:p>
            <a:pPr lvl="1"/>
            <a:r>
              <a:rPr lang="zh-CN" altLang="en-US" sz="2700" b="1" dirty="0" smtClean="0"/>
              <a:t>一些问题的范围和边界</a:t>
            </a:r>
            <a:endParaRPr lang="en-US" altLang="zh-CN" sz="2700" b="1" dirty="0"/>
          </a:p>
          <a:p>
            <a:pPr lvl="1"/>
            <a:r>
              <a:rPr lang="zh-CN" altLang="en-US" sz="2700" b="1" dirty="0"/>
              <a:t>数据库中插入相同的记录，查看其是否有相应提示</a:t>
            </a:r>
            <a:endParaRPr lang="zh-CN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44823" y="268759"/>
            <a:ext cx="764096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3600" kern="12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800" b="1" dirty="0" smtClean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3.10 </a:t>
            </a:r>
            <a:r>
              <a:rPr lang="zh-CN" altLang="en-US" sz="3800" b="1" dirty="0" smtClean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错误推测法</a:t>
            </a:r>
            <a:endParaRPr lang="zh-CN" altLang="en-US" sz="3800" b="1" dirty="0">
              <a:solidFill>
                <a:schemeClr val="tx2"/>
              </a:solidFill>
              <a:latin typeface="黑体" panose="02010609060101010101" pitchFamily="2" charset="-122"/>
              <a:ea typeface="黑体" panose="02010609060101010101" pitchFamily="2" charset="-122"/>
              <a:cs typeface="+mj-cs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100" b="1" dirty="0" smtClean="0"/>
              <a:t>	</a:t>
            </a:r>
            <a:r>
              <a:rPr lang="zh-CN" altLang="en-US" sz="3100" b="1" dirty="0" smtClean="0"/>
              <a:t>测试</a:t>
            </a:r>
            <a:r>
              <a:rPr lang="zh-CN" altLang="en-US" sz="3100" b="1" dirty="0"/>
              <a:t>中的所有输入数据都是随机生成的，其目的是模拟用户的真实操作，并发现一些边缘性的错误。</a:t>
            </a:r>
            <a:endParaRPr lang="en-US" altLang="zh-CN" sz="3100" b="1" dirty="0"/>
          </a:p>
          <a:p>
            <a:pPr marL="0" indent="0">
              <a:buNone/>
            </a:pPr>
            <a:endParaRPr lang="zh-CN" altLang="en-US" sz="3100" b="1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kern="1200" dirty="0">
                <a:latin typeface="黑体" panose="02010609060101010101" pitchFamily="2" charset="-122"/>
                <a:ea typeface="黑体" panose="02010609060101010101" pitchFamily="2" charset="-122"/>
              </a:rPr>
              <a:t>随机测试</a:t>
            </a:r>
            <a:endParaRPr lang="zh-CN" altLang="en-US" b="1" kern="12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kern="1200" dirty="0">
                <a:latin typeface="黑体" panose="02010609060101010101" pitchFamily="2" charset="-122"/>
                <a:ea typeface="黑体" panose="02010609060101010101" pitchFamily="2" charset="-122"/>
              </a:rPr>
              <a:t>探索性测试</a:t>
            </a:r>
            <a:endParaRPr lang="zh-CN" altLang="en-US" b="1" kern="12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3100" b="1" dirty="0" smtClean="0"/>
              <a:t>	</a:t>
            </a:r>
            <a:r>
              <a:rPr lang="zh-CN" altLang="en-US" sz="3100" b="1" dirty="0" smtClean="0"/>
              <a:t>一</a:t>
            </a:r>
            <a:r>
              <a:rPr lang="zh-CN" altLang="en-US" sz="3100" b="1" dirty="0"/>
              <a:t>种测试思维技术，它没有很多实际的测试方法、技术和工具，但是却是所有测试人员都应该掌握的一种测试思维方式。探索性测试强调测试人员的</a:t>
            </a:r>
            <a:r>
              <a:rPr lang="zh-CN" altLang="en-US" sz="3100" b="1" dirty="0">
                <a:solidFill>
                  <a:srgbClr val="FF0000"/>
                </a:solidFill>
              </a:rPr>
              <a:t>主观能动性</a:t>
            </a:r>
            <a:r>
              <a:rPr lang="zh-CN" altLang="en-US" sz="3100" b="1" dirty="0"/>
              <a:t>，抛弃繁杂的测试计划和测试用例设计过程，强调在碰到问题时及时改变测试策略。</a:t>
            </a:r>
            <a:endParaRPr lang="zh-CN" altLang="en-US" sz="3100" b="1" dirty="0"/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4317" y="692696"/>
            <a:ext cx="7886700" cy="752475"/>
          </a:xfrm>
        </p:spPr>
        <p:txBody>
          <a:bodyPr/>
          <a:lstStyle/>
          <a:p>
            <a:r>
              <a:rPr lang="zh-CN" altLang="en-US" b="1" kern="1200" dirty="0" smtClean="0">
                <a:latin typeface="黑体" panose="02010609060101010101" pitchFamily="2" charset="-122"/>
                <a:ea typeface="黑体" panose="02010609060101010101" pitchFamily="2" charset="-122"/>
              </a:rPr>
              <a:t>黑盒测试方法的选择</a:t>
            </a:r>
            <a:endParaRPr lang="zh-CN" altLang="en-US" b="1" kern="12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5670" y="1772920"/>
            <a:ext cx="10539095" cy="4375150"/>
          </a:xfrm>
        </p:spPr>
        <p:txBody>
          <a:bodyPr>
            <a:noAutofit/>
          </a:bodyPr>
          <a:lstStyle/>
          <a:p>
            <a:pPr marL="469900" lvl="1" indent="-469900">
              <a:buFont typeface="Wingdings" panose="05000000000000000000" pitchFamily="2" charset="2"/>
              <a:buChar char="o"/>
            </a:pPr>
            <a:r>
              <a:rPr lang="zh-CN" altLang="en-US" sz="2800" b="1" dirty="0">
                <a:cs typeface="+mn-cs"/>
              </a:rPr>
              <a:t>任何情况都需要使用</a:t>
            </a:r>
            <a:r>
              <a:rPr lang="zh-CN" altLang="en-US" sz="2800" b="1" dirty="0">
                <a:solidFill>
                  <a:schemeClr val="accent2"/>
                </a:solidFill>
                <a:cs typeface="+mn-cs"/>
              </a:rPr>
              <a:t>等价类</a:t>
            </a:r>
            <a:r>
              <a:rPr lang="zh-CN" altLang="en-US" sz="2800" b="1" dirty="0">
                <a:cs typeface="+mn-cs"/>
              </a:rPr>
              <a:t>测试，可对输入域或输出域，等价划分，尽量保证测试的完备性和无冗余性</a:t>
            </a:r>
            <a:endParaRPr lang="zh-CN" altLang="en-US" sz="2800" b="1" dirty="0">
              <a:cs typeface="+mn-cs"/>
            </a:endParaRPr>
          </a:p>
          <a:p>
            <a:pPr marL="469900" lvl="1" indent="-469900">
              <a:buFont typeface="Wingdings" panose="05000000000000000000" pitchFamily="2" charset="2"/>
              <a:buChar char="o"/>
            </a:pPr>
            <a:r>
              <a:rPr lang="zh-CN" altLang="en-US" sz="2800" b="1" dirty="0">
                <a:solidFill>
                  <a:schemeClr val="accent2"/>
                </a:solidFill>
                <a:cs typeface="+mn-cs"/>
              </a:rPr>
              <a:t>边界值</a:t>
            </a:r>
            <a:r>
              <a:rPr lang="zh-CN" altLang="en-US" sz="2800" b="1" dirty="0">
                <a:cs typeface="+mn-cs"/>
              </a:rPr>
              <a:t>测试是等价类测试的有效补充</a:t>
            </a:r>
            <a:endParaRPr lang="zh-CN" altLang="en-US" sz="2800" b="1" dirty="0">
              <a:cs typeface="+mn-cs"/>
            </a:endParaRPr>
          </a:p>
          <a:p>
            <a:r>
              <a:rPr lang="zh-CN" altLang="en-US" sz="2800" b="1" dirty="0" smtClean="0"/>
              <a:t>业务流程清晰的系统，可采用</a:t>
            </a:r>
            <a:r>
              <a:rPr lang="zh-CN" altLang="en-US" sz="2800" b="1" dirty="0" smtClean="0">
                <a:solidFill>
                  <a:schemeClr val="accent2"/>
                </a:solidFill>
              </a:rPr>
              <a:t>场景法</a:t>
            </a:r>
            <a:endParaRPr lang="zh-CN" altLang="en-US" sz="2800" b="1" dirty="0" smtClean="0">
              <a:solidFill>
                <a:schemeClr val="accent2"/>
              </a:solidFill>
            </a:endParaRPr>
          </a:p>
          <a:p>
            <a:pPr marL="469900" lvl="1" indent="-469900">
              <a:buFont typeface="Wingdings" panose="05000000000000000000" pitchFamily="2" charset="2"/>
              <a:buChar char="o"/>
            </a:pPr>
            <a:r>
              <a:rPr lang="zh-CN" altLang="en-US" sz="2800" b="1" dirty="0">
                <a:cs typeface="+mn-cs"/>
              </a:rPr>
              <a:t>参数配置，</a:t>
            </a:r>
            <a:r>
              <a:rPr lang="zh-CN" altLang="zh-CN" sz="2800" b="1" dirty="0">
                <a:cs typeface="+mn-cs"/>
              </a:rPr>
              <a:t>配置性测试</a:t>
            </a:r>
            <a:r>
              <a:rPr lang="zh-CN" altLang="en-US" sz="2800" b="1" dirty="0">
                <a:cs typeface="+mn-cs"/>
              </a:rPr>
              <a:t>，</a:t>
            </a:r>
            <a:r>
              <a:rPr lang="zh-CN" altLang="zh-CN" sz="2800" b="1" dirty="0">
                <a:cs typeface="+mn-cs"/>
              </a:rPr>
              <a:t>兼容性</a:t>
            </a:r>
            <a:r>
              <a:rPr lang="zh-CN" altLang="zh-CN" sz="2800" b="1" dirty="0" smtClean="0">
                <a:cs typeface="+mn-cs"/>
              </a:rPr>
              <a:t>测试</a:t>
            </a:r>
            <a:r>
              <a:rPr lang="zh-CN" altLang="en-US" sz="2800" b="1" dirty="0" smtClean="0">
                <a:cs typeface="+mn-cs"/>
              </a:rPr>
              <a:t>，输入条件过多的情况，可采</a:t>
            </a:r>
            <a:r>
              <a:rPr lang="zh-CN" altLang="en-US" sz="2800" b="1" dirty="0" smtClean="0">
                <a:solidFill>
                  <a:schemeClr val="accent2"/>
                </a:solidFill>
                <a:cs typeface="+mn-cs"/>
              </a:rPr>
              <a:t>正交试验法</a:t>
            </a:r>
            <a:r>
              <a:rPr lang="zh-CN" altLang="en-US" sz="2800" b="1" dirty="0" smtClean="0">
                <a:cs typeface="+mn-cs"/>
              </a:rPr>
              <a:t>，保证测试的均布性</a:t>
            </a:r>
            <a:endParaRPr lang="zh-CN" altLang="en-US" sz="2800" b="1" dirty="0" smtClean="0">
              <a:cs typeface="+mn-cs"/>
            </a:endParaRPr>
          </a:p>
          <a:p>
            <a:r>
              <a:rPr lang="zh-CN" altLang="en-US" sz="2800" b="1" dirty="0" smtClean="0"/>
              <a:t>输入输出条件组合的情况，采取</a:t>
            </a:r>
            <a:r>
              <a:rPr lang="zh-CN" altLang="en-US" sz="2800" b="1" dirty="0" smtClean="0">
                <a:solidFill>
                  <a:schemeClr val="accent2"/>
                </a:solidFill>
              </a:rPr>
              <a:t>因果图</a:t>
            </a:r>
            <a:r>
              <a:rPr lang="zh-CN" altLang="en-US" sz="2800" b="1" dirty="0" smtClean="0"/>
              <a:t>和</a:t>
            </a:r>
            <a:r>
              <a:rPr lang="zh-CN" altLang="en-US" sz="2800" b="1" dirty="0" smtClean="0">
                <a:solidFill>
                  <a:schemeClr val="accent2"/>
                </a:solidFill>
              </a:rPr>
              <a:t>决策表</a:t>
            </a:r>
            <a:endParaRPr lang="zh-CN" altLang="en-US" sz="2800" b="1" dirty="0" smtClean="0">
              <a:solidFill>
                <a:schemeClr val="accent2"/>
              </a:solidFill>
            </a:endParaRPr>
          </a:p>
          <a:p>
            <a:r>
              <a:rPr lang="zh-CN" altLang="en-US" sz="2800" b="1" dirty="0"/>
              <a:t>多</a:t>
            </a:r>
            <a:r>
              <a:rPr lang="zh-CN" altLang="en-US" sz="2800" b="1" dirty="0" smtClean="0"/>
              <a:t>状态变化的情况，采取</a:t>
            </a:r>
            <a:r>
              <a:rPr lang="zh-CN" altLang="en-US" sz="2800" b="1" dirty="0" smtClean="0">
                <a:solidFill>
                  <a:schemeClr val="accent2"/>
                </a:solidFill>
              </a:rPr>
              <a:t>状态迁移法</a:t>
            </a:r>
            <a:r>
              <a:rPr lang="zh-CN" altLang="en-US" sz="2800" b="1" dirty="0" smtClean="0"/>
              <a:t>，如电商系统</a:t>
            </a:r>
            <a:endParaRPr lang="zh-CN" altLang="en-US" sz="2800" b="1" dirty="0" smtClean="0"/>
          </a:p>
          <a:p>
            <a:r>
              <a:rPr lang="zh-CN" altLang="en-US" sz="2800" b="1" dirty="0" smtClean="0"/>
              <a:t>采用</a:t>
            </a:r>
            <a:r>
              <a:rPr lang="zh-CN" altLang="en-US" sz="2800" b="1" dirty="0">
                <a:solidFill>
                  <a:schemeClr val="accent2"/>
                </a:solidFill>
              </a:rPr>
              <a:t>错误推断法</a:t>
            </a:r>
            <a:r>
              <a:rPr lang="zh-CN" altLang="en-US" sz="2800" b="1" dirty="0"/>
              <a:t>再追加</a:t>
            </a:r>
            <a:r>
              <a:rPr lang="zh-CN" altLang="en-US" sz="2800" b="1" dirty="0" smtClean="0"/>
              <a:t>测试用例</a:t>
            </a:r>
            <a:endParaRPr lang="zh-CN" altLang="en-US" sz="2800" b="1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kern="1200" dirty="0">
                <a:latin typeface="黑体" panose="02010609060101010101" pitchFamily="2" charset="-122"/>
                <a:ea typeface="黑体" panose="02010609060101010101" pitchFamily="2" charset="-122"/>
              </a:rPr>
              <a:t>综合应用</a:t>
            </a:r>
            <a:endParaRPr lang="zh-CN" altLang="en-US" b="1" kern="12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/>
              <a:t>针对第二日的问题采用</a:t>
            </a:r>
            <a:r>
              <a:rPr lang="zh-CN" altLang="en-US" sz="2400" b="1" dirty="0" smtClean="0"/>
              <a:t>等价类设计测试用例</a:t>
            </a:r>
            <a:endParaRPr lang="en-US" altLang="zh-CN" sz="2400" b="1" dirty="0" smtClean="0"/>
          </a:p>
          <a:p>
            <a:pPr marL="0" indent="0">
              <a:buNone/>
            </a:pPr>
            <a:endParaRPr lang="zh-CN" altLang="en-US" sz="2400" b="1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77900" y="2301875"/>
          <a:ext cx="10447020" cy="4210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7510"/>
                <a:gridCol w="2856865"/>
                <a:gridCol w="2477770"/>
                <a:gridCol w="3444875"/>
              </a:tblGrid>
              <a:tr h="497840">
                <a:tc>
                  <a:txBody>
                    <a:bodyPr/>
                    <a:lstStyle/>
                    <a:p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smtClean="0">
                          <a:solidFill>
                            <a:schemeClr val="tx1"/>
                          </a:solidFill>
                        </a:rPr>
                        <a:t>年</a:t>
                      </a:r>
                      <a:endParaRPr lang="zh-CN" altLang="en-US" sz="2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月</a:t>
                      </a:r>
                      <a:endParaRPr lang="zh-CN" altLang="en-US" sz="2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日</a:t>
                      </a:r>
                      <a:endParaRPr lang="zh-CN" altLang="en-US" sz="2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3710">
                <a:tc rowSpan="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0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0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1" dirty="0" smtClean="0"/>
                        <a:t>有效等价类</a:t>
                      </a:r>
                      <a:endParaRPr lang="zh-CN" altLang="en-US" sz="20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Y1:[1800,2050]</a:t>
                      </a:r>
                      <a:r>
                        <a:rPr lang="zh-CN" altLang="en-US" sz="1600" b="1" dirty="0" smtClean="0"/>
                        <a:t>，闰年</a:t>
                      </a:r>
                      <a:endParaRPr lang="zh-CN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M1:1,3,5,7,8,10,12</a:t>
                      </a:r>
                      <a:endParaRPr lang="en-US" altLang="zh-CN" sz="16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D1:[1,27]</a:t>
                      </a:r>
                      <a:endParaRPr lang="en-US" altLang="zh-CN" sz="16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8950">
                <a:tc v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dirty="0" smtClean="0"/>
                        <a:t>Y2:[1800,2050]</a:t>
                      </a:r>
                      <a:r>
                        <a:rPr lang="zh-CN" altLang="en-US" sz="1600" b="1" dirty="0" smtClean="0"/>
                        <a:t>，非闰年</a:t>
                      </a:r>
                      <a:endParaRPr lang="zh-CN" altLang="en-US" sz="16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M2:4,6,9,11</a:t>
                      </a:r>
                      <a:endParaRPr lang="en-US" altLang="zh-CN" sz="16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D2:28</a:t>
                      </a:r>
                      <a:endParaRPr lang="en-US" altLang="zh-CN" sz="16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0690">
                <a:tc v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M3:2</a:t>
                      </a:r>
                      <a:endParaRPr lang="en-US" altLang="zh-CN" sz="16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D3:29</a:t>
                      </a:r>
                      <a:endParaRPr lang="en-US" altLang="zh-CN" sz="16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0690">
                <a:tc v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M4:12</a:t>
                      </a:r>
                      <a:endParaRPr lang="en-US" altLang="zh-CN" sz="16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D4:30</a:t>
                      </a:r>
                      <a:endParaRPr lang="en-US" altLang="zh-CN" sz="16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1325">
                <a:tc v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dirty="0" smtClean="0"/>
                        <a:t>D5:31</a:t>
                      </a:r>
                      <a:endParaRPr lang="en-US" altLang="zh-CN" sz="16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0690">
                <a:tc rowSpan="3">
                  <a:txBody>
                    <a:bodyPr/>
                    <a:lstStyle/>
                    <a:p>
                      <a:endParaRPr lang="zh-CN" altLang="en-US" sz="2000" b="1" dirty="0" smtClean="0"/>
                    </a:p>
                    <a:p>
                      <a:r>
                        <a:rPr lang="zh-CN" altLang="en-US" sz="2000" b="1" dirty="0" smtClean="0"/>
                        <a:t>无效等价类</a:t>
                      </a:r>
                      <a:endParaRPr lang="zh-CN" altLang="en-US" sz="20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YY3:&lt;1800</a:t>
                      </a:r>
                      <a:endParaRPr lang="en-US" altLang="zh-CN" sz="16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MM1:&lt;1</a:t>
                      </a:r>
                      <a:endParaRPr lang="en-US" altLang="zh-CN" sz="16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DD1:&lt;1</a:t>
                      </a:r>
                      <a:endParaRPr lang="en-US" altLang="zh-CN" sz="16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0690">
                <a:tc v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YY4:&gt;2050</a:t>
                      </a:r>
                      <a:endParaRPr lang="en-US" altLang="zh-CN" sz="16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MM2:&gt;12</a:t>
                      </a:r>
                      <a:endParaRPr lang="en-US" altLang="zh-CN" sz="16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DD2:&gt;31</a:t>
                      </a:r>
                      <a:endParaRPr lang="en-US" altLang="zh-CN" sz="16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6100">
                <a:tc v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YY5:</a:t>
                      </a:r>
                      <a:r>
                        <a:rPr lang="zh-CN" altLang="en-US" sz="1600" b="1" dirty="0" smtClean="0"/>
                        <a:t>其他非数字字符</a:t>
                      </a:r>
                      <a:endParaRPr lang="zh-CN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MM3:</a:t>
                      </a:r>
                      <a:r>
                        <a:rPr lang="zh-CN" altLang="en-US" sz="1600" b="1" dirty="0" smtClean="0"/>
                        <a:t>其他非数字字符</a:t>
                      </a:r>
                      <a:endParaRPr lang="zh-CN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DD3:</a:t>
                      </a:r>
                      <a:r>
                        <a:rPr lang="zh-CN" altLang="en-US" sz="1600" b="1" dirty="0" smtClean="0"/>
                        <a:t>其他非数字字符</a:t>
                      </a:r>
                      <a:endParaRPr lang="zh-CN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0</TotalTime>
  <Words>1331</Words>
  <Application>WPS 演示</Application>
  <PresentationFormat>全屏显示(4:3)</PresentationFormat>
  <Paragraphs>209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宋体</vt:lpstr>
      <vt:lpstr>Wingdings</vt:lpstr>
      <vt:lpstr>Verdana</vt:lpstr>
      <vt:lpstr>华文隶书</vt:lpstr>
      <vt:lpstr>黑体</vt:lpstr>
      <vt:lpstr>Times New Roman</vt:lpstr>
      <vt:lpstr>楷体</vt:lpstr>
      <vt:lpstr>微软雅黑</vt:lpstr>
      <vt:lpstr>Arial Unicode MS</vt:lpstr>
      <vt:lpstr>Profile</vt:lpstr>
      <vt:lpstr>软件测试实用教程                   ——方法与实践</vt:lpstr>
      <vt:lpstr>第3章  黑盒测试技术</vt:lpstr>
      <vt:lpstr>PowerPoint 演示文稿</vt:lpstr>
      <vt:lpstr>PowerPoint 演示文稿</vt:lpstr>
      <vt:lpstr>PowerPoint 演示文稿</vt:lpstr>
      <vt:lpstr>随机测试</vt:lpstr>
      <vt:lpstr>探索性测试</vt:lpstr>
      <vt:lpstr>黑盒测试方法的选择</vt:lpstr>
      <vt:lpstr>综合应用</vt:lpstr>
      <vt:lpstr>综合应用</vt:lpstr>
      <vt:lpstr>综合应用</vt:lpstr>
      <vt:lpstr>综合应用</vt:lpstr>
      <vt:lpstr>谢 谢</vt:lpstr>
    </vt:vector>
  </TitlesOfParts>
  <Company>福建163软件园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福建163软件园</dc:creator>
  <cp:lastModifiedBy>pc</cp:lastModifiedBy>
  <cp:revision>277</cp:revision>
  <dcterms:created xsi:type="dcterms:W3CDTF">2008-07-27T05:17:00Z</dcterms:created>
  <dcterms:modified xsi:type="dcterms:W3CDTF">2017-11-16T02:53:32Z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