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7" r:id="rId3"/>
    <p:sldId id="342" r:id="rId5"/>
    <p:sldId id="380" r:id="rId6"/>
    <p:sldId id="378" r:id="rId7"/>
    <p:sldId id="379" r:id="rId8"/>
    <p:sldId id="381" r:id="rId9"/>
    <p:sldId id="32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1490B-2FF9-45C2-9476-DA63E516E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4290D-9EAE-4F28-8192-2AE5E00EF9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9397-B269-4C6F-8182-C11518B72B1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7AE3-ECB8-423A-AB0F-FBCD6CF373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C826-D59B-451D-B666-285E30AF99D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5869-3C13-4775-93AB-A1BB3D8642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132E-BECC-4A6B-8699-F9AA856C41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0E49-C78A-4211-837D-821359D6BE0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BCEF-3E7C-47AD-9F4C-30AEEBDC272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4457-1BC7-4D28-890E-0CF8B1386F8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EE5-8742-441A-9175-E62709DEDA1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62F8-A3A4-4415-ACA6-B41F4DE4472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6F53-B69B-4546-8BB6-5A2EECFC434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4610-A586-4181-A36E-F5D588B6C6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2BE4-287A-466E-8981-2A6B2358B6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419225" y="1101725"/>
            <a:ext cx="941070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 sz="4800" dirty="0">
              <a:solidFill>
                <a:srgbClr val="0070C0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ctr"/>
            <a:r>
              <a:rPr lang="" altLang="en-US" sz="4800" dirty="0">
                <a:solidFill>
                  <a:schemeClr val="tx1"/>
                </a:solidFill>
                <a:latin typeface="+mj-lt"/>
                <a:cs typeface="+mj-lt"/>
              </a:rPr>
              <a:t>Group Pre</a:t>
            </a:r>
            <a:r>
              <a:rPr lang="en-US" altLang="en-US" sz="4800" dirty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endParaRPr lang="en-US" altLang="zh-CN" sz="4800" dirty="0">
              <a:solidFill>
                <a:srgbClr val="0070C0"/>
              </a:solidFill>
              <a:latin typeface="+mj-lt"/>
              <a:cs typeface="+mj-lt"/>
            </a:endParaRPr>
          </a:p>
          <a:p>
            <a:pPr algn="ctr"/>
            <a:endParaRPr lang="en-US" altLang="en-US" sz="2800" dirty="0">
              <a:solidFill>
                <a:srgbClr val="002060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endParaRPr lang="en-US" altLang="en-US" sz="2800" dirty="0">
              <a:solidFill>
                <a:srgbClr val="002060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endParaRPr lang="en-US" altLang="en-US" sz="2800" dirty="0">
              <a:solidFill>
                <a:schemeClr val="tx1"/>
              </a:solidFill>
              <a:latin typeface="+mj-lt"/>
              <a:ea typeface="Ubuntu" panose="020B0604030602030204" charset="0"/>
              <a:cs typeface="+mj-lt"/>
            </a:endParaRPr>
          </a:p>
          <a:p>
            <a:pPr algn="ctr"/>
            <a:r>
              <a:rPr lang="en-US" altLang="en-US" sz="2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2019/0</a:t>
            </a:r>
            <a:r>
              <a:rPr lang="" altLang="en-US" sz="2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/</a:t>
            </a:r>
            <a:r>
              <a:rPr lang="" altLang="en-US" sz="2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0</a:t>
            </a:r>
            <a:endParaRPr lang="en-US" altLang="en-US" sz="2400" dirty="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algn="ctr"/>
            <a:r>
              <a:rPr lang="en-US" altLang="en-US" sz="2400" dirty="0">
                <a:solidFill>
                  <a:schemeClr val="tx1"/>
                </a:solidFill>
                <a:latin typeface="+mj-lt"/>
                <a:cs typeface="+mj-lt"/>
              </a:rPr>
              <a:t>caixiong</a:t>
            </a:r>
            <a:endParaRPr lang="en-US" altLang="en-US" sz="2400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 thruBlk="1"/>
      </p:transition>
    </mc:Choice>
    <mc:Fallback>
      <p:transition spd="med" advTm="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82295" y="663575"/>
            <a:ext cx="7781925" cy="10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95960" y="600075"/>
            <a:ext cx="2540" cy="327025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9" name="Text Box 78"/>
          <p:cNvSpPr txBox="1"/>
          <p:nvPr/>
        </p:nvSpPr>
        <p:spPr>
          <a:xfrm>
            <a:off x="640715" y="313690"/>
            <a:ext cx="5885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dirty="0">
                <a:sym typeface="+mn-ea"/>
              </a:rPr>
              <a:t>Flows &amp;&amp; Parallel WaveNet</a:t>
            </a:r>
            <a:r>
              <a:rPr lang="en-US" altLang="en-US" sz="3200" dirty="0">
                <a:sym typeface="+mn-ea"/>
              </a:rPr>
              <a:t> </a:t>
            </a:r>
            <a:endParaRPr 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678180" y="1091565"/>
            <a:ext cx="1091755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 dirty="0">
                <a:sym typeface="+mn-ea"/>
              </a:rPr>
              <a:t>Part One: Flow-based Model</a:t>
            </a:r>
            <a:endParaRPr lang="" altLang="en-US" sz="2400" dirty="0">
              <a:solidFill>
                <a:srgbClr val="FF0000"/>
              </a:solidFill>
              <a:sym typeface="+mn-ea"/>
            </a:endParaRPr>
          </a:p>
          <a:p>
            <a:r>
              <a:rPr lang="" altLang="en-US" sz="2400"/>
              <a:t>   </a:t>
            </a:r>
            <a:r>
              <a:rPr lang="" altLang="en-US" i="1"/>
              <a:t>01 Nice: Non-linear Independent Components Estimation </a:t>
            </a:r>
            <a:endParaRPr lang="" altLang="en-US" i="1"/>
          </a:p>
          <a:p>
            <a:r>
              <a:rPr lang="" altLang="en-US" i="1"/>
              <a:t>    02 Glow: Generative </a:t>
            </a:r>
            <a:r>
              <a:rPr lang="en-US" altLang="en-US" i="1"/>
              <a:t>Flow </a:t>
            </a:r>
            <a:r>
              <a:rPr lang="en-US" altLang="en-US" sz="1800" i="1">
                <a:sym typeface="+mn-ea"/>
              </a:rPr>
              <a:t>with Invertible 1×1 Convolutions</a:t>
            </a:r>
            <a:endParaRPr lang="en-US" altLang="en-US" sz="1800" i="1">
              <a:sym typeface="+mn-ea"/>
            </a:endParaRPr>
          </a:p>
          <a:p>
            <a:r>
              <a:rPr lang="en-US" altLang="en-US" sz="1800" i="1"/>
              <a:t>    </a:t>
            </a:r>
            <a:r>
              <a:rPr lang="" altLang="en-US" sz="1800" i="1"/>
              <a:t>03 W</a:t>
            </a:r>
            <a:r>
              <a:rPr lang="en-US" altLang="en-US" sz="1800" i="1"/>
              <a:t>ave</a:t>
            </a:r>
            <a:r>
              <a:rPr lang="" altLang="en-US" sz="1800" i="1"/>
              <a:t>G</a:t>
            </a:r>
            <a:r>
              <a:rPr lang="en-US" altLang="en-US" sz="1800" i="1"/>
              <a:t>low: a </a:t>
            </a:r>
            <a:r>
              <a:rPr lang="" altLang="en-US" sz="1800" i="1"/>
              <a:t>Fl</a:t>
            </a:r>
            <a:r>
              <a:rPr lang="en-US" altLang="en-US" sz="1800" i="1"/>
              <a:t>ow-based </a:t>
            </a:r>
            <a:r>
              <a:rPr lang="" altLang="en-US" sz="1800" i="1"/>
              <a:t>G</a:t>
            </a:r>
            <a:r>
              <a:rPr lang="en-US" altLang="en-US" sz="1800" i="1"/>
              <a:t>enerative </a:t>
            </a:r>
            <a:r>
              <a:rPr lang="" altLang="en-US" sz="1800" i="1"/>
              <a:t>N</a:t>
            </a:r>
            <a:r>
              <a:rPr lang="en-US" altLang="en-US" sz="1800" i="1"/>
              <a:t>etwork for </a:t>
            </a:r>
            <a:r>
              <a:rPr lang="" altLang="en-US" sz="1800" i="1"/>
              <a:t>S</a:t>
            </a:r>
            <a:r>
              <a:rPr lang="en-US" altLang="en-US" sz="1800" i="1"/>
              <a:t>peech </a:t>
            </a:r>
            <a:r>
              <a:rPr lang="" altLang="en-US" sz="1800" i="1"/>
              <a:t>S</a:t>
            </a:r>
            <a:r>
              <a:rPr lang="en-US" altLang="en-US" sz="1800" i="1"/>
              <a:t>ynthesis</a:t>
            </a:r>
            <a:endParaRPr lang="en-US" altLang="en-US" sz="1800" i="1"/>
          </a:p>
          <a:p>
            <a:endParaRPr lang="en-US" altLang="en-US" sz="1800" i="1"/>
          </a:p>
          <a:p>
            <a:r>
              <a:rPr lang="en-US" altLang="en-US" sz="2400">
                <a:sym typeface="+mn-ea"/>
              </a:rPr>
              <a:t>Part Two: </a:t>
            </a:r>
            <a:r>
              <a:rPr lang="" altLang="en-US" sz="2400">
                <a:sym typeface="+mn-ea"/>
              </a:rPr>
              <a:t>VAE Flow </a:t>
            </a:r>
            <a:endParaRPr lang="" altLang="en-US" sz="2400">
              <a:sym typeface="+mn-ea"/>
            </a:endParaRPr>
          </a:p>
          <a:p>
            <a:r>
              <a:rPr lang="en-US" altLang="en-US" sz="1800" i="1">
                <a:sym typeface="+mn-ea"/>
              </a:rPr>
              <a:t>    04 Auto-Encoding Variational Bayes</a:t>
            </a:r>
            <a:endParaRPr lang="en-US" altLang="en-US" sz="1800" i="1">
              <a:sym typeface="+mn-ea"/>
            </a:endParaRPr>
          </a:p>
          <a:p>
            <a:r>
              <a:rPr lang="en-US" altLang="en-US" sz="1800" i="1"/>
              <a:t>    </a:t>
            </a:r>
            <a:r>
              <a:rPr lang="" altLang="en-US" sz="1800" i="1"/>
              <a:t>05 </a:t>
            </a:r>
            <a:r>
              <a:rPr lang="en-US" altLang="en-US" sz="1800" i="1"/>
              <a:t>Variational Inference with Normalizing Flows</a:t>
            </a:r>
            <a:endParaRPr lang="en-US" altLang="en-US" sz="1800" i="1"/>
          </a:p>
          <a:p>
            <a:endParaRPr lang="" altLang="en-US" sz="2400"/>
          </a:p>
          <a:p>
            <a:r>
              <a:rPr lang="" altLang="en-US" sz="2400"/>
              <a:t>Part Three: Parallel WaveNet </a:t>
            </a:r>
            <a:endParaRPr lang="" altLang="en-US" sz="2400"/>
          </a:p>
          <a:p>
            <a:r>
              <a:rPr lang="" altLang="en-US" i="1"/>
              <a:t>    06 Improved Variational Inference with Inverse Autoregressive Flow</a:t>
            </a:r>
            <a:endParaRPr lang="" altLang="en-US" i="1"/>
          </a:p>
          <a:p>
            <a:r>
              <a:rPr lang="" altLang="en-US" i="1"/>
              <a:t>    07 Parallel WaveNet:Fast High-Fidelity Speech Synthesis</a:t>
            </a:r>
            <a:endParaRPr lang="" alt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2541270" y="6356350"/>
            <a:ext cx="7110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Nice: </a:t>
            </a:r>
            <a:r>
              <a:rPr lang="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on-linear </a:t>
            </a:r>
            <a:r>
              <a:rPr lang="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I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ndependent </a:t>
            </a:r>
            <a:r>
              <a:rPr lang="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omponents </a:t>
            </a:r>
            <a:r>
              <a:rPr lang="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stimation</a:t>
            </a: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82295" y="663575"/>
            <a:ext cx="7781925" cy="10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95960" y="600075"/>
            <a:ext cx="2540" cy="327025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9" name="Text Box 78"/>
          <p:cNvSpPr txBox="1"/>
          <p:nvPr/>
        </p:nvSpPr>
        <p:spPr>
          <a:xfrm>
            <a:off x="640715" y="313690"/>
            <a:ext cx="5885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dirty="0">
                <a:sym typeface="+mn-ea"/>
              </a:rPr>
              <a:t>NICE </a:t>
            </a:r>
            <a:r>
              <a:rPr lang="" altLang="en-US" sz="3200" dirty="0">
                <a:sym typeface="+mn-ea"/>
              </a:rPr>
              <a:t>Model</a:t>
            </a:r>
            <a:r>
              <a:rPr lang="en-US" altLang="en-US" sz="3200" dirty="0">
                <a:sym typeface="+mn-ea"/>
              </a:rPr>
              <a:t> </a:t>
            </a:r>
            <a:endParaRPr lang="en-US" sz="3200"/>
          </a:p>
        </p:txBody>
      </p:sp>
      <p:sp>
        <p:nvSpPr>
          <p:cNvPr id="12" name="Text Box 11"/>
          <p:cNvSpPr txBox="1"/>
          <p:nvPr/>
        </p:nvSpPr>
        <p:spPr>
          <a:xfrm>
            <a:off x="2541270" y="6356350"/>
            <a:ext cx="7110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Nice: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on-linear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I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ndependent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omponents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stimation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2015/04 ICLR</a:t>
            </a:r>
            <a:endParaRPr lang="en-US" altLang="en-US" sz="1400" i="1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8180" y="1091565"/>
            <a:ext cx="1129792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"/>
            </a:pP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Main Idea:</a:t>
            </a:r>
            <a:endParaRPr lang="en-US" altLang="en-US" sz="18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en-US" sz="1800"/>
              <a:t>directly modeling the p(</a:t>
            </a:r>
            <a:r>
              <a:rPr lang="en-US" altLang="en-US" sz="1800" b="1"/>
              <a:t>x) </a:t>
            </a:r>
            <a:r>
              <a:rPr lang="en-US" altLang="en-US" sz="1800"/>
              <a:t>is difficult, by constructing a latent variable </a:t>
            </a:r>
            <a:r>
              <a:rPr lang="en-US" altLang="en-US" sz="1800" b="1"/>
              <a:t>h </a:t>
            </a:r>
            <a:r>
              <a:rPr lang="en-US" altLang="en-US" sz="1800"/>
              <a:t>as a medium and finding an invertible transformation </a:t>
            </a:r>
            <a:r>
              <a:rPr lang="en-US" altLang="en-US" sz="1800" i="1">
                <a:effectLst/>
              </a:rPr>
              <a:t>f:</a:t>
            </a:r>
            <a:r>
              <a:rPr lang="en-US" altLang="en-US" sz="1800" b="1">
                <a:effectLst/>
              </a:rPr>
              <a:t>x</a:t>
            </a:r>
            <a:r>
              <a:rPr lang="en-US" altLang="en-US" sz="1800">
                <a:effectLst/>
                <a:latin typeface="Ubuntu" panose="020B0604030602030204" charset="0"/>
                <a:ea typeface="Ubuntu" panose="020B0604030602030204" charset="0"/>
                <a:cs typeface="+mj-lt"/>
              </a:rPr>
              <a:t>-&gt;</a:t>
            </a:r>
            <a:r>
              <a:rPr lang="en-US" altLang="en-US" sz="1800" i="1">
                <a:effectLst/>
                <a:latin typeface="Ubuntu" panose="020B0604030602030204" charset="0"/>
                <a:ea typeface="Ubuntu" panose="020B0604030602030204" charset="0"/>
                <a:cs typeface="+mj-lt"/>
              </a:rPr>
              <a:t>  </a:t>
            </a:r>
            <a:r>
              <a:rPr lang="en-US" altLang="en-US" b="1">
                <a:effectLst/>
                <a:latin typeface="+mj-lt"/>
                <a:ea typeface="Ubuntu" panose="020B0604030602030204" charset="0"/>
                <a:cs typeface="+mj-lt"/>
                <a:sym typeface="+mn-ea"/>
              </a:rPr>
              <a:t>h </a:t>
            </a:r>
            <a:r>
              <a:rPr lang="en-US" altLang="en-US">
                <a:effectLst/>
                <a:latin typeface="+mj-lt"/>
                <a:ea typeface="Ubuntu" panose="020B0604030602030204" charset="0"/>
                <a:cs typeface="+mj-lt"/>
                <a:sym typeface="+mn-ea"/>
              </a:rPr>
              <a:t>to</a:t>
            </a:r>
            <a:r>
              <a:rPr lang="en-US" altLang="en-US" b="1">
                <a:effectLst/>
                <a:latin typeface="+mj-lt"/>
                <a:ea typeface="Ubuntu" panose="020B0604030602030204" charset="0"/>
                <a:cs typeface="+mj-lt"/>
                <a:sym typeface="+mn-ea"/>
              </a:rPr>
              <a:t> </a:t>
            </a:r>
            <a:r>
              <a:rPr lang="en-US" altLang="en-US">
                <a:effectLst/>
                <a:latin typeface="+mj-lt"/>
                <a:ea typeface="Ubuntu" panose="020B0604030602030204" charset="0"/>
                <a:cs typeface="+mj-lt"/>
                <a:sym typeface="+mn-ea"/>
              </a:rPr>
              <a:t>model p(</a:t>
            </a:r>
            <a:r>
              <a:rPr lang="en-US" altLang="en-US" b="1">
                <a:effectLst/>
                <a:latin typeface="+mj-lt"/>
                <a:ea typeface="Ubuntu" panose="020B0604030602030204" charset="0"/>
                <a:cs typeface="+mj-lt"/>
                <a:sym typeface="+mn-ea"/>
              </a:rPr>
              <a:t>x</a:t>
            </a:r>
            <a:r>
              <a:rPr lang="en-US" altLang="en-US">
                <a:effectLst/>
                <a:latin typeface="+mj-lt"/>
                <a:ea typeface="Ubuntu" panose="020B0604030602030204" charset="0"/>
                <a:cs typeface="+mj-lt"/>
                <a:sym typeface="+mn-ea"/>
              </a:rPr>
              <a:t>)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Ubuntu" panose="020B0604030602030204" charset="0"/>
              <a:cs typeface="+mj-lt"/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Ubuntu" panose="020B0604030602030204" charset="0"/>
              <a:cs typeface="+mj-lt"/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"/>
            </a:pPr>
            <a:r>
              <a:rPr lang="en-US" altLang="en-US" sz="2000">
                <a:effectLst/>
                <a:latin typeface="+mj-lt"/>
                <a:ea typeface="Ubuntu" panose="020B0604030602030204" charset="0"/>
                <a:cs typeface="+mj-lt"/>
                <a:sym typeface="+mn-ea"/>
              </a:rPr>
              <a:t>Main Process:</a:t>
            </a:r>
            <a:endParaRPr lang="en-US" altLang="en-US">
              <a:effectLst/>
              <a:latin typeface="+mj-lt"/>
              <a:ea typeface="Ubuntu" panose="020B0604030602030204" charset="0"/>
              <a:cs typeface="+mj-lt"/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800"/>
              <a:t> construct a latent variable </a:t>
            </a:r>
            <a:r>
              <a:rPr lang="en-US" altLang="en-US" sz="1800" b="1"/>
              <a:t>h</a:t>
            </a:r>
            <a:endParaRPr lang="en-US" altLang="en-US" sz="1800"/>
          </a:p>
          <a:p>
            <a:pPr marL="1257300" lvl="2" indent="-342900">
              <a:buFont typeface="Wingdings" panose="05000000000000000000" charset="0"/>
              <a:buChar char=""/>
            </a:pPr>
            <a:r>
              <a:rPr lang="en-US" altLang="en-US">
                <a:sym typeface="+mn-ea"/>
              </a:rPr>
              <a:t>the latent </a:t>
            </a:r>
            <a:r>
              <a:rPr lang="en-US" altLang="en-US" b="1">
                <a:sym typeface="+mn-ea"/>
              </a:rPr>
              <a:t>h </a:t>
            </a:r>
            <a:r>
              <a:rPr lang="en-US" altLang="en-US">
                <a:sym typeface="+mn-ea"/>
              </a:rPr>
              <a:t>has same dimension with </a:t>
            </a:r>
            <a:r>
              <a:rPr lang="en-US" altLang="en-US" b="1">
                <a:sym typeface="+mn-ea"/>
              </a:rPr>
              <a:t>x</a:t>
            </a:r>
            <a:r>
              <a:rPr lang="en-US" altLang="en-US">
                <a:sym typeface="+mn-ea"/>
              </a:rPr>
              <a:t> </a:t>
            </a:r>
            <a:endParaRPr lang="en-US" altLang="en-US"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"/>
            </a:pPr>
            <a:r>
              <a:rPr lang="en-US" altLang="en-US">
                <a:sym typeface="+mn-ea"/>
              </a:rPr>
              <a:t>all components must be independent</a:t>
            </a:r>
            <a:r>
              <a:rPr lang="" altLang="en-US">
                <a:sym typeface="+mn-ea"/>
              </a:rPr>
              <a:t>, i.e., </a:t>
            </a:r>
            <a:endParaRPr lang="en-US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altLang="en-US"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"/>
            </a:pPr>
            <a:endParaRPr lang="en-US" altLang="en-US"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"/>
            </a:pPr>
            <a:r>
              <a:rPr lang="en-US" altLang="en-US">
                <a:sym typeface="+mn-ea"/>
              </a:rPr>
              <a:t>its density is simple, e.g.,  </a:t>
            </a:r>
            <a:r>
              <a:rPr lang="" altLang="en-US">
                <a:sym typeface="+mn-ea"/>
              </a:rPr>
              <a:t>standard </a:t>
            </a:r>
            <a:r>
              <a:rPr lang="en-US" altLang="en-US">
                <a:sym typeface="+mn-ea"/>
              </a:rPr>
              <a:t>Gaussian </a:t>
            </a:r>
            <a:r>
              <a:rPr lang="" altLang="en-US">
                <a:sym typeface="+mn-ea"/>
              </a:rPr>
              <a:t>or Logistic Distribution</a:t>
            </a:r>
            <a:endParaRPr lang="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altLang="en-US"/>
          </a:p>
          <a:p>
            <a:pPr marL="1257300" lvl="2" indent="-342900">
              <a:buFont typeface="Wingdings" panose="05000000000000000000" charset="0"/>
              <a:buChar char=""/>
            </a:pPr>
            <a:endParaRPr lang="en-US" altLang="en-US"/>
          </a:p>
          <a:p>
            <a:pPr lvl="2" indent="0">
              <a:buFont typeface="Wingdings" panose="05000000000000000000" charset="0"/>
              <a:buNone/>
            </a:pPr>
            <a:r>
              <a:rPr lang="en-US" altLang="en-US"/>
              <a:t>                                                                          </a:t>
            </a:r>
            <a:endParaRPr lang="en-US" altLang="en-US"/>
          </a:p>
          <a:p>
            <a:pPr lvl="2" indent="0">
              <a:buFont typeface="Wingdings" panose="05000000000000000000" charset="0"/>
              <a:buNone/>
            </a:pPr>
            <a:r>
              <a:rPr lang="" altLang="en-US"/>
              <a:t>	</a:t>
            </a:r>
            <a:endParaRPr lang="" altLang="en-US"/>
          </a:p>
          <a:p>
            <a:pPr lvl="2" indent="0">
              <a:buFont typeface="Wingdings" panose="05000000000000000000" charset="0"/>
              <a:buNone/>
            </a:pPr>
            <a:r>
              <a:rPr lang="" altLang="en-US"/>
              <a:t>     ps: hd is the d-th variable of </a:t>
            </a:r>
            <a:r>
              <a:rPr lang="" altLang="en-US" b="1"/>
              <a:t>h</a:t>
            </a:r>
            <a:endParaRPr lang="" altLang="en-US" b="1"/>
          </a:p>
          <a:p>
            <a:pPr lvl="2" indent="0">
              <a:buFont typeface="Wingdings" panose="05000000000000000000" charset="0"/>
              <a:buNone/>
            </a:pPr>
            <a:r>
              <a:rPr lang="" altLang="en-US" b="1"/>
              <a:t>     </a:t>
            </a:r>
            <a:r>
              <a:rPr lang="" altLang="en-US"/>
              <a:t>ps: logistic tends to </a:t>
            </a:r>
            <a:r>
              <a:rPr lang="en-US" altLang="en-US">
                <a:sym typeface="+mn-ea"/>
              </a:rPr>
              <a:t>provide a better behaved gradient </a:t>
            </a:r>
            <a:r>
              <a:rPr lang="" altLang="en-US">
                <a:sym typeface="+mn-ea"/>
              </a:rPr>
              <a:t>than gaussian</a:t>
            </a:r>
            <a:endParaRPr lang="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3366770"/>
            <a:ext cx="1840230" cy="64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45" y="4464050"/>
            <a:ext cx="282892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45" y="5123180"/>
            <a:ext cx="489585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82295" y="663575"/>
            <a:ext cx="7781925" cy="10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95960" y="600075"/>
            <a:ext cx="2540" cy="327025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9" name="Text Box 78"/>
          <p:cNvSpPr txBox="1"/>
          <p:nvPr/>
        </p:nvSpPr>
        <p:spPr>
          <a:xfrm>
            <a:off x="640715" y="313690"/>
            <a:ext cx="5885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dirty="0">
                <a:sym typeface="+mn-ea"/>
              </a:rPr>
              <a:t>NICE </a:t>
            </a:r>
            <a:r>
              <a:rPr lang="" altLang="en-US" sz="3200" dirty="0">
                <a:sym typeface="+mn-ea"/>
              </a:rPr>
              <a:t>Model</a:t>
            </a:r>
            <a:r>
              <a:rPr lang="en-US" altLang="en-US" sz="3200" dirty="0">
                <a:sym typeface="+mn-ea"/>
              </a:rPr>
              <a:t> </a:t>
            </a:r>
            <a:endParaRPr lang="en-US" sz="3200"/>
          </a:p>
        </p:txBody>
      </p:sp>
      <p:sp>
        <p:nvSpPr>
          <p:cNvPr id="12" name="Text Box 11"/>
          <p:cNvSpPr txBox="1"/>
          <p:nvPr/>
        </p:nvSpPr>
        <p:spPr>
          <a:xfrm>
            <a:off x="2541270" y="6356350"/>
            <a:ext cx="7110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Nice: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on-linear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I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ndependent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omponents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stimation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2015/04 ICLR</a:t>
            </a:r>
            <a:endParaRPr lang="en-US" altLang="en-US" sz="1400" i="1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8180" y="1091565"/>
            <a:ext cx="1129792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"/>
            </a:pPr>
            <a:r>
              <a:rPr lang="" altLang="en-US" sz="2000">
                <a:effectLst/>
                <a:latin typeface="+mj-lt"/>
                <a:ea typeface="Ubuntu" panose="020B0604030602030204" charset="0"/>
                <a:cs typeface="+mj-lt"/>
                <a:sym typeface="+mn-ea"/>
              </a:rPr>
              <a:t>Main Process:</a:t>
            </a:r>
            <a:endParaRPr lang="en-US" altLang="en-US">
              <a:sym typeface="+mn-ea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choose a transformation </a:t>
            </a:r>
            <a:r>
              <a:rPr lang="en-US" altLang="en-US" b="1">
                <a:sym typeface="+mn-ea"/>
              </a:rPr>
              <a:t>h</a:t>
            </a:r>
            <a:r>
              <a:rPr lang="en-US" altLang="en-US">
                <a:sym typeface="+mn-ea"/>
              </a:rPr>
              <a:t>=f(</a:t>
            </a:r>
            <a:r>
              <a:rPr lang="en-US" altLang="en-US" b="1">
                <a:sym typeface="+mn-ea"/>
              </a:rPr>
              <a:t>x</a:t>
            </a:r>
            <a:r>
              <a:rPr lang="en-US" altLang="en-US">
                <a:sym typeface="+mn-ea"/>
              </a:rPr>
              <a:t>) </a:t>
            </a:r>
            <a:endParaRPr lang="en-US" altLang="en-US"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"/>
            </a:pPr>
            <a:r>
              <a:rPr lang="en-US" altLang="en-US" i="1">
                <a:sym typeface="+mn-ea"/>
              </a:rPr>
              <a:t>f  </a:t>
            </a:r>
            <a:r>
              <a:rPr lang="en-US" altLang="en-US">
                <a:sym typeface="+mn-ea"/>
              </a:rPr>
              <a:t>must be invertible</a:t>
            </a:r>
            <a:endParaRPr lang="en-US" altLang="en-US" i="1"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"/>
            </a:pPr>
            <a:r>
              <a:rPr lang="en-US" altLang="en-US">
                <a:sym typeface="+mn-ea"/>
              </a:rPr>
              <a:t>determinant of the Jacobian is trivially obtained</a:t>
            </a:r>
            <a:r>
              <a:rPr lang="en-US" altLang="en-US"/>
              <a:t> </a:t>
            </a:r>
            <a:endParaRPr lang="en-US" altLang="en-US"/>
          </a:p>
          <a:p>
            <a:pPr marL="1257300" lvl="2" indent="-342900">
              <a:buFont typeface="Wingdings" panose="05000000000000000000" charset="0"/>
              <a:buChar char=""/>
            </a:pPr>
            <a:r>
              <a:rPr lang="en-US" altLang="en-US" i="1">
                <a:sym typeface="+mn-ea"/>
              </a:rPr>
              <a:t>f</a:t>
            </a:r>
            <a:r>
              <a:rPr lang="en-US" altLang="en-US" i="1" baseline="30000">
                <a:sym typeface="+mn-ea"/>
              </a:rPr>
              <a:t>-1  </a:t>
            </a:r>
            <a:r>
              <a:rPr lang="en-US" altLang="en-US"/>
              <a:t>also need to be obtained easily </a:t>
            </a:r>
            <a:endParaRPr lang="en-US" altLang="en-US"/>
          </a:p>
          <a:p>
            <a:pPr lvl="2" indent="0">
              <a:buFont typeface="Wingdings" panose="05000000000000000000" charset="0"/>
              <a:buNone/>
            </a:pPr>
            <a:r>
              <a:rPr lang="en-US" altLang="en-US">
                <a:sym typeface="+mn-ea"/>
              </a:rPr>
              <a:t> the </a:t>
            </a:r>
            <a:r>
              <a:rPr lang="" altLang="en-US">
                <a:sym typeface="+mn-ea"/>
              </a:rPr>
              <a:t>log</a:t>
            </a:r>
            <a:r>
              <a:rPr lang="en-US" altLang="en-US">
                <a:sym typeface="+mn-ea"/>
              </a:rPr>
              <a:t> density </a:t>
            </a:r>
            <a:r>
              <a:rPr lang="" altLang="en-US">
                <a:sym typeface="+mn-ea"/>
              </a:rPr>
              <a:t>function</a:t>
            </a:r>
            <a:r>
              <a:rPr lang="en-US" altLang="en-US">
                <a:sym typeface="+mn-ea"/>
              </a:rPr>
              <a:t> of data </a:t>
            </a:r>
            <a:r>
              <a:rPr lang="en-US" altLang="en-US" b="1">
                <a:sym typeface="+mn-ea"/>
              </a:rPr>
              <a:t>x </a:t>
            </a:r>
            <a:r>
              <a:rPr lang="en-US" altLang="en-US">
                <a:sym typeface="+mn-ea"/>
              </a:rPr>
              <a:t>can be computed as follow:</a:t>
            </a:r>
            <a:r>
              <a:rPr lang="en-US" altLang="en-US"/>
              <a:t>  </a:t>
            </a:r>
            <a:endParaRPr lang="en-US" altLang="en-US"/>
          </a:p>
          <a:p>
            <a:pPr lvl="2" indent="0">
              <a:buFont typeface="Wingdings" panose="05000000000000000000" charset="0"/>
              <a:buNone/>
            </a:pPr>
            <a:endParaRPr lang="en-US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>
                <a:sym typeface="+mn-ea"/>
              </a:rPr>
              <a:t>accoding to n-d variables density transformation formula</a:t>
            </a:r>
            <a:endParaRPr lang="en-US" altLang="en-US">
              <a:sym typeface="+mn-ea"/>
            </a:endParaRPr>
          </a:p>
          <a:p>
            <a:pPr lvl="2" indent="0">
              <a:buFont typeface="Wingdings" panose="05000000000000000000" charset="0"/>
              <a:buNone/>
            </a:pPr>
            <a:endParaRPr lang="en-US" altLang="en-US"/>
          </a:p>
          <a:p>
            <a:pPr lvl="1" indent="0">
              <a:buFont typeface="Arial" panose="02080604020202020204" pitchFamily="34" charset="0"/>
              <a:buChar char="•"/>
            </a:pPr>
            <a:r>
              <a:rPr lang="en-US" altLang="en-US"/>
              <a:t>   the training criterion is directly to maxmize the log-likelihood log(p(</a:t>
            </a:r>
            <a:r>
              <a:rPr lang="en-US" altLang="en-US" b="1"/>
              <a:t>x</a:t>
            </a:r>
            <a:r>
              <a:rPr lang="en-US" altLang="en-US"/>
              <a:t>) </a:t>
            </a:r>
            <a:r>
              <a:rPr lang="" altLang="en-US"/>
              <a:t>)</a:t>
            </a:r>
            <a:endParaRPr lang="" altLang="en-US"/>
          </a:p>
          <a:p>
            <a:pPr lvl="1" indent="0">
              <a:buFont typeface="Arial" panose="02080604020202020204" pitchFamily="34" charset="0"/>
              <a:buNone/>
            </a:pPr>
            <a:endParaRPr lang="en-US" altLang="en-US"/>
          </a:p>
          <a:p>
            <a:pPr lvl="1" indent="0">
              <a:buFont typeface="Arial" panose="02080604020202020204" pitchFamily="34" charset="0"/>
              <a:buChar char="•"/>
            </a:pPr>
            <a:r>
              <a:rPr lang="en-US" altLang="en-US"/>
              <a:t>   when the training process ended, sample from p(</a:t>
            </a:r>
            <a:r>
              <a:rPr lang="en-US" altLang="en-US" b="1"/>
              <a:t>x) </a:t>
            </a:r>
            <a:r>
              <a:rPr lang="en-US" altLang="en-US"/>
              <a:t>easily as follows:</a:t>
            </a:r>
            <a:endParaRPr lang="en-US" altLang="en-US"/>
          </a:p>
          <a:p>
            <a:pPr lvl="6" indent="0">
              <a:buFont typeface="Arial" panose="02080604020202020204" pitchFamily="34" charset="0"/>
              <a:buChar char="•"/>
            </a:pPr>
            <a:endParaRPr lang="en-US" altLang="en-US"/>
          </a:p>
          <a:p>
            <a:pPr lvl="6" indent="0">
              <a:buFont typeface="Arial" panose="02080604020202020204" pitchFamily="34" charset="0"/>
              <a:buNone/>
            </a:pPr>
            <a:r>
              <a:rPr lang="en-US" altLang="en-US"/>
              <a:t>  samping a </a:t>
            </a:r>
            <a:r>
              <a:rPr lang="en-US" altLang="en-US" b="1"/>
              <a:t>x </a:t>
            </a:r>
            <a:r>
              <a:rPr lang="en-US" altLang="en-US"/>
              <a:t>is the inverible process of training</a:t>
            </a:r>
            <a:endParaRPr lang="en-US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540" y="5568950"/>
            <a:ext cx="1171575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95" y="2835910"/>
            <a:ext cx="4236720" cy="464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3446780"/>
            <a:ext cx="4326890" cy="647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82295" y="663575"/>
            <a:ext cx="7781925" cy="10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95960" y="600075"/>
            <a:ext cx="2540" cy="327025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9" name="Text Box 78"/>
          <p:cNvSpPr txBox="1"/>
          <p:nvPr/>
        </p:nvSpPr>
        <p:spPr>
          <a:xfrm>
            <a:off x="640715" y="313690"/>
            <a:ext cx="5885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dirty="0">
                <a:sym typeface="+mn-ea"/>
              </a:rPr>
              <a:t>NICE </a:t>
            </a:r>
            <a:r>
              <a:rPr lang="" altLang="en-US" sz="3200" dirty="0">
                <a:sym typeface="+mn-ea"/>
              </a:rPr>
              <a:t>Model</a:t>
            </a:r>
            <a:r>
              <a:rPr lang="en-US" altLang="en-US" sz="3200" dirty="0">
                <a:sym typeface="+mn-ea"/>
              </a:rPr>
              <a:t> </a:t>
            </a:r>
            <a:endParaRPr lang="en-US" sz="3200"/>
          </a:p>
        </p:txBody>
      </p:sp>
      <p:sp>
        <p:nvSpPr>
          <p:cNvPr id="12" name="Text Box 11"/>
          <p:cNvSpPr txBox="1"/>
          <p:nvPr/>
        </p:nvSpPr>
        <p:spPr>
          <a:xfrm>
            <a:off x="2541270" y="6356350"/>
            <a:ext cx="7110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Nice: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on-linear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I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ndependent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omponents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stimation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2015/04 ICLR</a:t>
            </a:r>
            <a:endParaRPr lang="en-US" altLang="en-US" sz="1400" i="1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8180" y="1091565"/>
            <a:ext cx="112979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"/>
            </a:pPr>
            <a:r>
              <a:rPr lang="" altLang="en-US" sz="2000" dirty="0">
                <a:solidFill>
                  <a:schemeClr val="tx1"/>
                </a:solidFill>
                <a:sym typeface="+mn-ea"/>
              </a:rPr>
              <a:t>Key Technology</a:t>
            </a: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: 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find a reasonable transformation</a:t>
            </a: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" altLang="en-US" sz="2000" dirty="0">
                <a:solidFill>
                  <a:schemeClr val="tx1"/>
                </a:solidFill>
                <a:sym typeface="+mn-ea"/>
              </a:rPr>
              <a:t>make a specific affine transformation? </a:t>
            </a: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r>
              <a:rPr lang="" altLang="en-US" sz="2000" b="1" dirty="0">
                <a:solidFill>
                  <a:schemeClr val="tx1"/>
                </a:solidFill>
                <a:sym typeface="+mn-ea"/>
              </a:rPr>
              <a:t>	y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 = </a:t>
            </a:r>
            <a:r>
              <a:rPr lang="" altLang="en-US" sz="2000" b="1" dirty="0">
                <a:solidFill>
                  <a:schemeClr val="tx1"/>
                </a:solidFill>
                <a:sym typeface="+mn-ea"/>
              </a:rPr>
              <a:t>wx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 + </a:t>
            </a:r>
            <a:r>
              <a:rPr lang="" altLang="en-US" sz="2000" b="1" dirty="0">
                <a:solidFill>
                  <a:schemeClr val="tx1"/>
                </a:solidFill>
                <a:sym typeface="+mn-ea"/>
              </a:rPr>
              <a:t>b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 , where </a:t>
            </a:r>
            <a:r>
              <a:rPr lang="" altLang="en-US" sz="2000" b="1" dirty="0">
                <a:solidFill>
                  <a:schemeClr val="tx1"/>
                </a:solidFill>
                <a:sym typeface="+mn-ea"/>
              </a:rPr>
              <a:t>w 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is a diagonal, triangular matrix or a </a:t>
            </a:r>
            <a:r>
              <a:rPr lang="" altLang="en-US" sz="2000" b="1" dirty="0">
                <a:solidFill>
                  <a:schemeClr val="tx1"/>
                </a:solidFill>
                <a:sym typeface="+mn-ea"/>
              </a:rPr>
              <a:t>M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" altLang="en-US" sz="2000" b="1" dirty="0">
                <a:solidFill>
                  <a:schemeClr val="tx1"/>
                </a:solidFill>
                <a:sym typeface="+mn-ea"/>
              </a:rPr>
              <a:t>LU 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type 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matrix with shape DxD, but it greatly constrains the model capacity of nn</a:t>
            </a: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" altLang="en-US" sz="2000" dirty="0">
                <a:solidFill>
                  <a:schemeClr val="tx1"/>
                </a:solidFill>
                <a:sym typeface="+mn-ea"/>
              </a:rPr>
              <a:t>actually, the triangular weight is not essential, we only need a triangular Jacobian matrix and a easy way to compute </a:t>
            </a:r>
            <a:r>
              <a:rPr lang="" altLang="en-US" sz="2000" b="1" dirty="0">
                <a:solidFill>
                  <a:schemeClr val="tx1"/>
                </a:solidFill>
                <a:sym typeface="+mn-ea"/>
              </a:rPr>
              <a:t>x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" altLang="en-US" sz="2000" i="1" dirty="0">
                <a:solidFill>
                  <a:schemeClr val="tx1"/>
                </a:solidFill>
                <a:sym typeface="+mn-ea"/>
              </a:rPr>
              <a:t>f</a:t>
            </a:r>
            <a:r>
              <a:rPr lang="" altLang="en-US" sz="2000" baseline="30000" dirty="0">
                <a:solidFill>
                  <a:schemeClr val="tx1"/>
                </a:solidFill>
                <a:sym typeface="+mn-ea"/>
              </a:rPr>
              <a:t>-1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" altLang="en-US" sz="2000" b="1" dirty="0">
                <a:solidFill>
                  <a:schemeClr val="tx1"/>
                </a:solidFill>
                <a:sym typeface="+mn-ea"/>
              </a:rPr>
              <a:t>h</a:t>
            </a:r>
            <a:r>
              <a:rPr lang="" altLang="en-US" sz="2000" dirty="0">
                <a:solidFill>
                  <a:schemeClr val="tx1"/>
                </a:solidFill>
                <a:sym typeface="+mn-ea"/>
              </a:rPr>
              <a:t>)</a:t>
            </a: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" altLang="en-US" sz="2000" dirty="0">
                <a:solidFill>
                  <a:schemeClr val="tx1"/>
                </a:solidFill>
                <a:sym typeface="+mn-ea"/>
              </a:rPr>
              <a:t>proposed method: Coupling Layer</a:t>
            </a: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" altLang="en-US" sz="2000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 marL="800100" lvl="1" indent="-342900"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3846830"/>
            <a:ext cx="5083810" cy="24326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66230" y="3853180"/>
            <a:ext cx="53930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" altLang="en-US"/>
              <a:t>additive copuling layer: paper used it</a:t>
            </a:r>
            <a:endParaRPr lang="" altLang="en-US"/>
          </a:p>
          <a:p>
            <a:pPr lvl="1" indent="0">
              <a:buFont typeface="Arial" panose="02080604020202020204" pitchFamily="34" charset="0"/>
              <a:buNone/>
            </a:pPr>
            <a:r>
              <a:rPr lang="" altLang="en-US"/>
              <a:t>	</a:t>
            </a:r>
            <a:endParaRPr lang="" altLang="en-US"/>
          </a:p>
          <a:p>
            <a:pPr lvl="1" indent="0">
              <a:buFont typeface="Arial" panose="02080604020202020204" pitchFamily="34" charset="0"/>
              <a:buNone/>
            </a:pPr>
            <a:endParaRPr lang="" altLang="en-US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" altLang="en-US"/>
              <a:t>multiplicative coupling layer:</a:t>
            </a:r>
            <a:endParaRPr lang="" altLang="en-US"/>
          </a:p>
          <a:p>
            <a:pPr marL="800100" lvl="1" indent="-342900">
              <a:buFont typeface="Arial" panose="02080604020202020204" pitchFamily="34" charset="0"/>
              <a:buChar char="•"/>
            </a:pPr>
            <a:endParaRPr lang="" altLang="en-US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" altLang="en-US"/>
              <a:t>affine coupuling layer:</a:t>
            </a:r>
            <a:endParaRPr lang="" altLang="en-US"/>
          </a:p>
          <a:p>
            <a:pPr marL="800100" lvl="1" indent="-342900">
              <a:buFont typeface="Arial" panose="02080604020202020204" pitchFamily="34" charset="0"/>
              <a:buChar char="•"/>
            </a:pPr>
            <a:endParaRPr lang="" altLang="en-US"/>
          </a:p>
          <a:p>
            <a:pPr lvl="1" indent="0">
              <a:buFont typeface="Arial" panose="02080604020202020204" pitchFamily="34" charset="0"/>
              <a:buNone/>
            </a:pPr>
            <a:r>
              <a:rPr lang="" altLang="en-US"/>
              <a:t>ps: the later two method can produce non 1 det,  additive copuling with 1det</a:t>
            </a:r>
            <a:endParaRPr lang="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15" y="4190365"/>
            <a:ext cx="141922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60" y="4130040"/>
            <a:ext cx="1895475" cy="552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815" y="4944110"/>
            <a:ext cx="1905000" cy="238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815" y="5466080"/>
            <a:ext cx="2524125" cy="31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82295" y="663575"/>
            <a:ext cx="7781925" cy="10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95960" y="600075"/>
            <a:ext cx="2540" cy="327025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9" name="Text Box 78"/>
          <p:cNvSpPr txBox="1"/>
          <p:nvPr/>
        </p:nvSpPr>
        <p:spPr>
          <a:xfrm>
            <a:off x="640715" y="313690"/>
            <a:ext cx="5885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dirty="0">
                <a:sym typeface="+mn-ea"/>
              </a:rPr>
              <a:t>NICE Model </a:t>
            </a:r>
            <a:endParaRPr lang="en-US" sz="3200"/>
          </a:p>
        </p:txBody>
      </p:sp>
      <p:sp>
        <p:nvSpPr>
          <p:cNvPr id="12" name="Text Box 11"/>
          <p:cNvSpPr txBox="1"/>
          <p:nvPr/>
        </p:nvSpPr>
        <p:spPr>
          <a:xfrm>
            <a:off x="2541270" y="6356350"/>
            <a:ext cx="7110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Nice: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on-linear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I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ndependent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omponents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stimation </a:t>
            </a:r>
            <a:r>
              <a:rPr lang="en-US" altLang="en-US" sz="1400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2015/04 ICLR</a:t>
            </a:r>
            <a:endParaRPr lang="en-US" altLang="en-US" sz="1400" i="1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8180" y="1091565"/>
            <a:ext cx="112979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"/>
            </a:pP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Key Technology: find a reasonable transformatio</a:t>
            </a:r>
            <a:endParaRPr lang="en-US" altLang="en-US" sz="20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" altLang="en-US" sz="2000" dirty="0">
                <a:solidFill>
                  <a:schemeClr val="tx1"/>
                </a:solidFill>
                <a:sym typeface="+mn-ea"/>
              </a:rPr>
              <a:t>Combing coupling layers: </a:t>
            </a:r>
            <a:endParaRPr lang="en-US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800"/>
          </a:p>
          <a:p>
            <a:pPr marL="800100" lvl="1" indent="-34290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330419" y="1128545"/>
            <a:ext cx="2493904" cy="249390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0" name="椭圆 39"/>
          <p:cNvSpPr/>
          <p:nvPr/>
        </p:nvSpPr>
        <p:spPr>
          <a:xfrm>
            <a:off x="1361596" y="4388268"/>
            <a:ext cx="903568" cy="903568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椭圆 40"/>
          <p:cNvSpPr/>
          <p:nvPr/>
        </p:nvSpPr>
        <p:spPr>
          <a:xfrm>
            <a:off x="2531866" y="676910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42" name="组合 41"/>
          <p:cNvGrpSpPr/>
          <p:nvPr/>
        </p:nvGrpSpPr>
        <p:grpSpPr>
          <a:xfrm>
            <a:off x="6493915" y="3555825"/>
            <a:ext cx="401413" cy="40141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119618" y="1754639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574587" y="448648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76294" y="5798678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5" name="椭圆 74"/>
          <p:cNvSpPr/>
          <p:nvPr/>
        </p:nvSpPr>
        <p:spPr>
          <a:xfrm>
            <a:off x="6046382" y="1406426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6" name="椭圆 75"/>
          <p:cNvSpPr/>
          <p:nvPr/>
        </p:nvSpPr>
        <p:spPr>
          <a:xfrm>
            <a:off x="6065733" y="6014571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77" name="组合 76"/>
          <p:cNvGrpSpPr/>
          <p:nvPr/>
        </p:nvGrpSpPr>
        <p:grpSpPr>
          <a:xfrm>
            <a:off x="4758537" y="4164628"/>
            <a:ext cx="1099479" cy="109947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49886" y="2021554"/>
            <a:ext cx="227498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00" dirty="0">
              <a:solidFill>
                <a:srgbClr val="59B7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9F2BE4-287A-466E-8981-2A6B2358B62F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3.7037E-6 L -6.25E-7 -0.07223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0" grpId="1" bldLvl="0" animBg="1"/>
      <p:bldP spid="40" grpId="2" bldLvl="0" animBg="1"/>
      <p:bldP spid="41" grpId="0" bldLvl="0" animBg="1"/>
      <p:bldP spid="41" grpId="1" bldLvl="0" animBg="1"/>
      <p:bldP spid="41" grpId="2" bldLvl="0" animBg="1"/>
      <p:bldP spid="75" grpId="0" bldLvl="0" animBg="1"/>
      <p:bldP spid="75" grpId="1" bldLvl="0" animBg="1"/>
      <p:bldP spid="75" grpId="2" bldLvl="0" animBg="1"/>
      <p:bldP spid="76" grpId="0" bldLvl="0" animBg="1"/>
      <p:bldP spid="76" grpId="1" bldLvl="0" animBg="1"/>
      <p:bldP spid="76" grpId="2" bldLvl="0" animBg="1"/>
      <p:bldP spid="81" grpId="0" bldLvl="0" animBg="1"/>
      <p:bldP spid="81" grpId="1" bldLvl="0" animBg="1"/>
      <p:bldP spid="27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3063</Words>
  <Application>WPS Presentation</Application>
  <PresentationFormat>宽屏</PresentationFormat>
  <Paragraphs>141</Paragraphs>
  <Slides>7</Slides>
  <Notes>2</Notes>
  <HiddenSlides>0</HiddenSlides>
  <MMClips>5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Chilanka</vt:lpstr>
      <vt:lpstr>Ubuntu</vt:lpstr>
      <vt:lpstr>Wingdings</vt:lpstr>
      <vt:lpstr>微软雅黑</vt:lpstr>
      <vt:lpstr>Droid Sans Fallback</vt:lpstr>
      <vt:lpstr>等线</vt:lpstr>
      <vt:lpstr>Gubbi</vt:lpstr>
      <vt:lpstr>SimSun</vt:lpstr>
      <vt:lpstr>等线 Light</vt:lpstr>
      <vt:lpstr>Arial Unicode MS</vt:lpstr>
      <vt:lpstr>Abyssinica SIL</vt:lpstr>
      <vt:lpstr>东文宋体</vt:lpstr>
      <vt:lpstr>AR PL UKai CN</vt:lpstr>
      <vt:lpstr>AR PL UKai HK</vt:lpstr>
      <vt:lpstr>Dingbats</vt:lpstr>
      <vt:lpstr>Dyuthi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caixiong</dc:creator>
  <cp:lastModifiedBy>caixiong</cp:lastModifiedBy>
  <cp:revision>136</cp:revision>
  <dcterms:created xsi:type="dcterms:W3CDTF">2019-06-09T19:18:04Z</dcterms:created>
  <dcterms:modified xsi:type="dcterms:W3CDTF">2019-06-09T19:18:04Z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